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88" r:id="rId3"/>
    <p:sldId id="257" r:id="rId4"/>
    <p:sldId id="289" r:id="rId5"/>
    <p:sldId id="258" r:id="rId6"/>
    <p:sldId id="260" r:id="rId7"/>
    <p:sldId id="261" r:id="rId8"/>
    <p:sldId id="262" r:id="rId9"/>
    <p:sldId id="266" r:id="rId10"/>
    <p:sldId id="290" r:id="rId11"/>
    <p:sldId id="264" r:id="rId12"/>
    <p:sldId id="267" r:id="rId13"/>
    <p:sldId id="268" r:id="rId14"/>
    <p:sldId id="269" r:id="rId15"/>
    <p:sldId id="291" r:id="rId16"/>
    <p:sldId id="292" r:id="rId17"/>
    <p:sldId id="293" r:id="rId18"/>
    <p:sldId id="294" r:id="rId19"/>
    <p:sldId id="295" r:id="rId20"/>
    <p:sldId id="296" r:id="rId21"/>
    <p:sldId id="297" r:id="rId22"/>
    <p:sldId id="298" r:id="rId23"/>
    <p:sldId id="299" r:id="rId24"/>
    <p:sldId id="300" r:id="rId25"/>
    <p:sldId id="301" r:id="rId26"/>
    <p:sldId id="302" r:id="rId27"/>
    <p:sldId id="303" r:id="rId28"/>
    <p:sldId id="304" r:id="rId29"/>
    <p:sldId id="305"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1" d="100"/>
          <a:sy n="41" d="100"/>
        </p:scale>
        <p:origin x="22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D47511-C028-44EA-A1CE-06F007D9EE7B}" type="datetimeFigureOut">
              <a:rPr lang="en-US" smtClean="0"/>
              <a:t>3/23/2021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E92C11-03C2-495F-83CB-8231600A1727}" type="slidenum">
              <a:rPr lang="en-US" smtClean="0"/>
              <a:t>‹#›</a:t>
            </a:fld>
            <a:endParaRPr lang="en-US"/>
          </a:p>
        </p:txBody>
      </p:sp>
    </p:spTree>
    <p:extLst>
      <p:ext uri="{BB962C8B-B14F-4D97-AF65-F5344CB8AC3E}">
        <p14:creationId xmlns:p14="http://schemas.microsoft.com/office/powerpoint/2010/main" val="10133114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E92C11-03C2-495F-83CB-8231600A1727}" type="slidenum">
              <a:rPr lang="en-US" smtClean="0"/>
              <a:t>15</a:t>
            </a:fld>
            <a:endParaRPr lang="en-US"/>
          </a:p>
        </p:txBody>
      </p:sp>
    </p:spTree>
    <p:extLst>
      <p:ext uri="{BB962C8B-B14F-4D97-AF65-F5344CB8AC3E}">
        <p14:creationId xmlns:p14="http://schemas.microsoft.com/office/powerpoint/2010/main" val="597491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BD0156-0301-4416-B2D0-95F35AAB8ABA}" type="datetimeFigureOut">
              <a:rPr lang="en-US" smtClean="0"/>
              <a:pPr/>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D9E38B-2BB1-4640-A350-5FB6418E620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BD0156-0301-4416-B2D0-95F35AAB8ABA}" type="datetimeFigureOut">
              <a:rPr lang="en-US" smtClean="0"/>
              <a:pPr/>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D9E38B-2BB1-4640-A350-5FB6418E620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BD0156-0301-4416-B2D0-95F35AAB8ABA}" type="datetimeFigureOut">
              <a:rPr lang="en-US" smtClean="0"/>
              <a:pPr/>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D9E38B-2BB1-4640-A350-5FB6418E620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BD0156-0301-4416-B2D0-95F35AAB8ABA}" type="datetimeFigureOut">
              <a:rPr lang="en-US" smtClean="0"/>
              <a:pPr/>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D9E38B-2BB1-4640-A350-5FB6418E620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BD0156-0301-4416-B2D0-95F35AAB8ABA}" type="datetimeFigureOut">
              <a:rPr lang="en-US" smtClean="0"/>
              <a:pPr/>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D9E38B-2BB1-4640-A350-5FB6418E620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BD0156-0301-4416-B2D0-95F35AAB8ABA}" type="datetimeFigureOut">
              <a:rPr lang="en-US" smtClean="0"/>
              <a:pPr/>
              <a:t>3/23/2021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D9E38B-2BB1-4640-A350-5FB6418E620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BD0156-0301-4416-B2D0-95F35AAB8ABA}" type="datetimeFigureOut">
              <a:rPr lang="en-US" smtClean="0"/>
              <a:pPr/>
              <a:t>3/23/2021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D9E38B-2BB1-4640-A350-5FB6418E620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BD0156-0301-4416-B2D0-95F35AAB8ABA}" type="datetimeFigureOut">
              <a:rPr lang="en-US" smtClean="0"/>
              <a:pPr/>
              <a:t>3/23/2021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D9E38B-2BB1-4640-A350-5FB6418E620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BD0156-0301-4416-B2D0-95F35AAB8ABA}" type="datetimeFigureOut">
              <a:rPr lang="en-US" smtClean="0"/>
              <a:pPr/>
              <a:t>3/23/2021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D9E38B-2BB1-4640-A350-5FB6418E620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BD0156-0301-4416-B2D0-95F35AAB8ABA}" type="datetimeFigureOut">
              <a:rPr lang="en-US" smtClean="0"/>
              <a:pPr/>
              <a:t>3/23/2021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D9E38B-2BB1-4640-A350-5FB6418E620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BD0156-0301-4416-B2D0-95F35AAB8ABA}" type="datetimeFigureOut">
              <a:rPr lang="en-US" smtClean="0"/>
              <a:pPr/>
              <a:t>3/23/2021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D9E38B-2BB1-4640-A350-5FB6418E620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BD0156-0301-4416-B2D0-95F35AAB8ABA}" type="datetimeFigureOut">
              <a:rPr lang="en-US" smtClean="0"/>
              <a:pPr/>
              <a:t>3/23/2021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D9E38B-2BB1-4640-A350-5FB6418E620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FFFF00"/>
                </a:solidFill>
              </a:rPr>
              <a:t>Regimes</a:t>
            </a:r>
            <a:endParaRPr lang="en-US" dirty="0">
              <a:solidFill>
                <a:srgbClr val="FFFF00"/>
              </a:solidFill>
            </a:endParaRPr>
          </a:p>
        </p:txBody>
      </p:sp>
      <p:sp>
        <p:nvSpPr>
          <p:cNvPr id="3" name="Subtitle 2"/>
          <p:cNvSpPr>
            <a:spLocks noGrp="1"/>
          </p:cNvSpPr>
          <p:nvPr>
            <p:ph type="subTitle" idx="1"/>
          </p:nvPr>
        </p:nvSpPr>
        <p:spPr/>
        <p:txBody>
          <a:bodyPr/>
          <a:lstStyle/>
          <a:p>
            <a:r>
              <a:rPr lang="en-US" dirty="0" smtClean="0">
                <a:solidFill>
                  <a:schemeClr val="bg1"/>
                </a:solidFill>
              </a:rPr>
              <a:t>Dr. M. </a:t>
            </a:r>
            <a:r>
              <a:rPr lang="en-US" dirty="0" err="1" smtClean="0">
                <a:solidFill>
                  <a:schemeClr val="bg1"/>
                </a:solidFill>
              </a:rPr>
              <a:t>Jashim</a:t>
            </a:r>
            <a:r>
              <a:rPr lang="en-US" dirty="0" smtClean="0">
                <a:solidFill>
                  <a:schemeClr val="bg1"/>
                </a:solidFill>
              </a:rPr>
              <a:t> </a:t>
            </a:r>
            <a:r>
              <a:rPr lang="en-US" dirty="0" err="1" smtClean="0">
                <a:solidFill>
                  <a:schemeClr val="bg1"/>
                </a:solidFill>
              </a:rPr>
              <a:t>Uddin</a:t>
            </a:r>
            <a:endParaRPr lang="en-US" dirty="0" smtClean="0">
              <a:solidFill>
                <a:schemeClr val="bg1"/>
              </a:solidFill>
            </a:endParaRPr>
          </a:p>
          <a:p>
            <a:r>
              <a:rPr lang="en-US" dirty="0" smtClean="0">
                <a:solidFill>
                  <a:schemeClr val="bg1"/>
                </a:solidFill>
              </a:rPr>
              <a:t>NSU</a:t>
            </a:r>
            <a:endParaRPr lang="en-US"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181600"/>
          </a:xfrm>
        </p:spPr>
        <p:txBody>
          <a:bodyPr>
            <a:noAutofit/>
          </a:bodyPr>
          <a:lstStyle/>
          <a:p>
            <a:pPr lvl="0" algn="just">
              <a:buNone/>
            </a:pPr>
            <a:r>
              <a:rPr lang="en-US" sz="2200" i="1" dirty="0" smtClean="0">
                <a:solidFill>
                  <a:srgbClr val="FFFF00"/>
                </a:solidFill>
                <a:latin typeface="Times New Roman" pitchFamily="18" charset="0"/>
                <a:cs typeface="Times New Roman" pitchFamily="18" charset="0"/>
              </a:rPr>
              <a:t>3. </a:t>
            </a:r>
            <a:r>
              <a:rPr lang="en-US" sz="2200" b="1" i="1" dirty="0" smtClean="0">
                <a:solidFill>
                  <a:srgbClr val="FFFF00"/>
                </a:solidFill>
                <a:latin typeface="Times New Roman" pitchFamily="18" charset="0"/>
                <a:cs typeface="Times New Roman" pitchFamily="18" charset="0"/>
              </a:rPr>
              <a:t>Alternation in Power </a:t>
            </a:r>
            <a:r>
              <a:rPr lang="en-US" sz="2200" b="1" dirty="0" smtClean="0">
                <a:solidFill>
                  <a:srgbClr val="FFFF00"/>
                </a:solidFill>
                <a:latin typeface="Times New Roman" pitchFamily="18" charset="0"/>
                <a:cs typeface="Times New Roman" pitchFamily="18" charset="0"/>
              </a:rPr>
              <a:t>: </a:t>
            </a:r>
            <a:r>
              <a:rPr lang="en-US" sz="2200" dirty="0" smtClean="0">
                <a:solidFill>
                  <a:srgbClr val="FFFF00"/>
                </a:solidFill>
                <a:latin typeface="Times New Roman" pitchFamily="18" charset="0"/>
                <a:cs typeface="Times New Roman" pitchFamily="18" charset="0"/>
              </a:rPr>
              <a:t>The reins of power must occasionally change hands, with the “ins” becoming the “outs” in a peaceful way. No party or individual should get a lock on executive power. A system in which the ruling party stays in power for many decades cannot really be democratic. e.g., Mexico, Kenya, Singapore etc. Samuel Huntington recommended a “two-turnover test” to mark a stable democracy meaning two electoral alternations of government.</a:t>
            </a:r>
          </a:p>
          <a:p>
            <a:pPr lvl="0" algn="just">
              <a:buNone/>
            </a:pPr>
            <a:endParaRPr lang="en-US" sz="2200" dirty="0" smtClean="0">
              <a:solidFill>
                <a:srgbClr val="FFFF00"/>
              </a:solidFill>
              <a:latin typeface="Times New Roman" pitchFamily="18" charset="0"/>
              <a:cs typeface="Times New Roman" pitchFamily="18" charset="0"/>
            </a:endParaRPr>
          </a:p>
          <a:p>
            <a:pPr lvl="0" algn="just">
              <a:buNone/>
            </a:pPr>
            <a:r>
              <a:rPr lang="en-US" sz="2200" b="1" i="1" dirty="0" smtClean="0">
                <a:solidFill>
                  <a:srgbClr val="FFFF00"/>
                </a:solidFill>
                <a:latin typeface="Times New Roman" pitchFamily="18" charset="0"/>
                <a:cs typeface="Times New Roman" pitchFamily="18" charset="0"/>
              </a:rPr>
              <a:t>4. Uncertain Electoral Outcomes: </a:t>
            </a:r>
            <a:r>
              <a:rPr lang="en-US" sz="2200" dirty="0" smtClean="0">
                <a:solidFill>
                  <a:srgbClr val="FFFF00"/>
                </a:solidFill>
                <a:latin typeface="Times New Roman" pitchFamily="18" charset="0"/>
                <a:cs typeface="Times New Roman" pitchFamily="18" charset="0"/>
              </a:rPr>
              <a:t>Democratic elections must have an element of uncertainty, fluidity, and individual vote switching. Voting must not be simply by groups, where 100 percent of a tribe, religion, social class, or region automatically votes for a given candidate or party, e.g., most Sunnis vote for Sunni parties and most </a:t>
            </a:r>
            <a:r>
              <a:rPr lang="en-US" sz="2200" dirty="0" err="1" smtClean="0">
                <a:solidFill>
                  <a:srgbClr val="FFFF00"/>
                </a:solidFill>
                <a:latin typeface="Times New Roman" pitchFamily="18" charset="0"/>
                <a:cs typeface="Times New Roman" pitchFamily="18" charset="0"/>
              </a:rPr>
              <a:t>Shias</a:t>
            </a:r>
            <a:r>
              <a:rPr lang="en-US" sz="2200" dirty="0" smtClean="0">
                <a:solidFill>
                  <a:srgbClr val="FFFF00"/>
                </a:solidFill>
                <a:latin typeface="Times New Roman" pitchFamily="18" charset="0"/>
                <a:cs typeface="Times New Roman" pitchFamily="18" charset="0"/>
              </a:rPr>
              <a:t> for </a:t>
            </a:r>
            <a:r>
              <a:rPr lang="en-US" sz="2200" dirty="0" err="1" smtClean="0">
                <a:solidFill>
                  <a:srgbClr val="FFFF00"/>
                </a:solidFill>
                <a:latin typeface="Times New Roman" pitchFamily="18" charset="0"/>
                <a:cs typeface="Times New Roman" pitchFamily="18" charset="0"/>
              </a:rPr>
              <a:t>Shia</a:t>
            </a:r>
            <a:r>
              <a:rPr lang="en-US" sz="2200" dirty="0" smtClean="0">
                <a:solidFill>
                  <a:srgbClr val="FFFF00"/>
                </a:solidFill>
                <a:latin typeface="Times New Roman" pitchFamily="18" charset="0"/>
                <a:cs typeface="Times New Roman" pitchFamily="18" charset="0"/>
              </a:rPr>
              <a:t> parties.</a:t>
            </a:r>
          </a:p>
          <a:p>
            <a:pPr algn="just"/>
            <a:endParaRPr lang="en-US" sz="2200" dirty="0"/>
          </a:p>
        </p:txBody>
      </p:sp>
      <p:sp>
        <p:nvSpPr>
          <p:cNvPr id="4" name="Title 1"/>
          <p:cNvSpPr>
            <a:spLocks noGrp="1"/>
          </p:cNvSpPr>
          <p:nvPr>
            <p:ph type="title"/>
          </p:nvPr>
        </p:nvSpPr>
        <p:spPr>
          <a:xfrm>
            <a:off x="457200" y="274638"/>
            <a:ext cx="8229600" cy="944562"/>
          </a:xfrm>
        </p:spPr>
        <p:txBody>
          <a:bodyPr>
            <a:noAutofit/>
          </a:bodyPr>
          <a:lstStyle/>
          <a:p>
            <a:r>
              <a:rPr lang="en-US" sz="3200" b="1" dirty="0" smtClean="0">
                <a:solidFill>
                  <a:srgbClr val="FFFF00"/>
                </a:solidFill>
                <a:latin typeface="Times New Roman" pitchFamily="18" charset="0"/>
                <a:cs typeface="Times New Roman" pitchFamily="18" charset="0"/>
              </a:rPr>
              <a:t/>
            </a:r>
            <a:br>
              <a:rPr lang="en-US" sz="3200" b="1" dirty="0" smtClean="0">
                <a:solidFill>
                  <a:srgbClr val="FFFF00"/>
                </a:solidFill>
                <a:latin typeface="Times New Roman" pitchFamily="18" charset="0"/>
                <a:cs typeface="Times New Roman" pitchFamily="18" charset="0"/>
              </a:rPr>
            </a:br>
            <a:r>
              <a:rPr lang="en-US" sz="3200" b="1" dirty="0" smtClean="0">
                <a:solidFill>
                  <a:srgbClr val="FFFF00"/>
                </a:solidFill>
                <a:latin typeface="Times New Roman" pitchFamily="18" charset="0"/>
                <a:cs typeface="Times New Roman" pitchFamily="18" charset="0"/>
              </a:rPr>
              <a:t>Characteristics of Representative Democracy</a:t>
            </a:r>
            <a:r>
              <a:rPr lang="en-US" sz="3200" dirty="0" smtClean="0">
                <a:solidFill>
                  <a:srgbClr val="FFFF00"/>
                </a:solidFill>
                <a:latin typeface="Times New Roman" pitchFamily="18" charset="0"/>
                <a:cs typeface="Times New Roman" pitchFamily="18" charset="0"/>
              </a:rPr>
              <a:t/>
            </a:r>
            <a:br>
              <a:rPr lang="en-US" sz="3200" dirty="0" smtClean="0">
                <a:solidFill>
                  <a:srgbClr val="FFFF00"/>
                </a:solidFill>
                <a:latin typeface="Times New Roman" pitchFamily="18" charset="0"/>
                <a:cs typeface="Times New Roman" pitchFamily="18" charset="0"/>
              </a:rPr>
            </a:br>
            <a:endParaRPr lang="en-US" sz="32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410200"/>
          </a:xfrm>
        </p:spPr>
        <p:txBody>
          <a:bodyPr>
            <a:noAutofit/>
          </a:bodyPr>
          <a:lstStyle/>
          <a:p>
            <a:pPr lvl="0" algn="just">
              <a:buNone/>
            </a:pPr>
            <a:r>
              <a:rPr lang="en-US" sz="2200" b="1" i="1" dirty="0" smtClean="0">
                <a:solidFill>
                  <a:srgbClr val="FFFF00"/>
                </a:solidFill>
                <a:latin typeface="Times New Roman" pitchFamily="18" charset="0"/>
                <a:cs typeface="Times New Roman" pitchFamily="18" charset="0"/>
              </a:rPr>
              <a:t>5. Popular Representation: </a:t>
            </a:r>
            <a:r>
              <a:rPr lang="en-US" sz="2200" dirty="0" smtClean="0">
                <a:solidFill>
                  <a:srgbClr val="FFFF00"/>
                </a:solidFill>
                <a:latin typeface="Times New Roman" pitchFamily="18" charset="0"/>
                <a:cs typeface="Times New Roman" pitchFamily="18" charset="0"/>
              </a:rPr>
              <a:t>In representative democracies, the voters elect representatives to act as legislators and, as such, to voice and protect their general interest. Legislators usually act for given districts. The elected leaders/legislators consider elections as mandates to implement voters wishes. </a:t>
            </a:r>
          </a:p>
          <a:p>
            <a:pPr lvl="0" algn="just">
              <a:buNone/>
            </a:pPr>
            <a:endParaRPr lang="en-US" sz="2200" dirty="0" smtClean="0">
              <a:solidFill>
                <a:srgbClr val="FFFF00"/>
              </a:solidFill>
              <a:latin typeface="Times New Roman" pitchFamily="18" charset="0"/>
              <a:cs typeface="Times New Roman" pitchFamily="18" charset="0"/>
            </a:endParaRPr>
          </a:p>
          <a:p>
            <a:pPr lvl="0" algn="just">
              <a:buNone/>
            </a:pPr>
            <a:r>
              <a:rPr lang="en-US" sz="2200" b="1" i="1" dirty="0" smtClean="0">
                <a:solidFill>
                  <a:srgbClr val="FFFF00"/>
                </a:solidFill>
                <a:latin typeface="Times New Roman" pitchFamily="18" charset="0"/>
                <a:cs typeface="Times New Roman" pitchFamily="18" charset="0"/>
              </a:rPr>
              <a:t>6. Majority Decision: </a:t>
            </a:r>
            <a:r>
              <a:rPr lang="en-US" sz="2200" dirty="0" smtClean="0">
                <a:solidFill>
                  <a:srgbClr val="FFFF00"/>
                </a:solidFill>
                <a:latin typeface="Times New Roman" pitchFamily="18" charset="0"/>
                <a:cs typeface="Times New Roman" pitchFamily="18" charset="0"/>
              </a:rPr>
              <a:t>On any important government decision, there is rarely complete agreement. One faction favors something; another opposes. How to settle the question? The simple answer is that the majority should decide, the procedure used in the democracies of ancient Greece. </a:t>
            </a:r>
          </a:p>
          <a:p>
            <a:pPr lvl="0" algn="just">
              <a:buNone/>
            </a:pPr>
            <a:endParaRPr lang="en-US" sz="2200" dirty="0" smtClean="0">
              <a:solidFill>
                <a:srgbClr val="FFFF00"/>
              </a:solidFill>
              <a:latin typeface="Times New Roman" pitchFamily="18" charset="0"/>
              <a:cs typeface="Times New Roman" pitchFamily="18" charset="0"/>
            </a:endParaRPr>
          </a:p>
          <a:p>
            <a:pPr lvl="0" algn="just">
              <a:buNone/>
            </a:pPr>
            <a:r>
              <a:rPr lang="en-US" sz="2200" dirty="0" smtClean="0">
                <a:solidFill>
                  <a:srgbClr val="FFFF00"/>
                </a:solidFill>
                <a:latin typeface="Times New Roman" pitchFamily="18" charset="0"/>
                <a:cs typeface="Times New Roman" pitchFamily="18" charset="0"/>
              </a:rPr>
              <a:t>	However, in the modern concept of democracy, the majority decides but with respect for minority rights. If minority views are silenced, the will of the majority becomes the “tyranny of the majority.”</a:t>
            </a:r>
          </a:p>
          <a:p>
            <a:pPr algn="just">
              <a:buNone/>
            </a:pPr>
            <a:endParaRPr lang="en-US" sz="2200" dirty="0">
              <a:solidFill>
                <a:srgbClr val="FFFF00"/>
              </a:solidFill>
              <a:latin typeface="Times New Roman" pitchFamily="18" charset="0"/>
              <a:cs typeface="Times New Roman" pitchFamily="18" charset="0"/>
            </a:endParaRPr>
          </a:p>
        </p:txBody>
      </p:sp>
      <p:sp>
        <p:nvSpPr>
          <p:cNvPr id="4" name="Title 1"/>
          <p:cNvSpPr>
            <a:spLocks noGrp="1"/>
          </p:cNvSpPr>
          <p:nvPr>
            <p:ph type="title"/>
          </p:nvPr>
        </p:nvSpPr>
        <p:spPr>
          <a:xfrm>
            <a:off x="457200" y="274638"/>
            <a:ext cx="8229600" cy="868362"/>
          </a:xfrm>
        </p:spPr>
        <p:txBody>
          <a:bodyPr>
            <a:noAutofit/>
          </a:bodyPr>
          <a:lstStyle/>
          <a:p>
            <a:r>
              <a:rPr lang="en-US" sz="3200" b="1" dirty="0" smtClean="0">
                <a:solidFill>
                  <a:srgbClr val="FFFF00"/>
                </a:solidFill>
                <a:latin typeface="Times New Roman" pitchFamily="18" charset="0"/>
                <a:cs typeface="Times New Roman" pitchFamily="18" charset="0"/>
              </a:rPr>
              <a:t/>
            </a:r>
            <a:br>
              <a:rPr lang="en-US" sz="3200" b="1" dirty="0" smtClean="0">
                <a:solidFill>
                  <a:srgbClr val="FFFF00"/>
                </a:solidFill>
                <a:latin typeface="Times New Roman" pitchFamily="18" charset="0"/>
                <a:cs typeface="Times New Roman" pitchFamily="18" charset="0"/>
              </a:rPr>
            </a:br>
            <a:r>
              <a:rPr lang="en-US" sz="3200" b="1" dirty="0" smtClean="0">
                <a:solidFill>
                  <a:srgbClr val="FFFF00"/>
                </a:solidFill>
                <a:latin typeface="Times New Roman" pitchFamily="18" charset="0"/>
                <a:cs typeface="Times New Roman" pitchFamily="18" charset="0"/>
              </a:rPr>
              <a:t>Characteristics of Representative Democracy</a:t>
            </a:r>
            <a:r>
              <a:rPr lang="en-US" sz="3200" dirty="0" smtClean="0">
                <a:solidFill>
                  <a:srgbClr val="FFFF00"/>
                </a:solidFill>
                <a:latin typeface="Times New Roman" pitchFamily="18" charset="0"/>
                <a:cs typeface="Times New Roman" pitchFamily="18" charset="0"/>
              </a:rPr>
              <a:t/>
            </a:r>
            <a:br>
              <a:rPr lang="en-US" sz="3200" dirty="0" smtClean="0">
                <a:solidFill>
                  <a:srgbClr val="FFFF00"/>
                </a:solidFill>
                <a:latin typeface="Times New Roman" pitchFamily="18" charset="0"/>
                <a:cs typeface="Times New Roman" pitchFamily="18" charset="0"/>
              </a:rPr>
            </a:br>
            <a:endParaRPr lang="en-US" sz="32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906963"/>
          </a:xfrm>
        </p:spPr>
        <p:txBody>
          <a:bodyPr>
            <a:noAutofit/>
          </a:bodyPr>
          <a:lstStyle/>
          <a:p>
            <a:pPr lvl="0" algn="just">
              <a:buNone/>
            </a:pPr>
            <a:r>
              <a:rPr lang="en-US" sz="2200" i="1" dirty="0" smtClean="0">
                <a:solidFill>
                  <a:srgbClr val="FFFF00"/>
                </a:solidFill>
                <a:latin typeface="Times New Roman" pitchFamily="18" charset="0"/>
                <a:cs typeface="Times New Roman" pitchFamily="18" charset="0"/>
              </a:rPr>
              <a:t>7. </a:t>
            </a:r>
            <a:r>
              <a:rPr lang="en-US" sz="2200" b="1" i="1" dirty="0" smtClean="0">
                <a:solidFill>
                  <a:srgbClr val="FFFF00"/>
                </a:solidFill>
                <a:latin typeface="Times New Roman" pitchFamily="18" charset="0"/>
                <a:cs typeface="Times New Roman" pitchFamily="18" charset="0"/>
              </a:rPr>
              <a:t>Right of Dissent and Disobedience</a:t>
            </a:r>
            <a:r>
              <a:rPr lang="en-US" sz="2200" b="1" i="1" dirty="0">
                <a:solidFill>
                  <a:srgbClr val="FFFF00"/>
                </a:solidFill>
                <a:latin typeface="Times New Roman" pitchFamily="18" charset="0"/>
                <a:cs typeface="Times New Roman" pitchFamily="18" charset="0"/>
              </a:rPr>
              <a:t>: </a:t>
            </a:r>
            <a:r>
              <a:rPr lang="en-US" sz="2200" dirty="0" smtClean="0">
                <a:solidFill>
                  <a:srgbClr val="FFFF00"/>
                </a:solidFill>
                <a:latin typeface="Times New Roman" pitchFamily="18" charset="0"/>
                <a:cs typeface="Times New Roman" pitchFamily="18" charset="0"/>
              </a:rPr>
              <a:t>Related to minority rights,</a:t>
            </a:r>
            <a:r>
              <a:rPr lang="en-US" sz="2200" b="1" dirty="0" smtClean="0">
                <a:solidFill>
                  <a:srgbClr val="FFFF00"/>
                </a:solidFill>
                <a:latin typeface="Times New Roman" pitchFamily="18" charset="0"/>
                <a:cs typeface="Times New Roman" pitchFamily="18" charset="0"/>
              </a:rPr>
              <a:t> </a:t>
            </a:r>
            <a:r>
              <a:rPr lang="en-US" sz="2200" dirty="0" smtClean="0">
                <a:solidFill>
                  <a:srgbClr val="FFFF00"/>
                </a:solidFill>
                <a:latin typeface="Times New Roman" pitchFamily="18" charset="0"/>
                <a:cs typeface="Times New Roman" pitchFamily="18" charset="0"/>
              </a:rPr>
              <a:t>people must have the right to resist the commands of government they deem wrong or unreasonable. This right was invoked in 1776 in the Declaration of Independence. Civil Disobedience is a powerful device that forced the authorities to change their brutal policy. By using this device, ultimately, Gandhi and his followers forced the British to leave India. The acts of Martin Luther King Jr., can be referred in this regard.  </a:t>
            </a:r>
          </a:p>
        </p:txBody>
      </p:sp>
      <p:sp>
        <p:nvSpPr>
          <p:cNvPr id="4" name="Title 1"/>
          <p:cNvSpPr>
            <a:spLocks noGrp="1"/>
          </p:cNvSpPr>
          <p:nvPr>
            <p:ph type="title"/>
          </p:nvPr>
        </p:nvSpPr>
        <p:spPr>
          <a:xfrm>
            <a:off x="457200" y="274638"/>
            <a:ext cx="8229600" cy="792162"/>
          </a:xfrm>
        </p:spPr>
        <p:txBody>
          <a:bodyPr>
            <a:noAutofit/>
          </a:bodyPr>
          <a:lstStyle/>
          <a:p>
            <a:r>
              <a:rPr lang="en-US" sz="3200" b="1" dirty="0" smtClean="0">
                <a:solidFill>
                  <a:srgbClr val="FFFF00"/>
                </a:solidFill>
                <a:latin typeface="Times New Roman" pitchFamily="18" charset="0"/>
                <a:cs typeface="Times New Roman" pitchFamily="18" charset="0"/>
              </a:rPr>
              <a:t/>
            </a:r>
            <a:br>
              <a:rPr lang="en-US" sz="3200" b="1" dirty="0" smtClean="0">
                <a:solidFill>
                  <a:srgbClr val="FFFF00"/>
                </a:solidFill>
                <a:latin typeface="Times New Roman" pitchFamily="18" charset="0"/>
                <a:cs typeface="Times New Roman" pitchFamily="18" charset="0"/>
              </a:rPr>
            </a:br>
            <a:r>
              <a:rPr lang="en-US" sz="3200" b="1" dirty="0" smtClean="0">
                <a:solidFill>
                  <a:srgbClr val="FFFF00"/>
                </a:solidFill>
                <a:latin typeface="Times New Roman" pitchFamily="18" charset="0"/>
                <a:cs typeface="Times New Roman" pitchFamily="18" charset="0"/>
              </a:rPr>
              <a:t>Characteristics of Representative Democracy</a:t>
            </a:r>
            <a:r>
              <a:rPr lang="en-US" sz="3200" dirty="0" smtClean="0">
                <a:solidFill>
                  <a:srgbClr val="FFFF00"/>
                </a:solidFill>
                <a:latin typeface="Times New Roman" pitchFamily="18" charset="0"/>
                <a:cs typeface="Times New Roman" pitchFamily="18" charset="0"/>
              </a:rPr>
              <a:t/>
            </a:r>
            <a:br>
              <a:rPr lang="en-US" sz="3200" dirty="0" smtClean="0">
                <a:solidFill>
                  <a:srgbClr val="FFFF00"/>
                </a:solidFill>
                <a:latin typeface="Times New Roman" pitchFamily="18" charset="0"/>
                <a:cs typeface="Times New Roman" pitchFamily="18" charset="0"/>
              </a:rPr>
            </a:br>
            <a:endParaRPr lang="en-US" sz="32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lvl="0" algn="just">
              <a:buNone/>
            </a:pPr>
            <a:r>
              <a:rPr lang="en-US" sz="2200" b="1" i="1" dirty="0" smtClean="0">
                <a:solidFill>
                  <a:srgbClr val="FFFF00"/>
                </a:solidFill>
                <a:latin typeface="Times New Roman" pitchFamily="18" charset="0"/>
                <a:cs typeface="Times New Roman" pitchFamily="18" charset="0"/>
              </a:rPr>
              <a:t>8. Political Equality</a:t>
            </a:r>
            <a:r>
              <a:rPr lang="en-US" sz="2200" dirty="0" smtClean="0">
                <a:solidFill>
                  <a:srgbClr val="FFFF00"/>
                </a:solidFill>
                <a:latin typeface="Times New Roman" pitchFamily="18" charset="0"/>
                <a:cs typeface="Times New Roman" pitchFamily="18" charset="0"/>
              </a:rPr>
              <a:t>: In a democracy, all adults (usually now age 18 and over) are equally able to participate in politics: “one person, one vote.” In theory, all are able to run for public office, but critics point out that it takes a great deal of money—and often specific racial and religious ties—to really enter public life. </a:t>
            </a:r>
          </a:p>
          <a:p>
            <a:pPr lvl="0" algn="just">
              <a:buNone/>
            </a:pPr>
            <a:r>
              <a:rPr lang="en-US" sz="2200" dirty="0" smtClean="0">
                <a:solidFill>
                  <a:srgbClr val="FFFF00"/>
                </a:solidFill>
                <a:latin typeface="Times New Roman" pitchFamily="18" charset="0"/>
                <a:cs typeface="Times New Roman" pitchFamily="18" charset="0"/>
              </a:rPr>
              <a:t>	Under the pressure of minority claims and civil disobedience, however, democracies tend to open up over time and become less elite in nature. </a:t>
            </a:r>
            <a:r>
              <a:rPr lang="en-US" sz="2200" dirty="0" err="1" smtClean="0">
                <a:solidFill>
                  <a:srgbClr val="FFFF00"/>
                </a:solidFill>
                <a:latin typeface="Times New Roman" pitchFamily="18" charset="0"/>
                <a:cs typeface="Times New Roman" pitchFamily="18" charset="0"/>
              </a:rPr>
              <a:t>Barack</a:t>
            </a:r>
            <a:r>
              <a:rPr lang="en-US" sz="2200" dirty="0" smtClean="0">
                <a:solidFill>
                  <a:srgbClr val="FFFF00"/>
                </a:solidFill>
                <a:latin typeface="Times New Roman" pitchFamily="18" charset="0"/>
                <a:cs typeface="Times New Roman" pitchFamily="18" charset="0"/>
              </a:rPr>
              <a:t> </a:t>
            </a:r>
            <a:r>
              <a:rPr lang="en-US" sz="2200" dirty="0" err="1" smtClean="0">
                <a:solidFill>
                  <a:srgbClr val="FFFF00"/>
                </a:solidFill>
                <a:latin typeface="Times New Roman" pitchFamily="18" charset="0"/>
                <a:cs typeface="Times New Roman" pitchFamily="18" charset="0"/>
              </a:rPr>
              <a:t>Obama’s</a:t>
            </a:r>
            <a:r>
              <a:rPr lang="en-US" sz="2200" dirty="0" smtClean="0">
                <a:solidFill>
                  <a:srgbClr val="FFFF00"/>
                </a:solidFill>
                <a:latin typeface="Times New Roman" pitchFamily="18" charset="0"/>
                <a:cs typeface="Times New Roman" pitchFamily="18" charset="0"/>
              </a:rPr>
              <a:t> 2008 victory is an example.</a:t>
            </a:r>
          </a:p>
          <a:p>
            <a:pPr algn="just">
              <a:buNone/>
            </a:pPr>
            <a:endParaRPr lang="en-US" sz="2200" dirty="0" smtClean="0">
              <a:solidFill>
                <a:srgbClr val="FFFF00"/>
              </a:solidFill>
              <a:latin typeface="Times New Roman" pitchFamily="18" charset="0"/>
              <a:cs typeface="Times New Roman" pitchFamily="18" charset="0"/>
            </a:endParaRPr>
          </a:p>
          <a:p>
            <a:pPr algn="just"/>
            <a:endParaRPr lang="en-US" sz="2200" dirty="0" smtClean="0">
              <a:solidFill>
                <a:srgbClr val="FFFF00"/>
              </a:solidFill>
              <a:latin typeface="Times New Roman" pitchFamily="18" charset="0"/>
              <a:cs typeface="Times New Roman" pitchFamily="18" charset="0"/>
            </a:endParaRPr>
          </a:p>
          <a:p>
            <a:pPr algn="just"/>
            <a:endParaRPr lang="en-US" sz="2200" dirty="0" smtClean="0">
              <a:solidFill>
                <a:srgbClr val="FFFF00"/>
              </a:solidFill>
              <a:latin typeface="Times New Roman" pitchFamily="18" charset="0"/>
              <a:cs typeface="Times New Roman" pitchFamily="18" charset="0"/>
            </a:endParaRPr>
          </a:p>
          <a:p>
            <a:pPr algn="just"/>
            <a:endParaRPr lang="en-US" sz="2200" dirty="0" smtClean="0">
              <a:solidFill>
                <a:srgbClr val="FFFF00"/>
              </a:solidFill>
              <a:latin typeface="Times New Roman" pitchFamily="18" charset="0"/>
              <a:cs typeface="Times New Roman" pitchFamily="18" charset="0"/>
            </a:endParaRPr>
          </a:p>
          <a:p>
            <a:pPr algn="just"/>
            <a:endParaRPr lang="en-US" sz="2200" dirty="0">
              <a:solidFill>
                <a:srgbClr val="FFFF00"/>
              </a:solidFill>
              <a:latin typeface="Times New Roman" pitchFamily="18" charset="0"/>
              <a:cs typeface="Times New Roman" pitchFamily="18" charset="0"/>
            </a:endParaRPr>
          </a:p>
        </p:txBody>
      </p:sp>
      <p:sp>
        <p:nvSpPr>
          <p:cNvPr id="4" name="Title 1"/>
          <p:cNvSpPr>
            <a:spLocks noGrp="1"/>
          </p:cNvSpPr>
          <p:nvPr>
            <p:ph type="title"/>
          </p:nvPr>
        </p:nvSpPr>
        <p:spPr/>
        <p:txBody>
          <a:bodyPr>
            <a:noAutofit/>
          </a:bodyPr>
          <a:lstStyle/>
          <a:p>
            <a:r>
              <a:rPr lang="en-US" sz="3200" b="1" dirty="0" smtClean="0">
                <a:solidFill>
                  <a:srgbClr val="FFFF00"/>
                </a:solidFill>
                <a:latin typeface="Times New Roman" pitchFamily="18" charset="0"/>
                <a:cs typeface="Times New Roman" pitchFamily="18" charset="0"/>
              </a:rPr>
              <a:t/>
            </a:r>
            <a:br>
              <a:rPr lang="en-US" sz="3200" b="1" dirty="0" smtClean="0">
                <a:solidFill>
                  <a:srgbClr val="FFFF00"/>
                </a:solidFill>
                <a:latin typeface="Times New Roman" pitchFamily="18" charset="0"/>
                <a:cs typeface="Times New Roman" pitchFamily="18" charset="0"/>
              </a:rPr>
            </a:br>
            <a:r>
              <a:rPr lang="en-US" sz="3200" b="1" dirty="0" smtClean="0">
                <a:solidFill>
                  <a:srgbClr val="FFFF00"/>
                </a:solidFill>
                <a:latin typeface="Times New Roman" pitchFamily="18" charset="0"/>
                <a:cs typeface="Times New Roman" pitchFamily="18" charset="0"/>
              </a:rPr>
              <a:t>Characteristics of Representative Democracy</a:t>
            </a:r>
            <a:r>
              <a:rPr lang="en-US" sz="3200" dirty="0" smtClean="0">
                <a:solidFill>
                  <a:srgbClr val="FFFF00"/>
                </a:solidFill>
                <a:latin typeface="Times New Roman" pitchFamily="18" charset="0"/>
                <a:cs typeface="Times New Roman" pitchFamily="18" charset="0"/>
              </a:rPr>
              <a:t/>
            </a:r>
            <a:br>
              <a:rPr lang="en-US" sz="3200" dirty="0" smtClean="0">
                <a:solidFill>
                  <a:srgbClr val="FFFF00"/>
                </a:solidFill>
                <a:latin typeface="Times New Roman" pitchFamily="18" charset="0"/>
                <a:cs typeface="Times New Roman" pitchFamily="18" charset="0"/>
              </a:rPr>
            </a:br>
            <a:endParaRPr lang="en-US" sz="32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5181600"/>
          </a:xfrm>
        </p:spPr>
        <p:txBody>
          <a:bodyPr>
            <a:noAutofit/>
          </a:bodyPr>
          <a:lstStyle/>
          <a:p>
            <a:pPr lvl="0" algn="just">
              <a:buNone/>
            </a:pPr>
            <a:r>
              <a:rPr lang="en-US" sz="2200" b="1" i="1" dirty="0">
                <a:solidFill>
                  <a:srgbClr val="FFFF00"/>
                </a:solidFill>
                <a:latin typeface="Times New Roman" pitchFamily="18" charset="0"/>
                <a:cs typeface="Times New Roman" pitchFamily="18" charset="0"/>
              </a:rPr>
              <a:t>9</a:t>
            </a:r>
            <a:r>
              <a:rPr lang="en-US" sz="2200" b="1" i="1" dirty="0" smtClean="0">
                <a:solidFill>
                  <a:srgbClr val="FFFF00"/>
                </a:solidFill>
                <a:latin typeface="Times New Roman" pitchFamily="18" charset="0"/>
                <a:cs typeface="Times New Roman" pitchFamily="18" charset="0"/>
              </a:rPr>
              <a:t>. Popular Consultation</a:t>
            </a:r>
            <a:r>
              <a:rPr lang="en-US" sz="2200" dirty="0" smtClean="0">
                <a:solidFill>
                  <a:srgbClr val="FFFF00"/>
                </a:solidFill>
                <a:latin typeface="Times New Roman" pitchFamily="18" charset="0"/>
                <a:cs typeface="Times New Roman" pitchFamily="18" charset="0"/>
              </a:rPr>
              <a:t>: Most leaders realize that to govern effectively, they must know what the people want and must be responsive to their needs. Are citizens disturbed by foreign wars, taxes, unemployment, or the cost of gasoline? Intelligent leaders realize that they must neither get too far ahead of public opinion nor fall too far behind it. Public opinion polls are closely followed. The media can create a dialogue between people and leaders. </a:t>
            </a:r>
          </a:p>
          <a:p>
            <a:pPr lvl="0" algn="just">
              <a:buNone/>
            </a:pPr>
            <a:endParaRPr lang="en-US" sz="2200" dirty="0" smtClean="0">
              <a:solidFill>
                <a:srgbClr val="FFFF00"/>
              </a:solidFill>
              <a:latin typeface="Times New Roman" pitchFamily="18" charset="0"/>
              <a:cs typeface="Times New Roman" pitchFamily="18" charset="0"/>
            </a:endParaRPr>
          </a:p>
          <a:p>
            <a:pPr lvl="0" algn="just">
              <a:buNone/>
            </a:pPr>
            <a:r>
              <a:rPr lang="en-US" sz="2200" b="1" i="1" dirty="0" smtClean="0">
                <a:solidFill>
                  <a:srgbClr val="FFFF00"/>
                </a:solidFill>
                <a:latin typeface="Times New Roman" pitchFamily="18" charset="0"/>
                <a:cs typeface="Times New Roman" pitchFamily="18" charset="0"/>
              </a:rPr>
              <a:t>10. Free Press: </a:t>
            </a:r>
            <a:r>
              <a:rPr lang="en-US" sz="2200" dirty="0" smtClean="0">
                <a:solidFill>
                  <a:srgbClr val="FFFF00"/>
                </a:solidFill>
                <a:latin typeface="Times New Roman" pitchFamily="18" charset="0"/>
                <a:cs typeface="Times New Roman" pitchFamily="18" charset="0"/>
              </a:rPr>
              <a:t>Dictatorships cannot tolerate free and critical mass media, democracies cannot do without them. One of the clearest ways to determine the degree of democracy in a country is to see if the media criticize government. In the U.S., press is called “the fourth branch of government.”</a:t>
            </a:r>
          </a:p>
          <a:p>
            <a:pPr algn="just"/>
            <a:endParaRPr lang="en-US" sz="2200" dirty="0">
              <a:solidFill>
                <a:srgbClr val="FFFF00"/>
              </a:solidFill>
              <a:latin typeface="Times New Roman" pitchFamily="18" charset="0"/>
              <a:cs typeface="Times New Roman" pitchFamily="18" charset="0"/>
            </a:endParaRPr>
          </a:p>
        </p:txBody>
      </p:sp>
      <p:sp>
        <p:nvSpPr>
          <p:cNvPr id="4" name="Title 1"/>
          <p:cNvSpPr>
            <a:spLocks noGrp="1"/>
          </p:cNvSpPr>
          <p:nvPr>
            <p:ph type="title"/>
          </p:nvPr>
        </p:nvSpPr>
        <p:spPr/>
        <p:txBody>
          <a:bodyPr>
            <a:noAutofit/>
          </a:bodyPr>
          <a:lstStyle/>
          <a:p>
            <a:r>
              <a:rPr lang="en-US" sz="3200" b="1" dirty="0" smtClean="0">
                <a:solidFill>
                  <a:srgbClr val="FFFF00"/>
                </a:solidFill>
                <a:latin typeface="Times New Roman" pitchFamily="18" charset="0"/>
                <a:cs typeface="Times New Roman" pitchFamily="18" charset="0"/>
              </a:rPr>
              <a:t/>
            </a:r>
            <a:br>
              <a:rPr lang="en-US" sz="3200" b="1" dirty="0" smtClean="0">
                <a:solidFill>
                  <a:srgbClr val="FFFF00"/>
                </a:solidFill>
                <a:latin typeface="Times New Roman" pitchFamily="18" charset="0"/>
                <a:cs typeface="Times New Roman" pitchFamily="18" charset="0"/>
              </a:rPr>
            </a:br>
            <a:r>
              <a:rPr lang="en-US" sz="3200" b="1" dirty="0" smtClean="0">
                <a:solidFill>
                  <a:srgbClr val="FFFF00"/>
                </a:solidFill>
                <a:latin typeface="Times New Roman" pitchFamily="18" charset="0"/>
                <a:cs typeface="Times New Roman" pitchFamily="18" charset="0"/>
              </a:rPr>
              <a:t>Characteristics of Representative Democracy</a:t>
            </a:r>
            <a:r>
              <a:rPr lang="en-US" sz="3200" dirty="0" smtClean="0">
                <a:solidFill>
                  <a:srgbClr val="FFFF00"/>
                </a:solidFill>
                <a:latin typeface="Times New Roman" pitchFamily="18" charset="0"/>
                <a:cs typeface="Times New Roman" pitchFamily="18" charset="0"/>
              </a:rPr>
              <a:t/>
            </a:r>
            <a:br>
              <a:rPr lang="en-US" sz="3200" dirty="0" smtClean="0">
                <a:solidFill>
                  <a:srgbClr val="FFFF00"/>
                </a:solidFill>
                <a:latin typeface="Times New Roman" pitchFamily="18" charset="0"/>
                <a:cs typeface="Times New Roman" pitchFamily="18" charset="0"/>
              </a:rPr>
            </a:br>
            <a:endParaRPr lang="en-US" sz="32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solidFill>
                  <a:srgbClr val="FFFF00"/>
                </a:solidFill>
                <a:latin typeface="Times New Roman" pitchFamily="18" charset="0"/>
                <a:cs typeface="Times New Roman" pitchFamily="18" charset="0"/>
              </a:rPr>
              <a:t/>
            </a:r>
            <a:br>
              <a:rPr lang="en-US" sz="3200" b="1" dirty="0" smtClean="0">
                <a:solidFill>
                  <a:srgbClr val="FFFF00"/>
                </a:solidFill>
                <a:latin typeface="Times New Roman" pitchFamily="18" charset="0"/>
                <a:cs typeface="Times New Roman" pitchFamily="18" charset="0"/>
              </a:rPr>
            </a:br>
            <a:r>
              <a:rPr lang="en-US" sz="3200" b="1" dirty="0" smtClean="0">
                <a:solidFill>
                  <a:srgbClr val="FFFF00"/>
                </a:solidFill>
                <a:latin typeface="Times New Roman" pitchFamily="18" charset="0"/>
                <a:cs typeface="Times New Roman" pitchFamily="18" charset="0"/>
              </a:rPr>
              <a:t>Democracy in Practice: Elitism or Pluralism</a:t>
            </a:r>
            <a:r>
              <a:rPr lang="en-US" sz="3200" dirty="0" smtClean="0">
                <a:solidFill>
                  <a:srgbClr val="FFFF00"/>
                </a:solidFill>
                <a:latin typeface="Times New Roman" pitchFamily="18" charset="0"/>
                <a:cs typeface="Times New Roman" pitchFamily="18" charset="0"/>
              </a:rPr>
              <a:t/>
            </a:r>
            <a:br>
              <a:rPr lang="en-US" sz="3200" dirty="0" smtClean="0">
                <a:solidFill>
                  <a:srgbClr val="FFFF00"/>
                </a:solidFill>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754563"/>
          </a:xfrm>
        </p:spPr>
        <p:txBody>
          <a:bodyPr>
            <a:noAutofit/>
          </a:bodyPr>
          <a:lstStyle/>
          <a:p>
            <a:pPr algn="just">
              <a:buFont typeface="Wingdings" pitchFamily="2" charset="2"/>
              <a:buChar char="Ø"/>
            </a:pPr>
            <a:r>
              <a:rPr lang="en-US" sz="2200" dirty="0" smtClean="0">
                <a:solidFill>
                  <a:srgbClr val="FFFF00"/>
                </a:solidFill>
                <a:latin typeface="Times New Roman" pitchFamily="18" charset="0"/>
                <a:cs typeface="Times New Roman" pitchFamily="18" charset="0"/>
              </a:rPr>
              <a:t>Who makes the decisions in democracy? Elites or Mass people?</a:t>
            </a:r>
          </a:p>
          <a:p>
            <a:pPr algn="just">
              <a:buFont typeface="Wingdings" pitchFamily="2" charset="2"/>
              <a:buChar char="Ø"/>
            </a:pPr>
            <a:r>
              <a:rPr lang="en-US" sz="2200" dirty="0" smtClean="0">
                <a:solidFill>
                  <a:srgbClr val="FFFF00"/>
                </a:solidFill>
                <a:latin typeface="Times New Roman" pitchFamily="18" charset="0"/>
                <a:cs typeface="Times New Roman" pitchFamily="18" charset="0"/>
              </a:rPr>
              <a:t>Elites </a:t>
            </a:r>
            <a:r>
              <a:rPr lang="en-US" sz="2200" dirty="0">
                <a:solidFill>
                  <a:srgbClr val="FFFF00"/>
                </a:solidFill>
                <a:latin typeface="Times New Roman" pitchFamily="18" charset="0"/>
                <a:cs typeface="Times New Roman" pitchFamily="18" charset="0"/>
              </a:rPr>
              <a:t>make the actual decisions. The masses (ordinary citizens) go along with the decisions. The question is: how much elites are accountable to the masses. </a:t>
            </a:r>
          </a:p>
          <a:p>
            <a:pPr algn="just"/>
            <a:r>
              <a:rPr lang="en-US" sz="2200" dirty="0">
                <a:solidFill>
                  <a:srgbClr val="FFFF00"/>
                </a:solidFill>
                <a:latin typeface="Times New Roman" pitchFamily="18" charset="0"/>
                <a:cs typeface="Times New Roman" pitchFamily="18" charset="0"/>
              </a:rPr>
              <a:t>Elite Theorist: those who think there’s little accountability to the </a:t>
            </a:r>
            <a:r>
              <a:rPr lang="en-US" sz="2200" dirty="0" smtClean="0">
                <a:solidFill>
                  <a:srgbClr val="FFFF00"/>
                </a:solidFill>
                <a:latin typeface="Times New Roman" pitchFamily="18" charset="0"/>
                <a:cs typeface="Times New Roman" pitchFamily="18" charset="0"/>
              </a:rPr>
              <a:t>masses</a:t>
            </a:r>
          </a:p>
          <a:p>
            <a:pPr algn="just"/>
            <a:endParaRPr lang="en-US" sz="2200" dirty="0">
              <a:solidFill>
                <a:srgbClr val="FFFF00"/>
              </a:solidFill>
              <a:latin typeface="Times New Roman" pitchFamily="18" charset="0"/>
              <a:cs typeface="Times New Roman" pitchFamily="18" charset="0"/>
            </a:endParaRPr>
          </a:p>
          <a:p>
            <a:pPr algn="just"/>
            <a:r>
              <a:rPr lang="en-US" sz="2200" dirty="0">
                <a:solidFill>
                  <a:srgbClr val="FFFF00"/>
                </a:solidFill>
                <a:latin typeface="Times New Roman" pitchFamily="18" charset="0"/>
                <a:cs typeface="Times New Roman" pitchFamily="18" charset="0"/>
              </a:rPr>
              <a:t>Pluralist: </a:t>
            </a:r>
            <a:r>
              <a:rPr lang="en-US" sz="2200" dirty="0" smtClean="0">
                <a:solidFill>
                  <a:srgbClr val="FFFF00"/>
                </a:solidFill>
                <a:latin typeface="Times New Roman" pitchFamily="18" charset="0"/>
                <a:cs typeface="Times New Roman" pitchFamily="18" charset="0"/>
              </a:rPr>
              <a:t>Those </a:t>
            </a:r>
            <a:r>
              <a:rPr lang="en-US" sz="2200" dirty="0">
                <a:solidFill>
                  <a:srgbClr val="FFFF00"/>
                </a:solidFill>
                <a:latin typeface="Times New Roman" pitchFamily="18" charset="0"/>
                <a:cs typeface="Times New Roman" pitchFamily="18" charset="0"/>
              </a:rPr>
              <a:t>who think that elites are accountable to masses</a:t>
            </a:r>
          </a:p>
          <a:p>
            <a:pPr algn="just"/>
            <a:r>
              <a:rPr lang="en-US" sz="2200" dirty="0" smtClean="0">
                <a:solidFill>
                  <a:srgbClr val="FFFF00"/>
                </a:solidFill>
                <a:latin typeface="Times New Roman" pitchFamily="18" charset="0"/>
                <a:cs typeface="Times New Roman" pitchFamily="18" charset="0"/>
              </a:rPr>
              <a:t>Elitism: The </a:t>
            </a:r>
            <a:r>
              <a:rPr lang="en-US" sz="2200" dirty="0">
                <a:solidFill>
                  <a:srgbClr val="FFFF00"/>
                </a:solidFill>
                <a:latin typeface="Times New Roman" pitchFamily="18" charset="0"/>
                <a:cs typeface="Times New Roman" pitchFamily="18" charset="0"/>
              </a:rPr>
              <a:t>top or most influential people in a political 	system</a:t>
            </a:r>
          </a:p>
          <a:p>
            <a:pPr algn="just"/>
            <a:r>
              <a:rPr lang="en-US" sz="2200" dirty="0">
                <a:solidFill>
                  <a:srgbClr val="FFFF00"/>
                </a:solidFill>
                <a:latin typeface="Times New Roman" pitchFamily="18" charset="0"/>
                <a:cs typeface="Times New Roman" pitchFamily="18" charset="0"/>
              </a:rPr>
              <a:t>Pluralist: Theory that politics is the interaction of many </a:t>
            </a:r>
            <a:r>
              <a:rPr lang="en-US" sz="2200" dirty="0" smtClean="0">
                <a:solidFill>
                  <a:srgbClr val="FFFF00"/>
                </a:solidFill>
                <a:latin typeface="Times New Roman" pitchFamily="18" charset="0"/>
                <a:cs typeface="Times New Roman" pitchFamily="18" charset="0"/>
              </a:rPr>
              <a:t>interest groups</a:t>
            </a:r>
            <a:endParaRPr lang="en-US" sz="2200" dirty="0">
              <a:solidFill>
                <a:srgbClr val="FFFF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410200"/>
          </a:xfrm>
        </p:spPr>
        <p:txBody>
          <a:bodyPr>
            <a:noAutofit/>
          </a:bodyPr>
          <a:lstStyle/>
          <a:p>
            <a:pPr algn="just">
              <a:buFont typeface="Wingdings" pitchFamily="2" charset="2"/>
              <a:buChar char="Ø"/>
            </a:pPr>
            <a:r>
              <a:rPr lang="en-US" sz="2200" dirty="0" smtClean="0">
                <a:solidFill>
                  <a:srgbClr val="FFFF00"/>
                </a:solidFill>
                <a:latin typeface="Times New Roman" pitchFamily="18" charset="0"/>
                <a:cs typeface="Times New Roman" pitchFamily="18" charset="0"/>
              </a:rPr>
              <a:t>Italian political scientist Gaetano </a:t>
            </a:r>
            <a:r>
              <a:rPr lang="en-US" sz="2200" dirty="0" err="1" smtClean="0">
                <a:solidFill>
                  <a:srgbClr val="FFFF00"/>
                </a:solidFill>
                <a:latin typeface="Times New Roman" pitchFamily="18" charset="0"/>
                <a:cs typeface="Times New Roman" pitchFamily="18" charset="0"/>
              </a:rPr>
              <a:t>Mosca</a:t>
            </a:r>
            <a:r>
              <a:rPr lang="en-US" sz="2200" dirty="0" smtClean="0">
                <a:solidFill>
                  <a:srgbClr val="FFFF00"/>
                </a:solidFill>
                <a:latin typeface="Times New Roman" pitchFamily="18" charset="0"/>
                <a:cs typeface="Times New Roman" pitchFamily="18" charset="0"/>
              </a:rPr>
              <a:t> argued that government always falls into the hands of a few: In all societies, two classes of people appear—a class that rules and a class that is ruled. </a:t>
            </a:r>
          </a:p>
          <a:p>
            <a:pPr marL="0" indent="0" algn="just">
              <a:buNone/>
            </a:pPr>
            <a:endParaRPr lang="en-US" sz="2200" dirty="0" smtClean="0">
              <a:solidFill>
                <a:srgbClr val="FFFF00"/>
              </a:solidFill>
              <a:latin typeface="Times New Roman" pitchFamily="18" charset="0"/>
              <a:cs typeface="Times New Roman" pitchFamily="18" charset="0"/>
            </a:endParaRPr>
          </a:p>
          <a:p>
            <a:pPr algn="just">
              <a:buFont typeface="Wingdings" pitchFamily="2" charset="2"/>
              <a:buChar char="Ø"/>
            </a:pPr>
            <a:r>
              <a:rPr lang="en-US" sz="2200" dirty="0" smtClean="0">
                <a:solidFill>
                  <a:srgbClr val="FFFF00"/>
                </a:solidFill>
                <a:latin typeface="Times New Roman" pitchFamily="18" charset="0"/>
                <a:cs typeface="Times New Roman" pitchFamily="18" charset="0"/>
              </a:rPr>
              <a:t>The first class monopolizes power, and enjoys the advantages that power brings whereas the second, the more numerous class, is directed and controlled by the first.</a:t>
            </a:r>
          </a:p>
          <a:p>
            <a:pPr marL="0" indent="0" algn="just">
              <a:buNone/>
            </a:pPr>
            <a:endParaRPr lang="en-US" sz="2200" dirty="0" smtClean="0">
              <a:solidFill>
                <a:srgbClr val="FFFF00"/>
              </a:solidFill>
              <a:latin typeface="Times New Roman" pitchFamily="18" charset="0"/>
              <a:cs typeface="Times New Roman" pitchFamily="18" charset="0"/>
            </a:endParaRPr>
          </a:p>
          <a:p>
            <a:pPr algn="just">
              <a:buFont typeface="Wingdings" pitchFamily="2" charset="2"/>
              <a:buChar char="Ø"/>
            </a:pPr>
            <a:r>
              <a:rPr lang="en-US" sz="2200" dirty="0" smtClean="0">
                <a:solidFill>
                  <a:srgbClr val="FFFF00"/>
                </a:solidFill>
                <a:latin typeface="Times New Roman" pitchFamily="18" charset="0"/>
                <a:cs typeface="Times New Roman" pitchFamily="18" charset="0"/>
              </a:rPr>
              <a:t>Robert Dahl said: participatory democracy is not possible in large modern societies; government is too big and the issues are too complex. The key political, economic, and social decisions are made by tiny minorities. </a:t>
            </a:r>
          </a:p>
          <a:p>
            <a:endParaRPr lang="en-US" sz="2200" dirty="0"/>
          </a:p>
        </p:txBody>
      </p:sp>
      <p:sp>
        <p:nvSpPr>
          <p:cNvPr id="4" name="Title 1"/>
          <p:cNvSpPr>
            <a:spLocks noGrp="1"/>
          </p:cNvSpPr>
          <p:nvPr>
            <p:ph type="title"/>
          </p:nvPr>
        </p:nvSpPr>
        <p:spPr>
          <a:xfrm>
            <a:off x="457200" y="274638"/>
            <a:ext cx="8229600" cy="944562"/>
          </a:xfrm>
        </p:spPr>
        <p:txBody>
          <a:bodyPr>
            <a:noAutofit/>
          </a:bodyPr>
          <a:lstStyle/>
          <a:p>
            <a:r>
              <a:rPr lang="en-US" sz="3200" b="1" dirty="0" smtClean="0">
                <a:solidFill>
                  <a:srgbClr val="FFFF00"/>
                </a:solidFill>
                <a:latin typeface="Times New Roman" pitchFamily="18" charset="0"/>
                <a:cs typeface="Times New Roman" pitchFamily="18" charset="0"/>
              </a:rPr>
              <a:t/>
            </a:r>
            <a:br>
              <a:rPr lang="en-US" sz="3200" b="1" dirty="0" smtClean="0">
                <a:solidFill>
                  <a:srgbClr val="FFFF00"/>
                </a:solidFill>
                <a:latin typeface="Times New Roman" pitchFamily="18" charset="0"/>
                <a:cs typeface="Times New Roman" pitchFamily="18" charset="0"/>
              </a:rPr>
            </a:br>
            <a:r>
              <a:rPr lang="en-US" sz="3200" b="1" dirty="0" smtClean="0">
                <a:solidFill>
                  <a:srgbClr val="FFFF00"/>
                </a:solidFill>
                <a:latin typeface="Times New Roman" pitchFamily="18" charset="0"/>
                <a:cs typeface="Times New Roman" pitchFamily="18" charset="0"/>
              </a:rPr>
              <a:t>Democracy in Practice: Elitism or Pluralism</a:t>
            </a:r>
            <a:r>
              <a:rPr lang="en-US" sz="3200" dirty="0" smtClean="0">
                <a:solidFill>
                  <a:srgbClr val="FFFF00"/>
                </a:solidFill>
                <a:latin typeface="Times New Roman" pitchFamily="18" charset="0"/>
                <a:cs typeface="Times New Roman" pitchFamily="18" charset="0"/>
              </a:rPr>
              <a:t/>
            </a:r>
            <a:br>
              <a:rPr lang="en-US" sz="3200" dirty="0" smtClean="0">
                <a:solidFill>
                  <a:srgbClr val="FFFF00"/>
                </a:solidFill>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gn="just">
              <a:buFont typeface="Wingdings" pitchFamily="2" charset="2"/>
              <a:buChar char="Ø"/>
            </a:pPr>
            <a:r>
              <a:rPr lang="en-US" sz="2200" dirty="0" smtClean="0">
                <a:solidFill>
                  <a:srgbClr val="FFFF00"/>
                </a:solidFill>
                <a:latin typeface="Times New Roman" pitchFamily="18" charset="0"/>
                <a:cs typeface="Times New Roman" pitchFamily="18" charset="0"/>
              </a:rPr>
              <a:t>Example of elitism, Columbian sociologist Mills denounced the "Power Elite” wherein big business gives money to politicians, politicians support massive defense spending, and top generals give lush contract to the big business; it’s call interlocking conspiracy. This conspiracy was driving the US to war, Mills predicted. Money and connections give elites access to political power, emphasize elite theorists.  </a:t>
            </a:r>
          </a:p>
          <a:p>
            <a:pPr algn="just">
              <a:buFont typeface="Wingdings" pitchFamily="2" charset="2"/>
              <a:buChar char="Ø"/>
            </a:pPr>
            <a:r>
              <a:rPr lang="en-US" sz="2200" dirty="0" smtClean="0">
                <a:solidFill>
                  <a:srgbClr val="FFFF00"/>
                </a:solidFill>
                <a:latin typeface="Times New Roman" pitchFamily="18" charset="0"/>
                <a:cs typeface="Times New Roman" pitchFamily="18" charset="0"/>
              </a:rPr>
              <a:t>Elite does not equal "rich." Few rich people run for office and they influence those who do by contributions. In return, they get favorable laws, subsidies tax breaks. </a:t>
            </a:r>
          </a:p>
          <a:p>
            <a:pPr algn="just"/>
            <a:endParaRPr lang="en-US" sz="2200" dirty="0">
              <a:solidFill>
                <a:srgbClr val="FFFF00"/>
              </a:solidFill>
              <a:latin typeface="Times New Roman" pitchFamily="18" charset="0"/>
              <a:cs typeface="Times New Roman" pitchFamily="18" charset="0"/>
            </a:endParaRPr>
          </a:p>
        </p:txBody>
      </p:sp>
      <p:sp>
        <p:nvSpPr>
          <p:cNvPr id="4" name="Title 1"/>
          <p:cNvSpPr>
            <a:spLocks noGrp="1"/>
          </p:cNvSpPr>
          <p:nvPr>
            <p:ph type="title"/>
          </p:nvPr>
        </p:nvSpPr>
        <p:spPr/>
        <p:txBody>
          <a:bodyPr>
            <a:noAutofit/>
          </a:bodyPr>
          <a:lstStyle/>
          <a:p>
            <a:r>
              <a:rPr lang="en-US" sz="3200" b="1" dirty="0" smtClean="0">
                <a:solidFill>
                  <a:srgbClr val="FFFF00"/>
                </a:solidFill>
                <a:latin typeface="Times New Roman" pitchFamily="18" charset="0"/>
                <a:cs typeface="Times New Roman" pitchFamily="18" charset="0"/>
              </a:rPr>
              <a:t/>
            </a:r>
            <a:br>
              <a:rPr lang="en-US" sz="3200" b="1" dirty="0" smtClean="0">
                <a:solidFill>
                  <a:srgbClr val="FFFF00"/>
                </a:solidFill>
                <a:latin typeface="Times New Roman" pitchFamily="18" charset="0"/>
                <a:cs typeface="Times New Roman" pitchFamily="18" charset="0"/>
              </a:rPr>
            </a:br>
            <a:r>
              <a:rPr lang="en-US" sz="3200" b="1" dirty="0" smtClean="0">
                <a:solidFill>
                  <a:srgbClr val="FFFF00"/>
                </a:solidFill>
                <a:latin typeface="Times New Roman" pitchFamily="18" charset="0"/>
                <a:cs typeface="Times New Roman" pitchFamily="18" charset="0"/>
              </a:rPr>
              <a:t>Democracy in Practice: Elitism or Pluralism</a:t>
            </a:r>
            <a:r>
              <a:rPr lang="en-US" sz="3200" dirty="0" smtClean="0">
                <a:solidFill>
                  <a:srgbClr val="FFFF00"/>
                </a:solidFill>
                <a:latin typeface="Times New Roman" pitchFamily="18" charset="0"/>
                <a:cs typeface="Times New Roman" pitchFamily="18" charset="0"/>
              </a:rPr>
              <a:t/>
            </a:r>
            <a:br>
              <a:rPr lang="en-US" sz="3200" dirty="0" smtClean="0">
                <a:solidFill>
                  <a:srgbClr val="FFFF00"/>
                </a:solidFill>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257800"/>
          </a:xfrm>
        </p:spPr>
        <p:txBody>
          <a:bodyPr>
            <a:noAutofit/>
          </a:bodyPr>
          <a:lstStyle/>
          <a:p>
            <a:pPr algn="just">
              <a:buFont typeface="Wingdings" pitchFamily="2" charset="2"/>
              <a:buChar char="Ø"/>
            </a:pPr>
            <a:r>
              <a:rPr lang="en-US" sz="2200" b="1" i="1" dirty="0" smtClean="0">
                <a:solidFill>
                  <a:srgbClr val="FFFF00"/>
                </a:solidFill>
                <a:latin typeface="Times New Roman" pitchFamily="18" charset="0"/>
                <a:cs typeface="Times New Roman" pitchFamily="18" charset="0"/>
              </a:rPr>
              <a:t>Pluralism</a:t>
            </a:r>
          </a:p>
          <a:p>
            <a:pPr algn="just">
              <a:buFont typeface="Wingdings" pitchFamily="2" charset="2"/>
              <a:buChar char="Ø"/>
            </a:pPr>
            <a:r>
              <a:rPr lang="en-US" sz="2200" dirty="0" smtClean="0">
                <a:solidFill>
                  <a:srgbClr val="FFFF00"/>
                </a:solidFill>
                <a:latin typeface="Times New Roman" pitchFamily="18" charset="0"/>
                <a:cs typeface="Times New Roman" pitchFamily="18" charset="0"/>
              </a:rPr>
              <a:t>Interest Groups: Pluralists argued, politics functions through interest groups, an association that pressures government for policies it favors. Interest groups are the great avenues of democracy. They make sure government listens to the people. </a:t>
            </a:r>
          </a:p>
          <a:p>
            <a:pPr algn="just">
              <a:buFont typeface="Wingdings" pitchFamily="2" charset="2"/>
              <a:buChar char="Ø"/>
            </a:pPr>
            <a:endParaRPr lang="en-US" sz="2200" dirty="0">
              <a:solidFill>
                <a:srgbClr val="FFFF00"/>
              </a:solidFill>
              <a:latin typeface="Times New Roman" pitchFamily="18" charset="0"/>
              <a:cs typeface="Times New Roman" pitchFamily="18" charset="0"/>
            </a:endParaRPr>
          </a:p>
          <a:p>
            <a:pPr algn="just">
              <a:buFont typeface="Wingdings" pitchFamily="2" charset="2"/>
              <a:buChar char="Ø"/>
            </a:pPr>
            <a:r>
              <a:rPr lang="en-US" sz="2200" dirty="0" smtClean="0">
                <a:solidFill>
                  <a:srgbClr val="FFFF00"/>
                </a:solidFill>
                <a:latin typeface="Times New Roman" pitchFamily="18" charset="0"/>
                <a:cs typeface="Times New Roman" pitchFamily="18" charset="0"/>
              </a:rPr>
              <a:t>Efforts to construct democracies without traditions of pluralism are unlikely, as we have seen in Russia, where the long communist rule erased most naturally occurring interest groups. </a:t>
            </a:r>
          </a:p>
          <a:p>
            <a:pPr marL="0" indent="0" algn="just">
              <a:buNone/>
            </a:pPr>
            <a:endParaRPr lang="en-US" sz="2200" dirty="0" smtClean="0">
              <a:solidFill>
                <a:srgbClr val="FFFF00"/>
              </a:solidFill>
              <a:latin typeface="Times New Roman" pitchFamily="18" charset="0"/>
              <a:cs typeface="Times New Roman" pitchFamily="18" charset="0"/>
            </a:endParaRPr>
          </a:p>
          <a:p>
            <a:pPr algn="just">
              <a:buFont typeface="Wingdings" pitchFamily="2" charset="2"/>
              <a:buChar char="Ø"/>
            </a:pPr>
            <a:r>
              <a:rPr lang="en-US" sz="2200" dirty="0" smtClean="0">
                <a:solidFill>
                  <a:srgbClr val="FFFF00"/>
                </a:solidFill>
                <a:latin typeface="Times New Roman" pitchFamily="18" charset="0"/>
                <a:cs typeface="Times New Roman" pitchFamily="18" charset="0"/>
              </a:rPr>
              <a:t>The pure elite theorists view society as a single pyramid, one with tiny elite at the top. The pure pluralists view society as a collection of billiard balls, colliding with each other and with government to produce policy. </a:t>
            </a:r>
          </a:p>
          <a:p>
            <a:pPr algn="just"/>
            <a:endParaRPr lang="en-US" sz="2200" dirty="0" smtClean="0">
              <a:solidFill>
                <a:srgbClr val="FFFF00"/>
              </a:solidFill>
              <a:latin typeface="Times New Roman" pitchFamily="18" charset="0"/>
              <a:cs typeface="Times New Roman" pitchFamily="18" charset="0"/>
            </a:endParaRPr>
          </a:p>
          <a:p>
            <a:pPr algn="just"/>
            <a:endParaRPr lang="en-US" sz="2200" dirty="0">
              <a:solidFill>
                <a:srgbClr val="FFFF00"/>
              </a:solidFill>
              <a:latin typeface="Times New Roman" pitchFamily="18" charset="0"/>
              <a:cs typeface="Times New Roman" pitchFamily="18" charset="0"/>
            </a:endParaRPr>
          </a:p>
        </p:txBody>
      </p:sp>
      <p:sp>
        <p:nvSpPr>
          <p:cNvPr id="4" name="Title 1"/>
          <p:cNvSpPr>
            <a:spLocks noGrp="1"/>
          </p:cNvSpPr>
          <p:nvPr>
            <p:ph type="title"/>
          </p:nvPr>
        </p:nvSpPr>
        <p:spPr>
          <a:xfrm>
            <a:off x="457200" y="274638"/>
            <a:ext cx="8229600" cy="944562"/>
          </a:xfrm>
        </p:spPr>
        <p:txBody>
          <a:bodyPr>
            <a:noAutofit/>
          </a:bodyPr>
          <a:lstStyle/>
          <a:p>
            <a:r>
              <a:rPr lang="en-US" sz="3200" b="1" dirty="0" smtClean="0">
                <a:solidFill>
                  <a:srgbClr val="FFFF00"/>
                </a:solidFill>
                <a:latin typeface="Times New Roman" pitchFamily="18" charset="0"/>
                <a:cs typeface="Times New Roman" pitchFamily="18" charset="0"/>
              </a:rPr>
              <a:t/>
            </a:r>
            <a:br>
              <a:rPr lang="en-US" sz="3200" b="1" dirty="0" smtClean="0">
                <a:solidFill>
                  <a:srgbClr val="FFFF00"/>
                </a:solidFill>
                <a:latin typeface="Times New Roman" pitchFamily="18" charset="0"/>
                <a:cs typeface="Times New Roman" pitchFamily="18" charset="0"/>
              </a:rPr>
            </a:br>
            <a:r>
              <a:rPr lang="en-US" sz="3200" b="1" dirty="0" smtClean="0">
                <a:solidFill>
                  <a:srgbClr val="FFFF00"/>
                </a:solidFill>
                <a:latin typeface="Times New Roman" pitchFamily="18" charset="0"/>
                <a:cs typeface="Times New Roman" pitchFamily="18" charset="0"/>
              </a:rPr>
              <a:t>Democracy in Practice: Elitism or Pluralism</a:t>
            </a:r>
            <a:r>
              <a:rPr lang="en-US" sz="3200" dirty="0" smtClean="0">
                <a:solidFill>
                  <a:srgbClr val="FFFF00"/>
                </a:solidFill>
                <a:latin typeface="Times New Roman" pitchFamily="18" charset="0"/>
                <a:cs typeface="Times New Roman" pitchFamily="18" charset="0"/>
              </a:rPr>
              <a:t/>
            </a:r>
            <a:br>
              <a:rPr lang="en-US" sz="3200" dirty="0" smtClean="0">
                <a:solidFill>
                  <a:srgbClr val="FFFF00"/>
                </a:solidFill>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Autofit/>
          </a:bodyPr>
          <a:lstStyle/>
          <a:p>
            <a:r>
              <a:rPr lang="en-US" sz="3600" b="1" dirty="0" smtClean="0">
                <a:solidFill>
                  <a:srgbClr val="FFFF00"/>
                </a:solidFill>
                <a:latin typeface="Times New Roman" pitchFamily="18" charset="0"/>
                <a:cs typeface="Times New Roman" pitchFamily="18" charset="0"/>
              </a:rPr>
              <a:t/>
            </a:r>
            <a:br>
              <a:rPr lang="en-US" sz="3600" b="1" dirty="0" smtClean="0">
                <a:solidFill>
                  <a:srgbClr val="FFFF00"/>
                </a:solidFill>
                <a:latin typeface="Times New Roman" pitchFamily="18" charset="0"/>
                <a:cs typeface="Times New Roman" pitchFamily="18" charset="0"/>
              </a:rPr>
            </a:br>
            <a:r>
              <a:rPr lang="en-US" sz="3600" b="1" dirty="0" smtClean="0">
                <a:solidFill>
                  <a:srgbClr val="FFFF00"/>
                </a:solidFill>
                <a:latin typeface="Times New Roman" pitchFamily="18" charset="0"/>
                <a:cs typeface="Times New Roman" pitchFamily="18" charset="0"/>
              </a:rPr>
              <a:t>Totalitarianism</a:t>
            </a:r>
            <a:r>
              <a:rPr lang="en-US" sz="3600" dirty="0" smtClean="0">
                <a:solidFill>
                  <a:srgbClr val="FFFF00"/>
                </a:solidFill>
                <a:latin typeface="Times New Roman" pitchFamily="18" charset="0"/>
                <a:cs typeface="Times New Roman" pitchFamily="18" charset="0"/>
              </a:rPr>
              <a:t/>
            </a:r>
            <a:br>
              <a:rPr lang="en-US" sz="3600" dirty="0" smtClean="0">
                <a:solidFill>
                  <a:srgbClr val="FFFF00"/>
                </a:solidFill>
                <a:latin typeface="Times New Roman" pitchFamily="18" charset="0"/>
                <a:cs typeface="Times New Roman" pitchFamily="18" charset="0"/>
              </a:rPr>
            </a:br>
            <a:endParaRPr lang="en-US" sz="3600" dirty="0"/>
          </a:p>
        </p:txBody>
      </p:sp>
      <p:sp>
        <p:nvSpPr>
          <p:cNvPr id="3" name="Content Placeholder 2"/>
          <p:cNvSpPr>
            <a:spLocks noGrp="1"/>
          </p:cNvSpPr>
          <p:nvPr>
            <p:ph idx="1"/>
          </p:nvPr>
        </p:nvSpPr>
        <p:spPr>
          <a:xfrm>
            <a:off x="457200" y="1295400"/>
            <a:ext cx="8229600" cy="5181600"/>
          </a:xfrm>
        </p:spPr>
        <p:txBody>
          <a:bodyPr>
            <a:noAutofit/>
          </a:bodyPr>
          <a:lstStyle/>
          <a:p>
            <a:pPr algn="just">
              <a:buFont typeface="Wingdings" pitchFamily="2" charset="2"/>
              <a:buChar char="Ø"/>
            </a:pPr>
            <a:r>
              <a:rPr lang="en-US" sz="2200" dirty="0" smtClean="0">
                <a:solidFill>
                  <a:srgbClr val="FFFF00"/>
                </a:solidFill>
                <a:latin typeface="Times New Roman" pitchFamily="18" charset="0"/>
                <a:cs typeface="Times New Roman" pitchFamily="18" charset="0"/>
              </a:rPr>
              <a:t>a </a:t>
            </a:r>
            <a:r>
              <a:rPr lang="en-US" sz="2200" dirty="0">
                <a:solidFill>
                  <a:srgbClr val="FFFF00"/>
                </a:solidFill>
                <a:latin typeface="Times New Roman" pitchFamily="18" charset="0"/>
                <a:cs typeface="Times New Roman" pitchFamily="18" charset="0"/>
              </a:rPr>
              <a:t>political system in which the state takes total control of citizens. In totalitarian systems, elites are almost completely unaccountable. They lock themselves into power and are very difficult to </a:t>
            </a:r>
            <a:r>
              <a:rPr lang="en-US" sz="2200" dirty="0" smtClean="0">
                <a:solidFill>
                  <a:srgbClr val="FFFF00"/>
                </a:solidFill>
                <a:latin typeface="Times New Roman" pitchFamily="18" charset="0"/>
                <a:cs typeface="Times New Roman" pitchFamily="18" charset="0"/>
              </a:rPr>
              <a:t>oust. </a:t>
            </a:r>
            <a:r>
              <a:rPr lang="en-US" sz="2200" dirty="0">
                <a:solidFill>
                  <a:srgbClr val="FFFF00"/>
                </a:solidFill>
                <a:latin typeface="Times New Roman" pitchFamily="18" charset="0"/>
                <a:cs typeface="Times New Roman" pitchFamily="18" charset="0"/>
              </a:rPr>
              <a:t>We witnessed such a </a:t>
            </a:r>
            <a:r>
              <a:rPr lang="en-US" sz="2200" dirty="0" smtClean="0">
                <a:solidFill>
                  <a:srgbClr val="FFFF00"/>
                </a:solidFill>
                <a:latin typeface="Times New Roman" pitchFamily="18" charset="0"/>
                <a:cs typeface="Times New Roman" pitchFamily="18" charset="0"/>
              </a:rPr>
              <a:t>collapse </a:t>
            </a:r>
            <a:r>
              <a:rPr lang="en-US" sz="2200" dirty="0">
                <a:solidFill>
                  <a:srgbClr val="FFFF00"/>
                </a:solidFill>
                <a:latin typeface="Times New Roman" pitchFamily="18" charset="0"/>
                <a:cs typeface="Times New Roman" pitchFamily="18" charset="0"/>
              </a:rPr>
              <a:t>in the Soviet Union in 1991. There is now little totalitarianism left. </a:t>
            </a:r>
            <a:endParaRPr lang="en-US" sz="2200" dirty="0" smtClean="0">
              <a:solidFill>
                <a:srgbClr val="FFFF00"/>
              </a:solidFill>
              <a:latin typeface="Times New Roman" pitchFamily="18" charset="0"/>
              <a:cs typeface="Times New Roman" pitchFamily="18" charset="0"/>
            </a:endParaRPr>
          </a:p>
          <a:p>
            <a:pPr algn="just">
              <a:buFont typeface="Wingdings" pitchFamily="2" charset="2"/>
              <a:buChar char="Ø"/>
            </a:pPr>
            <a:r>
              <a:rPr lang="en-US" sz="2200" dirty="0" smtClean="0">
                <a:solidFill>
                  <a:srgbClr val="FFFF00"/>
                </a:solidFill>
                <a:latin typeface="Times New Roman" pitchFamily="18" charset="0"/>
                <a:cs typeface="Times New Roman" pitchFamily="18" charset="0"/>
              </a:rPr>
              <a:t>It </a:t>
            </a:r>
            <a:r>
              <a:rPr lang="en-US" sz="2200" dirty="0">
                <a:solidFill>
                  <a:srgbClr val="FFFF00"/>
                </a:solidFill>
                <a:latin typeface="Times New Roman" pitchFamily="18" charset="0"/>
                <a:cs typeface="Times New Roman" pitchFamily="18" charset="0"/>
              </a:rPr>
              <a:t>was a disease of the twentieth century; the regimes of Stalin, Mussolini, Hitler were totalitarianism</a:t>
            </a:r>
            <a:r>
              <a:rPr lang="en-US" sz="2200" dirty="0" smtClean="0">
                <a:solidFill>
                  <a:srgbClr val="FFFF00"/>
                </a:solidFill>
                <a:latin typeface="Times New Roman" pitchFamily="18" charset="0"/>
                <a:cs typeface="Times New Roman" pitchFamily="18" charset="0"/>
              </a:rPr>
              <a:t>.</a:t>
            </a:r>
          </a:p>
          <a:p>
            <a:pPr marL="0" indent="0" algn="just">
              <a:buNone/>
            </a:pPr>
            <a:endParaRPr lang="en-US" sz="2200" dirty="0" smtClean="0">
              <a:solidFill>
                <a:srgbClr val="FFFF00"/>
              </a:solidFill>
              <a:latin typeface="Times New Roman" pitchFamily="18" charset="0"/>
              <a:cs typeface="Times New Roman" pitchFamily="18" charset="0"/>
            </a:endParaRPr>
          </a:p>
          <a:p>
            <a:pPr algn="just">
              <a:buFont typeface="Wingdings" pitchFamily="2" charset="2"/>
              <a:buChar char="Ø"/>
            </a:pPr>
            <a:r>
              <a:rPr lang="en-US" sz="2200" dirty="0" smtClean="0">
                <a:solidFill>
                  <a:srgbClr val="FFFF00"/>
                </a:solidFill>
                <a:latin typeface="Times New Roman" pitchFamily="18" charset="0"/>
                <a:cs typeface="Times New Roman" pitchFamily="18" charset="0"/>
              </a:rPr>
              <a:t>It </a:t>
            </a:r>
            <a:r>
              <a:rPr lang="en-US" sz="2200" dirty="0">
                <a:solidFill>
                  <a:srgbClr val="FFFF00"/>
                </a:solidFill>
                <a:latin typeface="Times New Roman" pitchFamily="18" charset="0"/>
                <a:cs typeface="Times New Roman" pitchFamily="18" charset="0"/>
              </a:rPr>
              <a:t>emphasizes on total control, brainwashing, worship of the state and its leaders. </a:t>
            </a:r>
            <a:r>
              <a:rPr lang="en-US" sz="2200" dirty="0" smtClean="0">
                <a:solidFill>
                  <a:srgbClr val="FFFF00"/>
                </a:solidFill>
                <a:latin typeface="Times New Roman" pitchFamily="18" charset="0"/>
                <a:cs typeface="Times New Roman" pitchFamily="18" charset="0"/>
              </a:rPr>
              <a:t>Few </a:t>
            </a:r>
            <a:r>
              <a:rPr lang="en-US" sz="2200" dirty="0">
                <a:solidFill>
                  <a:srgbClr val="FFFF00"/>
                </a:solidFill>
                <a:latin typeface="Times New Roman" pitchFamily="18" charset="0"/>
                <a:cs typeface="Times New Roman" pitchFamily="18" charset="0"/>
              </a:rPr>
              <a:t>people are now attracted to such political models. Only North Korea remains as a pristine example of </a:t>
            </a:r>
            <a:r>
              <a:rPr lang="en-US" sz="2200" dirty="0" smtClean="0">
                <a:solidFill>
                  <a:srgbClr val="FFFF00"/>
                </a:solidFill>
                <a:latin typeface="Times New Roman" pitchFamily="18" charset="0"/>
                <a:cs typeface="Times New Roman" pitchFamily="18" charset="0"/>
              </a:rPr>
              <a:t>totalitarianism. </a:t>
            </a:r>
          </a:p>
          <a:p>
            <a:pPr marL="0" indent="0" algn="just">
              <a:buNone/>
            </a:pPr>
            <a:endParaRPr lang="en-US" sz="2200" dirty="0" smtClean="0">
              <a:solidFill>
                <a:srgbClr val="FFFF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rgbClr val="FFFF00"/>
                </a:solidFill>
                <a:latin typeface="Times New Roman" pitchFamily="18" charset="0"/>
                <a:cs typeface="Times New Roman" pitchFamily="18" charset="0"/>
              </a:rPr>
              <a:t>Rule by one, few and many</a:t>
            </a:r>
            <a:endParaRPr lang="en-US" sz="3600" dirty="0">
              <a:solidFill>
                <a:srgbClr val="FFFF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 typeface="Wingdings" pitchFamily="2" charset="2"/>
              <a:buChar char="v"/>
            </a:pPr>
            <a:r>
              <a:rPr lang="en-US" dirty="0" smtClean="0">
                <a:solidFill>
                  <a:srgbClr val="FFFF00"/>
                </a:solidFill>
              </a:rPr>
              <a:t> Monarchy			Tyranny</a:t>
            </a:r>
          </a:p>
          <a:p>
            <a:endParaRPr lang="en-US" dirty="0" smtClean="0">
              <a:solidFill>
                <a:srgbClr val="FFFF00"/>
              </a:solidFill>
            </a:endParaRPr>
          </a:p>
          <a:p>
            <a:endParaRPr lang="en-US" dirty="0" smtClean="0">
              <a:solidFill>
                <a:srgbClr val="FFFF00"/>
              </a:solidFill>
            </a:endParaRPr>
          </a:p>
          <a:p>
            <a:pPr>
              <a:buFont typeface="Wingdings" pitchFamily="2" charset="2"/>
              <a:buChar char="v"/>
            </a:pPr>
            <a:r>
              <a:rPr lang="en-US" dirty="0" smtClean="0">
                <a:solidFill>
                  <a:srgbClr val="FFFF00"/>
                </a:solidFill>
              </a:rPr>
              <a:t> Aristocracy			Oligarchy</a:t>
            </a:r>
          </a:p>
          <a:p>
            <a:pPr>
              <a:buNone/>
            </a:pPr>
            <a:endParaRPr lang="en-US" dirty="0" smtClean="0">
              <a:solidFill>
                <a:srgbClr val="FFFF00"/>
              </a:solidFill>
            </a:endParaRPr>
          </a:p>
          <a:p>
            <a:endParaRPr lang="en-US" dirty="0" smtClean="0">
              <a:solidFill>
                <a:srgbClr val="FFFF00"/>
              </a:solidFill>
            </a:endParaRPr>
          </a:p>
          <a:p>
            <a:pPr>
              <a:buFont typeface="Wingdings" pitchFamily="2" charset="2"/>
              <a:buChar char="v"/>
            </a:pPr>
            <a:r>
              <a:rPr lang="en-US" dirty="0" smtClean="0">
                <a:solidFill>
                  <a:srgbClr val="FFFF00"/>
                </a:solidFill>
              </a:rPr>
              <a:t> Polity       			 Mobocracy</a:t>
            </a:r>
            <a:endParaRPr lang="en-US" dirty="0">
              <a:solidFill>
                <a:srgbClr val="FFFF00"/>
              </a:solidFill>
            </a:endParaRPr>
          </a:p>
        </p:txBody>
      </p:sp>
      <p:sp>
        <p:nvSpPr>
          <p:cNvPr id="4" name="Left-Right Arrow 3"/>
          <p:cNvSpPr/>
          <p:nvPr/>
        </p:nvSpPr>
        <p:spPr>
          <a:xfrm>
            <a:off x="2895600" y="1600200"/>
            <a:ext cx="1905000" cy="8382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rgbClr val="FF0000"/>
                </a:solidFill>
              </a:rPr>
              <a:t>one</a:t>
            </a:r>
            <a:endParaRPr lang="en-US" sz="2800" dirty="0">
              <a:solidFill>
                <a:srgbClr val="FF0000"/>
              </a:solidFill>
            </a:endParaRPr>
          </a:p>
        </p:txBody>
      </p:sp>
      <p:sp>
        <p:nvSpPr>
          <p:cNvPr id="5" name="Left-Right Arrow 4"/>
          <p:cNvSpPr/>
          <p:nvPr/>
        </p:nvSpPr>
        <p:spPr>
          <a:xfrm>
            <a:off x="3048000" y="3276600"/>
            <a:ext cx="1905000" cy="8382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rPr>
              <a:t>few</a:t>
            </a:r>
            <a:endParaRPr lang="en-US" sz="2800" dirty="0">
              <a:solidFill>
                <a:schemeClr val="bg1"/>
              </a:solidFill>
            </a:endParaRPr>
          </a:p>
        </p:txBody>
      </p:sp>
      <p:sp>
        <p:nvSpPr>
          <p:cNvPr id="6" name="Left-Right Arrow 5"/>
          <p:cNvSpPr/>
          <p:nvPr/>
        </p:nvSpPr>
        <p:spPr>
          <a:xfrm>
            <a:off x="2971800" y="4953000"/>
            <a:ext cx="1905000" cy="8382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rgbClr val="FFFF00"/>
                </a:solidFill>
              </a:rPr>
              <a:t>many</a:t>
            </a:r>
            <a:endParaRPr lang="en-US" sz="2800" dirty="0">
              <a:solidFill>
                <a:srgbClr val="FFFF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Autofit/>
          </a:bodyPr>
          <a:lstStyle/>
          <a:p>
            <a:r>
              <a:rPr lang="en-US" sz="3600" dirty="0" smtClean="0">
                <a:solidFill>
                  <a:srgbClr val="FFFF00"/>
                </a:solidFill>
                <a:latin typeface="Times New Roman" pitchFamily="18" charset="0"/>
                <a:cs typeface="Times New Roman" pitchFamily="18" charset="0"/>
              </a:rPr>
              <a:t/>
            </a:r>
            <a:br>
              <a:rPr lang="en-US" sz="3600" dirty="0" smtClean="0">
                <a:solidFill>
                  <a:srgbClr val="FFFF00"/>
                </a:solidFill>
                <a:latin typeface="Times New Roman" pitchFamily="18" charset="0"/>
                <a:cs typeface="Times New Roman" pitchFamily="18" charset="0"/>
              </a:rPr>
            </a:br>
            <a:r>
              <a:rPr lang="en-US" sz="3600" dirty="0" smtClean="0">
                <a:solidFill>
                  <a:srgbClr val="FFFF00"/>
                </a:solidFill>
                <a:latin typeface="Times New Roman" pitchFamily="18" charset="0"/>
                <a:cs typeface="Times New Roman" pitchFamily="18" charset="0"/>
              </a:rPr>
              <a:t> Features of Totalitarianism?</a:t>
            </a:r>
            <a:br>
              <a:rPr lang="en-US" sz="3600" dirty="0" smtClean="0">
                <a:solidFill>
                  <a:srgbClr val="FFFF00"/>
                </a:solidFill>
                <a:latin typeface="Times New Roman" pitchFamily="18" charset="0"/>
                <a:cs typeface="Times New Roman" pitchFamily="18" charset="0"/>
              </a:rPr>
            </a:b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914400"/>
            <a:ext cx="8229600" cy="5562600"/>
          </a:xfrm>
        </p:spPr>
        <p:txBody>
          <a:bodyPr>
            <a:noAutofit/>
          </a:bodyPr>
          <a:lstStyle/>
          <a:p>
            <a:pPr algn="just">
              <a:buFont typeface="Wingdings" pitchFamily="2" charset="2"/>
              <a:buChar char="Ø"/>
            </a:pPr>
            <a:r>
              <a:rPr lang="en-US" sz="2200" dirty="0" smtClean="0">
                <a:solidFill>
                  <a:srgbClr val="FFFF00"/>
                </a:solidFill>
                <a:latin typeface="Times New Roman" pitchFamily="18" charset="0"/>
                <a:cs typeface="Times New Roman" pitchFamily="18" charset="0"/>
              </a:rPr>
              <a:t>Carl Friedrich and Brzezinski identified six features of totalitarianism:</a:t>
            </a:r>
          </a:p>
          <a:p>
            <a:pPr marL="457200" indent="-457200" algn="just">
              <a:buAutoNum type="arabicPeriod"/>
            </a:pPr>
            <a:r>
              <a:rPr lang="en-US" sz="2200" dirty="0" smtClean="0">
                <a:solidFill>
                  <a:srgbClr val="FFFF00"/>
                </a:solidFill>
                <a:latin typeface="Times New Roman" pitchFamily="18" charset="0"/>
                <a:cs typeface="Times New Roman" pitchFamily="18" charset="0"/>
              </a:rPr>
              <a:t>An All-Encompassing Ideology: Totalitarians push for an official theory of history, economics, and future political and social development. The ideology portrays the world in black-and-white terms and claims to be building a perfect, happy society, so anyone against it is an "enemy of the people." Courses on Marxist-Leninist thought were required in all Communist states.</a:t>
            </a:r>
          </a:p>
          <a:p>
            <a:pPr marL="457200" indent="-457200" algn="just">
              <a:buAutoNum type="arabicPeriod"/>
            </a:pPr>
            <a:endParaRPr lang="en-US" sz="2200" dirty="0" smtClean="0">
              <a:solidFill>
                <a:srgbClr val="FFFF00"/>
              </a:solidFill>
              <a:latin typeface="Times New Roman" pitchFamily="18" charset="0"/>
              <a:cs typeface="Times New Roman" pitchFamily="18" charset="0"/>
            </a:endParaRPr>
          </a:p>
          <a:p>
            <a:pPr marL="457200" indent="-457200" algn="just">
              <a:buAutoNum type="arabicPeriod"/>
            </a:pPr>
            <a:r>
              <a:rPr lang="en-US" sz="2200" dirty="0" smtClean="0">
                <a:solidFill>
                  <a:srgbClr val="FFFF00"/>
                </a:solidFill>
                <a:latin typeface="Times New Roman" pitchFamily="18" charset="0"/>
                <a:cs typeface="Times New Roman" pitchFamily="18" charset="0"/>
              </a:rPr>
              <a:t>A Single Party: Only one party legally exists, led by one man who establishes a cult of personality. Mussolini, Hitler and Stalin had themselves worshipped. Party membership is controlled usually less than 10 percent of the population. </a:t>
            </a:r>
          </a:p>
          <a:p>
            <a:pPr marL="457200" indent="-457200" algn="just">
              <a:buAutoNum type="arabicPeriod"/>
            </a:pPr>
            <a:endParaRPr lang="en-US" sz="2200" dirty="0" smtClean="0">
              <a:solidFill>
                <a:srgbClr val="FFFF00"/>
              </a:solidFill>
              <a:latin typeface="Times New Roman" pitchFamily="18" charset="0"/>
              <a:cs typeface="Times New Roman" pitchFamily="18" charset="0"/>
            </a:endParaRPr>
          </a:p>
          <a:p>
            <a:pPr marL="457200" indent="-457200" algn="just">
              <a:buAutoNum type="arabicPeriod"/>
            </a:pPr>
            <a:endParaRPr lang="en-US" sz="2200" dirty="0" smtClean="0">
              <a:solidFill>
                <a:srgbClr val="FFFF00"/>
              </a:solidFill>
              <a:latin typeface="Times New Roman" pitchFamily="18" charset="0"/>
              <a:cs typeface="Times New Roman" pitchFamily="18" charset="0"/>
            </a:endParaRPr>
          </a:p>
          <a:p>
            <a:pPr algn="just"/>
            <a:endParaRPr lang="en-US" sz="2200" dirty="0">
              <a:solidFill>
                <a:srgbClr val="FFFF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830763"/>
          </a:xfrm>
        </p:spPr>
        <p:txBody>
          <a:bodyPr>
            <a:noAutofit/>
          </a:bodyPr>
          <a:lstStyle/>
          <a:p>
            <a:pPr algn="just">
              <a:buNone/>
            </a:pPr>
            <a:r>
              <a:rPr lang="en-US" sz="2200" dirty="0" smtClean="0">
                <a:solidFill>
                  <a:srgbClr val="FFFF00"/>
                </a:solidFill>
                <a:latin typeface="Times New Roman" pitchFamily="18" charset="0"/>
                <a:cs typeface="Times New Roman" pitchFamily="18" charset="0"/>
              </a:rPr>
              <a:t>3. Organized Terror: Security police use both physical and psychological methods to keep citizens cowed. The Nazi Gestapo, the Soviet NICVD under Stalin, the Mussolini's OVRA, all had no judicial restraints. Constitutional guarantees were ignored, thus making possible secret arrests, jailing, and torture. </a:t>
            </a:r>
            <a:r>
              <a:rPr lang="en-US" sz="2200" i="1" dirty="0" smtClean="0">
                <a:solidFill>
                  <a:srgbClr val="FFFF00"/>
                </a:solidFill>
                <a:latin typeface="Times New Roman" pitchFamily="18" charset="0"/>
                <a:cs typeface="Times New Roman" pitchFamily="18" charset="0"/>
              </a:rPr>
              <a:t>Mass arrest and execution shows the state's power and the individual's helplessness</a:t>
            </a:r>
            <a:r>
              <a:rPr lang="en-US" sz="2200" dirty="0" smtClean="0">
                <a:solidFill>
                  <a:srgbClr val="FFFF00"/>
                </a:solidFill>
                <a:latin typeface="Times New Roman" pitchFamily="18" charset="0"/>
                <a:cs typeface="Times New Roman" pitchFamily="18" charset="0"/>
              </a:rPr>
              <a:t>. </a:t>
            </a:r>
          </a:p>
          <a:p>
            <a:pPr algn="just">
              <a:buNone/>
            </a:pPr>
            <a:endParaRPr lang="en-US" sz="2200" dirty="0" smtClean="0">
              <a:solidFill>
                <a:srgbClr val="FFFF00"/>
              </a:solidFill>
              <a:latin typeface="Times New Roman" pitchFamily="18" charset="0"/>
              <a:cs typeface="Times New Roman" pitchFamily="18" charset="0"/>
            </a:endParaRPr>
          </a:p>
          <a:p>
            <a:pPr algn="just">
              <a:buNone/>
            </a:pPr>
            <a:r>
              <a:rPr lang="en-US" sz="2200" dirty="0" smtClean="0">
                <a:solidFill>
                  <a:srgbClr val="FFFF00"/>
                </a:solidFill>
                <a:latin typeface="Times New Roman" pitchFamily="18" charset="0"/>
                <a:cs typeface="Times New Roman" pitchFamily="18" charset="0"/>
              </a:rPr>
              <a:t>4. Monopoly of Communications: The mass media in totalitarian states sells the official ideology and shows the system is working well under wise leaders. Only good news appears. Sinister outside forces, are trying to harm the system and must be stopped.</a:t>
            </a:r>
          </a:p>
          <a:p>
            <a:pPr algn="just">
              <a:buNone/>
            </a:pPr>
            <a:endParaRPr lang="en-US" sz="2200" dirty="0" smtClean="0">
              <a:solidFill>
                <a:srgbClr val="FFFF00"/>
              </a:solidFill>
              <a:latin typeface="Times New Roman" pitchFamily="18" charset="0"/>
              <a:cs typeface="Times New Roman" pitchFamily="18" charset="0"/>
            </a:endParaRPr>
          </a:p>
        </p:txBody>
      </p:sp>
      <p:sp>
        <p:nvSpPr>
          <p:cNvPr id="4" name="Title 1"/>
          <p:cNvSpPr>
            <a:spLocks noGrp="1"/>
          </p:cNvSpPr>
          <p:nvPr>
            <p:ph type="title"/>
          </p:nvPr>
        </p:nvSpPr>
        <p:spPr>
          <a:xfrm>
            <a:off x="457200" y="274638"/>
            <a:ext cx="8229600" cy="868362"/>
          </a:xfrm>
        </p:spPr>
        <p:txBody>
          <a:bodyPr>
            <a:noAutofit/>
          </a:bodyPr>
          <a:lstStyle/>
          <a:p>
            <a:r>
              <a:rPr lang="en-US" sz="3600" b="1" dirty="0" smtClean="0">
                <a:solidFill>
                  <a:srgbClr val="FFFF00"/>
                </a:solidFill>
                <a:latin typeface="Times New Roman" pitchFamily="18" charset="0"/>
                <a:cs typeface="Times New Roman" pitchFamily="18" charset="0"/>
              </a:rPr>
              <a:t/>
            </a:r>
            <a:br>
              <a:rPr lang="en-US" sz="3600" b="1" dirty="0" smtClean="0">
                <a:solidFill>
                  <a:srgbClr val="FFFF00"/>
                </a:solidFill>
                <a:latin typeface="Times New Roman" pitchFamily="18" charset="0"/>
                <a:cs typeface="Times New Roman" pitchFamily="18" charset="0"/>
              </a:rPr>
            </a:br>
            <a:r>
              <a:rPr lang="en-US" sz="3600" dirty="0" smtClean="0">
                <a:solidFill>
                  <a:srgbClr val="FFFF00"/>
                </a:solidFill>
                <a:latin typeface="Times New Roman" pitchFamily="18" charset="0"/>
                <a:cs typeface="Times New Roman" pitchFamily="18" charset="0"/>
              </a:rPr>
              <a:t/>
            </a:r>
            <a:br>
              <a:rPr lang="en-US" sz="3600" dirty="0" smtClean="0">
                <a:solidFill>
                  <a:srgbClr val="FFFF00"/>
                </a:solidFill>
                <a:latin typeface="Times New Roman" pitchFamily="18" charset="0"/>
                <a:cs typeface="Times New Roman" pitchFamily="18" charset="0"/>
              </a:rPr>
            </a:br>
            <a:endParaRPr lang="en-US" sz="3600" dirty="0">
              <a:latin typeface="Times New Roman" pitchFamily="18" charset="0"/>
              <a:cs typeface="Times New Roman" pitchFamily="18" charset="0"/>
            </a:endParaRPr>
          </a:p>
        </p:txBody>
      </p:sp>
      <p:sp>
        <p:nvSpPr>
          <p:cNvPr id="6" name="Title 1"/>
          <p:cNvSpPr txBox="1">
            <a:spLocks/>
          </p:cNvSpPr>
          <p:nvPr/>
        </p:nvSpPr>
        <p:spPr>
          <a:xfrm>
            <a:off x="457200" y="274638"/>
            <a:ext cx="8229600" cy="792162"/>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rgbClr val="FFFF00"/>
                </a:solidFill>
                <a:effectLst/>
                <a:uLnTx/>
                <a:uFillTx/>
                <a:latin typeface="Times New Roman" pitchFamily="18" charset="0"/>
                <a:ea typeface="+mj-ea"/>
                <a:cs typeface="Times New Roman" pitchFamily="18" charset="0"/>
              </a:rPr>
              <a:t/>
            </a:r>
            <a:br>
              <a:rPr kumimoji="0" lang="en-US" sz="3600" b="0" i="0" u="none" strike="noStrike" kern="1200" cap="none" spc="0" normalizeH="0" baseline="0" noProof="0" dirty="0" smtClean="0">
                <a:ln>
                  <a:noFill/>
                </a:ln>
                <a:solidFill>
                  <a:srgbClr val="FFFF00"/>
                </a:solidFill>
                <a:effectLst/>
                <a:uLnTx/>
                <a:uFillTx/>
                <a:latin typeface="Times New Roman" pitchFamily="18" charset="0"/>
                <a:ea typeface="+mj-ea"/>
                <a:cs typeface="Times New Roman" pitchFamily="18" charset="0"/>
              </a:rPr>
            </a:br>
            <a:r>
              <a:rPr kumimoji="0" lang="en-US" sz="3600" b="0" i="0" u="none" strike="noStrike" kern="1200" cap="none" spc="0" normalizeH="0" baseline="0" noProof="0" dirty="0" smtClean="0">
                <a:ln>
                  <a:noFill/>
                </a:ln>
                <a:solidFill>
                  <a:srgbClr val="FFFF00"/>
                </a:solidFill>
                <a:effectLst/>
                <a:uLnTx/>
                <a:uFillTx/>
                <a:latin typeface="Times New Roman" pitchFamily="18" charset="0"/>
                <a:ea typeface="+mj-ea"/>
                <a:cs typeface="Times New Roman" pitchFamily="18" charset="0"/>
              </a:rPr>
              <a:t> Features of Totalitarianism?</a:t>
            </a:r>
            <a:br>
              <a:rPr kumimoji="0" lang="en-US" sz="3600" b="0" i="0" u="none" strike="noStrike" kern="1200" cap="none" spc="0" normalizeH="0" baseline="0" noProof="0" dirty="0" smtClean="0">
                <a:ln>
                  <a:noFill/>
                </a:ln>
                <a:solidFill>
                  <a:srgbClr val="FFFF00"/>
                </a:solidFill>
                <a:effectLst/>
                <a:uLnTx/>
                <a:uFillTx/>
                <a:latin typeface="Times New Roman" pitchFamily="18" charset="0"/>
                <a:ea typeface="+mj-ea"/>
                <a:cs typeface="Times New Roman" pitchFamily="18" charset="0"/>
              </a:rPr>
            </a:br>
            <a:endParaRPr kumimoji="0" lang="en-US" sz="36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buNone/>
            </a:pPr>
            <a:r>
              <a:rPr lang="en-US" sz="2200" dirty="0" smtClean="0">
                <a:solidFill>
                  <a:srgbClr val="FFFF00"/>
                </a:solidFill>
                <a:latin typeface="Times New Roman" pitchFamily="18" charset="0"/>
                <a:cs typeface="Times New Roman" pitchFamily="18" charset="0"/>
              </a:rPr>
              <a:t>5. Monopoly of Weapons: Governments of totalitarian nations have a complete monopoly on weapons, thus eliminating armed resistance.</a:t>
            </a:r>
          </a:p>
          <a:p>
            <a:pPr algn="just">
              <a:buNone/>
            </a:pPr>
            <a:endParaRPr lang="en-US" sz="2200" dirty="0" smtClean="0">
              <a:solidFill>
                <a:srgbClr val="FFFF00"/>
              </a:solidFill>
              <a:latin typeface="Times New Roman" pitchFamily="18" charset="0"/>
              <a:cs typeface="Times New Roman" pitchFamily="18" charset="0"/>
            </a:endParaRPr>
          </a:p>
          <a:p>
            <a:pPr algn="just">
              <a:buNone/>
            </a:pPr>
            <a:r>
              <a:rPr lang="en-US" sz="2200" dirty="0" smtClean="0">
                <a:solidFill>
                  <a:srgbClr val="FFFF00"/>
                </a:solidFill>
                <a:latin typeface="Times New Roman" pitchFamily="18" charset="0"/>
                <a:cs typeface="Times New Roman" pitchFamily="18" charset="0"/>
              </a:rPr>
              <a:t>6. Controlled Economy: It controls the economy. Stalin did so directly by means of state ownership and Hitler indirectly by means of party "coordination" of private industry. Either way, it makes the state powerful. Economic backwardness proved to be the great weakness of the Soviet Union.</a:t>
            </a:r>
          </a:p>
          <a:p>
            <a:endParaRPr lang="en-US" sz="2200" dirty="0"/>
          </a:p>
        </p:txBody>
      </p:sp>
      <p:sp>
        <p:nvSpPr>
          <p:cNvPr id="4" name="Title 1"/>
          <p:cNvSpPr txBox="1">
            <a:spLocks noGrp="1"/>
          </p:cNvSpPr>
          <p:nvPr>
            <p:ph type="title"/>
          </p:nvPr>
        </p:nvSpPr>
        <p:spPr>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rgbClr val="FFFF00"/>
                </a:solidFill>
                <a:effectLst/>
                <a:uLnTx/>
                <a:uFillTx/>
                <a:latin typeface="Times New Roman" pitchFamily="18" charset="0"/>
                <a:ea typeface="+mj-ea"/>
                <a:cs typeface="Times New Roman" pitchFamily="18" charset="0"/>
              </a:rPr>
              <a:t/>
            </a:r>
            <a:br>
              <a:rPr kumimoji="0" lang="en-US" sz="3600" b="0" i="0" u="none" strike="noStrike" kern="1200" cap="none" spc="0" normalizeH="0" baseline="0" noProof="0" dirty="0" smtClean="0">
                <a:ln>
                  <a:noFill/>
                </a:ln>
                <a:solidFill>
                  <a:srgbClr val="FFFF00"/>
                </a:solidFill>
                <a:effectLst/>
                <a:uLnTx/>
                <a:uFillTx/>
                <a:latin typeface="Times New Roman" pitchFamily="18" charset="0"/>
                <a:ea typeface="+mj-ea"/>
                <a:cs typeface="Times New Roman" pitchFamily="18" charset="0"/>
              </a:rPr>
            </a:br>
            <a:r>
              <a:rPr kumimoji="0" lang="en-US" sz="3600" b="0" i="0" u="none" strike="noStrike" kern="1200" cap="none" spc="0" normalizeH="0" baseline="0" noProof="0" dirty="0" smtClean="0">
                <a:ln>
                  <a:noFill/>
                </a:ln>
                <a:solidFill>
                  <a:srgbClr val="FFFF00"/>
                </a:solidFill>
                <a:effectLst/>
                <a:uLnTx/>
                <a:uFillTx/>
                <a:latin typeface="Times New Roman" pitchFamily="18" charset="0"/>
                <a:ea typeface="+mj-ea"/>
                <a:cs typeface="Times New Roman" pitchFamily="18" charset="0"/>
              </a:rPr>
              <a:t> Features of Totalitarianism?</a:t>
            </a:r>
            <a:br>
              <a:rPr kumimoji="0" lang="en-US" sz="3600" b="0" i="0" u="none" strike="noStrike" kern="1200" cap="none" spc="0" normalizeH="0" baseline="0" noProof="0" dirty="0" smtClean="0">
                <a:ln>
                  <a:noFill/>
                </a:ln>
                <a:solidFill>
                  <a:srgbClr val="FFFF00"/>
                </a:solidFill>
                <a:effectLst/>
                <a:uLnTx/>
                <a:uFillTx/>
                <a:latin typeface="Times New Roman" pitchFamily="18" charset="0"/>
                <a:ea typeface="+mj-ea"/>
                <a:cs typeface="Times New Roman" pitchFamily="18" charset="0"/>
              </a:rPr>
            </a:br>
            <a:endParaRPr kumimoji="0" lang="en-US" sz="36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3600" dirty="0" smtClean="0">
                <a:solidFill>
                  <a:srgbClr val="FFFF00"/>
                </a:solidFill>
                <a:latin typeface="Times New Roman" pitchFamily="18" charset="0"/>
                <a:cs typeface="Times New Roman" pitchFamily="18" charset="0"/>
              </a:rPr>
              <a:t/>
            </a:r>
            <a:br>
              <a:rPr lang="en-US" sz="3600" dirty="0" smtClean="0">
                <a:solidFill>
                  <a:srgbClr val="FFFF00"/>
                </a:solidFill>
                <a:latin typeface="Times New Roman" pitchFamily="18" charset="0"/>
                <a:cs typeface="Times New Roman" pitchFamily="18" charset="0"/>
              </a:rPr>
            </a:br>
            <a:r>
              <a:rPr lang="en-US" sz="3600" dirty="0" smtClean="0">
                <a:solidFill>
                  <a:srgbClr val="FFFF00"/>
                </a:solidFill>
                <a:latin typeface="Times New Roman" pitchFamily="18" charset="0"/>
                <a:cs typeface="Times New Roman" pitchFamily="18" charset="0"/>
              </a:rPr>
              <a:t>Authoritarianism</a:t>
            </a:r>
            <a:br>
              <a:rPr lang="en-US" sz="3600" dirty="0" smtClean="0">
                <a:solidFill>
                  <a:srgbClr val="FFFF00"/>
                </a:solidFill>
                <a:latin typeface="Times New Roman" pitchFamily="18" charset="0"/>
                <a:cs typeface="Times New Roman" pitchFamily="18" charset="0"/>
              </a:rPr>
            </a:b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059363"/>
          </a:xfrm>
        </p:spPr>
        <p:txBody>
          <a:bodyPr>
            <a:noAutofit/>
          </a:bodyPr>
          <a:lstStyle/>
          <a:p>
            <a:pPr algn="just">
              <a:buFont typeface="Wingdings" pitchFamily="2" charset="2"/>
              <a:buChar char="Ø"/>
            </a:pPr>
            <a:r>
              <a:rPr lang="en-US" sz="2200" dirty="0" smtClean="0">
                <a:solidFill>
                  <a:srgbClr val="FFFF00"/>
                </a:solidFill>
                <a:latin typeface="Times New Roman" pitchFamily="18" charset="0"/>
                <a:cs typeface="Times New Roman" pitchFamily="18" charset="0"/>
              </a:rPr>
              <a:t>Authoritarian </a:t>
            </a:r>
            <a:r>
              <a:rPr lang="en-US" sz="2200" dirty="0">
                <a:solidFill>
                  <a:srgbClr val="FFFF00"/>
                </a:solidFill>
                <a:latin typeface="Times New Roman" pitchFamily="18" charset="0"/>
                <a:cs typeface="Times New Roman" pitchFamily="18" charset="0"/>
              </a:rPr>
              <a:t>regimes are governed by a small group, a party, a dictator, army -they all minimize popular input. </a:t>
            </a:r>
            <a:endParaRPr lang="en-US" sz="2200" dirty="0" smtClean="0">
              <a:solidFill>
                <a:srgbClr val="FFFF00"/>
              </a:solidFill>
              <a:latin typeface="Times New Roman" pitchFamily="18" charset="0"/>
              <a:cs typeface="Times New Roman" pitchFamily="18" charset="0"/>
            </a:endParaRPr>
          </a:p>
          <a:p>
            <a:pPr marL="0" indent="0" algn="just">
              <a:buNone/>
            </a:pPr>
            <a:endParaRPr lang="en-US" sz="2200" dirty="0" smtClean="0">
              <a:solidFill>
                <a:srgbClr val="FFFF00"/>
              </a:solidFill>
              <a:latin typeface="Times New Roman" pitchFamily="18" charset="0"/>
              <a:cs typeface="Times New Roman" pitchFamily="18" charset="0"/>
            </a:endParaRPr>
          </a:p>
          <a:p>
            <a:pPr algn="just">
              <a:buFont typeface="Wingdings" pitchFamily="2" charset="2"/>
              <a:buChar char="Ø"/>
            </a:pPr>
            <a:r>
              <a:rPr lang="en-US" sz="2200" dirty="0" smtClean="0">
                <a:solidFill>
                  <a:srgbClr val="FFFF00"/>
                </a:solidFill>
                <a:latin typeface="Times New Roman" pitchFamily="18" charset="0"/>
                <a:cs typeface="Times New Roman" pitchFamily="18" charset="0"/>
              </a:rPr>
              <a:t>They </a:t>
            </a:r>
            <a:r>
              <a:rPr lang="en-US" sz="2200" dirty="0">
                <a:solidFill>
                  <a:srgbClr val="FFFF00"/>
                </a:solidFill>
                <a:latin typeface="Times New Roman" pitchFamily="18" charset="0"/>
                <a:cs typeface="Times New Roman" pitchFamily="18" charset="0"/>
              </a:rPr>
              <a:t>do not attempt to control everything. Many economic, social, religious, cultural, and familial matters </a:t>
            </a:r>
            <a:r>
              <a:rPr lang="en-US" sz="2200" dirty="0" smtClean="0">
                <a:solidFill>
                  <a:srgbClr val="FFFF00"/>
                </a:solidFill>
                <a:latin typeface="Times New Roman" pitchFamily="18" charset="0"/>
                <a:cs typeface="Times New Roman" pitchFamily="18" charset="0"/>
              </a:rPr>
              <a:t>are </a:t>
            </a:r>
            <a:r>
              <a:rPr lang="en-US" sz="2200" dirty="0">
                <a:solidFill>
                  <a:srgbClr val="FFFF00"/>
                </a:solidFill>
                <a:latin typeface="Times New Roman" pitchFamily="18" charset="0"/>
                <a:cs typeface="Times New Roman" pitchFamily="18" charset="0"/>
              </a:rPr>
              <a:t>left up to individuals. Most of the six points of totalitarianism discussed earlier are diluted or absent</a:t>
            </a:r>
            <a:r>
              <a:rPr lang="en-US" sz="2200" dirty="0" smtClean="0">
                <a:solidFill>
                  <a:srgbClr val="FFFF00"/>
                </a:solidFill>
                <a:latin typeface="Times New Roman" pitchFamily="18" charset="0"/>
                <a:cs typeface="Times New Roman" pitchFamily="18" charset="0"/>
              </a:rPr>
              <a:t>.</a:t>
            </a:r>
          </a:p>
          <a:p>
            <a:pPr marL="0" indent="0" algn="just">
              <a:buNone/>
            </a:pPr>
            <a:endParaRPr lang="en-US" sz="2200" dirty="0" smtClean="0">
              <a:solidFill>
                <a:srgbClr val="FFFF00"/>
              </a:solidFill>
              <a:latin typeface="Times New Roman" pitchFamily="18" charset="0"/>
              <a:cs typeface="Times New Roman" pitchFamily="18" charset="0"/>
            </a:endParaRPr>
          </a:p>
          <a:p>
            <a:pPr algn="just">
              <a:buFont typeface="Wingdings" pitchFamily="2" charset="2"/>
              <a:buChar char="Ø"/>
            </a:pPr>
            <a:r>
              <a:rPr lang="en-US" sz="2200" dirty="0" smtClean="0">
                <a:solidFill>
                  <a:srgbClr val="FFFF00"/>
                </a:solidFill>
                <a:latin typeface="Times New Roman" pitchFamily="18" charset="0"/>
                <a:cs typeface="Times New Roman" pitchFamily="18" charset="0"/>
              </a:rPr>
              <a:t> </a:t>
            </a:r>
            <a:r>
              <a:rPr lang="en-US" sz="2200" dirty="0">
                <a:solidFill>
                  <a:srgbClr val="FFFF00"/>
                </a:solidFill>
                <a:latin typeface="Times New Roman" pitchFamily="18" charset="0"/>
                <a:cs typeface="Times New Roman" pitchFamily="18" charset="0"/>
              </a:rPr>
              <a:t>Authoritarian regimes rarely have a firm ideology to sell. Some called the Saddam regime in Iraq totalitarian, but it was closer to authoritarian. Authoritarian regimes limit individual freedoms in favor of a hierarchical organization of command, obedience,  order.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solidFill>
                  <a:srgbClr val="FFFF00"/>
                </a:solidFill>
                <a:latin typeface="Times New Roman" pitchFamily="18" charset="0"/>
                <a:cs typeface="Times New Roman" pitchFamily="18" charset="0"/>
              </a:rPr>
              <a:t>Authoritarianism</a:t>
            </a:r>
            <a:endParaRPr lang="en-US" sz="3600" dirty="0"/>
          </a:p>
        </p:txBody>
      </p:sp>
      <p:sp>
        <p:nvSpPr>
          <p:cNvPr id="3" name="Content Placeholder 2"/>
          <p:cNvSpPr>
            <a:spLocks noGrp="1"/>
          </p:cNvSpPr>
          <p:nvPr>
            <p:ph idx="1"/>
          </p:nvPr>
        </p:nvSpPr>
        <p:spPr>
          <a:xfrm>
            <a:off x="457200" y="1143000"/>
            <a:ext cx="8229600" cy="4983163"/>
          </a:xfrm>
        </p:spPr>
        <p:txBody>
          <a:bodyPr>
            <a:normAutofit/>
          </a:bodyPr>
          <a:lstStyle/>
          <a:p>
            <a:pPr algn="just">
              <a:buFont typeface="Wingdings" pitchFamily="2" charset="2"/>
              <a:buChar char="Ø"/>
            </a:pPr>
            <a:r>
              <a:rPr lang="en-US" sz="2200" dirty="0" smtClean="0">
                <a:solidFill>
                  <a:srgbClr val="FFFF00"/>
                </a:solidFill>
                <a:latin typeface="Times New Roman" pitchFamily="18" charset="0"/>
                <a:cs typeface="Times New Roman" pitchFamily="18" charset="0"/>
              </a:rPr>
              <a:t>Citizens obey laws and pay taxes, they have no voice in establishing. </a:t>
            </a:r>
            <a:r>
              <a:rPr lang="en-US" sz="2200" i="1" dirty="0" smtClean="0">
                <a:solidFill>
                  <a:srgbClr val="FFFF00"/>
                </a:solidFill>
                <a:latin typeface="Times New Roman" pitchFamily="18" charset="0"/>
                <a:cs typeface="Times New Roman" pitchFamily="18" charset="0"/>
              </a:rPr>
              <a:t>Elections confirm the rule of the dominant party, opponents have no chance, and some are arrested.</a:t>
            </a:r>
          </a:p>
          <a:p>
            <a:pPr marL="0" indent="0" algn="just">
              <a:buNone/>
            </a:pPr>
            <a:endParaRPr lang="en-US" sz="2200" dirty="0" smtClean="0">
              <a:solidFill>
                <a:srgbClr val="FFFF00"/>
              </a:solidFill>
              <a:latin typeface="Times New Roman" pitchFamily="18" charset="0"/>
              <a:cs typeface="Times New Roman" pitchFamily="18" charset="0"/>
            </a:endParaRPr>
          </a:p>
          <a:p>
            <a:pPr algn="just">
              <a:buFont typeface="Wingdings" pitchFamily="2" charset="2"/>
              <a:buChar char="Ø"/>
            </a:pPr>
            <a:r>
              <a:rPr lang="en-US" sz="2200" dirty="0" smtClean="0">
                <a:solidFill>
                  <a:srgbClr val="FFFF00"/>
                </a:solidFill>
                <a:latin typeface="Times New Roman" pitchFamily="18" charset="0"/>
                <a:cs typeface="Times New Roman" pitchFamily="18" charset="0"/>
              </a:rPr>
              <a:t> Legislatures rubber stamp the dictator's laws, and puppet ministers and cabinets carry them out. Some observers now see a new model, the "authoritarian capitalist". Regimes of China and Russia allow market economies but tightly retain political control; </a:t>
            </a:r>
          </a:p>
          <a:p>
            <a:pPr marL="0" indent="0" algn="just">
              <a:buNone/>
            </a:pPr>
            <a:endParaRPr lang="en-US" sz="2200" dirty="0" smtClean="0">
              <a:solidFill>
                <a:srgbClr val="FFFF00"/>
              </a:solidFill>
              <a:latin typeface="Times New Roman" pitchFamily="18" charset="0"/>
              <a:cs typeface="Times New Roman" pitchFamily="18" charset="0"/>
            </a:endParaRPr>
          </a:p>
          <a:p>
            <a:pPr algn="just">
              <a:buFont typeface="Wingdings" pitchFamily="2" charset="2"/>
              <a:buChar char="Ø"/>
            </a:pPr>
            <a:r>
              <a:rPr lang="en-US" sz="2200" dirty="0" smtClean="0">
                <a:solidFill>
                  <a:srgbClr val="FFFF00"/>
                </a:solidFill>
                <a:latin typeface="Times New Roman" pitchFamily="18" charset="0"/>
                <a:cs typeface="Times New Roman" pitchFamily="18" charset="0"/>
              </a:rPr>
              <a:t>their selling point is continual economic growth and rising living standards, and most citizens accept it and show no interest in democracy. </a:t>
            </a:r>
          </a:p>
          <a:p>
            <a:pPr algn="just"/>
            <a:endParaRPr lang="en-US" sz="2200" dirty="0" smtClean="0">
              <a:solidFill>
                <a:srgbClr val="FFFF00"/>
              </a:solidFill>
              <a:latin typeface="Times New Roman" pitchFamily="18" charset="0"/>
              <a:cs typeface="Times New Roman" pitchFamily="18" charset="0"/>
            </a:endParaRPr>
          </a:p>
          <a:p>
            <a:endParaRPr lang="en-US" sz="22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solidFill>
                  <a:srgbClr val="FFFF00"/>
                </a:solidFill>
                <a:latin typeface="Times New Roman" pitchFamily="18" charset="0"/>
                <a:cs typeface="Times New Roman" pitchFamily="18" charset="0"/>
              </a:rPr>
              <a:t/>
            </a:r>
            <a:br>
              <a:rPr lang="en-US" sz="3200" b="1" dirty="0" smtClean="0">
                <a:solidFill>
                  <a:srgbClr val="FFFF00"/>
                </a:solidFill>
                <a:latin typeface="Times New Roman" pitchFamily="18" charset="0"/>
                <a:cs typeface="Times New Roman" pitchFamily="18" charset="0"/>
              </a:rPr>
            </a:br>
            <a:r>
              <a:rPr lang="en-US" sz="3200" b="1" dirty="0" smtClean="0">
                <a:solidFill>
                  <a:srgbClr val="FFFF00"/>
                </a:solidFill>
                <a:latin typeface="Times New Roman" pitchFamily="18" charset="0"/>
                <a:cs typeface="Times New Roman" pitchFamily="18" charset="0"/>
              </a:rPr>
              <a:t>The Democratization of Authoritarian Regimes</a:t>
            </a:r>
            <a:r>
              <a:rPr lang="en-US" sz="3200" dirty="0" smtClean="0">
                <a:solidFill>
                  <a:srgbClr val="FFFF00"/>
                </a:solidFill>
                <a:latin typeface="Times New Roman" pitchFamily="18" charset="0"/>
                <a:cs typeface="Times New Roman" pitchFamily="18" charset="0"/>
              </a:rPr>
              <a:t/>
            </a:r>
            <a:br>
              <a:rPr lang="en-US" sz="3200" dirty="0" smtClean="0">
                <a:solidFill>
                  <a:srgbClr val="FFFF00"/>
                </a:solidFill>
                <a:latin typeface="Times New Roman" pitchFamily="18" charset="0"/>
                <a:cs typeface="Times New Roman" pitchFamily="18" charset="0"/>
              </a:rPr>
            </a:br>
            <a:endParaRPr lang="en-US" sz="3200" dirty="0"/>
          </a:p>
        </p:txBody>
      </p:sp>
      <p:sp>
        <p:nvSpPr>
          <p:cNvPr id="3" name="Content Placeholder 2"/>
          <p:cNvSpPr>
            <a:spLocks noGrp="1"/>
          </p:cNvSpPr>
          <p:nvPr>
            <p:ph idx="1"/>
          </p:nvPr>
        </p:nvSpPr>
        <p:spPr>
          <a:xfrm>
            <a:off x="457200" y="1371600"/>
            <a:ext cx="8229600" cy="5257800"/>
          </a:xfrm>
        </p:spPr>
        <p:txBody>
          <a:bodyPr>
            <a:noAutofit/>
          </a:bodyPr>
          <a:lstStyle/>
          <a:p>
            <a:pPr algn="just">
              <a:buFont typeface="Wingdings" pitchFamily="2" charset="2"/>
              <a:buChar char="Ø"/>
            </a:pPr>
            <a:r>
              <a:rPr lang="en-US" sz="2200" dirty="0" smtClean="0">
                <a:solidFill>
                  <a:srgbClr val="FFFF00"/>
                </a:solidFill>
                <a:latin typeface="Times New Roman" pitchFamily="18" charset="0"/>
                <a:cs typeface="Times New Roman" pitchFamily="18" charset="0"/>
              </a:rPr>
              <a:t>Since 1974, dozens of countries have abandon totalitarian or authoritarian in favor of democracy, 1/2 the world has some form of democracy. Two types of regimes that contributed to the latest wave of democracy: </a:t>
            </a:r>
          </a:p>
          <a:p>
            <a:pPr marL="0" indent="0" algn="just">
              <a:buNone/>
            </a:pPr>
            <a:endParaRPr lang="en-US" sz="2200" dirty="0" smtClean="0">
              <a:solidFill>
                <a:srgbClr val="FFFF00"/>
              </a:solidFill>
              <a:latin typeface="Times New Roman" pitchFamily="18" charset="0"/>
              <a:cs typeface="Times New Roman" pitchFamily="18" charset="0"/>
            </a:endParaRPr>
          </a:p>
          <a:p>
            <a:pPr algn="just">
              <a:buFont typeface="Wingdings" pitchFamily="2" charset="2"/>
              <a:buChar char="Ø"/>
            </a:pPr>
            <a:r>
              <a:rPr lang="en-US" sz="2200" dirty="0" smtClean="0">
                <a:solidFill>
                  <a:srgbClr val="FFFF00"/>
                </a:solidFill>
                <a:latin typeface="Times New Roman" pitchFamily="18" charset="0"/>
                <a:cs typeface="Times New Roman" pitchFamily="18" charset="0"/>
              </a:rPr>
              <a:t>(1) Authoritarian regimes that had strong economic growth, e.g., S. Korea, Taiwan</a:t>
            </a:r>
            <a:r>
              <a:rPr lang="en-US" sz="2200" dirty="0">
                <a:solidFill>
                  <a:srgbClr val="FFFF00"/>
                </a:solidFill>
                <a:latin typeface="Times New Roman" pitchFamily="18" charset="0"/>
                <a:cs typeface="Times New Roman" pitchFamily="18" charset="0"/>
              </a:rPr>
              <a:t> </a:t>
            </a:r>
            <a:r>
              <a:rPr lang="en-US" sz="2200" dirty="0" smtClean="0">
                <a:solidFill>
                  <a:srgbClr val="FFFF00"/>
                </a:solidFill>
                <a:latin typeface="Times New Roman" pitchFamily="18" charset="0"/>
                <a:cs typeface="Times New Roman" pitchFamily="18" charset="0"/>
              </a:rPr>
              <a:t>transformed </a:t>
            </a:r>
            <a:r>
              <a:rPr lang="en-US" sz="2200" dirty="0">
                <a:solidFill>
                  <a:srgbClr val="FFFF00"/>
                </a:solidFill>
                <a:latin typeface="Times New Roman" pitchFamily="18" charset="0"/>
                <a:cs typeface="Times New Roman" pitchFamily="18" charset="0"/>
              </a:rPr>
              <a:t>from poor to </a:t>
            </a:r>
            <a:r>
              <a:rPr lang="en-US" sz="2200" dirty="0" smtClean="0">
                <a:solidFill>
                  <a:srgbClr val="FFFF00"/>
                </a:solidFill>
                <a:latin typeface="Times New Roman" pitchFamily="18" charset="0"/>
                <a:cs typeface="Times New Roman" pitchFamily="18" charset="0"/>
              </a:rPr>
              <a:t>middle-income and become </a:t>
            </a:r>
            <a:r>
              <a:rPr lang="en-US" sz="2200" dirty="0">
                <a:solidFill>
                  <a:srgbClr val="FFFF00"/>
                </a:solidFill>
                <a:latin typeface="Times New Roman" pitchFamily="18" charset="0"/>
                <a:cs typeface="Times New Roman" pitchFamily="18" charset="0"/>
              </a:rPr>
              <a:t>ready for stable </a:t>
            </a:r>
            <a:r>
              <a:rPr lang="en-US" sz="2200" dirty="0" smtClean="0">
                <a:solidFill>
                  <a:srgbClr val="FFFF00"/>
                </a:solidFill>
                <a:latin typeface="Times New Roman" pitchFamily="18" charset="0"/>
                <a:cs typeface="Times New Roman" pitchFamily="18" charset="0"/>
              </a:rPr>
              <a:t>democracy.</a:t>
            </a:r>
          </a:p>
          <a:p>
            <a:pPr marL="0" indent="0" algn="just">
              <a:buNone/>
            </a:pPr>
            <a:r>
              <a:rPr lang="en-US" sz="2200" dirty="0">
                <a:solidFill>
                  <a:srgbClr val="FFFF00"/>
                </a:solidFill>
                <a:latin typeface="Times New Roman" pitchFamily="18" charset="0"/>
                <a:cs typeface="Times New Roman" pitchFamily="18" charset="0"/>
              </a:rPr>
              <a:t> </a:t>
            </a:r>
            <a:r>
              <a:rPr lang="en-US" sz="2200" dirty="0" smtClean="0">
                <a:solidFill>
                  <a:srgbClr val="FFFF00"/>
                </a:solidFill>
                <a:latin typeface="Times New Roman" pitchFamily="18" charset="0"/>
                <a:cs typeface="Times New Roman" pitchFamily="18" charset="0"/>
              </a:rPr>
              <a:t>    (2) Collapsed Communist regimes whose economic growth lagged;     	Russia</a:t>
            </a:r>
            <a:r>
              <a:rPr lang="en-US" sz="2200" dirty="0">
                <a:solidFill>
                  <a:srgbClr val="FFFF00"/>
                </a:solidFill>
                <a:latin typeface="Times New Roman" pitchFamily="18" charset="0"/>
                <a:cs typeface="Times New Roman" pitchFamily="18" charset="0"/>
              </a:rPr>
              <a:t> </a:t>
            </a:r>
            <a:r>
              <a:rPr lang="en-US" sz="2200" dirty="0" smtClean="0">
                <a:solidFill>
                  <a:srgbClr val="FFFF00"/>
                </a:solidFill>
                <a:latin typeface="Times New Roman" pitchFamily="18" charset="0"/>
                <a:cs typeface="Times New Roman" pitchFamily="18" charset="0"/>
              </a:rPr>
              <a:t>and  </a:t>
            </a:r>
            <a:r>
              <a:rPr lang="en-US" sz="2200" dirty="0">
                <a:solidFill>
                  <a:srgbClr val="FFFF00"/>
                </a:solidFill>
                <a:latin typeface="Times New Roman" pitchFamily="18" charset="0"/>
                <a:cs typeface="Times New Roman" pitchFamily="18" charset="0"/>
              </a:rPr>
              <a:t>E</a:t>
            </a:r>
            <a:r>
              <a:rPr lang="en-US" sz="2200" dirty="0" smtClean="0">
                <a:solidFill>
                  <a:srgbClr val="FFFF00"/>
                </a:solidFill>
                <a:latin typeface="Times New Roman" pitchFamily="18" charset="0"/>
                <a:cs typeface="Times New Roman" pitchFamily="18" charset="0"/>
              </a:rPr>
              <a:t>ast Europe failed </a:t>
            </a:r>
            <a:r>
              <a:rPr lang="en-US" sz="2200" dirty="0">
                <a:solidFill>
                  <a:srgbClr val="FFFF00"/>
                </a:solidFill>
                <a:latin typeface="Times New Roman" pitchFamily="18" charset="0"/>
                <a:cs typeface="Times New Roman" pitchFamily="18" charset="0"/>
              </a:rPr>
              <a:t>due to a bad </a:t>
            </a:r>
            <a:r>
              <a:rPr lang="en-US" sz="2200" dirty="0" smtClean="0">
                <a:solidFill>
                  <a:srgbClr val="FFFF00"/>
                </a:solidFill>
                <a:latin typeface="Times New Roman" pitchFamily="18" charset="0"/>
                <a:cs typeface="Times New Roman" pitchFamily="18" charset="0"/>
              </a:rPr>
              <a:t>economy</a:t>
            </a:r>
          </a:p>
          <a:p>
            <a:pPr algn="just">
              <a:buFont typeface="Wingdings" pitchFamily="2" charset="2"/>
              <a:buChar char="Ø"/>
            </a:pPr>
            <a:r>
              <a:rPr lang="en-US" sz="2200" dirty="0">
                <a:solidFill>
                  <a:srgbClr val="FFFF00"/>
                </a:solidFill>
                <a:latin typeface="Times New Roman" pitchFamily="18" charset="0"/>
                <a:cs typeface="Times New Roman" pitchFamily="18" charset="0"/>
              </a:rPr>
              <a:t>Economies have determined the </a:t>
            </a:r>
            <a:r>
              <a:rPr lang="en-US" sz="2200" dirty="0" smtClean="0">
                <a:solidFill>
                  <a:srgbClr val="FFFF00"/>
                </a:solidFill>
                <a:latin typeface="Times New Roman" pitchFamily="18" charset="0"/>
                <a:cs typeface="Times New Roman" pitchFamily="18" charset="0"/>
              </a:rPr>
              <a:t>nature of the regimes;</a:t>
            </a:r>
          </a:p>
          <a:p>
            <a:pPr marL="0" indent="0" algn="just">
              <a:buNone/>
            </a:pPr>
            <a:endParaRPr lang="en-US" sz="2200" dirty="0">
              <a:solidFill>
                <a:srgbClr val="FFFF00"/>
              </a:solidFill>
              <a:latin typeface="Times New Roman" pitchFamily="18" charset="0"/>
              <a:cs typeface="Times New Roman" pitchFamily="18" charset="0"/>
            </a:endParaRPr>
          </a:p>
          <a:p>
            <a:pPr marL="0" indent="0" algn="just">
              <a:buNone/>
            </a:pPr>
            <a:endParaRPr lang="en-US" sz="2200" dirty="0" smtClean="0">
              <a:solidFill>
                <a:srgbClr val="FFFF00"/>
              </a:solidFill>
              <a:latin typeface="Times New Roman" pitchFamily="18" charset="0"/>
              <a:cs typeface="Times New Roman" pitchFamily="18" charset="0"/>
            </a:endParaRPr>
          </a:p>
          <a:p>
            <a:pPr algn="just"/>
            <a:endParaRPr lang="en-US" sz="2200" dirty="0">
              <a:solidFill>
                <a:srgbClr val="FFFF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gn="just">
              <a:buFont typeface="Wingdings" pitchFamily="2" charset="2"/>
              <a:buChar char="Ø"/>
            </a:pPr>
            <a:r>
              <a:rPr lang="en-US" sz="2200" dirty="0" smtClean="0">
                <a:solidFill>
                  <a:srgbClr val="FFFF00"/>
                </a:solidFill>
                <a:latin typeface="Times New Roman" pitchFamily="18" charset="0"/>
                <a:cs typeface="Times New Roman" pitchFamily="18" charset="0"/>
              </a:rPr>
              <a:t>Why democracy work best in countries with middle-income and higher income countries?</a:t>
            </a:r>
          </a:p>
          <a:p>
            <a:pPr marL="0" indent="0" algn="just">
              <a:buNone/>
            </a:pPr>
            <a:endParaRPr lang="en-US" sz="2200" dirty="0" smtClean="0">
              <a:solidFill>
                <a:srgbClr val="FFFF00"/>
              </a:solidFill>
              <a:latin typeface="Times New Roman" pitchFamily="18" charset="0"/>
              <a:cs typeface="Times New Roman" pitchFamily="18" charset="0"/>
            </a:endParaRPr>
          </a:p>
          <a:p>
            <a:pPr algn="just">
              <a:buNone/>
            </a:pPr>
            <a:r>
              <a:rPr lang="en-US" sz="2200" dirty="0" smtClean="0">
                <a:solidFill>
                  <a:srgbClr val="FFFF00"/>
                </a:solidFill>
                <a:latin typeface="Times New Roman" pitchFamily="18" charset="0"/>
                <a:cs typeface="Times New Roman" pitchFamily="18" charset="0"/>
              </a:rPr>
              <a:t>1) Economic growth creates a large middle-class which has a stake in the system and not interested to overthrow it.</a:t>
            </a:r>
          </a:p>
          <a:p>
            <a:pPr algn="just">
              <a:buNone/>
            </a:pPr>
            <a:r>
              <a:rPr lang="en-US" sz="2200" dirty="0" smtClean="0">
                <a:solidFill>
                  <a:srgbClr val="FFFF00"/>
                </a:solidFill>
                <a:latin typeface="Times New Roman" pitchFamily="18" charset="0"/>
                <a:cs typeface="Times New Roman" pitchFamily="18" charset="0"/>
              </a:rPr>
              <a:t> 2) Education levels are higher, sustaining the chance for democratic stability. People recognize their interests and express them</a:t>
            </a:r>
          </a:p>
          <a:p>
            <a:pPr algn="just">
              <a:buNone/>
            </a:pPr>
            <a:r>
              <a:rPr lang="en-US" sz="2200" dirty="0" smtClean="0">
                <a:solidFill>
                  <a:srgbClr val="FFFF00"/>
                </a:solidFill>
                <a:latin typeface="Times New Roman" pitchFamily="18" charset="0"/>
                <a:cs typeface="Times New Roman" pitchFamily="18" charset="0"/>
              </a:rPr>
              <a:t> 3) The market teaches citizens about self-reliance, pluralism, tolerance and not expecting too much.</a:t>
            </a:r>
          </a:p>
          <a:p>
            <a:pPr algn="just">
              <a:buNone/>
            </a:pPr>
            <a:r>
              <a:rPr lang="en-US" sz="2200" dirty="0" smtClean="0">
                <a:solidFill>
                  <a:srgbClr val="FFFF00"/>
                </a:solidFill>
                <a:latin typeface="Times New Roman" pitchFamily="18" charset="0"/>
                <a:cs typeface="Times New Roman" pitchFamily="18" charset="0"/>
              </a:rPr>
              <a:t> </a:t>
            </a:r>
          </a:p>
          <a:p>
            <a:endParaRPr lang="en-US" sz="2200" dirty="0"/>
          </a:p>
        </p:txBody>
      </p:sp>
      <p:sp>
        <p:nvSpPr>
          <p:cNvPr id="4" name="Title 1"/>
          <p:cNvSpPr>
            <a:spLocks noGrp="1"/>
          </p:cNvSpPr>
          <p:nvPr>
            <p:ph type="title"/>
          </p:nvPr>
        </p:nvSpPr>
        <p:spPr/>
        <p:txBody>
          <a:bodyPr>
            <a:noAutofit/>
          </a:bodyPr>
          <a:lstStyle/>
          <a:p>
            <a:r>
              <a:rPr lang="en-US" sz="3600" b="1" dirty="0" smtClean="0">
                <a:solidFill>
                  <a:srgbClr val="FFFF00"/>
                </a:solidFill>
                <a:latin typeface="Times New Roman" pitchFamily="18" charset="0"/>
                <a:cs typeface="Times New Roman" pitchFamily="18" charset="0"/>
              </a:rPr>
              <a:t/>
            </a:r>
            <a:br>
              <a:rPr lang="en-US" sz="3600" b="1" dirty="0" smtClean="0">
                <a:solidFill>
                  <a:srgbClr val="FFFF00"/>
                </a:solidFill>
                <a:latin typeface="Times New Roman" pitchFamily="18" charset="0"/>
                <a:cs typeface="Times New Roman" pitchFamily="18" charset="0"/>
              </a:rPr>
            </a:br>
            <a:r>
              <a:rPr lang="en-US" sz="3600" b="1" dirty="0" smtClean="0">
                <a:solidFill>
                  <a:srgbClr val="FFFF00"/>
                </a:solidFill>
                <a:latin typeface="Times New Roman" pitchFamily="18" charset="0"/>
                <a:cs typeface="Times New Roman" pitchFamily="18" charset="0"/>
              </a:rPr>
              <a:t>The Democratization of Authoritarian Regimes</a:t>
            </a:r>
            <a:r>
              <a:rPr lang="en-US" sz="3600" dirty="0" smtClean="0">
                <a:solidFill>
                  <a:srgbClr val="FFFF00"/>
                </a:solidFill>
                <a:latin typeface="Times New Roman" pitchFamily="18" charset="0"/>
                <a:cs typeface="Times New Roman" pitchFamily="18" charset="0"/>
              </a:rPr>
              <a:t/>
            </a:r>
            <a:br>
              <a:rPr lang="en-US" sz="3600" dirty="0" smtClean="0">
                <a:solidFill>
                  <a:srgbClr val="FFFF00"/>
                </a:solidFill>
                <a:latin typeface="Times New Roman" pitchFamily="18" charset="0"/>
                <a:cs typeface="Times New Roman" pitchFamily="18" charset="0"/>
              </a:rPr>
            </a:br>
            <a:endParaRPr lang="en-US" sz="36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Autofit/>
          </a:bodyPr>
          <a:lstStyle/>
          <a:p>
            <a:r>
              <a:rPr lang="en-US" sz="3600" b="1" dirty="0" smtClean="0">
                <a:solidFill>
                  <a:srgbClr val="FFFF00"/>
                </a:solidFill>
                <a:latin typeface="Times New Roman" pitchFamily="18" charset="0"/>
                <a:cs typeface="Times New Roman" pitchFamily="18" charset="0"/>
              </a:rPr>
              <a:t/>
            </a:r>
            <a:br>
              <a:rPr lang="en-US" sz="3600" b="1" dirty="0" smtClean="0">
                <a:solidFill>
                  <a:srgbClr val="FFFF00"/>
                </a:solidFill>
                <a:latin typeface="Times New Roman" pitchFamily="18" charset="0"/>
                <a:cs typeface="Times New Roman" pitchFamily="18" charset="0"/>
              </a:rPr>
            </a:br>
            <a:r>
              <a:rPr lang="en-US" sz="3600" b="1" dirty="0" smtClean="0">
                <a:solidFill>
                  <a:srgbClr val="FFFF00"/>
                </a:solidFill>
                <a:latin typeface="Times New Roman" pitchFamily="18" charset="0"/>
                <a:cs typeface="Times New Roman" pitchFamily="18" charset="0"/>
              </a:rPr>
              <a:t>Why Democracies Fail?</a:t>
            </a:r>
            <a:r>
              <a:rPr lang="en-US" sz="3600" dirty="0" smtClean="0">
                <a:solidFill>
                  <a:srgbClr val="FFFF00"/>
                </a:solidFill>
                <a:latin typeface="Times New Roman" pitchFamily="18" charset="0"/>
                <a:cs typeface="Times New Roman" pitchFamily="18" charset="0"/>
              </a:rPr>
              <a:t/>
            </a:r>
            <a:br>
              <a:rPr lang="en-US" sz="3600" dirty="0" smtClean="0">
                <a:solidFill>
                  <a:srgbClr val="FFFF00"/>
                </a:solidFill>
                <a:latin typeface="Times New Roman" pitchFamily="18" charset="0"/>
                <a:cs typeface="Times New Roman" pitchFamily="18" charset="0"/>
              </a:rPr>
            </a:br>
            <a:endParaRPr lang="en-US" sz="3600" dirty="0"/>
          </a:p>
        </p:txBody>
      </p:sp>
      <p:sp>
        <p:nvSpPr>
          <p:cNvPr id="3" name="Content Placeholder 2"/>
          <p:cNvSpPr>
            <a:spLocks noGrp="1"/>
          </p:cNvSpPr>
          <p:nvPr>
            <p:ph idx="1"/>
          </p:nvPr>
        </p:nvSpPr>
        <p:spPr>
          <a:xfrm>
            <a:off x="457200" y="1219200"/>
            <a:ext cx="8229600" cy="4906963"/>
          </a:xfrm>
        </p:spPr>
        <p:txBody>
          <a:bodyPr>
            <a:noAutofit/>
          </a:bodyPr>
          <a:lstStyle/>
          <a:p>
            <a:pPr algn="just">
              <a:buFont typeface="Wingdings" pitchFamily="2" charset="2"/>
              <a:buChar char="Ø"/>
            </a:pPr>
            <a:endParaRPr lang="en-US" sz="2200" dirty="0" smtClean="0">
              <a:solidFill>
                <a:srgbClr val="FFFF00"/>
              </a:solidFill>
              <a:latin typeface="Times New Roman" pitchFamily="18" charset="0"/>
              <a:cs typeface="Times New Roman" pitchFamily="18" charset="0"/>
            </a:endParaRPr>
          </a:p>
          <a:p>
            <a:pPr algn="just">
              <a:buFont typeface="Wingdings" pitchFamily="2" charset="2"/>
              <a:buChar char="Ø"/>
            </a:pPr>
            <a:r>
              <a:rPr lang="en-US" sz="2200" dirty="0">
                <a:solidFill>
                  <a:srgbClr val="FFFF00"/>
                </a:solidFill>
                <a:latin typeface="Times New Roman" pitchFamily="18" charset="0"/>
                <a:cs typeface="Times New Roman" pitchFamily="18" charset="0"/>
              </a:rPr>
              <a:t>Democracies seldom lasts in poor countries.</a:t>
            </a:r>
          </a:p>
          <a:p>
            <a:pPr marL="0" indent="0" algn="just">
              <a:buNone/>
            </a:pPr>
            <a:endParaRPr lang="en-US" sz="2200" dirty="0">
              <a:solidFill>
                <a:srgbClr val="FFFF00"/>
              </a:solidFill>
              <a:latin typeface="Times New Roman" pitchFamily="18" charset="0"/>
              <a:cs typeface="Times New Roman" pitchFamily="18" charset="0"/>
            </a:endParaRPr>
          </a:p>
          <a:p>
            <a:pPr algn="just">
              <a:buFont typeface="Wingdings" pitchFamily="2" charset="2"/>
              <a:buChar char="Ø"/>
            </a:pPr>
            <a:r>
              <a:rPr lang="en-US" sz="2200" dirty="0" smtClean="0">
                <a:solidFill>
                  <a:srgbClr val="FFFF00"/>
                </a:solidFill>
                <a:latin typeface="Times New Roman" pitchFamily="18" charset="0"/>
                <a:cs typeface="Times New Roman" pitchFamily="18" charset="0"/>
              </a:rPr>
              <a:t>Stable </a:t>
            </a:r>
            <a:r>
              <a:rPr lang="en-US" sz="2200" dirty="0">
                <a:solidFill>
                  <a:srgbClr val="FFFF00"/>
                </a:solidFill>
                <a:latin typeface="Times New Roman" pitchFamily="18" charset="0"/>
                <a:cs typeface="Times New Roman" pitchFamily="18" charset="0"/>
              </a:rPr>
              <a:t>democracy has historically taken root in countries with large, educated middle classes. </a:t>
            </a:r>
            <a:r>
              <a:rPr lang="en-US" sz="2200" dirty="0" smtClean="0">
                <a:solidFill>
                  <a:srgbClr val="FFFF00"/>
                </a:solidFill>
                <a:latin typeface="Times New Roman" pitchFamily="18" charset="0"/>
                <a:cs typeface="Times New Roman" pitchFamily="18" charset="0"/>
              </a:rPr>
              <a:t>But people </a:t>
            </a:r>
            <a:r>
              <a:rPr lang="en-US" sz="2200" dirty="0">
                <a:solidFill>
                  <a:srgbClr val="FFFF00"/>
                </a:solidFill>
                <a:latin typeface="Times New Roman" pitchFamily="18" charset="0"/>
                <a:cs typeface="Times New Roman" pitchFamily="18" charset="0"/>
              </a:rPr>
              <a:t>in poor countries care more about survival than democracy. </a:t>
            </a:r>
            <a:endParaRPr lang="en-US" sz="2200" dirty="0" smtClean="0">
              <a:solidFill>
                <a:srgbClr val="FFFF00"/>
              </a:solidFill>
              <a:latin typeface="Times New Roman" pitchFamily="18" charset="0"/>
              <a:cs typeface="Times New Roman" pitchFamily="18" charset="0"/>
            </a:endParaRPr>
          </a:p>
          <a:p>
            <a:pPr algn="just">
              <a:buFont typeface="Wingdings" pitchFamily="2" charset="2"/>
              <a:buChar char="Ø"/>
            </a:pPr>
            <a:r>
              <a:rPr lang="en-US" sz="2200" dirty="0" smtClean="0">
                <a:solidFill>
                  <a:srgbClr val="FFFF00"/>
                </a:solidFill>
                <a:latin typeface="Times New Roman" pitchFamily="18" charset="0"/>
                <a:cs typeface="Times New Roman" pitchFamily="18" charset="0"/>
              </a:rPr>
              <a:t>In </a:t>
            </a:r>
            <a:r>
              <a:rPr lang="en-US" sz="2200" dirty="0">
                <a:solidFill>
                  <a:srgbClr val="FFFF00"/>
                </a:solidFill>
                <a:latin typeface="Times New Roman" pitchFamily="18" charset="0"/>
                <a:cs typeface="Times New Roman" pitchFamily="18" charset="0"/>
              </a:rPr>
              <a:t>a 2004 UN survey of Latin America, a majority said they preferred a dictator who puts food on the table to an elected leader who does not. </a:t>
            </a:r>
            <a:endParaRPr lang="en-US" sz="2200" dirty="0" smtClean="0">
              <a:solidFill>
                <a:srgbClr val="FFFF00"/>
              </a:solidFill>
              <a:latin typeface="Times New Roman" pitchFamily="18" charset="0"/>
              <a:cs typeface="Times New Roman" pitchFamily="18" charset="0"/>
            </a:endParaRPr>
          </a:p>
          <a:p>
            <a:pPr marL="0" indent="0" algn="just">
              <a:buNone/>
            </a:pPr>
            <a:endParaRPr lang="en-US" sz="2200" dirty="0" smtClean="0">
              <a:solidFill>
                <a:srgbClr val="FFFF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754563"/>
          </a:xfrm>
        </p:spPr>
        <p:txBody>
          <a:bodyPr>
            <a:noAutofit/>
          </a:bodyPr>
          <a:lstStyle/>
          <a:p>
            <a:pPr algn="just"/>
            <a:r>
              <a:rPr lang="en-US" sz="2200" dirty="0" smtClean="0">
                <a:solidFill>
                  <a:srgbClr val="FFFF00"/>
                </a:solidFill>
                <a:latin typeface="Times New Roman" pitchFamily="18" charset="0"/>
                <a:cs typeface="Times New Roman" pitchFamily="18" charset="0"/>
              </a:rPr>
              <a:t>The transition to democracy is delicate and happens best slowly and gradually, just as it did in Britain with a series of Reform Acts during the nineteenth century. Typically, during the first decades of democracy, only the better-off can participate. </a:t>
            </a:r>
          </a:p>
          <a:p>
            <a:pPr marL="0" indent="0" algn="just">
              <a:buNone/>
            </a:pPr>
            <a:endParaRPr lang="en-US" sz="2200" dirty="0" smtClean="0">
              <a:solidFill>
                <a:srgbClr val="FFFF00"/>
              </a:solidFill>
              <a:latin typeface="Times New Roman" pitchFamily="18" charset="0"/>
              <a:cs typeface="Times New Roman" pitchFamily="18" charset="0"/>
            </a:endParaRPr>
          </a:p>
          <a:p>
            <a:pPr algn="just"/>
            <a:r>
              <a:rPr lang="en-US" sz="2200" dirty="0" smtClean="0">
                <a:solidFill>
                  <a:srgbClr val="FFFF00"/>
                </a:solidFill>
                <a:latin typeface="Times New Roman" pitchFamily="18" charset="0"/>
                <a:cs typeface="Times New Roman" pitchFamily="18" charset="0"/>
              </a:rPr>
              <a:t>Newly unsophisticated voters often fall for extremist promises of demagogues. Those who offer simple solutions to get the votes of the gullible. They advocate aggressive nationalism or religious fundamentalism. In Latin America, a military coup often threw out demagogues. </a:t>
            </a:r>
          </a:p>
          <a:p>
            <a:pPr marL="0" indent="0" algn="just">
              <a:buNone/>
            </a:pPr>
            <a:endParaRPr lang="en-US" sz="2200" dirty="0" smtClean="0">
              <a:solidFill>
                <a:srgbClr val="FFFF00"/>
              </a:solidFill>
              <a:latin typeface="Times New Roman" pitchFamily="18" charset="0"/>
              <a:cs typeface="Times New Roman" pitchFamily="18" charset="0"/>
            </a:endParaRPr>
          </a:p>
          <a:p>
            <a:pPr algn="just"/>
            <a:r>
              <a:rPr lang="en-US" sz="2200" dirty="0" smtClean="0">
                <a:solidFill>
                  <a:srgbClr val="FFFF00"/>
                </a:solidFill>
                <a:latin typeface="Times New Roman" pitchFamily="18" charset="0"/>
                <a:cs typeface="Times New Roman" pitchFamily="18" charset="0"/>
              </a:rPr>
              <a:t>If Saudi Arabia had free elections, many Saudis would vote for Osama bin Laden.</a:t>
            </a:r>
          </a:p>
        </p:txBody>
      </p:sp>
      <p:sp>
        <p:nvSpPr>
          <p:cNvPr id="4" name="Title 1"/>
          <p:cNvSpPr>
            <a:spLocks noGrp="1"/>
          </p:cNvSpPr>
          <p:nvPr>
            <p:ph type="title"/>
          </p:nvPr>
        </p:nvSpPr>
        <p:spPr>
          <a:xfrm>
            <a:off x="457200" y="274638"/>
            <a:ext cx="8229600" cy="868362"/>
          </a:xfrm>
        </p:spPr>
        <p:txBody>
          <a:bodyPr>
            <a:noAutofit/>
          </a:bodyPr>
          <a:lstStyle/>
          <a:p>
            <a:r>
              <a:rPr lang="en-US" sz="3600" b="1" dirty="0" smtClean="0">
                <a:solidFill>
                  <a:srgbClr val="FFFF00"/>
                </a:solidFill>
                <a:latin typeface="Times New Roman" pitchFamily="18" charset="0"/>
                <a:cs typeface="Times New Roman" pitchFamily="18" charset="0"/>
              </a:rPr>
              <a:t/>
            </a:r>
            <a:br>
              <a:rPr lang="en-US" sz="3600" b="1" dirty="0" smtClean="0">
                <a:solidFill>
                  <a:srgbClr val="FFFF00"/>
                </a:solidFill>
                <a:latin typeface="Times New Roman" pitchFamily="18" charset="0"/>
                <a:cs typeface="Times New Roman" pitchFamily="18" charset="0"/>
              </a:rPr>
            </a:br>
            <a:r>
              <a:rPr lang="en-US" sz="3600" b="1" dirty="0" smtClean="0">
                <a:solidFill>
                  <a:srgbClr val="FFFF00"/>
                </a:solidFill>
                <a:latin typeface="Times New Roman" pitchFamily="18" charset="0"/>
                <a:cs typeface="Times New Roman" pitchFamily="18" charset="0"/>
              </a:rPr>
              <a:t>Why Democracies Fail?</a:t>
            </a:r>
            <a:r>
              <a:rPr lang="en-US" sz="3600" dirty="0" smtClean="0">
                <a:solidFill>
                  <a:srgbClr val="FFFF00"/>
                </a:solidFill>
                <a:latin typeface="Times New Roman" pitchFamily="18" charset="0"/>
                <a:cs typeface="Times New Roman" pitchFamily="18" charset="0"/>
              </a:rPr>
              <a:t/>
            </a:r>
            <a:br>
              <a:rPr lang="en-US" sz="3600" dirty="0" smtClean="0">
                <a:solidFill>
                  <a:srgbClr val="FFFF00"/>
                </a:solidFill>
                <a:latin typeface="Times New Roman" pitchFamily="18" charset="0"/>
                <a:cs typeface="Times New Roman" pitchFamily="18" charset="0"/>
              </a:rPr>
            </a:br>
            <a:endParaRPr lang="en-US" sz="36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solidFill>
                  <a:srgbClr val="FFFF00"/>
                </a:solidFill>
                <a:latin typeface="Times New Roman" pitchFamily="18" charset="0"/>
                <a:cs typeface="Times New Roman" pitchFamily="18" charset="0"/>
              </a:rPr>
              <a:t>Blocking Democracy</a:t>
            </a:r>
            <a:endParaRPr lang="en-US" sz="3600" dirty="0">
              <a:solidFill>
                <a:srgbClr val="FFFF00"/>
              </a:solidFill>
              <a:latin typeface="Times New Roman" pitchFamily="18" charset="0"/>
              <a:cs typeface="Times New Roman" pitchFamily="18" charset="0"/>
            </a:endParaRPr>
          </a:p>
        </p:txBody>
      </p:sp>
      <p:sp>
        <p:nvSpPr>
          <p:cNvPr id="3" name="Content Placeholder 2"/>
          <p:cNvSpPr>
            <a:spLocks noGrp="1"/>
          </p:cNvSpPr>
          <p:nvPr>
            <p:ph idx="1"/>
          </p:nvPr>
        </p:nvSpPr>
        <p:spPr>
          <a:xfrm>
            <a:off x="533400" y="990600"/>
            <a:ext cx="8229600" cy="5715000"/>
          </a:xfrm>
        </p:spPr>
        <p:txBody>
          <a:bodyPr>
            <a:noAutofit/>
          </a:bodyPr>
          <a:lstStyle/>
          <a:p>
            <a:pPr algn="just"/>
            <a:r>
              <a:rPr lang="en-US" sz="2200" b="1" dirty="0" smtClean="0">
                <a:solidFill>
                  <a:srgbClr val="FFFF00"/>
                </a:solidFill>
                <a:latin typeface="Times New Roman" pitchFamily="18" charset="0"/>
                <a:cs typeface="Times New Roman" pitchFamily="18" charset="0"/>
              </a:rPr>
              <a:t>Several characteristics tend to block democracy:</a:t>
            </a:r>
            <a:endParaRPr lang="en-US" sz="2200" dirty="0" smtClean="0">
              <a:solidFill>
                <a:srgbClr val="FFFF00"/>
              </a:solidFill>
              <a:latin typeface="Times New Roman" pitchFamily="18" charset="0"/>
              <a:cs typeface="Times New Roman" pitchFamily="18" charset="0"/>
            </a:endParaRPr>
          </a:p>
          <a:p>
            <a:pPr algn="just">
              <a:buNone/>
            </a:pPr>
            <a:r>
              <a:rPr lang="en-US" sz="2200" dirty="0" smtClean="0">
                <a:solidFill>
                  <a:srgbClr val="FFFF00"/>
                </a:solidFill>
                <a:latin typeface="Times New Roman" pitchFamily="18" charset="0"/>
                <a:cs typeface="Times New Roman" pitchFamily="18" charset="0"/>
              </a:rPr>
              <a:t> 1. Poverty</a:t>
            </a:r>
          </a:p>
          <a:p>
            <a:pPr algn="just">
              <a:buNone/>
            </a:pPr>
            <a:r>
              <a:rPr lang="en-US" sz="2200" dirty="0" smtClean="0">
                <a:solidFill>
                  <a:srgbClr val="FFFF00"/>
                </a:solidFill>
                <a:latin typeface="Times New Roman" pitchFamily="18" charset="0"/>
                <a:cs typeface="Times New Roman" pitchFamily="18" charset="0"/>
              </a:rPr>
              <a:t> 2.  Major inequality</a:t>
            </a:r>
          </a:p>
          <a:p>
            <a:pPr algn="just">
              <a:buNone/>
            </a:pPr>
            <a:r>
              <a:rPr lang="en-US" sz="2200" dirty="0" smtClean="0">
                <a:solidFill>
                  <a:srgbClr val="FFFF00"/>
                </a:solidFill>
                <a:latin typeface="Times New Roman" pitchFamily="18" charset="0"/>
                <a:cs typeface="Times New Roman" pitchFamily="18" charset="0"/>
              </a:rPr>
              <a:t> 3.  No middle class</a:t>
            </a:r>
          </a:p>
          <a:p>
            <a:pPr algn="just">
              <a:buNone/>
            </a:pPr>
            <a:r>
              <a:rPr lang="en-US" sz="2200" dirty="0" smtClean="0">
                <a:solidFill>
                  <a:srgbClr val="FFFF00"/>
                </a:solidFill>
                <a:latin typeface="Times New Roman" pitchFamily="18" charset="0"/>
                <a:cs typeface="Times New Roman" pitchFamily="18" charset="0"/>
              </a:rPr>
              <a:t> 4.  Low education levels</a:t>
            </a:r>
          </a:p>
          <a:p>
            <a:pPr algn="just">
              <a:buNone/>
            </a:pPr>
            <a:r>
              <a:rPr lang="en-US" sz="2200" dirty="0" smtClean="0">
                <a:solidFill>
                  <a:srgbClr val="FFFF00"/>
                </a:solidFill>
                <a:latin typeface="Times New Roman" pitchFamily="18" charset="0"/>
                <a:cs typeface="Times New Roman" pitchFamily="18" charset="0"/>
              </a:rPr>
              <a:t> 5.  Oil</a:t>
            </a:r>
          </a:p>
          <a:p>
            <a:pPr algn="just">
              <a:buNone/>
            </a:pPr>
            <a:r>
              <a:rPr lang="en-US" sz="2200" dirty="0" smtClean="0">
                <a:solidFill>
                  <a:srgbClr val="FFFF00"/>
                </a:solidFill>
                <a:latin typeface="Times New Roman" pitchFamily="18" charset="0"/>
                <a:cs typeface="Times New Roman" pitchFamily="18" charset="0"/>
              </a:rPr>
              <a:t> 6.  Tribalism</a:t>
            </a:r>
          </a:p>
          <a:p>
            <a:pPr algn="just">
              <a:buNone/>
            </a:pPr>
            <a:r>
              <a:rPr lang="en-US" sz="2200" dirty="0" smtClean="0">
                <a:solidFill>
                  <a:srgbClr val="FFFF00"/>
                </a:solidFill>
                <a:latin typeface="Times New Roman" pitchFamily="18" charset="0"/>
                <a:cs typeface="Times New Roman" pitchFamily="18" charset="0"/>
              </a:rPr>
              <a:t> 7.   Little Civil society	</a:t>
            </a:r>
          </a:p>
          <a:p>
            <a:pPr algn="just">
              <a:buNone/>
            </a:pPr>
            <a:r>
              <a:rPr lang="en-US" sz="2200" dirty="0" smtClean="0">
                <a:solidFill>
                  <a:srgbClr val="FFFF00"/>
                </a:solidFill>
                <a:latin typeface="Times New Roman" pitchFamily="18" charset="0"/>
                <a:cs typeface="Times New Roman" pitchFamily="18" charset="0"/>
              </a:rPr>
              <a:t> 8. No earlier democratic experience</a:t>
            </a:r>
          </a:p>
          <a:p>
            <a:pPr algn="just">
              <a:buNone/>
            </a:pPr>
            <a:r>
              <a:rPr lang="en-US" sz="2200" dirty="0" smtClean="0">
                <a:solidFill>
                  <a:srgbClr val="FFFF00"/>
                </a:solidFill>
                <a:latin typeface="Times New Roman" pitchFamily="18" charset="0"/>
                <a:cs typeface="Times New Roman" pitchFamily="18" charset="0"/>
              </a:rPr>
              <a:t> 9. No democratic countries nearby</a:t>
            </a:r>
          </a:p>
          <a:p>
            <a:pPr algn="just"/>
            <a:r>
              <a:rPr lang="en-US" sz="2200" dirty="0" smtClean="0">
                <a:solidFill>
                  <a:srgbClr val="FFFF00"/>
                </a:solidFill>
                <a:latin typeface="Times New Roman" pitchFamily="18" charset="0"/>
                <a:cs typeface="Times New Roman" pitchFamily="18" charset="0"/>
              </a:rPr>
              <a:t>Actually, the first four usually come as a package. Democracy in a country with all or most of these characteristics rarely succeeds. </a:t>
            </a:r>
          </a:p>
          <a:p>
            <a:pPr algn="just"/>
            <a:endParaRPr lang="en-US" sz="2200" dirty="0" smtClean="0">
              <a:solidFill>
                <a:srgbClr val="FFFF00"/>
              </a:solidFill>
              <a:latin typeface="Times New Roman" pitchFamily="18" charset="0"/>
              <a:cs typeface="Times New Roman" pitchFamily="18" charset="0"/>
            </a:endParaRPr>
          </a:p>
          <a:p>
            <a:endParaRPr lang="en-US" sz="2200" dirty="0" smtClean="0">
              <a:solidFill>
                <a:srgbClr val="FFFF00"/>
              </a:solidFill>
              <a:latin typeface="Times New Roman" pitchFamily="18" charset="0"/>
              <a:cs typeface="Times New Roman" pitchFamily="18" charset="0"/>
            </a:endParaRPr>
          </a:p>
          <a:p>
            <a:endParaRPr lang="en-US" sz="2200" dirty="0">
              <a:solidFill>
                <a:srgbClr val="FFFF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FF00"/>
                </a:solidFill>
              </a:rPr>
              <a:t/>
            </a:r>
            <a:br>
              <a:rPr lang="en-US" b="1" dirty="0" smtClean="0">
                <a:solidFill>
                  <a:srgbClr val="FFFF00"/>
                </a:solidFill>
              </a:rPr>
            </a:br>
            <a:r>
              <a:rPr lang="en-US" b="1" dirty="0" smtClean="0">
                <a:solidFill>
                  <a:srgbClr val="FFFF00"/>
                </a:solidFill>
              </a:rPr>
              <a:t>Aristotle’s Six Types of Government</a:t>
            </a:r>
            <a:r>
              <a:rPr lang="en-US" dirty="0" smtClean="0">
                <a:solidFill>
                  <a:srgbClr val="FFFF00"/>
                </a:solidFill>
              </a:rPr>
              <a:t/>
            </a:r>
            <a:br>
              <a:rPr lang="en-US" dirty="0" smtClean="0">
                <a:solidFill>
                  <a:srgbClr val="FFFF00"/>
                </a:solidFill>
              </a:rPr>
            </a:br>
            <a:endParaRPr lang="en-US" dirty="0">
              <a:solidFill>
                <a:srgbClr val="FFFF00"/>
              </a:solidFill>
            </a:endParaRPr>
          </a:p>
        </p:txBody>
      </p:sp>
      <p:sp>
        <p:nvSpPr>
          <p:cNvPr id="3" name="Content Placeholder 2"/>
          <p:cNvSpPr>
            <a:spLocks noGrp="1"/>
          </p:cNvSpPr>
          <p:nvPr>
            <p:ph idx="1"/>
          </p:nvPr>
        </p:nvSpPr>
        <p:spPr>
          <a:xfrm>
            <a:off x="457200" y="1371600"/>
            <a:ext cx="8229600" cy="5334000"/>
          </a:xfrm>
        </p:spPr>
        <p:txBody>
          <a:bodyPr>
            <a:noAutofit/>
          </a:bodyPr>
          <a:lstStyle/>
          <a:p>
            <a:pPr marL="182880" algn="just">
              <a:buFont typeface="Wingdings" pitchFamily="2" charset="2"/>
              <a:buChar char="Ø"/>
            </a:pPr>
            <a:r>
              <a:rPr lang="en-US" sz="2200" dirty="0" smtClean="0">
                <a:solidFill>
                  <a:srgbClr val="FFFF00"/>
                </a:solidFill>
                <a:latin typeface="Times New Roman" pitchFamily="18" charset="0"/>
                <a:cs typeface="Times New Roman" pitchFamily="18" charset="0"/>
              </a:rPr>
              <a:t>Aristotle’s classification of the governments was one of the most significant contributions of his political thoughts. It was the earliest and most famous sorting of the governments in 4</a:t>
            </a:r>
            <a:r>
              <a:rPr lang="en-US" sz="2200" baseline="30000" dirty="0" smtClean="0">
                <a:solidFill>
                  <a:srgbClr val="FFFF00"/>
                </a:solidFill>
                <a:latin typeface="Times New Roman" pitchFamily="18" charset="0"/>
                <a:cs typeface="Times New Roman" pitchFamily="18" charset="0"/>
              </a:rPr>
              <a:t>th</a:t>
            </a:r>
            <a:r>
              <a:rPr lang="en-US" sz="2200" dirty="0" smtClean="0">
                <a:solidFill>
                  <a:srgbClr val="FFFF00"/>
                </a:solidFill>
                <a:latin typeface="Times New Roman" pitchFamily="18" charset="0"/>
                <a:cs typeface="Times New Roman" pitchFamily="18" charset="0"/>
              </a:rPr>
              <a:t> century B.C. He distinguished 3 legitimate and 3 corrupts governments; so total six types of governments.</a:t>
            </a:r>
          </a:p>
          <a:p>
            <a:pPr marL="182880" algn="just">
              <a:buNone/>
            </a:pPr>
            <a:endParaRPr lang="en-US" sz="2200" dirty="0" smtClean="0">
              <a:solidFill>
                <a:srgbClr val="FFFF00"/>
              </a:solidFill>
              <a:latin typeface="Times New Roman" pitchFamily="18" charset="0"/>
              <a:cs typeface="Times New Roman" pitchFamily="18" charset="0"/>
            </a:endParaRPr>
          </a:p>
          <a:p>
            <a:pPr marL="182880" algn="just">
              <a:spcBef>
                <a:spcPts val="0"/>
              </a:spcBef>
              <a:buFont typeface="Wingdings" pitchFamily="2" charset="2"/>
              <a:buChar char="Ø"/>
            </a:pPr>
            <a:r>
              <a:rPr lang="en-US" sz="2200" dirty="0" smtClean="0">
                <a:solidFill>
                  <a:srgbClr val="FFFF00"/>
                </a:solidFill>
                <a:latin typeface="Times New Roman" pitchFamily="18" charset="0"/>
                <a:cs typeface="Times New Roman" pitchFamily="18" charset="0"/>
              </a:rPr>
              <a:t>Legitimate governments: </a:t>
            </a:r>
            <a:r>
              <a:rPr lang="en-US" sz="2200" dirty="0">
                <a:solidFill>
                  <a:srgbClr val="FFFF00"/>
                </a:solidFill>
                <a:latin typeface="Times New Roman" pitchFamily="18" charset="0"/>
                <a:cs typeface="Times New Roman" pitchFamily="18" charset="0"/>
              </a:rPr>
              <a:t>monarchy, aristocracy, and polity (a kind of enlightened democracy</a:t>
            </a:r>
            <a:r>
              <a:rPr lang="en-US" sz="2200" dirty="0" smtClean="0">
                <a:solidFill>
                  <a:srgbClr val="FFFF00"/>
                </a:solidFill>
                <a:latin typeface="Times New Roman" pitchFamily="18" charset="0"/>
                <a:cs typeface="Times New Roman" pitchFamily="18" charset="0"/>
              </a:rPr>
              <a:t>);</a:t>
            </a:r>
            <a:r>
              <a:rPr lang="en-US" sz="2200" dirty="0">
                <a:solidFill>
                  <a:srgbClr val="FFFF00"/>
                </a:solidFill>
                <a:latin typeface="Times New Roman" pitchFamily="18" charset="0"/>
                <a:cs typeface="Times New Roman" pitchFamily="18" charset="0"/>
              </a:rPr>
              <a:t> power were held by one, by a few, or by </a:t>
            </a:r>
            <a:r>
              <a:rPr lang="en-US" sz="2200" dirty="0" smtClean="0">
                <a:solidFill>
                  <a:srgbClr val="FFFF00"/>
                </a:solidFill>
                <a:latin typeface="Times New Roman" pitchFamily="18" charset="0"/>
                <a:cs typeface="Times New Roman" pitchFamily="18" charset="0"/>
              </a:rPr>
              <a:t>many.</a:t>
            </a:r>
          </a:p>
          <a:p>
            <a:pPr algn="just">
              <a:spcBef>
                <a:spcPts val="0"/>
              </a:spcBef>
              <a:buNone/>
            </a:pPr>
            <a:endParaRPr lang="en-US" sz="2200" dirty="0" smtClean="0">
              <a:solidFill>
                <a:srgbClr val="FFFF00"/>
              </a:solidFill>
              <a:latin typeface="Times New Roman" pitchFamily="18" charset="0"/>
              <a:cs typeface="Times New Roman" pitchFamily="18" charset="0"/>
            </a:endParaRPr>
          </a:p>
          <a:p>
            <a:pPr algn="just">
              <a:spcBef>
                <a:spcPts val="0"/>
              </a:spcBef>
              <a:buFont typeface="Wingdings" pitchFamily="2" charset="2"/>
              <a:buChar char="Ø"/>
            </a:pPr>
            <a:r>
              <a:rPr lang="en-US" sz="2200" dirty="0" smtClean="0">
                <a:solidFill>
                  <a:srgbClr val="FFFF00"/>
                </a:solidFill>
                <a:latin typeface="Times New Roman" pitchFamily="18" charset="0"/>
                <a:cs typeface="Times New Roman" pitchFamily="18" charset="0"/>
              </a:rPr>
              <a:t>Aristotle also thought </a:t>
            </a:r>
            <a:r>
              <a:rPr lang="en-US" sz="2200" dirty="0">
                <a:solidFill>
                  <a:srgbClr val="FFFF00"/>
                </a:solidFill>
                <a:latin typeface="Times New Roman" pitchFamily="18" charset="0"/>
                <a:cs typeface="Times New Roman" pitchFamily="18" charset="0"/>
              </a:rPr>
              <a:t>that the selfish abuse of power caused each type to become perverted, respectively, into tyranny, oligarchy, </a:t>
            </a:r>
            <a:r>
              <a:rPr lang="en-US" sz="2200" dirty="0" smtClean="0">
                <a:solidFill>
                  <a:srgbClr val="FFFF00"/>
                </a:solidFill>
                <a:latin typeface="Times New Roman" pitchFamily="18" charset="0"/>
                <a:cs typeface="Times New Roman" pitchFamily="18" charset="0"/>
              </a:rPr>
              <a:t>and mobocracy. </a:t>
            </a:r>
          </a:p>
          <a:p>
            <a:pPr algn="just">
              <a:spcBef>
                <a:spcPts val="0"/>
              </a:spcBef>
              <a:buNone/>
            </a:pPr>
            <a:endParaRPr lang="en-US" sz="2200" dirty="0" smtClean="0">
              <a:solidFill>
                <a:srgbClr val="FFFF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600" b="1" dirty="0" smtClean="0">
                <a:solidFill>
                  <a:srgbClr val="FFFF00"/>
                </a:solidFill>
                <a:latin typeface="Times New Roman" pitchFamily="18" charset="0"/>
                <a:cs typeface="Times New Roman" pitchFamily="18" charset="0"/>
              </a:rPr>
              <a:t>Types of Government</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800600"/>
          </a:xfrm>
        </p:spPr>
        <p:txBody>
          <a:bodyPr>
            <a:noAutofit/>
          </a:bodyPr>
          <a:lstStyle/>
          <a:p>
            <a:pPr algn="just">
              <a:buFont typeface="Wingdings" pitchFamily="2" charset="2"/>
              <a:buChar char="Ø"/>
            </a:pPr>
            <a:r>
              <a:rPr lang="en-US" sz="2200" dirty="0" smtClean="0">
                <a:solidFill>
                  <a:srgbClr val="FFFF00"/>
                </a:solidFill>
                <a:latin typeface="Times New Roman" pitchFamily="18" charset="0"/>
                <a:cs typeface="Times New Roman" pitchFamily="18" charset="0"/>
              </a:rPr>
              <a:t>Monarchy </a:t>
            </a:r>
            <a:r>
              <a:rPr lang="en-US" sz="2200" dirty="0">
                <a:solidFill>
                  <a:srgbClr val="FFFF00"/>
                </a:solidFill>
                <a:latin typeface="Times New Roman" pitchFamily="18" charset="0"/>
                <a:cs typeface="Times New Roman" pitchFamily="18" charset="0"/>
              </a:rPr>
              <a:t>tended to become tyrannical because it vested authority in a single </a:t>
            </a:r>
            <a:r>
              <a:rPr lang="en-US" sz="2200" dirty="0" smtClean="0">
                <a:solidFill>
                  <a:srgbClr val="FFFF00"/>
                </a:solidFill>
                <a:latin typeface="Times New Roman" pitchFamily="18" charset="0"/>
                <a:cs typeface="Times New Roman" pitchFamily="18" charset="0"/>
              </a:rPr>
              <a:t>ruler</a:t>
            </a:r>
          </a:p>
          <a:p>
            <a:pPr algn="just">
              <a:buFont typeface="Wingdings" pitchFamily="2" charset="2"/>
              <a:buChar char="Ø"/>
            </a:pPr>
            <a:r>
              <a:rPr lang="en-US" sz="2200" dirty="0" smtClean="0">
                <a:solidFill>
                  <a:srgbClr val="FFFF00"/>
                </a:solidFill>
                <a:latin typeface="Times New Roman" pitchFamily="18" charset="0"/>
                <a:cs typeface="Times New Roman" pitchFamily="18" charset="0"/>
              </a:rPr>
              <a:t>Aristocracy</a:t>
            </a:r>
            <a:r>
              <a:rPr lang="en-US" sz="2200" dirty="0">
                <a:solidFill>
                  <a:srgbClr val="FFFF00"/>
                </a:solidFill>
                <a:latin typeface="Times New Roman" pitchFamily="18" charset="0"/>
                <a:cs typeface="Times New Roman" pitchFamily="18" charset="0"/>
              </a:rPr>
              <a:t>, a government based on birth and privilege, tended to become </a:t>
            </a:r>
            <a:r>
              <a:rPr lang="en-US" sz="2200" dirty="0" smtClean="0">
                <a:solidFill>
                  <a:srgbClr val="FFFF00"/>
                </a:solidFill>
                <a:latin typeface="Times New Roman" pitchFamily="18" charset="0"/>
                <a:cs typeface="Times New Roman" pitchFamily="18" charset="0"/>
              </a:rPr>
              <a:t>Oligarchy</a:t>
            </a:r>
            <a:endParaRPr lang="en-US" sz="2200" dirty="0">
              <a:solidFill>
                <a:srgbClr val="FFFF00"/>
              </a:solidFill>
              <a:latin typeface="Times New Roman" pitchFamily="18" charset="0"/>
              <a:cs typeface="Times New Roman" pitchFamily="18" charset="0"/>
            </a:endParaRPr>
          </a:p>
          <a:p>
            <a:pPr algn="just">
              <a:buFont typeface="Wingdings" pitchFamily="2" charset="2"/>
              <a:buChar char="Ø"/>
            </a:pPr>
            <a:r>
              <a:rPr lang="en-US" sz="2200" dirty="0" smtClean="0">
                <a:solidFill>
                  <a:srgbClr val="FFFF00"/>
                </a:solidFill>
                <a:latin typeface="Times New Roman" pitchFamily="18" charset="0"/>
                <a:cs typeface="Times New Roman" pitchFamily="18" charset="0"/>
              </a:rPr>
              <a:t>The polity, likewise, would deteriorate into mob rule, if the citizens pursued only their selfish interests</a:t>
            </a:r>
          </a:p>
          <a:p>
            <a:pPr algn="just">
              <a:buNone/>
            </a:pPr>
            <a:endParaRPr lang="en-US" sz="2200" dirty="0" smtClean="0">
              <a:solidFill>
                <a:srgbClr val="FFFF00"/>
              </a:solidFill>
              <a:latin typeface="Times New Roman" pitchFamily="18" charset="0"/>
              <a:cs typeface="Times New Roman" pitchFamily="18" charset="0"/>
            </a:endParaRPr>
          </a:p>
          <a:p>
            <a:pPr algn="just">
              <a:buFont typeface="Wingdings" pitchFamily="2" charset="2"/>
              <a:buChar char="Ø"/>
            </a:pPr>
            <a:r>
              <a:rPr lang="en-US" sz="2200" dirty="0" smtClean="0">
                <a:solidFill>
                  <a:srgbClr val="FFFF00"/>
                </a:solidFill>
                <a:latin typeface="Times New Roman" pitchFamily="18" charset="0"/>
                <a:cs typeface="Times New Roman" pitchFamily="18" charset="0"/>
              </a:rPr>
              <a:t>Aristotle's classifications do not suit to the power structures of modern societies. Modern writers have developed a variety of schemes for classifying governments, based on the nature of the ruling class, the economic system, the government's political institutions, and other factors. </a:t>
            </a:r>
          </a:p>
          <a:p>
            <a:endParaRPr lang="en-US" sz="2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u="sng" dirty="0" smtClean="0">
                <a:solidFill>
                  <a:srgbClr val="FFFF00"/>
                </a:solidFill>
                <a:latin typeface="Times New Roman" pitchFamily="18" charset="0"/>
                <a:cs typeface="Times New Roman" pitchFamily="18" charset="0"/>
              </a:rPr>
              <a:t/>
            </a:r>
            <a:br>
              <a:rPr lang="en-US" sz="3600" b="1" u="sng" dirty="0" smtClean="0">
                <a:solidFill>
                  <a:srgbClr val="FFFF00"/>
                </a:solidFill>
                <a:latin typeface="Times New Roman" pitchFamily="18" charset="0"/>
                <a:cs typeface="Times New Roman" pitchFamily="18" charset="0"/>
              </a:rPr>
            </a:br>
            <a:r>
              <a:rPr lang="en-US" sz="3600" dirty="0" smtClean="0">
                <a:solidFill>
                  <a:srgbClr val="FFFF00"/>
                </a:solidFill>
                <a:latin typeface="Times New Roman" pitchFamily="18" charset="0"/>
                <a:cs typeface="Times New Roman" pitchFamily="18" charset="0"/>
              </a:rPr>
              <a:t>Regimes: Democracy, Totalitarianism and Authoritarianism</a:t>
            </a:r>
            <a:br>
              <a:rPr lang="en-US" sz="3600" dirty="0" smtClean="0">
                <a:solidFill>
                  <a:srgbClr val="FFFF00"/>
                </a:solidFill>
                <a:latin typeface="Times New Roman" pitchFamily="18" charset="0"/>
                <a:cs typeface="Times New Roman" pitchFamily="18" charset="0"/>
              </a:rPr>
            </a:br>
            <a:endParaRPr lang="en-US" sz="3600" dirty="0">
              <a:solidFill>
                <a:srgbClr val="FFFF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5105400"/>
          </a:xfrm>
        </p:spPr>
        <p:txBody>
          <a:bodyPr>
            <a:normAutofit/>
          </a:bodyPr>
          <a:lstStyle/>
          <a:p>
            <a:pPr algn="just">
              <a:buFont typeface="Wingdings" pitchFamily="2" charset="2"/>
              <a:buChar char="Ø"/>
            </a:pPr>
            <a:r>
              <a:rPr lang="en-US" sz="2200" dirty="0" smtClean="0">
                <a:solidFill>
                  <a:srgbClr val="FFFF00"/>
                </a:solidFill>
                <a:latin typeface="Times New Roman" pitchFamily="18" charset="0"/>
                <a:cs typeface="Times New Roman" pitchFamily="18" charset="0"/>
              </a:rPr>
              <a:t>What is a regime?</a:t>
            </a:r>
          </a:p>
          <a:p>
            <a:pPr algn="just">
              <a:buFont typeface="Wingdings" pitchFamily="2" charset="2"/>
              <a:buChar char="Ø"/>
            </a:pPr>
            <a:r>
              <a:rPr lang="en-US" sz="2200" dirty="0" smtClean="0">
                <a:solidFill>
                  <a:srgbClr val="FFFF00"/>
                </a:solidFill>
                <a:latin typeface="Times New Roman" pitchFamily="18" charset="0"/>
                <a:cs typeface="Times New Roman" pitchFamily="18" charset="0"/>
              </a:rPr>
              <a:t>By </a:t>
            </a:r>
            <a:r>
              <a:rPr lang="en-US" sz="2200" dirty="0">
                <a:solidFill>
                  <a:srgbClr val="FFFF00"/>
                </a:solidFill>
                <a:latin typeface="Times New Roman" pitchFamily="18" charset="0"/>
                <a:cs typeface="Times New Roman" pitchFamily="18" charset="0"/>
              </a:rPr>
              <a:t>regime we mean a structure or form of government; generally one that is in power. </a:t>
            </a:r>
            <a:endParaRPr lang="en-US" sz="2200" dirty="0" smtClean="0">
              <a:solidFill>
                <a:srgbClr val="FFFF00"/>
              </a:solidFill>
              <a:latin typeface="Times New Roman" pitchFamily="18" charset="0"/>
              <a:cs typeface="Times New Roman" pitchFamily="18" charset="0"/>
            </a:endParaRPr>
          </a:p>
          <a:p>
            <a:pPr algn="just">
              <a:buFont typeface="Wingdings" pitchFamily="2" charset="2"/>
              <a:buChar char="Ø"/>
            </a:pPr>
            <a:r>
              <a:rPr lang="en-US" sz="2200" dirty="0" smtClean="0">
                <a:solidFill>
                  <a:srgbClr val="FFFF00"/>
                </a:solidFill>
                <a:latin typeface="Times New Roman" pitchFamily="18" charset="0"/>
                <a:cs typeface="Times New Roman" pitchFamily="18" charset="0"/>
              </a:rPr>
              <a:t>How </a:t>
            </a:r>
            <a:r>
              <a:rPr lang="en-US" sz="2200" dirty="0">
                <a:solidFill>
                  <a:srgbClr val="FFFF00"/>
                </a:solidFill>
                <a:latin typeface="Times New Roman" pitchFamily="18" charset="0"/>
                <a:cs typeface="Times New Roman" pitchFamily="18" charset="0"/>
              </a:rPr>
              <a:t>would life be in an undemocratic society? </a:t>
            </a:r>
            <a:endParaRPr lang="en-US" sz="2200" dirty="0" smtClean="0">
              <a:solidFill>
                <a:srgbClr val="FFFF00"/>
              </a:solidFill>
              <a:latin typeface="Times New Roman" pitchFamily="18" charset="0"/>
              <a:cs typeface="Times New Roman" pitchFamily="18" charset="0"/>
            </a:endParaRPr>
          </a:p>
          <a:p>
            <a:pPr marL="0" indent="0" algn="just">
              <a:buNone/>
            </a:pPr>
            <a:endParaRPr lang="en-US" sz="2200" dirty="0" smtClean="0">
              <a:solidFill>
                <a:srgbClr val="FFFF00"/>
              </a:solidFill>
              <a:latin typeface="Times New Roman" pitchFamily="18" charset="0"/>
              <a:cs typeface="Times New Roman" pitchFamily="18" charset="0"/>
            </a:endParaRPr>
          </a:p>
          <a:p>
            <a:pPr algn="just">
              <a:buFont typeface="Wingdings" pitchFamily="2" charset="2"/>
              <a:buChar char="Ø"/>
            </a:pPr>
            <a:r>
              <a:rPr lang="en-US" sz="2200" dirty="0" smtClean="0">
                <a:solidFill>
                  <a:srgbClr val="FFFF00"/>
                </a:solidFill>
                <a:latin typeface="Times New Roman" pitchFamily="18" charset="0"/>
                <a:cs typeface="Times New Roman" pitchFamily="18" charset="0"/>
              </a:rPr>
              <a:t>There </a:t>
            </a:r>
            <a:r>
              <a:rPr lang="en-US" sz="2200" dirty="0">
                <a:solidFill>
                  <a:srgbClr val="FFFF00"/>
                </a:solidFill>
                <a:latin typeface="Times New Roman" pitchFamily="18" charset="0"/>
                <a:cs typeface="Times New Roman" pitchFamily="18" charset="0"/>
              </a:rPr>
              <a:t>would be no rights, government brainwashes and spies on citizens and controls every aspect of </a:t>
            </a:r>
            <a:r>
              <a:rPr lang="en-US" sz="2200" dirty="0" smtClean="0">
                <a:solidFill>
                  <a:srgbClr val="FFFF00"/>
                </a:solidFill>
                <a:latin typeface="Times New Roman" pitchFamily="18" charset="0"/>
                <a:cs typeface="Times New Roman" pitchFamily="18" charset="0"/>
              </a:rPr>
              <a:t>life; totalitarianism</a:t>
            </a:r>
          </a:p>
          <a:p>
            <a:pPr algn="just">
              <a:buFont typeface="Wingdings" pitchFamily="2" charset="2"/>
              <a:buChar char="Ø"/>
            </a:pPr>
            <a:r>
              <a:rPr lang="en-US" sz="2200" dirty="0" smtClean="0">
                <a:solidFill>
                  <a:srgbClr val="FFFF00"/>
                </a:solidFill>
                <a:latin typeface="Times New Roman" pitchFamily="18" charset="0"/>
                <a:cs typeface="Times New Roman" pitchFamily="18" charset="0"/>
              </a:rPr>
              <a:t>A </a:t>
            </a:r>
            <a:r>
              <a:rPr lang="en-US" sz="2200" dirty="0">
                <a:solidFill>
                  <a:srgbClr val="FFFF00"/>
                </a:solidFill>
                <a:latin typeface="Times New Roman" pitchFamily="18" charset="0"/>
                <a:cs typeface="Times New Roman" pitchFamily="18" charset="0"/>
              </a:rPr>
              <a:t>Democracy represents the extreme opposite of totalitarianism, equality among citizens, freedom of speech, assembly, religion, politics, and civil </a:t>
            </a:r>
            <a:r>
              <a:rPr lang="en-US" sz="2200" dirty="0" smtClean="0">
                <a:solidFill>
                  <a:srgbClr val="FFFF00"/>
                </a:solidFill>
                <a:latin typeface="Times New Roman" pitchFamily="18" charset="0"/>
                <a:cs typeface="Times New Roman" pitchFamily="18" charset="0"/>
              </a:rPr>
              <a:t>liberties</a:t>
            </a:r>
            <a:r>
              <a:rPr lang="en-US" sz="2200" dirty="0">
                <a:solidFill>
                  <a:srgbClr val="FFFF00"/>
                </a:solidFill>
                <a:latin typeface="Times New Roman" pitchFamily="18" charset="0"/>
                <a:cs typeface="Times New Roman" pitchFamily="18" charset="0"/>
              </a:rPr>
              <a:t>. </a:t>
            </a:r>
            <a:endParaRPr lang="en-US" sz="2200" dirty="0" smtClean="0">
              <a:solidFill>
                <a:srgbClr val="FFFF00"/>
              </a:solidFill>
              <a:latin typeface="Times New Roman" pitchFamily="18" charset="0"/>
              <a:cs typeface="Times New Roman" pitchFamily="18" charset="0"/>
            </a:endParaRPr>
          </a:p>
          <a:p>
            <a:pPr marL="0" indent="0" algn="just">
              <a:buNone/>
            </a:pPr>
            <a:endParaRPr lang="en-US" sz="2200" dirty="0" smtClean="0">
              <a:solidFill>
                <a:srgbClr val="FFFF00"/>
              </a:solidFill>
              <a:latin typeface="Times New Roman" pitchFamily="18" charset="0"/>
              <a:cs typeface="Times New Roman" pitchFamily="18" charset="0"/>
            </a:endParaRPr>
          </a:p>
          <a:p>
            <a:pPr algn="just">
              <a:buFont typeface="Wingdings" pitchFamily="2" charset="2"/>
              <a:buChar char="Ø"/>
            </a:pPr>
            <a:r>
              <a:rPr lang="en-US" sz="2200" dirty="0" smtClean="0">
                <a:solidFill>
                  <a:srgbClr val="FFFF00"/>
                </a:solidFill>
                <a:latin typeface="Times New Roman" pitchFamily="18" charset="0"/>
                <a:cs typeface="Times New Roman" pitchFamily="18" charset="0"/>
              </a:rPr>
              <a:t>Democracy 			Totalitarianism</a:t>
            </a:r>
            <a:endParaRPr lang="en-US" sz="2200" dirty="0">
              <a:solidFill>
                <a:srgbClr val="FFFF00"/>
              </a:solidFill>
              <a:latin typeface="Times New Roman" pitchFamily="18" charset="0"/>
              <a:cs typeface="Times New Roman" pitchFamily="18" charset="0"/>
            </a:endParaRPr>
          </a:p>
          <a:p>
            <a:pPr algn="just"/>
            <a:endParaRPr lang="en-US" sz="2200" dirty="0">
              <a:solidFill>
                <a:srgbClr val="FFFF00"/>
              </a:solidFill>
              <a:latin typeface="Times New Roman" pitchFamily="18" charset="0"/>
              <a:cs typeface="Times New Roman" pitchFamily="18" charset="0"/>
            </a:endParaRPr>
          </a:p>
        </p:txBody>
      </p:sp>
      <p:sp>
        <p:nvSpPr>
          <p:cNvPr id="6" name="Left-Right Arrow 5"/>
          <p:cNvSpPr/>
          <p:nvPr/>
        </p:nvSpPr>
        <p:spPr>
          <a:xfrm>
            <a:off x="2579914" y="5947558"/>
            <a:ext cx="1447800" cy="1524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FF00"/>
                </a:solidFill>
                <a:latin typeface="Times New Roman" pitchFamily="18" charset="0"/>
                <a:cs typeface="Times New Roman" pitchFamily="18" charset="0"/>
              </a:rPr>
              <a:t>Representative Democracy</a:t>
            </a:r>
            <a:r>
              <a:rPr lang="en-US" dirty="0" smtClean="0">
                <a:solidFill>
                  <a:srgbClr val="FFFF00"/>
                </a:solidFill>
                <a:latin typeface="Times New Roman" pitchFamily="18" charset="0"/>
                <a:cs typeface="Times New Roman" pitchFamily="18" charset="0"/>
              </a:rPr>
              <a:t/>
            </a:r>
            <a:br>
              <a:rPr lang="en-US" dirty="0" smtClean="0">
                <a:solidFill>
                  <a:srgbClr val="FFFF00"/>
                </a:solidFill>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457200" y="1219200"/>
            <a:ext cx="8229600" cy="5334000"/>
          </a:xfrm>
        </p:spPr>
        <p:txBody>
          <a:bodyPr>
            <a:noAutofit/>
          </a:bodyPr>
          <a:lstStyle/>
          <a:p>
            <a:pPr algn="just">
              <a:buFont typeface="Wingdings" pitchFamily="2" charset="2"/>
              <a:buChar char="Ø"/>
            </a:pPr>
            <a:r>
              <a:rPr lang="en-US" sz="2200" dirty="0" smtClean="0">
                <a:solidFill>
                  <a:srgbClr val="FFFF00"/>
                </a:solidFill>
                <a:latin typeface="Times New Roman" pitchFamily="18" charset="0"/>
                <a:cs typeface="Times New Roman" pitchFamily="18" charset="0"/>
              </a:rPr>
              <a:t>What are the features of representative democracy?</a:t>
            </a:r>
          </a:p>
          <a:p>
            <a:pPr marL="0" indent="0" algn="just">
              <a:buNone/>
            </a:pPr>
            <a:endParaRPr lang="en-US" sz="2200" dirty="0" smtClean="0">
              <a:solidFill>
                <a:srgbClr val="FFFF00"/>
              </a:solidFill>
              <a:latin typeface="Times New Roman" pitchFamily="18" charset="0"/>
              <a:cs typeface="Times New Roman" pitchFamily="18" charset="0"/>
            </a:endParaRPr>
          </a:p>
          <a:p>
            <a:pPr algn="just">
              <a:buFont typeface="Wingdings" pitchFamily="2" charset="2"/>
              <a:buChar char="Ø"/>
            </a:pPr>
            <a:r>
              <a:rPr lang="en-US" sz="2200" dirty="0" smtClean="0">
                <a:solidFill>
                  <a:srgbClr val="FFFF00"/>
                </a:solidFill>
                <a:latin typeface="Times New Roman" pitchFamily="18" charset="0"/>
                <a:cs typeface="Times New Roman" pitchFamily="18" charset="0"/>
              </a:rPr>
              <a:t>Democracy </a:t>
            </a:r>
            <a:r>
              <a:rPr lang="en-US" sz="2200" dirty="0">
                <a:solidFill>
                  <a:srgbClr val="FFFF00"/>
                </a:solidFill>
                <a:latin typeface="Times New Roman" pitchFamily="18" charset="0"/>
                <a:cs typeface="Times New Roman" pitchFamily="18" charset="0"/>
              </a:rPr>
              <a:t>has many meanings. Dictators misuse the word to convince subjects that they live in a just system. The Soviet Union used to claim it was the best democracy, and </a:t>
            </a:r>
            <a:r>
              <a:rPr lang="en-US" sz="2200" dirty="0" smtClean="0">
                <a:solidFill>
                  <a:srgbClr val="FFFF00"/>
                </a:solidFill>
                <a:latin typeface="Times New Roman" pitchFamily="18" charset="0"/>
                <a:cs typeface="Times New Roman" pitchFamily="18" charset="0"/>
              </a:rPr>
              <a:t>China </a:t>
            </a:r>
            <a:r>
              <a:rPr lang="en-US" sz="2200" dirty="0">
                <a:solidFill>
                  <a:srgbClr val="FFFF00"/>
                </a:solidFill>
                <a:latin typeface="Times New Roman" pitchFamily="18" charset="0"/>
                <a:cs typeface="Times New Roman" pitchFamily="18" charset="0"/>
              </a:rPr>
              <a:t>still calls itself the “People’s Republic.” </a:t>
            </a:r>
            <a:endParaRPr lang="en-US" sz="2200" dirty="0" smtClean="0">
              <a:solidFill>
                <a:srgbClr val="FFFF00"/>
              </a:solidFill>
              <a:latin typeface="Times New Roman" pitchFamily="18" charset="0"/>
              <a:cs typeface="Times New Roman" pitchFamily="18" charset="0"/>
            </a:endParaRPr>
          </a:p>
          <a:p>
            <a:pPr marL="0" indent="0" algn="just">
              <a:buNone/>
            </a:pPr>
            <a:endParaRPr lang="en-US" sz="2200" dirty="0" smtClean="0">
              <a:solidFill>
                <a:srgbClr val="FFFF00"/>
              </a:solidFill>
              <a:latin typeface="Times New Roman" pitchFamily="18" charset="0"/>
              <a:cs typeface="Times New Roman" pitchFamily="18" charset="0"/>
            </a:endParaRPr>
          </a:p>
          <a:p>
            <a:pPr algn="just">
              <a:buFont typeface="Wingdings" pitchFamily="2" charset="2"/>
              <a:buChar char="Ø"/>
            </a:pPr>
            <a:r>
              <a:rPr lang="en-US" sz="2200" dirty="0" smtClean="0">
                <a:solidFill>
                  <a:srgbClr val="FFFF00"/>
                </a:solidFill>
                <a:latin typeface="Times New Roman" pitchFamily="18" charset="0"/>
                <a:cs typeface="Times New Roman" pitchFamily="18" charset="0"/>
              </a:rPr>
              <a:t>Democracy </a:t>
            </a:r>
            <a:r>
              <a:rPr lang="en-US" sz="2200" dirty="0">
                <a:solidFill>
                  <a:srgbClr val="FFFF00"/>
                </a:solidFill>
                <a:latin typeface="Times New Roman" pitchFamily="18" charset="0"/>
                <a:cs typeface="Times New Roman" pitchFamily="18" charset="0"/>
              </a:rPr>
              <a:t>does not always equal freedom. Elections, even free and fair ones, </a:t>
            </a:r>
            <a:r>
              <a:rPr lang="en-US" sz="2200" dirty="0" smtClean="0">
                <a:solidFill>
                  <a:srgbClr val="FFFF00"/>
                </a:solidFill>
                <a:latin typeface="Times New Roman" pitchFamily="18" charset="0"/>
                <a:cs typeface="Times New Roman" pitchFamily="18" charset="0"/>
              </a:rPr>
              <a:t>may also </a:t>
            </a:r>
            <a:r>
              <a:rPr lang="en-US" sz="2200" dirty="0">
                <a:solidFill>
                  <a:srgbClr val="FFFF00"/>
                </a:solidFill>
                <a:latin typeface="Times New Roman" pitchFamily="18" charset="0"/>
                <a:cs typeface="Times New Roman" pitchFamily="18" charset="0"/>
              </a:rPr>
              <a:t>produce </a:t>
            </a:r>
            <a:r>
              <a:rPr lang="en-US" sz="2200" dirty="0" smtClean="0">
                <a:solidFill>
                  <a:srgbClr val="FFFF00"/>
                </a:solidFill>
                <a:latin typeface="Times New Roman" pitchFamily="18" charset="0"/>
                <a:cs typeface="Times New Roman" pitchFamily="18" charset="0"/>
              </a:rPr>
              <a:t>bad regimes.</a:t>
            </a:r>
          </a:p>
          <a:p>
            <a:pPr marL="0" indent="0" algn="just">
              <a:buNone/>
            </a:pPr>
            <a:endParaRPr lang="en-US" sz="2200" dirty="0" smtClean="0">
              <a:solidFill>
                <a:srgbClr val="FFFF00"/>
              </a:solidFill>
              <a:latin typeface="Times New Roman" pitchFamily="18" charset="0"/>
              <a:cs typeface="Times New Roman" pitchFamily="18" charset="0"/>
            </a:endParaRPr>
          </a:p>
          <a:p>
            <a:pPr algn="just">
              <a:buFont typeface="Wingdings" pitchFamily="2" charset="2"/>
              <a:buChar char="Ø"/>
            </a:pPr>
            <a:r>
              <a:rPr lang="en-US" sz="2200" i="1" dirty="0" smtClean="0">
                <a:solidFill>
                  <a:srgbClr val="FFFF00"/>
                </a:solidFill>
                <a:latin typeface="Times New Roman" pitchFamily="18" charset="0"/>
                <a:cs typeface="Times New Roman" pitchFamily="18" charset="0"/>
              </a:rPr>
              <a:t>Democracy </a:t>
            </a:r>
            <a:r>
              <a:rPr lang="en-US" sz="2200" i="1" dirty="0">
                <a:solidFill>
                  <a:srgbClr val="FFFF00"/>
                </a:solidFill>
                <a:latin typeface="Times New Roman" pitchFamily="18" charset="0"/>
                <a:cs typeface="Times New Roman" pitchFamily="18" charset="0"/>
              </a:rPr>
              <a:t>is a complex and carefully balanced system that needs thoughtful citizens, limits on power, rule of law, and human and civil rights. </a:t>
            </a:r>
          </a:p>
          <a:p>
            <a:pPr algn="just"/>
            <a:endParaRPr lang="en-US" sz="2200" dirty="0">
              <a:solidFill>
                <a:srgbClr val="FFFF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715000"/>
          </a:xfrm>
        </p:spPr>
        <p:txBody>
          <a:bodyPr>
            <a:normAutofit/>
          </a:bodyPr>
          <a:lstStyle/>
          <a:p>
            <a:pPr algn="just">
              <a:buFont typeface="Wingdings" pitchFamily="2" charset="2"/>
              <a:buChar char="Ø"/>
            </a:pPr>
            <a:r>
              <a:rPr lang="en-US" sz="2200" dirty="0" smtClean="0">
                <a:solidFill>
                  <a:srgbClr val="FFFF00"/>
                </a:solidFill>
                <a:latin typeface="Times New Roman" pitchFamily="18" charset="0"/>
                <a:cs typeface="Times New Roman" pitchFamily="18" charset="0"/>
              </a:rPr>
              <a:t>Democracy originated from the Greek word </a:t>
            </a:r>
            <a:r>
              <a:rPr lang="en-US" sz="2200" dirty="0" err="1" smtClean="0">
                <a:solidFill>
                  <a:srgbClr val="FFFF00"/>
                </a:solidFill>
                <a:latin typeface="Times New Roman" pitchFamily="18" charset="0"/>
                <a:cs typeface="Times New Roman" pitchFamily="18" charset="0"/>
              </a:rPr>
              <a:t>demokratía</a:t>
            </a:r>
            <a:r>
              <a:rPr lang="en-US" sz="2200" dirty="0" smtClean="0">
                <a:solidFill>
                  <a:srgbClr val="FFFF00"/>
                </a:solidFill>
                <a:latin typeface="Times New Roman" pitchFamily="18" charset="0"/>
                <a:cs typeface="Times New Roman" pitchFamily="18" charset="0"/>
              </a:rPr>
              <a:t>; demos = “people” and </a:t>
            </a:r>
            <a:r>
              <a:rPr lang="en-US" sz="2200" dirty="0" err="1" smtClean="0">
                <a:solidFill>
                  <a:srgbClr val="FFFF00"/>
                </a:solidFill>
                <a:latin typeface="Times New Roman" pitchFamily="18" charset="0"/>
                <a:cs typeface="Times New Roman" pitchFamily="18" charset="0"/>
              </a:rPr>
              <a:t>kratía</a:t>
            </a:r>
            <a:r>
              <a:rPr lang="en-US" sz="2200" dirty="0" smtClean="0">
                <a:solidFill>
                  <a:srgbClr val="FFFF00"/>
                </a:solidFill>
                <a:latin typeface="Times New Roman" pitchFamily="18" charset="0"/>
                <a:cs typeface="Times New Roman" pitchFamily="18" charset="0"/>
              </a:rPr>
              <a:t> = “government”</a:t>
            </a:r>
          </a:p>
          <a:p>
            <a:pPr algn="just">
              <a:buFont typeface="Wingdings" pitchFamily="2" charset="2"/>
              <a:buChar char="Ø"/>
            </a:pPr>
            <a:r>
              <a:rPr lang="en-US" sz="2200" dirty="0" smtClean="0">
                <a:solidFill>
                  <a:srgbClr val="FFFF00"/>
                </a:solidFill>
                <a:latin typeface="Times New Roman" pitchFamily="18" charset="0"/>
                <a:cs typeface="Times New Roman" pitchFamily="18" charset="0"/>
              </a:rPr>
              <a:t>However, the term carried a negative connotation until the nineteenth century, as thinkers accepted the ancient Greeks’ criticism of direct referendum. </a:t>
            </a:r>
          </a:p>
          <a:p>
            <a:pPr marL="0" indent="0" algn="just">
              <a:buNone/>
            </a:pPr>
            <a:endParaRPr lang="en-US" sz="2200" dirty="0" smtClean="0">
              <a:solidFill>
                <a:srgbClr val="FFFF00"/>
              </a:solidFill>
              <a:latin typeface="Times New Roman" pitchFamily="18" charset="0"/>
              <a:cs typeface="Times New Roman" pitchFamily="18" charset="0"/>
            </a:endParaRPr>
          </a:p>
          <a:p>
            <a:pPr algn="just">
              <a:buFont typeface="Wingdings" pitchFamily="2" charset="2"/>
              <a:buChar char="Ø"/>
            </a:pPr>
            <a:r>
              <a:rPr lang="en-US" sz="2200" dirty="0" smtClean="0">
                <a:solidFill>
                  <a:srgbClr val="FFFF00"/>
                </a:solidFill>
                <a:latin typeface="Times New Roman" pitchFamily="18" charset="0"/>
                <a:cs typeface="Times New Roman" pitchFamily="18" charset="0"/>
              </a:rPr>
              <a:t>Democracy today is, in Lipset’s words, “a political system which supplies regular constitutional opportunities for changing the governing officials, and a social mechanism which permits the largest possible part of the population to influence major decisions by choosing among contenders for political office.” </a:t>
            </a:r>
          </a:p>
          <a:p>
            <a:pPr marL="0" indent="0" algn="just">
              <a:buNone/>
            </a:pPr>
            <a:endParaRPr lang="en-US" sz="2200" dirty="0" smtClean="0">
              <a:solidFill>
                <a:srgbClr val="FFFF00"/>
              </a:solidFill>
              <a:latin typeface="Times New Roman" pitchFamily="18" charset="0"/>
              <a:cs typeface="Times New Roman" pitchFamily="18" charset="0"/>
            </a:endParaRPr>
          </a:p>
          <a:p>
            <a:pPr algn="just">
              <a:buFont typeface="Wingdings" pitchFamily="2" charset="2"/>
              <a:buChar char="Ø"/>
            </a:pPr>
            <a:r>
              <a:rPr lang="en-US" sz="2200" dirty="0" smtClean="0">
                <a:solidFill>
                  <a:srgbClr val="FFFF00"/>
                </a:solidFill>
                <a:latin typeface="Times New Roman" pitchFamily="18" charset="0"/>
                <a:cs typeface="Times New Roman" pitchFamily="18" charset="0"/>
              </a:rPr>
              <a:t>Constitutional means that the government is limited and can employ its authority only in specific ways. </a:t>
            </a:r>
          </a:p>
          <a:p>
            <a:pPr algn="just">
              <a:buFont typeface="Wingdings" pitchFamily="2" charset="2"/>
              <a:buChar char="Ø"/>
            </a:pPr>
            <a:endParaRPr lang="en-US" sz="2200" dirty="0" smtClean="0">
              <a:solidFill>
                <a:srgbClr val="FFFF00"/>
              </a:solidFill>
              <a:latin typeface="Times New Roman" pitchFamily="18" charset="0"/>
              <a:cs typeface="Times New Roman" pitchFamily="18" charset="0"/>
            </a:endParaRPr>
          </a:p>
        </p:txBody>
      </p:sp>
      <p:sp>
        <p:nvSpPr>
          <p:cNvPr id="4" name="Title 1"/>
          <p:cNvSpPr>
            <a:spLocks noGrp="1"/>
          </p:cNvSpPr>
          <p:nvPr>
            <p:ph type="title"/>
          </p:nvPr>
        </p:nvSpPr>
        <p:spPr/>
        <p:txBody>
          <a:bodyPr>
            <a:noAutofit/>
          </a:bodyPr>
          <a:lstStyle/>
          <a:p>
            <a:r>
              <a:rPr lang="en-US" sz="3600" b="1" dirty="0" smtClean="0">
                <a:solidFill>
                  <a:srgbClr val="FFFF00"/>
                </a:solidFill>
                <a:latin typeface="Times New Roman" pitchFamily="18" charset="0"/>
                <a:cs typeface="Times New Roman" pitchFamily="18" charset="0"/>
              </a:rPr>
              <a:t>Representative Democracy</a:t>
            </a:r>
            <a:r>
              <a:rPr lang="en-US" sz="3600" dirty="0" smtClean="0">
                <a:solidFill>
                  <a:srgbClr val="FFFF00"/>
                </a:solidFill>
                <a:latin typeface="Times New Roman" pitchFamily="18" charset="0"/>
                <a:cs typeface="Times New Roman" pitchFamily="18" charset="0"/>
              </a:rPr>
              <a:t/>
            </a:r>
            <a:br>
              <a:rPr lang="en-US" sz="3600" dirty="0" smtClean="0">
                <a:solidFill>
                  <a:srgbClr val="FFFF00"/>
                </a:solidFill>
                <a:latin typeface="Times New Roman" pitchFamily="18" charset="0"/>
                <a:cs typeface="Times New Roman" pitchFamily="18" charset="0"/>
              </a:rPr>
            </a:br>
            <a:endParaRPr lang="en-US" sz="36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830763"/>
          </a:xfrm>
        </p:spPr>
        <p:txBody>
          <a:bodyPr>
            <a:noAutofit/>
          </a:bodyPr>
          <a:lstStyle/>
          <a:p>
            <a:pPr algn="just">
              <a:buFont typeface="Wingdings" pitchFamily="2" charset="2"/>
              <a:buChar char="Ø"/>
            </a:pPr>
            <a:r>
              <a:rPr lang="en-US" sz="2200" dirty="0" smtClean="0">
                <a:solidFill>
                  <a:srgbClr val="FFFF00"/>
                </a:solidFill>
                <a:latin typeface="Times New Roman" pitchFamily="18" charset="0"/>
                <a:cs typeface="Times New Roman" pitchFamily="18" charset="0"/>
              </a:rPr>
              <a:t>Representative democracy has several essential characteristics. Notice that it is not a simple system. It must be carefully constructed over many years. </a:t>
            </a:r>
          </a:p>
          <a:p>
            <a:pPr marL="0" indent="0" algn="just">
              <a:buNone/>
            </a:pPr>
            <a:endParaRPr lang="en-US" sz="2200" dirty="0" smtClean="0">
              <a:solidFill>
                <a:srgbClr val="FFFF00"/>
              </a:solidFill>
              <a:latin typeface="Times New Roman" pitchFamily="18" charset="0"/>
              <a:cs typeface="Times New Roman" pitchFamily="18" charset="0"/>
            </a:endParaRPr>
          </a:p>
          <a:p>
            <a:pPr lvl="0" algn="just">
              <a:buNone/>
            </a:pPr>
            <a:r>
              <a:rPr lang="en-US" sz="2200" b="1" i="1" dirty="0" smtClean="0">
                <a:solidFill>
                  <a:srgbClr val="FFFF00"/>
                </a:solidFill>
                <a:latin typeface="Times New Roman" pitchFamily="18" charset="0"/>
                <a:cs typeface="Times New Roman" pitchFamily="18" charset="0"/>
              </a:rPr>
              <a:t>1. Popular Accountability of Government:  </a:t>
            </a:r>
            <a:r>
              <a:rPr lang="en-US" sz="2200" dirty="0" smtClean="0">
                <a:solidFill>
                  <a:srgbClr val="FFFF00"/>
                </a:solidFill>
                <a:latin typeface="Times New Roman" pitchFamily="18" charset="0"/>
                <a:cs typeface="Times New Roman" pitchFamily="18" charset="0"/>
              </a:rPr>
              <a:t>In a democracy, the policymakers must obtain the support of a majority or a plurality of votes cast. Leaders are accountable to citizens. Elected leaders who govern badly can be voted out. </a:t>
            </a:r>
          </a:p>
          <a:p>
            <a:pPr lvl="0" algn="just">
              <a:buNone/>
            </a:pPr>
            <a:endParaRPr lang="en-US" sz="2200" dirty="0" smtClean="0">
              <a:solidFill>
                <a:srgbClr val="FFFF00"/>
              </a:solidFill>
              <a:latin typeface="Times New Roman" pitchFamily="18" charset="0"/>
              <a:cs typeface="Times New Roman" pitchFamily="18" charset="0"/>
            </a:endParaRPr>
          </a:p>
          <a:p>
            <a:pPr algn="just">
              <a:buFont typeface="Wingdings" pitchFamily="2" charset="2"/>
              <a:buChar char="Ø"/>
            </a:pPr>
            <a:endParaRPr lang="en-US" sz="2200" dirty="0" smtClean="0">
              <a:solidFill>
                <a:srgbClr val="FFFF00"/>
              </a:solidFill>
              <a:latin typeface="Times New Roman" pitchFamily="18" charset="0"/>
              <a:cs typeface="Times New Roman" pitchFamily="18" charset="0"/>
            </a:endParaRPr>
          </a:p>
          <a:p>
            <a:pPr algn="just"/>
            <a:endParaRPr lang="en-US" sz="2200" dirty="0" smtClean="0">
              <a:solidFill>
                <a:srgbClr val="FFFF00"/>
              </a:solidFill>
              <a:latin typeface="Times New Roman" pitchFamily="18" charset="0"/>
              <a:cs typeface="Times New Roman" pitchFamily="18" charset="0"/>
            </a:endParaRPr>
          </a:p>
          <a:p>
            <a:pPr algn="just"/>
            <a:endParaRPr lang="en-US" sz="2200" dirty="0">
              <a:solidFill>
                <a:srgbClr val="FFFF00"/>
              </a:solidFill>
              <a:latin typeface="Times New Roman" pitchFamily="18" charset="0"/>
              <a:cs typeface="Times New Roman" pitchFamily="18" charset="0"/>
            </a:endParaRPr>
          </a:p>
        </p:txBody>
      </p:sp>
      <p:sp>
        <p:nvSpPr>
          <p:cNvPr id="4" name="Title 1"/>
          <p:cNvSpPr>
            <a:spLocks noGrp="1"/>
          </p:cNvSpPr>
          <p:nvPr>
            <p:ph type="title"/>
          </p:nvPr>
        </p:nvSpPr>
        <p:spPr>
          <a:xfrm>
            <a:off x="457200" y="274638"/>
            <a:ext cx="8229600" cy="944562"/>
          </a:xfrm>
        </p:spPr>
        <p:txBody>
          <a:bodyPr>
            <a:noAutofit/>
          </a:bodyPr>
          <a:lstStyle/>
          <a:p>
            <a:r>
              <a:rPr lang="en-US" sz="3200" b="1" dirty="0" smtClean="0">
                <a:solidFill>
                  <a:srgbClr val="FFFF00"/>
                </a:solidFill>
                <a:latin typeface="Times New Roman" pitchFamily="18" charset="0"/>
                <a:cs typeface="Times New Roman" pitchFamily="18" charset="0"/>
              </a:rPr>
              <a:t/>
            </a:r>
            <a:br>
              <a:rPr lang="en-US" sz="3200" b="1" dirty="0" smtClean="0">
                <a:solidFill>
                  <a:srgbClr val="FFFF00"/>
                </a:solidFill>
                <a:latin typeface="Times New Roman" pitchFamily="18" charset="0"/>
                <a:cs typeface="Times New Roman" pitchFamily="18" charset="0"/>
              </a:rPr>
            </a:br>
            <a:r>
              <a:rPr lang="en-US" sz="3200" b="1" dirty="0" smtClean="0">
                <a:solidFill>
                  <a:srgbClr val="FFFF00"/>
                </a:solidFill>
                <a:latin typeface="Times New Roman" pitchFamily="18" charset="0"/>
                <a:cs typeface="Times New Roman" pitchFamily="18" charset="0"/>
              </a:rPr>
              <a:t>Characteristics of Representative Democracy</a:t>
            </a:r>
            <a:r>
              <a:rPr lang="en-US" sz="3200" dirty="0" smtClean="0">
                <a:solidFill>
                  <a:srgbClr val="FFFF00"/>
                </a:solidFill>
                <a:latin typeface="Times New Roman" pitchFamily="18" charset="0"/>
                <a:cs typeface="Times New Roman" pitchFamily="18" charset="0"/>
              </a:rPr>
              <a:t/>
            </a:r>
            <a:br>
              <a:rPr lang="en-US" sz="3200" dirty="0" smtClean="0">
                <a:solidFill>
                  <a:srgbClr val="FFFF00"/>
                </a:solidFill>
                <a:latin typeface="Times New Roman" pitchFamily="18" charset="0"/>
                <a:cs typeface="Times New Roman" pitchFamily="18" charset="0"/>
              </a:rPr>
            </a:br>
            <a:endParaRPr lang="en-US" sz="32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830763"/>
          </a:xfrm>
        </p:spPr>
        <p:txBody>
          <a:bodyPr>
            <a:noAutofit/>
          </a:bodyPr>
          <a:lstStyle/>
          <a:p>
            <a:pPr lvl="0" algn="just">
              <a:buNone/>
            </a:pPr>
            <a:r>
              <a:rPr lang="en-US" sz="2200" b="1" i="1" dirty="0" smtClean="0">
                <a:solidFill>
                  <a:srgbClr val="FFFF00"/>
                </a:solidFill>
                <a:latin typeface="Times New Roman" pitchFamily="18" charset="0"/>
                <a:cs typeface="Times New Roman" pitchFamily="18" charset="0"/>
              </a:rPr>
              <a:t>2. Political Competition: </a:t>
            </a:r>
            <a:r>
              <a:rPr lang="en-US" sz="2200" dirty="0" smtClean="0">
                <a:solidFill>
                  <a:srgbClr val="FFFF00"/>
                </a:solidFill>
                <a:latin typeface="Times New Roman" pitchFamily="18" charset="0"/>
                <a:cs typeface="Times New Roman" pitchFamily="18" charset="0"/>
              </a:rPr>
              <a:t>Voters must have a choice, either of candidates or parties. That means a minimum of two distinct alternatives. In Europe, voters have a choice among several parties. </a:t>
            </a:r>
            <a:r>
              <a:rPr lang="en-US" sz="2200" dirty="0" err="1" smtClean="0">
                <a:solidFill>
                  <a:srgbClr val="FFFF00"/>
                </a:solidFill>
                <a:latin typeface="Times New Roman" pitchFamily="18" charset="0"/>
                <a:cs typeface="Times New Roman" pitchFamily="18" charset="0"/>
              </a:rPr>
              <a:t>Roskin</a:t>
            </a:r>
            <a:r>
              <a:rPr lang="en-US" sz="2200" dirty="0" smtClean="0">
                <a:solidFill>
                  <a:srgbClr val="FFFF00"/>
                </a:solidFill>
                <a:latin typeface="Times New Roman" pitchFamily="18" charset="0"/>
                <a:cs typeface="Times New Roman" pitchFamily="18" charset="0"/>
              </a:rPr>
              <a:t> and others argued that </a:t>
            </a:r>
            <a:r>
              <a:rPr lang="en-US" sz="2200" i="1" dirty="0" smtClean="0">
                <a:solidFill>
                  <a:srgbClr val="FFFF00"/>
                </a:solidFill>
                <a:latin typeface="Times New Roman" pitchFamily="18" charset="0"/>
                <a:cs typeface="Times New Roman" pitchFamily="18" charset="0"/>
              </a:rPr>
              <a:t>One-party or one-candidate elections are fake. </a:t>
            </a:r>
            <a:r>
              <a:rPr lang="en-US" sz="2200" dirty="0" smtClean="0">
                <a:solidFill>
                  <a:srgbClr val="FFFF00"/>
                </a:solidFill>
                <a:latin typeface="Times New Roman" pitchFamily="18" charset="0"/>
                <a:cs typeface="Times New Roman" pitchFamily="18" charset="0"/>
              </a:rPr>
              <a:t>Americans are supposed to have a choice of two candidates, one for each major party</a:t>
            </a:r>
          </a:p>
          <a:p>
            <a:pPr lvl="0" algn="just">
              <a:buNone/>
            </a:pPr>
            <a:endParaRPr lang="en-US" sz="2200" dirty="0" smtClean="0">
              <a:solidFill>
                <a:srgbClr val="FFFF00"/>
              </a:solidFill>
              <a:latin typeface="Times New Roman" pitchFamily="18" charset="0"/>
              <a:cs typeface="Times New Roman" pitchFamily="18" charset="0"/>
            </a:endParaRPr>
          </a:p>
          <a:p>
            <a:pPr lvl="0" algn="just">
              <a:buFont typeface="Wingdings" pitchFamily="2" charset="2"/>
              <a:buChar char="§"/>
            </a:pPr>
            <a:r>
              <a:rPr lang="en-US" sz="2200" dirty="0" smtClean="0">
                <a:solidFill>
                  <a:srgbClr val="FFFF00"/>
                </a:solidFill>
                <a:latin typeface="Times New Roman" pitchFamily="18" charset="0"/>
                <a:cs typeface="Times New Roman" pitchFamily="18" charset="0"/>
              </a:rPr>
              <a:t>The parties must have time and freedom to organize and present their case well before elections. A regime that permits no opposition activity until shortly before election day has rigged the election. Likewise, denying media access—for example, by controlling television—stunts any opposition.</a:t>
            </a:r>
          </a:p>
        </p:txBody>
      </p:sp>
      <p:sp>
        <p:nvSpPr>
          <p:cNvPr id="4" name="Title 1"/>
          <p:cNvSpPr>
            <a:spLocks noGrp="1"/>
          </p:cNvSpPr>
          <p:nvPr>
            <p:ph type="title"/>
          </p:nvPr>
        </p:nvSpPr>
        <p:spPr>
          <a:xfrm>
            <a:off x="457200" y="274638"/>
            <a:ext cx="8229600" cy="868362"/>
          </a:xfrm>
        </p:spPr>
        <p:txBody>
          <a:bodyPr>
            <a:noAutofit/>
          </a:bodyPr>
          <a:lstStyle/>
          <a:p>
            <a:r>
              <a:rPr lang="en-US" sz="3200" b="1" dirty="0" smtClean="0">
                <a:solidFill>
                  <a:srgbClr val="FFFF00"/>
                </a:solidFill>
                <a:latin typeface="Times New Roman" pitchFamily="18" charset="0"/>
                <a:cs typeface="Times New Roman" pitchFamily="18" charset="0"/>
              </a:rPr>
              <a:t/>
            </a:r>
            <a:br>
              <a:rPr lang="en-US" sz="3200" b="1" dirty="0" smtClean="0">
                <a:solidFill>
                  <a:srgbClr val="FFFF00"/>
                </a:solidFill>
                <a:latin typeface="Times New Roman" pitchFamily="18" charset="0"/>
                <a:cs typeface="Times New Roman" pitchFamily="18" charset="0"/>
              </a:rPr>
            </a:br>
            <a:r>
              <a:rPr lang="en-US" sz="3200" b="1" dirty="0" smtClean="0">
                <a:solidFill>
                  <a:srgbClr val="FFFF00"/>
                </a:solidFill>
                <a:latin typeface="Times New Roman" pitchFamily="18" charset="0"/>
                <a:cs typeface="Times New Roman" pitchFamily="18" charset="0"/>
              </a:rPr>
              <a:t>Characteristics of Representative Democracy</a:t>
            </a:r>
            <a:r>
              <a:rPr lang="en-US" sz="3200" dirty="0" smtClean="0">
                <a:solidFill>
                  <a:srgbClr val="FFFF00"/>
                </a:solidFill>
                <a:latin typeface="Times New Roman" pitchFamily="18" charset="0"/>
                <a:cs typeface="Times New Roman" pitchFamily="18" charset="0"/>
              </a:rPr>
              <a:t/>
            </a:r>
            <a:br>
              <a:rPr lang="en-US" sz="3200" dirty="0" smtClean="0">
                <a:solidFill>
                  <a:srgbClr val="FFFF00"/>
                </a:solidFill>
                <a:latin typeface="Times New Roman" pitchFamily="18" charset="0"/>
                <a:cs typeface="Times New Roman" pitchFamily="18" charset="0"/>
              </a:rPr>
            </a:br>
            <a:endParaRPr lang="en-US" sz="32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4146</TotalTime>
  <Words>2519</Words>
  <Application>Microsoft Office PowerPoint</Application>
  <PresentationFormat>On-screen Show (4:3)</PresentationFormat>
  <Paragraphs>178</Paragraphs>
  <Slides>29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Times New Roman</vt:lpstr>
      <vt:lpstr>Wingdings</vt:lpstr>
      <vt:lpstr>Office Theme</vt:lpstr>
      <vt:lpstr>Regimes</vt:lpstr>
      <vt:lpstr>Rule by one, few and many</vt:lpstr>
      <vt:lpstr> Aristotle’s Six Types of Government </vt:lpstr>
      <vt:lpstr>Types of Government</vt:lpstr>
      <vt:lpstr> Regimes: Democracy, Totalitarianism and Authoritarianism </vt:lpstr>
      <vt:lpstr>Representative Democracy </vt:lpstr>
      <vt:lpstr>Representative Democracy </vt:lpstr>
      <vt:lpstr> Characteristics of Representative Democracy </vt:lpstr>
      <vt:lpstr> Characteristics of Representative Democracy </vt:lpstr>
      <vt:lpstr> Characteristics of Representative Democracy </vt:lpstr>
      <vt:lpstr> Characteristics of Representative Democracy </vt:lpstr>
      <vt:lpstr> Characteristics of Representative Democracy </vt:lpstr>
      <vt:lpstr> Characteristics of Representative Democracy </vt:lpstr>
      <vt:lpstr> Characteristics of Representative Democracy </vt:lpstr>
      <vt:lpstr> Democracy in Practice: Elitism or Pluralism </vt:lpstr>
      <vt:lpstr> Democracy in Practice: Elitism or Pluralism </vt:lpstr>
      <vt:lpstr> Democracy in Practice: Elitism or Pluralism </vt:lpstr>
      <vt:lpstr> Democracy in Practice: Elitism or Pluralism </vt:lpstr>
      <vt:lpstr> Totalitarianism </vt:lpstr>
      <vt:lpstr>  Features of Totalitarianism? </vt:lpstr>
      <vt:lpstr>  </vt:lpstr>
      <vt:lpstr>  Features of Totalitarianism? </vt:lpstr>
      <vt:lpstr> Authoritarianism </vt:lpstr>
      <vt:lpstr>Authoritarianism</vt:lpstr>
      <vt:lpstr> The Democratization of Authoritarian Regimes </vt:lpstr>
      <vt:lpstr> The Democratization of Authoritarian Regimes </vt:lpstr>
      <vt:lpstr> Why Democracies Fail? </vt:lpstr>
      <vt:lpstr> Why Democracies Fail? </vt:lpstr>
      <vt:lpstr>Blocking Democracy</vt:lpstr>
    </vt:vector>
  </TitlesOfParts>
  <Company>CtrlSoft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Forms of Government</dc:title>
  <dc:creator>Dr. Joshim</dc:creator>
  <cp:lastModifiedBy>Nirjona</cp:lastModifiedBy>
  <cp:revision>255</cp:revision>
  <dcterms:created xsi:type="dcterms:W3CDTF">2016-10-06T09:59:04Z</dcterms:created>
  <dcterms:modified xsi:type="dcterms:W3CDTF">2021-03-23T06:21:40Z</dcterms:modified>
</cp:coreProperties>
</file>