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0" r:id="rId3"/>
    <p:sldId id="272" r:id="rId4"/>
    <p:sldId id="274" r:id="rId5"/>
    <p:sldId id="273" r:id="rId6"/>
    <p:sldId id="259" r:id="rId7"/>
    <p:sldId id="263" r:id="rId8"/>
    <p:sldId id="264" r:id="rId9"/>
    <p:sldId id="276" r:id="rId10"/>
    <p:sldId id="278" r:id="rId11"/>
    <p:sldId id="279" r:id="rId12"/>
    <p:sldId id="281" r:id="rId13"/>
    <p:sldId id="282" r:id="rId14"/>
    <p:sldId id="283" r:id="rId15"/>
    <p:sldId id="277"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C4EEA5-ACE7-460F-B499-3D072E02B678}" type="datetimeFigureOut">
              <a:rPr lang="en-US" smtClean="0"/>
              <a:pPr/>
              <a:t>7/27/2021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DC280-43AD-4720-BD38-484688DA31A8}" type="slidenum">
              <a:rPr lang="en-US" smtClean="0"/>
              <a:pPr/>
              <a:t>‹#›</a:t>
            </a:fld>
            <a:endParaRPr lang="en-US"/>
          </a:p>
        </p:txBody>
      </p:sp>
    </p:spTree>
    <p:extLst>
      <p:ext uri="{BB962C8B-B14F-4D97-AF65-F5344CB8AC3E}">
        <p14:creationId xmlns:p14="http://schemas.microsoft.com/office/powerpoint/2010/main" val="1004473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3DC280-43AD-4720-BD38-484688DA31A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3A82A6-6778-490E-AD25-1C0741E06915}"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AA8BC-615B-464C-B3FB-F26868CFBB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3A82A6-6778-490E-AD25-1C0741E06915}"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AA8BC-615B-464C-B3FB-F26868CFBB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3A82A6-6778-490E-AD25-1C0741E06915}"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AA8BC-615B-464C-B3FB-F26868CFBB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3A82A6-6778-490E-AD25-1C0741E06915}"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AA8BC-615B-464C-B3FB-F26868CFBB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3A82A6-6778-490E-AD25-1C0741E06915}"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AA8BC-615B-464C-B3FB-F26868CFBB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3A82A6-6778-490E-AD25-1C0741E06915}"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AA8BC-615B-464C-B3FB-F26868CFBB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3A82A6-6778-490E-AD25-1C0741E06915}" type="datetimeFigureOut">
              <a:rPr lang="en-US" smtClean="0"/>
              <a:pPr/>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9AA8BC-615B-464C-B3FB-F26868CFBB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3A82A6-6778-490E-AD25-1C0741E06915}" type="datetimeFigureOut">
              <a:rPr lang="en-US" smtClean="0"/>
              <a:pPr/>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9AA8BC-615B-464C-B3FB-F26868CFBB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A82A6-6778-490E-AD25-1C0741E06915}" type="datetimeFigureOut">
              <a:rPr lang="en-US" smtClean="0"/>
              <a:pPr/>
              <a:t>7/27/2021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9AA8BC-615B-464C-B3FB-F26868CFBB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3A82A6-6778-490E-AD25-1C0741E06915}"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AA8BC-615B-464C-B3FB-F26868CFBB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3A82A6-6778-490E-AD25-1C0741E06915}"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AA8BC-615B-464C-B3FB-F26868CFBB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A82A6-6778-490E-AD25-1C0741E06915}" type="datetimeFigureOut">
              <a:rPr lang="en-US" smtClean="0"/>
              <a:pPr/>
              <a:t>7/27/2021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9AA8BC-615B-464C-B3FB-F26868CFBBE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FF00"/>
                </a:solidFill>
              </a:rPr>
              <a:t>Separation of Powers in the U.S. Government</a:t>
            </a:r>
            <a:endParaRPr lang="en-US" dirty="0">
              <a:solidFill>
                <a:srgbClr val="FFFF00"/>
              </a:solidFill>
            </a:endParaRPr>
          </a:p>
        </p:txBody>
      </p:sp>
      <p:sp>
        <p:nvSpPr>
          <p:cNvPr id="3" name="Subtitle 2"/>
          <p:cNvSpPr>
            <a:spLocks noGrp="1"/>
          </p:cNvSpPr>
          <p:nvPr>
            <p:ph type="subTitle" idx="1"/>
          </p:nvPr>
        </p:nvSpPr>
        <p:spPr/>
        <p:txBody>
          <a:bodyPr/>
          <a:lstStyle/>
          <a:p>
            <a:r>
              <a:rPr lang="en-US" dirty="0" smtClean="0">
                <a:solidFill>
                  <a:srgbClr val="FFFF00"/>
                </a:solidFill>
              </a:rPr>
              <a:t>Dr. M Jashim Uddin</a:t>
            </a:r>
          </a:p>
          <a:p>
            <a:r>
              <a:rPr lang="en-US" dirty="0" smtClean="0">
                <a:solidFill>
                  <a:srgbClr val="FFFF00"/>
                </a:solidFill>
              </a:rPr>
              <a:t>NSU   </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Autofit/>
          </a:bodyPr>
          <a:lstStyle/>
          <a:p>
            <a:pPr marL="0" indent="0" algn="just">
              <a:buNone/>
            </a:pPr>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As Madison wrote in the </a:t>
            </a:r>
            <a:r>
              <a:rPr lang="en-US" sz="2200" b="1" dirty="0" smtClean="0">
                <a:solidFill>
                  <a:srgbClr val="FFFF00"/>
                </a:solidFill>
                <a:latin typeface="Times New Roman" pitchFamily="18" charset="0"/>
                <a:cs typeface="Times New Roman" pitchFamily="18" charset="0"/>
              </a:rPr>
              <a:t>Federalist Papers No 51</a:t>
            </a:r>
            <a:r>
              <a:rPr lang="en-US" sz="2200" dirty="0" smtClean="0">
                <a:solidFill>
                  <a:srgbClr val="FFFF00"/>
                </a:solidFill>
                <a:latin typeface="Times New Roman" pitchFamily="18" charset="0"/>
                <a:cs typeface="Times New Roman" pitchFamily="18" charset="0"/>
              </a:rPr>
              <a:t>, published in 1788, “The accumulation of all powers, legislative, executive and judicial in the same hands, whether of one, a few, or many, and whether hereditary, self–appointed, or elective, may justly be pronounced the very definition of tyranny.”</a:t>
            </a:r>
          </a:p>
          <a:p>
            <a:endParaRPr lang="en-US" sz="2200" dirty="0">
              <a:solidFill>
                <a:srgbClr val="FFFF00"/>
              </a:solidFill>
            </a:endParaRPr>
          </a:p>
        </p:txBody>
      </p:sp>
      <p:sp>
        <p:nvSpPr>
          <p:cNvPr id="4" name="Title 1"/>
          <p:cNvSpPr>
            <a:spLocks noGrp="1"/>
          </p:cNvSpPr>
          <p:nvPr>
            <p:ph type="title"/>
          </p:nvPr>
        </p:nvSpPr>
        <p:spPr>
          <a:xfrm>
            <a:off x="457200" y="274638"/>
            <a:ext cx="8229600" cy="1020762"/>
          </a:xfrm>
        </p:spPr>
        <p:txBody>
          <a:bodyPr>
            <a:noAutofit/>
          </a:bodyPr>
          <a:lstStyle/>
          <a:p>
            <a:r>
              <a:rPr lang="en-US" sz="3200" dirty="0" smtClean="0">
                <a:solidFill>
                  <a:srgbClr val="FFFF00"/>
                </a:solidFill>
                <a:latin typeface="Times New Roman" pitchFamily="18" charset="0"/>
                <a:cs typeface="Times New Roman" pitchFamily="18" charset="0"/>
              </a:rPr>
              <a:t>The Separation of Powers in the U.S. Government</a:t>
            </a:r>
            <a:endParaRPr lang="en-US" sz="3200" dirty="0">
              <a:solidFill>
                <a:srgbClr val="FFFF00"/>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Autofit/>
          </a:bodyPr>
          <a:lstStyle/>
          <a:p>
            <a:pPr algn="just"/>
            <a:r>
              <a:rPr lang="en-US" sz="2200" dirty="0" smtClean="0">
                <a:solidFill>
                  <a:srgbClr val="FFFF00"/>
                </a:solidFill>
                <a:latin typeface="Times New Roman" pitchFamily="18" charset="0"/>
                <a:cs typeface="Times New Roman" pitchFamily="18" charset="0"/>
              </a:rPr>
              <a:t>In both theory and practice, the power of each branch of American government is held in check by the powers of the other two in several ways;</a:t>
            </a:r>
            <a:r>
              <a:rPr lang="en-US" sz="2200" dirty="0">
                <a:solidFill>
                  <a:srgbClr val="FFFF00"/>
                </a:solidFill>
                <a:latin typeface="Times New Roman" pitchFamily="18" charset="0"/>
                <a:cs typeface="Times New Roman" pitchFamily="18" charset="0"/>
              </a:rPr>
              <a:t> </a:t>
            </a:r>
            <a:r>
              <a:rPr lang="en-US" sz="2200" dirty="0" smtClean="0">
                <a:solidFill>
                  <a:srgbClr val="FFFF00"/>
                </a:solidFill>
                <a:latin typeface="Times New Roman" pitchFamily="18" charset="0"/>
                <a:cs typeface="Times New Roman" pitchFamily="18" charset="0"/>
              </a:rPr>
              <a:t>e.g., while the President of the U.S. (executive branch) can veto laws passed by Congress (legislative branch), Congress can override presidential vetoes with a two-thirds vote of both houses.</a:t>
            </a:r>
          </a:p>
          <a:p>
            <a:pPr marL="0" lvl="0" indent="0" algn="just">
              <a:buNone/>
            </a:pPr>
            <a:endParaRPr lang="en-US" sz="2200" dirty="0" smtClean="0">
              <a:solidFill>
                <a:srgbClr val="FFFF00"/>
              </a:solidFill>
              <a:latin typeface="Times New Roman" pitchFamily="18" charset="0"/>
              <a:cs typeface="Times New Roman" pitchFamily="18" charset="0"/>
            </a:endParaRPr>
          </a:p>
          <a:p>
            <a:pPr lvl="0" algn="just"/>
            <a:r>
              <a:rPr lang="en-US" sz="2200" dirty="0" smtClean="0">
                <a:solidFill>
                  <a:srgbClr val="FFFF00"/>
                </a:solidFill>
                <a:latin typeface="Times New Roman" pitchFamily="18" charset="0"/>
                <a:cs typeface="Times New Roman" pitchFamily="18" charset="0"/>
              </a:rPr>
              <a:t>Similarly, the Supreme Court (judicial branch) can abolish laws passed by Congress by ruling them to be unconstitutional.</a:t>
            </a:r>
          </a:p>
          <a:p>
            <a:pPr marL="0" lvl="0" indent="0" algn="just">
              <a:buNone/>
            </a:pPr>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However, the Supreme Court’s power is balanced by the fact that its presiding judges must be appointed by the president with the approval of the Senate.</a:t>
            </a:r>
          </a:p>
          <a:p>
            <a:pPr algn="just"/>
            <a:endParaRPr lang="en-US" sz="2200" dirty="0">
              <a:solidFill>
                <a:srgbClr val="FFFF00"/>
              </a:solidFill>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868362"/>
          </a:xfrm>
        </p:spPr>
        <p:txBody>
          <a:bodyPr>
            <a:noAutofit/>
          </a:bodyPr>
          <a:lstStyle/>
          <a:p>
            <a:r>
              <a:rPr lang="en-US" sz="3200" dirty="0" smtClean="0">
                <a:solidFill>
                  <a:srgbClr val="FFFF00"/>
                </a:solidFill>
                <a:latin typeface="Times New Roman" pitchFamily="18" charset="0"/>
                <a:cs typeface="Times New Roman" pitchFamily="18" charset="0"/>
              </a:rPr>
              <a:t>The Separation of Powers in the U.S. Government</a:t>
            </a:r>
            <a:endParaRPr lang="en-US" sz="3200" dirty="0">
              <a:solidFill>
                <a:srgbClr val="FFFF00"/>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410200"/>
          </a:xfrm>
        </p:spPr>
        <p:txBody>
          <a:bodyPr>
            <a:noAutofit/>
          </a:bodyPr>
          <a:lstStyle/>
          <a:p>
            <a:pPr algn="just"/>
            <a:r>
              <a:rPr lang="en-US" sz="2200" dirty="0" smtClean="0">
                <a:solidFill>
                  <a:srgbClr val="FFFF00"/>
                </a:solidFill>
                <a:latin typeface="Times New Roman" pitchFamily="18" charset="0"/>
                <a:cs typeface="Times New Roman" pitchFamily="18" charset="0"/>
              </a:rPr>
              <a:t>Specific examples of separation of powers through checks and balances include:</a:t>
            </a:r>
            <a:endParaRPr lang="en-US" sz="2200" b="1" dirty="0" smtClean="0">
              <a:solidFill>
                <a:srgbClr val="FFFF00"/>
              </a:solidFill>
              <a:latin typeface="Times New Roman" pitchFamily="18" charset="0"/>
              <a:cs typeface="Times New Roman" pitchFamily="18" charset="0"/>
            </a:endParaRPr>
          </a:p>
          <a:p>
            <a:pPr algn="just"/>
            <a:r>
              <a:rPr lang="en-US" sz="2200" b="1" i="1" dirty="0" smtClean="0">
                <a:solidFill>
                  <a:srgbClr val="FF0000"/>
                </a:solidFill>
                <a:latin typeface="Times New Roman" pitchFamily="18" charset="0"/>
                <a:cs typeface="Times New Roman" pitchFamily="18" charset="0"/>
              </a:rPr>
              <a:t>Executive Branch Checks on the Legislative Branch</a:t>
            </a:r>
          </a:p>
          <a:p>
            <a:pPr algn="just"/>
            <a:r>
              <a:rPr lang="en-US" sz="2200" dirty="0" smtClean="0">
                <a:solidFill>
                  <a:srgbClr val="FFFF00"/>
                </a:solidFill>
                <a:latin typeface="Times New Roman" pitchFamily="18" charset="0"/>
                <a:cs typeface="Times New Roman" pitchFamily="18" charset="0"/>
              </a:rPr>
              <a:t>President has the power to veto laws passed by Congress</a:t>
            </a:r>
          </a:p>
          <a:p>
            <a:pPr algn="just"/>
            <a:r>
              <a:rPr lang="en-US" sz="2200" dirty="0" smtClean="0">
                <a:solidFill>
                  <a:srgbClr val="FFFF00"/>
                </a:solidFill>
                <a:latin typeface="Times New Roman" pitchFamily="18" charset="0"/>
                <a:cs typeface="Times New Roman" pitchFamily="18" charset="0"/>
              </a:rPr>
              <a:t>Can proposes new laws to Congress</a:t>
            </a:r>
          </a:p>
          <a:p>
            <a:pPr algn="just"/>
            <a:r>
              <a:rPr lang="en-US" sz="2200" dirty="0" smtClean="0">
                <a:solidFill>
                  <a:srgbClr val="FFFF00"/>
                </a:solidFill>
                <a:latin typeface="Times New Roman" pitchFamily="18" charset="0"/>
                <a:cs typeface="Times New Roman" pitchFamily="18" charset="0"/>
              </a:rPr>
              <a:t>Submits the Federal Budget to the House of Representatives</a:t>
            </a:r>
          </a:p>
          <a:p>
            <a:pPr algn="just"/>
            <a:r>
              <a:rPr lang="en-US" sz="2200" dirty="0" smtClean="0">
                <a:solidFill>
                  <a:srgbClr val="FFFF00"/>
                </a:solidFill>
                <a:latin typeface="Times New Roman" pitchFamily="18" charset="0"/>
                <a:cs typeface="Times New Roman" pitchFamily="18" charset="0"/>
              </a:rPr>
              <a:t>Appoints federal officials, who carry out and enforce laws</a:t>
            </a:r>
          </a:p>
          <a:p>
            <a:pPr marL="0" indent="0" algn="just">
              <a:buNone/>
            </a:pPr>
            <a:endParaRPr lang="en-US" sz="2200" dirty="0" smtClean="0">
              <a:solidFill>
                <a:srgbClr val="FFFF00"/>
              </a:solidFill>
              <a:latin typeface="Times New Roman" pitchFamily="18" charset="0"/>
              <a:cs typeface="Times New Roman" pitchFamily="18" charset="0"/>
            </a:endParaRPr>
          </a:p>
          <a:p>
            <a:pPr algn="just"/>
            <a:r>
              <a:rPr lang="en-US" sz="2200" b="1" i="1" dirty="0" smtClean="0">
                <a:solidFill>
                  <a:srgbClr val="FF0000"/>
                </a:solidFill>
                <a:latin typeface="Times New Roman" pitchFamily="18" charset="0"/>
                <a:cs typeface="Times New Roman" pitchFamily="18" charset="0"/>
              </a:rPr>
              <a:t>Executive Branch Checks on the Judicial Branch</a:t>
            </a:r>
          </a:p>
          <a:p>
            <a:pPr algn="just"/>
            <a:r>
              <a:rPr lang="en-US" sz="2200" dirty="0" smtClean="0">
                <a:solidFill>
                  <a:srgbClr val="FFFF00"/>
                </a:solidFill>
                <a:latin typeface="Times New Roman" pitchFamily="18" charset="0"/>
                <a:cs typeface="Times New Roman" pitchFamily="18" charset="0"/>
              </a:rPr>
              <a:t>Nominates judges to the Supreme Court</a:t>
            </a:r>
          </a:p>
          <a:p>
            <a:pPr algn="just"/>
            <a:r>
              <a:rPr lang="en-US" sz="2200" dirty="0" smtClean="0">
                <a:solidFill>
                  <a:srgbClr val="FFFF00"/>
                </a:solidFill>
                <a:latin typeface="Times New Roman" pitchFamily="18" charset="0"/>
                <a:cs typeface="Times New Roman" pitchFamily="18" charset="0"/>
              </a:rPr>
              <a:t>Nominates judges to the federal court system</a:t>
            </a:r>
          </a:p>
          <a:p>
            <a:pPr algn="just"/>
            <a:r>
              <a:rPr lang="en-US" sz="2200" dirty="0" smtClean="0">
                <a:solidFill>
                  <a:srgbClr val="FFFF00"/>
                </a:solidFill>
                <a:latin typeface="Times New Roman" pitchFamily="18" charset="0"/>
                <a:cs typeface="Times New Roman" pitchFamily="18" charset="0"/>
              </a:rPr>
              <a:t>President has the power to pardon or grant amnesty to persons convicted of crimes</a:t>
            </a:r>
          </a:p>
          <a:p>
            <a:pPr algn="just"/>
            <a:endParaRPr lang="en-US" sz="2200" dirty="0"/>
          </a:p>
        </p:txBody>
      </p:sp>
      <p:sp>
        <p:nvSpPr>
          <p:cNvPr id="4" name="Title 1"/>
          <p:cNvSpPr>
            <a:spLocks noGrp="1"/>
          </p:cNvSpPr>
          <p:nvPr>
            <p:ph type="title"/>
          </p:nvPr>
        </p:nvSpPr>
        <p:spPr>
          <a:xfrm>
            <a:off x="457200" y="274638"/>
            <a:ext cx="8229600" cy="944562"/>
          </a:xfrm>
        </p:spPr>
        <p:txBody>
          <a:bodyPr>
            <a:noAutofit/>
          </a:bodyPr>
          <a:lstStyle/>
          <a:p>
            <a:r>
              <a:rPr lang="en-US" sz="3200" dirty="0" smtClean="0">
                <a:solidFill>
                  <a:srgbClr val="FFFF00"/>
                </a:solidFill>
                <a:latin typeface="Times New Roman" pitchFamily="18" charset="0"/>
                <a:cs typeface="Times New Roman" pitchFamily="18" charset="0"/>
              </a:rPr>
              <a:t>The Separation of Powers in the U.S. Government</a:t>
            </a:r>
            <a:endParaRPr lang="en-US" sz="3200" dirty="0">
              <a:solidFill>
                <a:srgbClr val="FFFF00"/>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334000"/>
          </a:xfrm>
        </p:spPr>
        <p:txBody>
          <a:bodyPr>
            <a:noAutofit/>
          </a:bodyPr>
          <a:lstStyle/>
          <a:p>
            <a:pPr algn="just"/>
            <a:r>
              <a:rPr lang="en-US" sz="2200" b="1" i="1" dirty="0" smtClean="0">
                <a:solidFill>
                  <a:srgbClr val="FF0000"/>
                </a:solidFill>
                <a:latin typeface="Times New Roman" pitchFamily="18" charset="0"/>
                <a:cs typeface="Times New Roman" pitchFamily="18" charset="0"/>
              </a:rPr>
              <a:t>Legislative Branch Checks on the Executive Branch</a:t>
            </a:r>
          </a:p>
          <a:p>
            <a:pPr algn="just"/>
            <a:r>
              <a:rPr lang="en-US" sz="2200" dirty="0" smtClean="0">
                <a:solidFill>
                  <a:srgbClr val="FFFF00"/>
                </a:solidFill>
                <a:latin typeface="Times New Roman" pitchFamily="18" charset="0"/>
                <a:cs typeface="Times New Roman" pitchFamily="18" charset="0"/>
              </a:rPr>
              <a:t>Congress can override presidential vetoes with a 2/3 vote of both chambers</a:t>
            </a:r>
          </a:p>
          <a:p>
            <a:pPr algn="just"/>
            <a:r>
              <a:rPr lang="en-US" sz="2200" dirty="0" smtClean="0">
                <a:solidFill>
                  <a:srgbClr val="FFFF00"/>
                </a:solidFill>
                <a:latin typeface="Times New Roman" pitchFamily="18" charset="0"/>
                <a:cs typeface="Times New Roman" pitchFamily="18" charset="0"/>
              </a:rPr>
              <a:t>Senate can reject proposed treaties with a 2/3 vote</a:t>
            </a:r>
          </a:p>
          <a:p>
            <a:pPr algn="just"/>
            <a:r>
              <a:rPr lang="en-US" sz="2200" dirty="0" smtClean="0">
                <a:solidFill>
                  <a:srgbClr val="FFFF00"/>
                </a:solidFill>
                <a:latin typeface="Times New Roman" pitchFamily="18" charset="0"/>
                <a:cs typeface="Times New Roman" pitchFamily="18" charset="0"/>
              </a:rPr>
              <a:t>Senate can reject presidential nominations of federal officials or judges</a:t>
            </a:r>
          </a:p>
          <a:p>
            <a:pPr algn="just"/>
            <a:r>
              <a:rPr lang="en-US" sz="2200" dirty="0" smtClean="0">
                <a:solidFill>
                  <a:srgbClr val="FFFF00"/>
                </a:solidFill>
                <a:latin typeface="Times New Roman" pitchFamily="18" charset="0"/>
                <a:cs typeface="Times New Roman" pitchFamily="18" charset="0"/>
              </a:rPr>
              <a:t>Congress can impeach and remove the president (House serves as prosecution, Senate serves as jury)</a:t>
            </a:r>
          </a:p>
          <a:p>
            <a:pPr algn="just"/>
            <a:r>
              <a:rPr lang="en-US" sz="2200" b="1" i="1" dirty="0" smtClean="0">
                <a:solidFill>
                  <a:srgbClr val="FF0000"/>
                </a:solidFill>
                <a:latin typeface="Times New Roman" pitchFamily="18" charset="0"/>
                <a:cs typeface="Times New Roman" pitchFamily="18" charset="0"/>
              </a:rPr>
              <a:t>Legislative Branch Checks on the Judicial Branch</a:t>
            </a:r>
          </a:p>
          <a:p>
            <a:pPr algn="just"/>
            <a:r>
              <a:rPr lang="en-US" sz="2200" dirty="0" smtClean="0">
                <a:solidFill>
                  <a:srgbClr val="FFFF00"/>
                </a:solidFill>
                <a:latin typeface="Times New Roman" pitchFamily="18" charset="0"/>
                <a:cs typeface="Times New Roman" pitchFamily="18" charset="0"/>
              </a:rPr>
              <a:t>Congress can create lower courts. Congress can amend the Constitution to overturn decisions of the Supreme Court</a:t>
            </a:r>
          </a:p>
          <a:p>
            <a:pPr algn="just"/>
            <a:r>
              <a:rPr lang="en-US" sz="2200" dirty="0" smtClean="0">
                <a:solidFill>
                  <a:srgbClr val="FFFF00"/>
                </a:solidFill>
                <a:latin typeface="Times New Roman" pitchFamily="18" charset="0"/>
                <a:cs typeface="Times New Roman" pitchFamily="18" charset="0"/>
              </a:rPr>
              <a:t>Senate can reject nominees to the federal courts and Supreme Court</a:t>
            </a:r>
          </a:p>
          <a:p>
            <a:pPr algn="just"/>
            <a:r>
              <a:rPr lang="en-US" sz="2200" dirty="0" smtClean="0">
                <a:solidFill>
                  <a:srgbClr val="FFFF00"/>
                </a:solidFill>
                <a:latin typeface="Times New Roman" pitchFamily="18" charset="0"/>
                <a:cs typeface="Times New Roman" pitchFamily="18" charset="0"/>
              </a:rPr>
              <a:t>Congress can impeach judges of the lower federal courts</a:t>
            </a:r>
          </a:p>
          <a:p>
            <a:endParaRPr lang="en-US" sz="2200" dirty="0"/>
          </a:p>
        </p:txBody>
      </p:sp>
      <p:sp>
        <p:nvSpPr>
          <p:cNvPr id="4" name="Title 1"/>
          <p:cNvSpPr>
            <a:spLocks noGrp="1"/>
          </p:cNvSpPr>
          <p:nvPr>
            <p:ph type="title"/>
          </p:nvPr>
        </p:nvSpPr>
        <p:spPr>
          <a:xfrm>
            <a:off x="457200" y="274638"/>
            <a:ext cx="8229600" cy="715962"/>
          </a:xfrm>
        </p:spPr>
        <p:txBody>
          <a:bodyPr>
            <a:noAutofit/>
          </a:bodyPr>
          <a:lstStyle/>
          <a:p>
            <a:r>
              <a:rPr lang="en-US" sz="3200" dirty="0" smtClean="0">
                <a:solidFill>
                  <a:srgbClr val="FFFF00"/>
                </a:solidFill>
                <a:latin typeface="Times New Roman" pitchFamily="18" charset="0"/>
                <a:cs typeface="Times New Roman" pitchFamily="18" charset="0"/>
              </a:rPr>
              <a:t>The Separation of Powers in the U.S. Government</a:t>
            </a:r>
            <a:endParaRPr lang="en-US" sz="3200" dirty="0">
              <a:solidFill>
                <a:srgbClr val="FFFF00"/>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pPr algn="just"/>
            <a:r>
              <a:rPr lang="en-US" sz="2200" b="1" i="1" dirty="0" smtClean="0">
                <a:solidFill>
                  <a:srgbClr val="FF0000"/>
                </a:solidFill>
                <a:latin typeface="Times New Roman" pitchFamily="18" charset="0"/>
                <a:cs typeface="Times New Roman" pitchFamily="18" charset="0"/>
              </a:rPr>
              <a:t>Judicial Checks on the Legislative Branch</a:t>
            </a:r>
          </a:p>
          <a:p>
            <a:pPr algn="just"/>
            <a:r>
              <a:rPr lang="en-US" sz="2200" dirty="0" smtClean="0">
                <a:solidFill>
                  <a:srgbClr val="FFFF00"/>
                </a:solidFill>
                <a:latin typeface="Times New Roman" pitchFamily="18" charset="0"/>
                <a:cs typeface="Times New Roman" pitchFamily="18" charset="0"/>
              </a:rPr>
              <a:t>Supreme Court can use the power of judicial review to rule laws passed in the Congress unconstitutional</a:t>
            </a:r>
          </a:p>
          <a:p>
            <a:pPr algn="just"/>
            <a:endParaRPr lang="en-US" sz="2200" dirty="0" smtClean="0">
              <a:solidFill>
                <a:srgbClr val="FFFF00"/>
              </a:solidFill>
              <a:latin typeface="Times New Roman" pitchFamily="18" charset="0"/>
              <a:cs typeface="Times New Roman" pitchFamily="18" charset="0"/>
            </a:endParaRPr>
          </a:p>
          <a:p>
            <a:pPr algn="just"/>
            <a:r>
              <a:rPr lang="en-US" sz="2200" b="1" i="1" dirty="0" smtClean="0">
                <a:solidFill>
                  <a:srgbClr val="FF0000"/>
                </a:solidFill>
                <a:latin typeface="Times New Roman" pitchFamily="18" charset="0"/>
                <a:cs typeface="Times New Roman" pitchFamily="18" charset="0"/>
              </a:rPr>
              <a:t>Judicial Checks on the Executive Branch</a:t>
            </a:r>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Supreme Court can use the power of judicial review to rule presidential actions unconstitutional ( e.g., Judicial check on Trump’s executive order against the citizen of six predominantly Muslim country from entering into the U.S.) </a:t>
            </a:r>
          </a:p>
          <a:p>
            <a:pPr algn="just"/>
            <a:r>
              <a:rPr lang="en-US" sz="2200" dirty="0" smtClean="0">
                <a:solidFill>
                  <a:srgbClr val="FFFF00"/>
                </a:solidFill>
                <a:latin typeface="Times New Roman" pitchFamily="18" charset="0"/>
                <a:cs typeface="Times New Roman" pitchFamily="18" charset="0"/>
              </a:rPr>
              <a:t>Supreme Court can use the power of judicial review to rule treaties unconstitutional</a:t>
            </a:r>
          </a:p>
          <a:p>
            <a:endParaRPr lang="en-US" sz="2200" dirty="0"/>
          </a:p>
        </p:txBody>
      </p:sp>
      <p:sp>
        <p:nvSpPr>
          <p:cNvPr id="4" name="Title 1"/>
          <p:cNvSpPr>
            <a:spLocks noGrp="1"/>
          </p:cNvSpPr>
          <p:nvPr>
            <p:ph type="title"/>
          </p:nvPr>
        </p:nvSpPr>
        <p:spPr>
          <a:xfrm>
            <a:off x="457200" y="274638"/>
            <a:ext cx="8229600" cy="792162"/>
          </a:xfrm>
        </p:spPr>
        <p:txBody>
          <a:bodyPr>
            <a:noAutofit/>
          </a:bodyPr>
          <a:lstStyle/>
          <a:p>
            <a:r>
              <a:rPr lang="en-US" sz="3200" dirty="0" smtClean="0">
                <a:solidFill>
                  <a:srgbClr val="FFFF00"/>
                </a:solidFill>
                <a:latin typeface="Times New Roman" pitchFamily="18" charset="0"/>
                <a:cs typeface="Times New Roman" pitchFamily="18" charset="0"/>
              </a:rPr>
              <a:t>The Separation of Powers in the U.S. Government</a:t>
            </a:r>
            <a:endParaRPr lang="en-US" sz="3200" dirty="0">
              <a:solidFill>
                <a:srgbClr val="FFFF00"/>
              </a:solidFill>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600" dirty="0" smtClean="0">
                <a:solidFill>
                  <a:srgbClr val="FFFF00"/>
                </a:solidFill>
                <a:latin typeface="Times New Roman" pitchFamily="18" charset="0"/>
                <a:cs typeface="Times New Roman" pitchFamily="18" charset="0"/>
              </a:rPr>
              <a:t/>
            </a:r>
            <a:br>
              <a:rPr lang="en-US" sz="3600" dirty="0" smtClean="0">
                <a:solidFill>
                  <a:srgbClr val="FFFF00"/>
                </a:solidFill>
                <a:latin typeface="Times New Roman" pitchFamily="18" charset="0"/>
                <a:cs typeface="Times New Roman" pitchFamily="18" charset="0"/>
              </a:rPr>
            </a:br>
            <a:r>
              <a:rPr lang="en-US" sz="3600" dirty="0" smtClean="0">
                <a:solidFill>
                  <a:srgbClr val="FFFF00"/>
                </a:solidFill>
                <a:latin typeface="Times New Roman" pitchFamily="18" charset="0"/>
                <a:cs typeface="Times New Roman" pitchFamily="18" charset="0"/>
              </a:rPr>
              <a:t>Are the Branches Truly Equal?</a:t>
            </a:r>
            <a:br>
              <a:rPr lang="en-US" sz="3600" dirty="0" smtClean="0">
                <a:solidFill>
                  <a:srgbClr val="FFFF00"/>
                </a:solidFill>
                <a:latin typeface="Times New Roman" pitchFamily="18" charset="0"/>
                <a:cs typeface="Times New Roman" pitchFamily="18" charset="0"/>
              </a:rPr>
            </a:br>
            <a:endParaRPr lang="en-US" sz="3600" dirty="0">
              <a:solidFill>
                <a:srgbClr val="FFFF00"/>
              </a:solidFill>
            </a:endParaRPr>
          </a:p>
        </p:txBody>
      </p:sp>
      <p:sp>
        <p:nvSpPr>
          <p:cNvPr id="3" name="Content Placeholder 2"/>
          <p:cNvSpPr>
            <a:spLocks noGrp="1"/>
          </p:cNvSpPr>
          <p:nvPr>
            <p:ph idx="1"/>
          </p:nvPr>
        </p:nvSpPr>
        <p:spPr>
          <a:xfrm>
            <a:off x="457200" y="1219200"/>
            <a:ext cx="8229600" cy="5410200"/>
          </a:xfrm>
        </p:spPr>
        <p:txBody>
          <a:bodyPr>
            <a:noAutofit/>
          </a:bodyPr>
          <a:lstStyle/>
          <a:p>
            <a:pPr algn="just"/>
            <a:r>
              <a:rPr lang="en-US" sz="2200" dirty="0" smtClean="0">
                <a:solidFill>
                  <a:srgbClr val="FFFF00"/>
                </a:solidFill>
                <a:latin typeface="Times New Roman" pitchFamily="18" charset="0"/>
                <a:cs typeface="Times New Roman" pitchFamily="18" charset="0"/>
              </a:rPr>
              <a:t>Some argue that there are more checks on the power of the legislative branch than over the other two branches. For example, both the executive and judicial branches can override or nullify the laws it passes. While they are basically correct, it is how the Founding Fathers intended.</a:t>
            </a:r>
          </a:p>
          <a:p>
            <a:pPr marL="0" indent="0" algn="just">
              <a:buNone/>
            </a:pPr>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The system of separation of powers through checks and balances reflects the Founders’ interpretation of a republican form of government in which the legislative or lawmaking branch, as the most powerful branch, must also be the most restrained.</a:t>
            </a:r>
          </a:p>
          <a:p>
            <a:pPr algn="just"/>
            <a:endParaRPr lang="en-US" sz="2200" dirty="0">
              <a:solidFill>
                <a:srgbClr val="FFFF00"/>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p:cNvPicPr>
            <a:picLocks noChangeAspect="1" noChangeArrowheads="1"/>
          </p:cNvPicPr>
          <p:nvPr/>
        </p:nvPicPr>
        <p:blipFill>
          <a:blip r:embed="rId2"/>
          <a:srcRect/>
          <a:stretch>
            <a:fillRect/>
          </a:stretch>
        </p:blipFill>
        <p:spPr bwMode="auto">
          <a:xfrm>
            <a:off x="838200" y="152400"/>
            <a:ext cx="7543800" cy="6457950"/>
          </a:xfrm>
          <a:prstGeom prst="rect">
            <a:avLst/>
          </a:prstGeom>
          <a:noFill/>
          <a:ln w="12700" cap="sq">
            <a:noFill/>
            <a:miter lim="800000"/>
            <a:headEnd type="none" w="sm" len="sm"/>
            <a:tailEnd type="none" w="sm" len="sm"/>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latin typeface="Times New Roman" pitchFamily="18" charset="0"/>
                <a:cs typeface="Times New Roman" pitchFamily="18" charset="0"/>
              </a:rPr>
              <a:t>Introduction</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sz="2200" dirty="0" smtClean="0">
                <a:solidFill>
                  <a:srgbClr val="FFFF00"/>
                </a:solidFill>
                <a:latin typeface="Times New Roman" pitchFamily="18" charset="0"/>
                <a:cs typeface="Times New Roman" pitchFamily="18" charset="0"/>
              </a:rPr>
              <a:t>Why separation of powers?</a:t>
            </a:r>
          </a:p>
          <a:p>
            <a:pPr algn="just"/>
            <a:r>
              <a:rPr lang="en-US" sz="2200" dirty="0" smtClean="0">
                <a:solidFill>
                  <a:srgbClr val="FFFF00"/>
                </a:solidFill>
                <a:latin typeface="Times New Roman" pitchFamily="18" charset="0"/>
                <a:cs typeface="Times New Roman" pitchFamily="18" charset="0"/>
              </a:rPr>
              <a:t>Because of the extent of modern states in area and population, and the wide range of interests with which their governments deal, distribution of power among various institutions is necessary. </a:t>
            </a:r>
          </a:p>
          <a:p>
            <a:pPr algn="just">
              <a:buNone/>
            </a:pPr>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Who will implement the laws and commands of the state?</a:t>
            </a:r>
          </a:p>
          <a:p>
            <a:pPr algn="just"/>
            <a:r>
              <a:rPr lang="en-US" sz="2200" i="1" dirty="0" smtClean="0">
                <a:solidFill>
                  <a:srgbClr val="FFFF00"/>
                </a:solidFill>
                <a:latin typeface="Times New Roman" pitchFamily="18" charset="0"/>
                <a:cs typeface="Times New Roman" pitchFamily="18" charset="0"/>
              </a:rPr>
              <a:t>The will of the state</a:t>
            </a:r>
            <a:r>
              <a:rPr lang="en-US" sz="2200" dirty="0" smtClean="0">
                <a:solidFill>
                  <a:srgbClr val="FFFF00"/>
                </a:solidFill>
                <a:latin typeface="Times New Roman" pitchFamily="18" charset="0"/>
                <a:cs typeface="Times New Roman" pitchFamily="18" charset="0"/>
              </a:rPr>
              <a:t> </a:t>
            </a:r>
          </a:p>
          <a:p>
            <a:pPr algn="just"/>
            <a:r>
              <a:rPr lang="en-US" sz="2200" dirty="0">
                <a:solidFill>
                  <a:srgbClr val="FFFF00"/>
                </a:solidFill>
                <a:latin typeface="Times New Roman" pitchFamily="18" charset="0"/>
                <a:cs typeface="Times New Roman" pitchFamily="18" charset="0"/>
              </a:rPr>
              <a:t>T</a:t>
            </a:r>
            <a:r>
              <a:rPr lang="en-US" sz="2200" dirty="0" smtClean="0">
                <a:solidFill>
                  <a:srgbClr val="FFFF00"/>
                </a:solidFill>
                <a:latin typeface="Times New Roman" pitchFamily="18" charset="0"/>
                <a:cs typeface="Times New Roman" pitchFamily="18" charset="0"/>
              </a:rPr>
              <a:t>hese will be implemented by various institutions. </a:t>
            </a:r>
          </a:p>
          <a:p>
            <a:pPr algn="just"/>
            <a:endParaRPr lang="en-US" sz="2200" dirty="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In case of dispute, laws must be interpreted and applied in individual cases.  For these purposes, the powers of government are distributed among organs; </a:t>
            </a:r>
            <a:r>
              <a:rPr lang="en-US" sz="2200" dirty="0">
                <a:solidFill>
                  <a:srgbClr val="FFFF00"/>
                </a:solidFill>
                <a:latin typeface="Times New Roman" pitchFamily="18" charset="0"/>
                <a:cs typeface="Times New Roman" pitchFamily="18" charset="0"/>
              </a:rPr>
              <a:t>L</a:t>
            </a:r>
            <a:r>
              <a:rPr lang="en-US" sz="2200" dirty="0" smtClean="0">
                <a:solidFill>
                  <a:srgbClr val="FFFF00"/>
                </a:solidFill>
                <a:latin typeface="Times New Roman" pitchFamily="18" charset="0"/>
                <a:cs typeface="Times New Roman" pitchFamily="18" charset="0"/>
              </a:rPr>
              <a:t>egislative, Executive and Judicial. </a:t>
            </a:r>
          </a:p>
          <a:p>
            <a:pPr algn="just"/>
            <a:endParaRPr lang="en-US" sz="2200" dirty="0">
              <a:solidFill>
                <a:srgbClr val="FFFF0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latin typeface="Times New Roman" pitchFamily="18" charset="0"/>
                <a:cs typeface="Times New Roman" pitchFamily="18" charset="0"/>
              </a:rPr>
              <a:t>Definition of Separation of Powers</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These organs are closely related to one another. </a:t>
            </a:r>
          </a:p>
          <a:p>
            <a:pPr algn="just"/>
            <a:r>
              <a:rPr lang="en-US" sz="2200" dirty="0" smtClean="0">
                <a:solidFill>
                  <a:srgbClr val="FFFF00"/>
                </a:solidFill>
                <a:latin typeface="Times New Roman" pitchFamily="18" charset="0"/>
                <a:cs typeface="Times New Roman" pitchFamily="18" charset="0"/>
              </a:rPr>
              <a:t>The legislative mainly makes the laws, the executive implement them and the Judiciary interprets them. </a:t>
            </a:r>
          </a:p>
          <a:p>
            <a:pPr algn="just"/>
            <a:endParaRPr lang="en-US" sz="2200" dirty="0" smtClean="0">
              <a:solidFill>
                <a:srgbClr val="FFFF00"/>
              </a:solidFill>
              <a:latin typeface="Times New Roman" pitchFamily="18" charset="0"/>
              <a:cs typeface="Times New Roman" pitchFamily="18" charset="0"/>
            </a:endParaRPr>
          </a:p>
          <a:p>
            <a:pPr algn="just"/>
            <a:r>
              <a:rPr lang="en-US" sz="2200" i="1" dirty="0" smtClean="0">
                <a:solidFill>
                  <a:srgbClr val="FFFF00"/>
                </a:solidFill>
                <a:latin typeface="Times New Roman" pitchFamily="18" charset="0"/>
                <a:cs typeface="Times New Roman" pitchFamily="18" charset="0"/>
              </a:rPr>
              <a:t>Definition of Separation of power: </a:t>
            </a:r>
          </a:p>
          <a:p>
            <a:pPr algn="just"/>
            <a:r>
              <a:rPr lang="en-US" sz="2200" dirty="0" smtClean="0">
                <a:solidFill>
                  <a:srgbClr val="FFFF00"/>
                </a:solidFill>
                <a:latin typeface="Times New Roman" pitchFamily="18" charset="0"/>
                <a:cs typeface="Times New Roman" pitchFamily="18" charset="0"/>
              </a:rPr>
              <a:t>The functions of the government should be performed by different bodies of persons, that each department should be limited to its own sphere of action without encroaching upon the others and that it should be independent within that sphere, is called the theory of Separation of power. </a:t>
            </a:r>
          </a:p>
          <a:p>
            <a:endParaRPr lang="en-US" sz="2200" dirty="0">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0"/>
            <a:ext cx="8382000" cy="914400"/>
          </a:xfrm>
        </p:spPr>
        <p:txBody>
          <a:bodyPr>
            <a:normAutofit/>
          </a:bodyPr>
          <a:lstStyle/>
          <a:p>
            <a:pPr algn="ctr"/>
            <a:r>
              <a:rPr lang="en-US" sz="3600" b="1" dirty="0">
                <a:solidFill>
                  <a:srgbClr val="FFFF00"/>
                </a:solidFill>
                <a:latin typeface="Times New Roman" pitchFamily="18" charset="0"/>
                <a:cs typeface="Times New Roman" pitchFamily="18" charset="0"/>
              </a:rPr>
              <a:t>Checks and Balances</a:t>
            </a:r>
          </a:p>
        </p:txBody>
      </p:sp>
      <p:sp>
        <p:nvSpPr>
          <p:cNvPr id="11267" name="Rectangle 3"/>
          <p:cNvSpPr>
            <a:spLocks noGrp="1" noChangeArrowheads="1"/>
          </p:cNvSpPr>
          <p:nvPr>
            <p:ph type="body" idx="1"/>
          </p:nvPr>
        </p:nvSpPr>
        <p:spPr>
          <a:xfrm>
            <a:off x="228600" y="1143000"/>
            <a:ext cx="8763000" cy="4953000"/>
          </a:xfrm>
        </p:spPr>
        <p:txBody>
          <a:bodyPr>
            <a:normAutofit lnSpcReduction="10000"/>
          </a:bodyPr>
          <a:lstStyle/>
          <a:p>
            <a:pPr algn="just"/>
            <a:r>
              <a:rPr lang="en-US" sz="2200" dirty="0" smtClean="0">
                <a:solidFill>
                  <a:srgbClr val="FFFF00"/>
                </a:solidFill>
                <a:latin typeface="Times New Roman" pitchFamily="18" charset="0"/>
                <a:cs typeface="Times New Roman" pitchFamily="18" charset="0"/>
              </a:rPr>
              <a:t>However, each </a:t>
            </a:r>
            <a:r>
              <a:rPr lang="en-US" sz="2200" dirty="0">
                <a:solidFill>
                  <a:srgbClr val="FFFF00"/>
                </a:solidFill>
                <a:latin typeface="Times New Roman" pitchFamily="18" charset="0"/>
                <a:cs typeface="Times New Roman" pitchFamily="18" charset="0"/>
              </a:rPr>
              <a:t>branch must have defined abilities to check the powers of the other branches. This idea is called “Separation of Power</a:t>
            </a:r>
            <a:r>
              <a:rPr lang="en-US" sz="2200" dirty="0" smtClean="0">
                <a:solidFill>
                  <a:srgbClr val="FFFF00"/>
                </a:solidFill>
                <a:latin typeface="Times New Roman" pitchFamily="18" charset="0"/>
                <a:cs typeface="Times New Roman" pitchFamily="18" charset="0"/>
              </a:rPr>
              <a:t>”.</a:t>
            </a:r>
          </a:p>
          <a:p>
            <a:pPr algn="just"/>
            <a:endParaRPr lang="en-US" sz="2200" dirty="0">
              <a:solidFill>
                <a:srgbClr val="FFFF00"/>
              </a:solidFill>
              <a:latin typeface="Times New Roman" pitchFamily="18" charset="0"/>
              <a:cs typeface="Times New Roman" pitchFamily="18" charset="0"/>
            </a:endParaRPr>
          </a:p>
          <a:p>
            <a:pPr algn="just"/>
            <a:r>
              <a:rPr lang="en-US" sz="2200" i="1" dirty="0">
                <a:solidFill>
                  <a:srgbClr val="FFFF00"/>
                </a:solidFill>
                <a:latin typeface="Times New Roman" pitchFamily="18" charset="0"/>
                <a:cs typeface="Times New Roman" pitchFamily="18" charset="0"/>
              </a:rPr>
              <a:t>Definition of Checks and Balances</a:t>
            </a:r>
          </a:p>
          <a:p>
            <a:pPr algn="just"/>
            <a:r>
              <a:rPr lang="en-US" sz="2200" dirty="0">
                <a:solidFill>
                  <a:srgbClr val="FFFF00"/>
                </a:solidFill>
                <a:latin typeface="Times New Roman" pitchFamily="18" charset="0"/>
                <a:cs typeface="Times New Roman" pitchFamily="18" charset="0"/>
              </a:rPr>
              <a:t>A system that allows each branch of a government to veto acts of another branch so as to prevent any one branch from exerting too much power.</a:t>
            </a:r>
          </a:p>
          <a:p>
            <a:pPr marL="0" indent="0" algn="just">
              <a:buNone/>
            </a:pPr>
            <a:endParaRPr lang="en-US" sz="2200" dirty="0">
              <a:solidFill>
                <a:srgbClr val="FFFF00"/>
              </a:solidFill>
              <a:latin typeface="Times New Roman" pitchFamily="18" charset="0"/>
              <a:cs typeface="Times New Roman" pitchFamily="18" charset="0"/>
            </a:endParaRPr>
          </a:p>
          <a:p>
            <a:pPr algn="just"/>
            <a:r>
              <a:rPr lang="en-US" sz="2200" dirty="0">
                <a:solidFill>
                  <a:srgbClr val="FFFF00"/>
                </a:solidFill>
                <a:latin typeface="Times New Roman" pitchFamily="18" charset="0"/>
                <a:cs typeface="Times New Roman" pitchFamily="18" charset="0"/>
              </a:rPr>
              <a:t>Checks and balances ensure that the government is truly democratic and requires cooperation between the branches of government</a:t>
            </a:r>
            <a:r>
              <a:rPr lang="en-US" sz="2200" dirty="0" smtClean="0">
                <a:solidFill>
                  <a:srgbClr val="FFFF00"/>
                </a:solidFill>
                <a:latin typeface="Times New Roman" pitchFamily="18" charset="0"/>
                <a:cs typeface="Times New Roman" pitchFamily="18" charset="0"/>
              </a:rPr>
              <a:t>.</a:t>
            </a:r>
          </a:p>
          <a:p>
            <a:pPr algn="just"/>
            <a:endParaRPr lang="en-US" sz="2200" dirty="0">
              <a:solidFill>
                <a:srgbClr val="FFFF00"/>
              </a:solidFill>
              <a:latin typeface="Times New Roman" pitchFamily="18" charset="0"/>
              <a:cs typeface="Times New Roman" pitchFamily="18" charset="0"/>
            </a:endParaRPr>
          </a:p>
          <a:p>
            <a:pPr algn="just">
              <a:buFont typeface="Wingdings" panose="05000000000000000000" pitchFamily="2" charset="2"/>
              <a:buChar char="q"/>
            </a:pPr>
            <a:r>
              <a:rPr lang="en-US" sz="2200" dirty="0" smtClean="0">
                <a:solidFill>
                  <a:srgbClr val="FFFF00"/>
                </a:solidFill>
                <a:latin typeface="Times New Roman" pitchFamily="18" charset="0"/>
                <a:cs typeface="Times New Roman" pitchFamily="18" charset="0"/>
              </a:rPr>
              <a:t>What </a:t>
            </a:r>
            <a:r>
              <a:rPr lang="en-US" sz="2200" dirty="0" smtClean="0">
                <a:solidFill>
                  <a:srgbClr val="FFFF00"/>
                </a:solidFill>
                <a:latin typeface="Times New Roman" pitchFamily="18" charset="0"/>
                <a:cs typeface="Times New Roman" pitchFamily="18" charset="0"/>
              </a:rPr>
              <a:t>is the spirit </a:t>
            </a:r>
            <a:r>
              <a:rPr lang="en-US" sz="2200" dirty="0">
                <a:solidFill>
                  <a:srgbClr val="FFFF00"/>
                </a:solidFill>
                <a:latin typeface="Times New Roman" pitchFamily="18" charset="0"/>
                <a:cs typeface="Times New Roman" pitchFamily="18" charset="0"/>
              </a:rPr>
              <a:t>of the Separation </a:t>
            </a:r>
            <a:r>
              <a:rPr lang="en-US" sz="2200" dirty="0" smtClean="0">
                <a:solidFill>
                  <a:srgbClr val="FFFF00"/>
                </a:solidFill>
                <a:latin typeface="Times New Roman" pitchFamily="18" charset="0"/>
                <a:cs typeface="Times New Roman" pitchFamily="18" charset="0"/>
              </a:rPr>
              <a:t>Power?</a:t>
            </a:r>
            <a:endParaRPr lang="en-US" sz="2200" dirty="0">
              <a:solidFill>
                <a:srgbClr val="FFFF00"/>
              </a:solidFill>
              <a:latin typeface="Times New Roman" pitchFamily="18" charset="0"/>
              <a:cs typeface="Times New Roman" pitchFamily="18" charset="0"/>
            </a:endParaRPr>
          </a:p>
          <a:p>
            <a:pPr algn="just"/>
            <a:r>
              <a:rPr lang="en-US" sz="2200" dirty="0">
                <a:solidFill>
                  <a:srgbClr val="FFFF00"/>
                </a:solidFill>
                <a:latin typeface="Times New Roman" pitchFamily="18" charset="0"/>
                <a:cs typeface="Times New Roman" pitchFamily="18" charset="0"/>
              </a:rPr>
              <a:t>To check tyranny and make power balance;</a:t>
            </a:r>
          </a:p>
          <a:p>
            <a:pPr algn="just"/>
            <a:r>
              <a:rPr lang="en-US" sz="2200" dirty="0">
                <a:solidFill>
                  <a:srgbClr val="FFFF00"/>
                </a:solidFill>
                <a:latin typeface="Times New Roman" pitchFamily="18" charset="0"/>
                <a:cs typeface="Times New Roman" pitchFamily="18" charset="0"/>
              </a:rPr>
              <a:t>To secure individual liberty and property</a:t>
            </a:r>
          </a:p>
          <a:p>
            <a:pPr marL="0" indent="0" algn="just">
              <a:buNone/>
            </a:pPr>
            <a:endParaRPr lang="en-US" sz="2200" i="1" dirty="0">
              <a:solidFill>
                <a:srgbClr val="FFFF00"/>
              </a:solidFill>
              <a:latin typeface="Times New Roman" pitchFamily="18" charset="0"/>
              <a:cs typeface="Times New Roman" pitchFamily="18" charset="0"/>
            </a:endParaRPr>
          </a:p>
          <a:p>
            <a:pPr algn="just"/>
            <a:endParaRPr lang="en-US" sz="2200" dirty="0" smtClean="0">
              <a:solidFill>
                <a:srgbClr val="FFFF00"/>
              </a:solidFill>
              <a:latin typeface="Times New Roman" pitchFamily="18" charset="0"/>
              <a:cs typeface="Times New Roman" pitchFamily="18" charset="0"/>
            </a:endParaRPr>
          </a:p>
          <a:p>
            <a:pPr algn="just"/>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dissolve">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267">
                                            <p:txEl>
                                              <p:pRg st="7" end="7"/>
                                            </p:txEl>
                                          </p:spTgt>
                                        </p:tgtEl>
                                        <p:attrNameLst>
                                          <p:attrName>style.visibility</p:attrName>
                                        </p:attrNameLst>
                                      </p:cBhvr>
                                      <p:to>
                                        <p:strVal val="visible"/>
                                      </p:to>
                                    </p:set>
                                    <p:animEffect transition="in" filter="dissolve">
                                      <p:cBhvr>
                                        <p:cTn id="12" dur="500"/>
                                        <p:tgtEl>
                                          <p:spTgt spid="11267">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dissolve">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dissolve">
                                      <p:cBhvr>
                                        <p:cTn id="22" dur="500"/>
                                        <p:tgtEl>
                                          <p:spTgt spid="11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267">
                                            <p:txEl>
                                              <p:pRg st="5" end="5"/>
                                            </p:txEl>
                                          </p:spTgt>
                                        </p:tgtEl>
                                        <p:attrNameLst>
                                          <p:attrName>style.visibility</p:attrName>
                                        </p:attrNameLst>
                                      </p:cBhvr>
                                      <p:to>
                                        <p:strVal val="visible"/>
                                      </p:to>
                                    </p:set>
                                    <p:animEffect transition="in" filter="dissolve">
                                      <p:cBhvr>
                                        <p:cTn id="27" dur="500"/>
                                        <p:tgtEl>
                                          <p:spTgt spid="1126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1267">
                                            <p:txEl>
                                              <p:pRg st="8" end="8"/>
                                            </p:txEl>
                                          </p:spTgt>
                                        </p:tgtEl>
                                        <p:attrNameLst>
                                          <p:attrName>style.visibility</p:attrName>
                                        </p:attrNameLst>
                                      </p:cBhvr>
                                      <p:to>
                                        <p:strVal val="visible"/>
                                      </p:to>
                                    </p:set>
                                    <p:animEffect transition="in" filter="dissolve">
                                      <p:cBhvr>
                                        <p:cTn id="32" dur="500"/>
                                        <p:tgtEl>
                                          <p:spTgt spid="1126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1267">
                                            <p:txEl>
                                              <p:pRg st="9" end="9"/>
                                            </p:txEl>
                                          </p:spTgt>
                                        </p:tgtEl>
                                        <p:attrNameLst>
                                          <p:attrName>style.visibility</p:attrName>
                                        </p:attrNameLst>
                                      </p:cBhvr>
                                      <p:to>
                                        <p:strVal val="visible"/>
                                      </p:to>
                                    </p:set>
                                    <p:animEffect transition="in" filter="dissolve">
                                      <p:cBhvr>
                                        <p:cTn id="37" dur="500"/>
                                        <p:tgtEl>
                                          <p:spTgt spid="112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solidFill>
                  <a:srgbClr val="FFFF00"/>
                </a:solidFill>
                <a:latin typeface="Times New Roman" pitchFamily="18" charset="0"/>
                <a:cs typeface="Times New Roman" pitchFamily="18" charset="0"/>
              </a:rPr>
              <a:t>Spirit of Separation of Powers</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638800"/>
          </a:xfrm>
        </p:spPr>
        <p:txBody>
          <a:bodyPr>
            <a:noAutofit/>
          </a:bodyPr>
          <a:lstStyle/>
          <a:p>
            <a:pPr algn="just"/>
            <a:r>
              <a:rPr lang="en-US" sz="2200" dirty="0" smtClean="0">
                <a:solidFill>
                  <a:srgbClr val="FFFF00"/>
                </a:solidFill>
                <a:latin typeface="Times New Roman" pitchFamily="18" charset="0"/>
                <a:cs typeface="Times New Roman" pitchFamily="18" charset="0"/>
              </a:rPr>
              <a:t>In the 16</a:t>
            </a:r>
            <a:r>
              <a:rPr lang="en-US" sz="2200" baseline="30000" dirty="0" smtClean="0">
                <a:solidFill>
                  <a:srgbClr val="FFFF00"/>
                </a:solidFill>
                <a:latin typeface="Times New Roman" pitchFamily="18" charset="0"/>
                <a:cs typeface="Times New Roman" pitchFamily="18" charset="0"/>
              </a:rPr>
              <a:t>th</a:t>
            </a:r>
            <a:r>
              <a:rPr lang="en-US" sz="2200" dirty="0" smtClean="0">
                <a:solidFill>
                  <a:srgbClr val="FFFF00"/>
                </a:solidFill>
                <a:latin typeface="Times New Roman" pitchFamily="18" charset="0"/>
                <a:cs typeface="Times New Roman" pitchFamily="18" charset="0"/>
              </a:rPr>
              <a:t> Century, Jean </a:t>
            </a:r>
            <a:r>
              <a:rPr lang="en-US" sz="2200" dirty="0" err="1" smtClean="0">
                <a:solidFill>
                  <a:srgbClr val="FFFF00"/>
                </a:solidFill>
                <a:latin typeface="Times New Roman" pitchFamily="18" charset="0"/>
                <a:cs typeface="Times New Roman" pitchFamily="18" charset="0"/>
              </a:rPr>
              <a:t>Bodin</a:t>
            </a:r>
            <a:r>
              <a:rPr lang="en-US" sz="2200" dirty="0" smtClean="0">
                <a:solidFill>
                  <a:srgbClr val="FFFF00"/>
                </a:solidFill>
                <a:latin typeface="Times New Roman" pitchFamily="18" charset="0"/>
                <a:cs typeface="Times New Roman" pitchFamily="18" charset="0"/>
              </a:rPr>
              <a:t> argued that judicial functions should be entrusted to independent magistrates. </a:t>
            </a:r>
          </a:p>
          <a:p>
            <a:pPr algn="just"/>
            <a:endParaRPr lang="en-US" sz="2200" dirty="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Separation of power is a political doctrine originating in the writings of Montesquieu in “The Spirit of the Laws” in 1748 where he argued for a constitutional government with three separate branches; legislative, executive and judicial. </a:t>
            </a:r>
          </a:p>
          <a:p>
            <a:pPr algn="just"/>
            <a:endParaRPr lang="en-US" sz="2200" dirty="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He held that if these powers or any of them are united in the same hands, individual liberty is threatened. </a:t>
            </a:r>
            <a:endParaRPr lang="en-US" sz="2200" dirty="0">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solidFill>
                  <a:srgbClr val="FFFF00"/>
                </a:solidFill>
                <a:latin typeface="Times New Roman" pitchFamily="18" charset="0"/>
                <a:cs typeface="Times New Roman" pitchFamily="18" charset="0"/>
              </a:rPr>
              <a:t>Separation of Power</a:t>
            </a:r>
            <a:br>
              <a:rPr lang="en-US" sz="3200" dirty="0" smtClean="0">
                <a:solidFill>
                  <a:srgbClr val="FFFF00"/>
                </a:solidFill>
                <a:latin typeface="Times New Roman" pitchFamily="18" charset="0"/>
                <a:cs typeface="Times New Roman" pitchFamily="18" charset="0"/>
              </a:rPr>
            </a:br>
            <a:r>
              <a:rPr lang="en-US" sz="3200" dirty="0" smtClean="0">
                <a:solidFill>
                  <a:srgbClr val="FFFF00"/>
                </a:solidFill>
                <a:latin typeface="Times New Roman" pitchFamily="18" charset="0"/>
                <a:cs typeface="Times New Roman" pitchFamily="18" charset="0"/>
              </a:rPr>
              <a:t>The Origins of Parliaments</a:t>
            </a:r>
            <a:endParaRPr lang="en-US" sz="32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486400"/>
          </a:xfrm>
        </p:spPr>
        <p:txBody>
          <a:bodyPr>
            <a:norm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Political institutions become more complex and differentiated as they become more modern.</a:t>
            </a: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1. Primitive clans mostly had a single leader to govern them; Tribes added councils to debate major problems and adjudicate disputes. </a:t>
            </a: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2. City-state such as Athens had assemblies that combined legislative, executive and judicial functions. </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3. In the Middle Ages, the prevailing feudal system was a balance among a monarch, nobles, and leading churchmen.</a:t>
            </a: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Ambitious Monarchs, who were often at war, desperately needed revenues. Some of them started calling assemblies of notables to levy taxes. In return for their “power of purse,” the assemblies got a modest input into royal politics. </a:t>
            </a:r>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solidFill>
                  <a:srgbClr val="FFFF00"/>
                </a:solidFill>
                <a:latin typeface="Times New Roman" pitchFamily="18" charset="0"/>
                <a:cs typeface="Times New Roman" pitchFamily="18" charset="0"/>
              </a:rPr>
              <a:t>The Origin of Parliaments</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4648200"/>
          </a:xfrm>
        </p:spPr>
        <p:txBody>
          <a:bodyPr>
            <a:normAutofit/>
          </a:bodyPr>
          <a:lstStyle/>
          <a:p>
            <a:pPr algn="just"/>
            <a:r>
              <a:rPr lang="en-US" sz="2200" dirty="0" smtClean="0">
                <a:solidFill>
                  <a:srgbClr val="FFFF00"/>
                </a:solidFill>
                <a:latin typeface="Times New Roman" pitchFamily="18" charset="0"/>
                <a:cs typeface="Times New Roman" pitchFamily="18" charset="0"/>
              </a:rPr>
              <a:t>Such were the beginnings of the British Parliament, which had two houses; Lords for peers and church leaders, and Commons for knights and burghers )</a:t>
            </a:r>
          </a:p>
          <a:p>
            <a:pPr marL="0" indent="0" algn="just">
              <a:buNone/>
            </a:pPr>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Gradually Legislatures grew in power and were able to resist monarch’s absolute demands; Henry VIII developed a partnership with Parliament in 16</a:t>
            </a:r>
            <a:r>
              <a:rPr lang="en-US" sz="2200" baseline="30000" dirty="0" smtClean="0">
                <a:solidFill>
                  <a:srgbClr val="FFFF00"/>
                </a:solidFill>
                <a:latin typeface="Times New Roman" pitchFamily="18" charset="0"/>
                <a:cs typeface="Times New Roman" pitchFamily="18" charset="0"/>
              </a:rPr>
              <a:t>th</a:t>
            </a:r>
            <a:r>
              <a:rPr lang="en-US" sz="2200" dirty="0" smtClean="0">
                <a:solidFill>
                  <a:srgbClr val="FFFF00"/>
                </a:solidFill>
                <a:latin typeface="Times New Roman" pitchFamily="18" charset="0"/>
                <a:cs typeface="Times New Roman" pitchFamily="18" charset="0"/>
              </a:rPr>
              <a:t> Century to pass laws to break England away from the Roman Catholic Church in Rome. </a:t>
            </a:r>
          </a:p>
          <a:p>
            <a:pPr marL="0" indent="0" algn="just">
              <a:buNone/>
            </a:pPr>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 By the 17</a:t>
            </a:r>
            <a:r>
              <a:rPr lang="en-US" sz="2200" baseline="30000" dirty="0" smtClean="0">
                <a:solidFill>
                  <a:srgbClr val="FFFF00"/>
                </a:solidFill>
                <a:latin typeface="Times New Roman" pitchFamily="18" charset="0"/>
                <a:cs typeface="Times New Roman" pitchFamily="18" charset="0"/>
              </a:rPr>
              <a:t>th</a:t>
            </a:r>
            <a:r>
              <a:rPr lang="en-US" sz="2200" dirty="0" smtClean="0">
                <a:solidFill>
                  <a:srgbClr val="FFFF00"/>
                </a:solidFill>
                <a:latin typeface="Times New Roman" pitchFamily="18" charset="0"/>
                <a:cs typeface="Times New Roman" pitchFamily="18" charset="0"/>
              </a:rPr>
              <a:t> Century, Parliament considered itself coequal with the monarch and even supreme in the area of taxes.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solidFill>
                  <a:srgbClr val="FFFF00"/>
                </a:solidFill>
                <a:latin typeface="Times New Roman" pitchFamily="18" charset="0"/>
                <a:cs typeface="Times New Roman" pitchFamily="18" charset="0"/>
              </a:rPr>
              <a:t>The Origin of Parliaments</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29200"/>
          </a:xfrm>
        </p:spPr>
        <p:txBody>
          <a:bodyPr>
            <a:normAutofit/>
          </a:bodyPr>
          <a:lstStyle/>
          <a:p>
            <a:pPr algn="just"/>
            <a:r>
              <a:rPr lang="en-US" sz="2200" dirty="0" smtClean="0">
                <a:solidFill>
                  <a:srgbClr val="FFFF00"/>
                </a:solidFill>
                <a:latin typeface="Times New Roman" pitchFamily="18" charset="0"/>
                <a:cs typeface="Times New Roman" pitchFamily="18" charset="0"/>
              </a:rPr>
              <a:t>The English Civil War was a fight between royalists and parliamentarians to control powers. In 1649, Parliament decided the issue by trying and beheading Charles I.  </a:t>
            </a:r>
          </a:p>
          <a:p>
            <a:pPr marL="0" indent="0" algn="just">
              <a:buNone/>
            </a:pPr>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4. During the Age of enlightenment, French political philosopher Montesquieu declared that individual liberty is threatened , if legislative, executive, and judicial or any two of them are controlled by the same hands.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FFFF00"/>
                </a:solidFill>
                <a:latin typeface="Times New Roman" pitchFamily="18" charset="0"/>
                <a:cs typeface="Times New Roman" pitchFamily="18" charset="0"/>
              </a:rPr>
              <a:t>The Separation of Powers in the U.S. Government</a:t>
            </a:r>
            <a:endParaRPr lang="en-US" sz="32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Autofit/>
          </a:bodyPr>
          <a:lstStyle/>
          <a:p>
            <a:pPr algn="just"/>
            <a:r>
              <a:rPr lang="en-US" sz="2200" dirty="0" smtClean="0">
                <a:solidFill>
                  <a:srgbClr val="FFFF00"/>
                </a:solidFill>
                <a:latin typeface="Times New Roman" pitchFamily="18" charset="0"/>
                <a:cs typeface="Times New Roman" pitchFamily="18" charset="0"/>
              </a:rPr>
              <a:t>The framers of the U.S. Constitution built a system of “separation of powers” through “checks and balances” into the document to ensure that no single person or branch of the new government could ever become ‘too powerful.’</a:t>
            </a:r>
          </a:p>
          <a:p>
            <a:pPr marL="0" indent="0" algn="just">
              <a:buNone/>
            </a:pPr>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Men like James Madison, the fourth American President, said, “The truth is that all men having power ought to be mistrusted.”</a:t>
            </a:r>
          </a:p>
          <a:p>
            <a:pPr algn="just"/>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He believed that in creating any government administered by humans over humans, “You must first enable the government to control the governed; and in the next place, oblige it to control itself.”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2591</TotalTime>
  <Words>1366</Words>
  <Application>Microsoft Office PowerPoint</Application>
  <PresentationFormat>On-screen Show (4:3)</PresentationFormat>
  <Paragraphs>103</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Office Theme</vt:lpstr>
      <vt:lpstr>Separation of Powers in the U.S. Government</vt:lpstr>
      <vt:lpstr>Introduction</vt:lpstr>
      <vt:lpstr>Definition of Separation of Powers</vt:lpstr>
      <vt:lpstr>Checks and Balances</vt:lpstr>
      <vt:lpstr>Spirit of Separation of Powers</vt:lpstr>
      <vt:lpstr>Separation of Power The Origins of Parliaments</vt:lpstr>
      <vt:lpstr>The Origin of Parliaments</vt:lpstr>
      <vt:lpstr>The Origin of Parliaments</vt:lpstr>
      <vt:lpstr>The Separation of Powers in the U.S. Government</vt:lpstr>
      <vt:lpstr>The Separation of Powers in the U.S. Government</vt:lpstr>
      <vt:lpstr>The Separation of Powers in the U.S. Government</vt:lpstr>
      <vt:lpstr>The Separation of Powers in the U.S. Government</vt:lpstr>
      <vt:lpstr>The Separation of Powers in the U.S. Government</vt:lpstr>
      <vt:lpstr>The Separation of Powers in the U.S. Government</vt:lpstr>
      <vt:lpstr> Are the Branches Truly Equal? </vt:lpstr>
      <vt:lpstr>PowerPoint Presentation</vt:lpstr>
    </vt:vector>
  </TitlesOfParts>
  <Company>CtrlSoft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Legislatures</dc:title>
  <dc:creator>Dr. Joshim</dc:creator>
  <cp:lastModifiedBy>Nirjona</cp:lastModifiedBy>
  <cp:revision>148</cp:revision>
  <dcterms:created xsi:type="dcterms:W3CDTF">2016-11-12T17:01:11Z</dcterms:created>
  <dcterms:modified xsi:type="dcterms:W3CDTF">2021-07-27T05:21:27Z</dcterms:modified>
</cp:coreProperties>
</file>