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5" r:id="rId7"/>
    <p:sldId id="275" r:id="rId8"/>
    <p:sldId id="262" r:id="rId9"/>
    <p:sldId id="264" r:id="rId10"/>
    <p:sldId id="266" r:id="rId11"/>
    <p:sldId id="267" r:id="rId12"/>
    <p:sldId id="268" r:id="rId13"/>
    <p:sldId id="269" r:id="rId14"/>
    <p:sldId id="270" r:id="rId15"/>
    <p:sldId id="271" r:id="rId16"/>
    <p:sldId id="272" r:id="rId17"/>
    <p:sldId id="278" r:id="rId18"/>
    <p:sldId id="279" r:id="rId19"/>
    <p:sldId id="276" r:id="rId20"/>
    <p:sldId id="277"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56"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EA1E96-DE99-49CD-AAB8-BA5A930E9AC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A1E96-DE99-49CD-AAB8-BA5A930E9AC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A1E96-DE99-49CD-AAB8-BA5A930E9AC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EA1E96-DE99-49CD-AAB8-BA5A930E9AC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EA1E96-DE99-49CD-AAB8-BA5A930E9AC1}" type="datetimeFigureOut">
              <a:rPr lang="en-US" smtClean="0"/>
              <a:pPr/>
              <a:t>8/18/2019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EA1E96-DE99-49CD-AAB8-BA5A930E9AC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EA1E96-DE99-49CD-AAB8-BA5A930E9AC1}" type="datetimeFigureOut">
              <a:rPr lang="en-US" smtClean="0"/>
              <a:pPr/>
              <a:t>8/18/2019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EA1E96-DE99-49CD-AAB8-BA5A930E9AC1}" type="datetimeFigureOut">
              <a:rPr lang="en-US" smtClean="0"/>
              <a:pPr/>
              <a:t>8/18/2019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A1E96-DE99-49CD-AAB8-BA5A930E9AC1}" type="datetimeFigureOut">
              <a:rPr lang="en-US" smtClean="0"/>
              <a:pPr/>
              <a:t>8/18/2019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A1E96-DE99-49CD-AAB8-BA5A930E9AC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EA1E96-DE99-49CD-AAB8-BA5A930E9AC1}" type="datetimeFigureOut">
              <a:rPr lang="en-US" smtClean="0"/>
              <a:pPr/>
              <a:t>8/18/2019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CE4D7-3E35-4B97-9B51-E9A20AC08E74}" type="slidenum">
              <a:rPr lang="en-US" smtClean="0"/>
              <a:pPr/>
              <a:t>‹#›</a:t>
            </a:fld>
            <a:endParaRPr lang="en-US"/>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EA1E96-DE99-49CD-AAB8-BA5A930E9AC1}" type="datetimeFigureOut">
              <a:rPr lang="en-US" smtClean="0"/>
              <a:pPr/>
              <a:t>8/18/2019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CE4D7-3E35-4B97-9B51-E9A20AC08E7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solidFill>
                  <a:srgbClr val="FFFF00"/>
                </a:solidFill>
                <a:latin typeface="Algerian" pitchFamily="82" charset="0"/>
              </a:rPr>
              <a:t>Non-violent Movements in Politics</a:t>
            </a:r>
            <a:endParaRPr lang="en-US" sz="4000" dirty="0">
              <a:solidFill>
                <a:srgbClr val="FFFF00"/>
              </a:solidFill>
              <a:latin typeface="Algerian" pitchFamily="82" charset="0"/>
            </a:endParaRPr>
          </a:p>
        </p:txBody>
      </p:sp>
      <p:sp>
        <p:nvSpPr>
          <p:cNvPr id="3" name="Subtitle 2"/>
          <p:cNvSpPr>
            <a:spLocks noGrp="1"/>
          </p:cNvSpPr>
          <p:nvPr>
            <p:ph type="subTitle" idx="1"/>
          </p:nvPr>
        </p:nvSpPr>
        <p:spPr/>
        <p:txBody>
          <a:bodyPr/>
          <a:lstStyle/>
          <a:p>
            <a:r>
              <a:rPr lang="en-US" dirty="0" smtClean="0">
                <a:solidFill>
                  <a:srgbClr val="FFFF00"/>
                </a:solidFill>
                <a:latin typeface="Agency FB" pitchFamily="34" charset="0"/>
              </a:rPr>
              <a:t>Dr. M. Jashim Uddin</a:t>
            </a:r>
          </a:p>
          <a:p>
            <a:r>
              <a:rPr lang="en-US" dirty="0" smtClean="0">
                <a:solidFill>
                  <a:srgbClr val="FFFF00"/>
                </a:solidFill>
                <a:latin typeface="Agency FB" pitchFamily="34" charset="0"/>
              </a:rPr>
              <a:t>NSU</a:t>
            </a:r>
            <a:endParaRPr lang="en-US" dirty="0">
              <a:solidFill>
                <a:srgbClr val="FFFF00"/>
              </a:solidFill>
              <a:latin typeface="Agency FB" pitchFamily="34"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dirty="0" smtClean="0">
                <a:solidFill>
                  <a:srgbClr val="FFFF00"/>
                </a:solidFill>
                <a:latin typeface="Times New Roman" pitchFamily="18" charset="0"/>
                <a:cs typeface="Times New Roman" pitchFamily="18" charset="0"/>
              </a:rPr>
              <a:t>Principles of Non-violence </a:t>
            </a:r>
            <a:br>
              <a:rPr lang="en-US" sz="3600" dirty="0" smtClean="0">
                <a:solidFill>
                  <a:srgbClr val="FFFF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1219200"/>
            <a:ext cx="8229600" cy="4906963"/>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fundamental principles/bases of non-violence are Ahimsa, truth, love for the enemy and God’s creation, compassion, tolerance, forgiveness, justice etc.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b="1" i="1" dirty="0" smtClean="0">
                <a:solidFill>
                  <a:srgbClr val="FF0000"/>
                </a:solidFill>
                <a:latin typeface="Times New Roman" pitchFamily="18" charset="0"/>
                <a:cs typeface="Times New Roman" pitchFamily="18" charset="0"/>
              </a:rPr>
              <a:t>Ahimsa</a:t>
            </a:r>
            <a:r>
              <a:rPr lang="en-US" sz="2200" b="1" dirty="0" smtClean="0">
                <a:solidFill>
                  <a:srgbClr val="FF00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 as Gandhi believed is the most effective principle for social action. </a:t>
            </a:r>
            <a:r>
              <a:rPr lang="en-US" sz="2200" i="1" dirty="0" err="1" smtClean="0">
                <a:solidFill>
                  <a:srgbClr val="FFFF00"/>
                </a:solidFill>
                <a:latin typeface="Times New Roman" pitchFamily="18" charset="0"/>
                <a:cs typeface="Times New Roman" pitchFamily="18" charset="0"/>
              </a:rPr>
              <a:t>Himsa</a:t>
            </a:r>
            <a:r>
              <a:rPr lang="en-US" sz="2200" dirty="0" smtClean="0">
                <a:solidFill>
                  <a:srgbClr val="FFFF00"/>
                </a:solidFill>
                <a:latin typeface="Times New Roman" pitchFamily="18" charset="0"/>
                <a:cs typeface="Times New Roman" pitchFamily="18" charset="0"/>
              </a:rPr>
              <a:t> (violence) corrupts man, whereas Ahimsa heals man's nature to restore justice.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Similarly, </a:t>
            </a:r>
            <a:r>
              <a:rPr lang="en-US" sz="2200" b="1" i="1" dirty="0" smtClean="0">
                <a:solidFill>
                  <a:srgbClr val="FF0000"/>
                </a:solidFill>
                <a:latin typeface="Times New Roman" pitchFamily="18" charset="0"/>
                <a:cs typeface="Times New Roman" pitchFamily="18" charset="0"/>
              </a:rPr>
              <a:t>Truth</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is one of the essence of non-violence. Those who have adopted non-violence should not base their demands or movements on falsehood or injustice, they should hold on what is rightful, equal and just. </a:t>
            </a:r>
          </a:p>
          <a:p>
            <a:pPr algn="just">
              <a:buNone/>
            </a:pPr>
            <a:endParaRPr lang="en-US" sz="2200" dirty="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Autofit/>
          </a:bodyPr>
          <a:lstStyle/>
          <a:p>
            <a:pPr algn="just">
              <a:buFont typeface="Wingdings" pitchFamily="2" charset="2"/>
              <a:buChar char="q"/>
            </a:pPr>
            <a:r>
              <a:rPr lang="en-US" sz="2200" b="1" i="1" dirty="0" smtClean="0">
                <a:solidFill>
                  <a:srgbClr val="FF0000"/>
                </a:solidFill>
                <a:latin typeface="Times New Roman" pitchFamily="18" charset="0"/>
                <a:cs typeface="Times New Roman" pitchFamily="18" charset="0"/>
              </a:rPr>
              <a:t>Love</a:t>
            </a:r>
            <a:r>
              <a:rPr lang="en-US" sz="2200" b="1" dirty="0" smtClean="0">
                <a:solidFill>
                  <a:srgbClr val="FF00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for the enemy and God’s creation is significant principle of non-violence. Jesus said that ‘love thine enemy’, establishing mutual harmony in a society.</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Regarding this, a Turkish scholar </a:t>
            </a:r>
            <a:r>
              <a:rPr lang="en-US" sz="2200" dirty="0" err="1" smtClean="0">
                <a:solidFill>
                  <a:srgbClr val="FFFF00"/>
                </a:solidFill>
                <a:latin typeface="Times New Roman" pitchFamily="18" charset="0"/>
                <a:cs typeface="Times New Roman" pitchFamily="18" charset="0"/>
              </a:rPr>
              <a:t>Nursi</a:t>
            </a:r>
            <a:r>
              <a:rPr lang="en-US" sz="2200" dirty="0" smtClean="0">
                <a:solidFill>
                  <a:srgbClr val="FFFF00"/>
                </a:solidFill>
                <a:latin typeface="Times New Roman" pitchFamily="18" charset="0"/>
                <a:cs typeface="Times New Roman" pitchFamily="18" charset="0"/>
              </a:rPr>
              <a:t> argues that in the Quranic words, all humans are the supreme creations of God; the simple but fundamental fact is that they are created by God and thus possess a sacred nature, which does not permit any violence against humans, not even those who deny God.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i="1" dirty="0" smtClean="0">
                <a:solidFill>
                  <a:srgbClr val="FFFF00"/>
                </a:solidFill>
                <a:latin typeface="Times New Roman" pitchFamily="18" charset="0"/>
                <a:cs typeface="Times New Roman" pitchFamily="18" charset="0"/>
              </a:rPr>
              <a:t>Violence against humans would ultimately mean a denial and rejection of God's beautiful art</a:t>
            </a:r>
            <a:r>
              <a:rPr lang="en-US" sz="2200" dirty="0" smtClean="0">
                <a:solidFill>
                  <a:srgbClr val="FFFF00"/>
                </a:solidFill>
                <a:latin typeface="Times New Roman" pitchFamily="18" charset="0"/>
                <a:cs typeface="Times New Roman" pitchFamily="18" charset="0"/>
              </a:rPr>
              <a:t>. </a:t>
            </a:r>
          </a:p>
        </p:txBody>
      </p:sp>
      <p:sp>
        <p:nvSpPr>
          <p:cNvPr id="5" name="Title 1"/>
          <p:cNvSpPr>
            <a:spLocks noGrp="1"/>
          </p:cNvSpPr>
          <p:nvPr>
            <p:ph type="title"/>
          </p:nvPr>
        </p:nvSpPr>
        <p:spPr>
          <a:xfrm>
            <a:off x="457200" y="274638"/>
            <a:ext cx="8229600" cy="7921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Principles of Non-violence </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ransition>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105400"/>
          </a:xfrm>
        </p:spPr>
        <p:txBody>
          <a:bodyPr>
            <a:noAutofit/>
          </a:bodyPr>
          <a:lstStyle/>
          <a:p>
            <a:pPr algn="just">
              <a:buFont typeface="Wingdings" pitchFamily="2" charset="2"/>
              <a:buChar char="q"/>
            </a:pPr>
            <a:r>
              <a:rPr lang="en-US" sz="2200" b="1" i="1" dirty="0" smtClean="0">
                <a:solidFill>
                  <a:srgbClr val="FF0000"/>
                </a:solidFill>
                <a:latin typeface="Times New Roman" pitchFamily="18" charset="0"/>
                <a:cs typeface="Times New Roman" pitchFamily="18" charset="0"/>
              </a:rPr>
              <a:t>Forgiveness</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is a supreme virtue essential for those following non-violence. Tolerance and compassion are the qualities without which a non-violent movement can’t be sustained and will become violent. </a:t>
            </a:r>
          </a:p>
          <a:p>
            <a:pPr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Another crucial element of non-violence as advocated by </a:t>
            </a:r>
            <a:r>
              <a:rPr lang="en-US" sz="2200" dirty="0" err="1" smtClean="0">
                <a:solidFill>
                  <a:srgbClr val="FFFF00"/>
                </a:solidFill>
                <a:latin typeface="Times New Roman" pitchFamily="18" charset="0"/>
                <a:cs typeface="Times New Roman" pitchFamily="18" charset="0"/>
              </a:rPr>
              <a:t>Nursi</a:t>
            </a:r>
            <a:r>
              <a:rPr lang="en-US" sz="2200" dirty="0" smtClean="0">
                <a:solidFill>
                  <a:srgbClr val="FFFF00"/>
                </a:solidFill>
                <a:latin typeface="Times New Roman" pitchFamily="18" charset="0"/>
                <a:cs typeface="Times New Roman" pitchFamily="18" charset="0"/>
              </a:rPr>
              <a:t> is </a:t>
            </a:r>
            <a:r>
              <a:rPr lang="en-US" sz="2200" b="1" i="1" dirty="0">
                <a:solidFill>
                  <a:srgbClr val="FF0000"/>
                </a:solidFill>
                <a:latin typeface="Times New Roman" pitchFamily="18" charset="0"/>
                <a:cs typeface="Times New Roman" pitchFamily="18" charset="0"/>
              </a:rPr>
              <a:t>J</a:t>
            </a:r>
            <a:r>
              <a:rPr lang="en-US" sz="2200" b="1" i="1" dirty="0" smtClean="0">
                <a:solidFill>
                  <a:srgbClr val="FF0000"/>
                </a:solidFill>
                <a:latin typeface="Times New Roman" pitchFamily="18" charset="0"/>
                <a:cs typeface="Times New Roman" pitchFamily="18" charset="0"/>
              </a:rPr>
              <a:t>ustice</a:t>
            </a:r>
            <a:r>
              <a:rPr lang="en-US" sz="2200" dirty="0" smtClean="0">
                <a:solidFill>
                  <a:srgbClr val="FFFF00"/>
                </a:solidFill>
                <a:latin typeface="Times New Roman" pitchFamily="18" charset="0"/>
                <a:cs typeface="Times New Roman" pitchFamily="18" charset="0"/>
              </a:rPr>
              <a:t>: he mentioned the recurring Qur’anic verse: “No soul shall bear the burden of another soul.”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err="1" smtClean="0">
                <a:solidFill>
                  <a:srgbClr val="FFFF00"/>
                </a:solidFill>
                <a:latin typeface="Times New Roman" pitchFamily="18" charset="0"/>
                <a:cs typeface="Times New Roman" pitchFamily="18" charset="0"/>
              </a:rPr>
              <a:t>Nursi</a:t>
            </a:r>
            <a:r>
              <a:rPr lang="en-US" sz="2200" dirty="0" smtClean="0">
                <a:solidFill>
                  <a:srgbClr val="FFFF00"/>
                </a:solidFill>
                <a:latin typeface="Times New Roman" pitchFamily="18" charset="0"/>
                <a:cs typeface="Times New Roman" pitchFamily="18" charset="0"/>
              </a:rPr>
              <a:t> gave an example: if there are nine passengers on a ship who committed serious crimes and one innocent person, this would not justify burning or sinking the ship. </a:t>
            </a:r>
            <a:r>
              <a:rPr lang="en-US" sz="2200" dirty="0" err="1" smtClean="0">
                <a:solidFill>
                  <a:srgbClr val="FFFF00"/>
                </a:solidFill>
                <a:latin typeface="Times New Roman" pitchFamily="18" charset="0"/>
                <a:cs typeface="Times New Roman" pitchFamily="18" charset="0"/>
              </a:rPr>
              <a:t>Nursi</a:t>
            </a:r>
            <a:r>
              <a:rPr lang="en-US" sz="2200" dirty="0" smtClean="0">
                <a:solidFill>
                  <a:srgbClr val="FFFF00"/>
                </a:solidFill>
                <a:latin typeface="Times New Roman" pitchFamily="18" charset="0"/>
                <a:cs typeface="Times New Roman" pitchFamily="18" charset="0"/>
              </a:rPr>
              <a:t> closed the doors particularly for militant who unleash violence against innocent civilians. </a:t>
            </a:r>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7159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Principles of Non-violence </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ransition>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dirty="0" smtClean="0">
                <a:solidFill>
                  <a:srgbClr val="FFFF00"/>
                </a:solidFill>
                <a:latin typeface="Times New Roman" pitchFamily="18" charset="0"/>
                <a:cs typeface="Times New Roman" pitchFamily="18" charset="0"/>
              </a:rPr>
              <a:t>Non-violent Movements in South Asia:  Case of Ghaffar Khan </a:t>
            </a:r>
            <a:endParaRPr lang="en-US" sz="32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578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Khan Abdul Ghaffar Khan was a Pashtun political and spiritual leader. He is known as “Frontier Gandhi” and raised history’s first “non-violent army” of 100,000 men, who through non-violent means stood up unarmed against injustice.</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Having witnessed the repeated failure of revolts against the British Raj, he was convinced that the armed resistance would not bring solution</a:t>
            </a:r>
            <a:r>
              <a:rPr lang="en-US" sz="2200" dirty="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and established the </a:t>
            </a:r>
            <a:r>
              <a:rPr lang="en-US" sz="2200" i="1" dirty="0" smtClean="0">
                <a:solidFill>
                  <a:srgbClr val="FFFF00"/>
                </a:solidFill>
                <a:latin typeface="Times New Roman" pitchFamily="18" charset="0"/>
                <a:cs typeface="Times New Roman" pitchFamily="18" charset="0"/>
              </a:rPr>
              <a:t>Khudai Khidmatgar (KK) Movement</a:t>
            </a:r>
            <a:r>
              <a:rPr lang="en-US" sz="2200" dirty="0" smtClean="0">
                <a:solidFill>
                  <a:srgbClr val="FFFF00"/>
                </a:solidFill>
                <a:latin typeface="Times New Roman" pitchFamily="18" charset="0"/>
                <a:cs typeface="Times New Roman" pitchFamily="18" charset="0"/>
              </a:rPr>
              <a:t>.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Ghaffar Khan told its members: “</a:t>
            </a:r>
            <a:r>
              <a:rPr lang="en-US" sz="2200" i="1" dirty="0" smtClean="0">
                <a:solidFill>
                  <a:srgbClr val="FFFF00"/>
                </a:solidFill>
                <a:latin typeface="Times New Roman" pitchFamily="18" charset="0"/>
                <a:cs typeface="Times New Roman" pitchFamily="18" charset="0"/>
              </a:rPr>
              <a:t>I am going to give you such a weapon that the police and the army will not be able to stand against it. It is the weapon of the Prophet, but you are not aware of it. That weapon is patience and righteousness. No power on earth can stand against it.</a:t>
            </a:r>
            <a:r>
              <a:rPr lang="en-US" sz="2200" i="1" baseline="30000" dirty="0" smtClean="0">
                <a:solidFill>
                  <a:srgbClr val="FFFF00"/>
                </a:solidFill>
                <a:latin typeface="Times New Roman" pitchFamily="18" charset="0"/>
                <a:cs typeface="Times New Roman" pitchFamily="18" charset="0"/>
              </a:rPr>
              <a:t>”</a:t>
            </a:r>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British Indian government made extensive propaganda against the Khudai Khidmatgars, and tried to equate them with the Bolsheviks.</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volunteers of KK were taught not to resort to violence and also not to carry weapons. More emphasis was given upon the forbearance.</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They were reminded of the atrocities of Makkans over Muslims during the initial days of Islam and how Holy Prophet and his Companions faced it with forbearance. After the conquest of Makkah, the Muslims could have taken revenge but followed the true path of non-violence</a:t>
            </a:r>
            <a:r>
              <a:rPr lang="en-US" sz="2200" dirty="0">
                <a:solidFill>
                  <a:srgbClr val="FFFF00"/>
                </a:solidFill>
                <a:latin typeface="Times New Roman" pitchFamily="18" charset="0"/>
                <a:cs typeface="Times New Roman" pitchFamily="18" charset="0"/>
              </a:rPr>
              <a:t>.</a:t>
            </a:r>
            <a:endParaRPr lang="en-US" sz="2200" dirty="0" smtClean="0">
              <a:solidFill>
                <a:srgbClr val="FFFF00"/>
              </a:solidFill>
              <a:latin typeface="Times New Roman" pitchFamily="18" charset="0"/>
              <a:cs typeface="Times New Roman" pitchFamily="18" charset="0"/>
            </a:endParaRP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096962"/>
          </a:xfrm>
        </p:spPr>
        <p:txBody>
          <a:bodyPr>
            <a:noAutofit/>
          </a:bodyPr>
          <a:lstStyle/>
          <a:p>
            <a:r>
              <a:rPr lang="en-US" sz="3200" dirty="0" smtClean="0">
                <a:solidFill>
                  <a:srgbClr val="FFFF00"/>
                </a:solidFill>
                <a:latin typeface="Times New Roman" pitchFamily="18" charset="0"/>
                <a:cs typeface="Times New Roman" pitchFamily="18" charset="0"/>
              </a:rPr>
              <a:t>The case of Ghaffar Khan </a:t>
            </a:r>
            <a:endParaRPr lang="en-US" sz="3200" dirty="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Ghaffar Khan also emphasized the communal harmony in the province. Therefore, the membership was kept open to all, irrespective of any discrimination of caste, community or religion.</a:t>
            </a:r>
          </a:p>
          <a:p>
            <a:pPr marL="0" indent="0" algn="just">
              <a:buNone/>
            </a:pPr>
            <a:r>
              <a:rPr lang="en-US" sz="2200" dirty="0" smtClean="0">
                <a:solidFill>
                  <a:srgbClr val="FFFF00"/>
                </a:solidFill>
                <a:latin typeface="Times New Roman" pitchFamily="18" charset="0"/>
                <a:cs typeface="Times New Roman" pitchFamily="18" charset="0"/>
              </a:rPr>
              <a:t> </a:t>
            </a: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movement’s success triggered a harsh crackdown against him and his supporters. In the late 1920’s that he formed an alliance with Gandhi and the Indian National Congress. On several occasions when the Congress seemed to disagree with Gandhi on policy, Ghaffar Khan remained Gandhi’s ally.</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 In 1931 the Congress offered him the presidency of the party, but he refused.</a:t>
            </a:r>
          </a:p>
          <a:p>
            <a:pPr algn="just"/>
            <a:endParaRPr lang="en-US" sz="2200" dirty="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p:txBody>
          <a:bodyPr>
            <a:noAutofit/>
          </a:bodyPr>
          <a:lstStyle/>
          <a:p>
            <a:r>
              <a:rPr lang="en-US" sz="3200" dirty="0" smtClean="0">
                <a:solidFill>
                  <a:srgbClr val="FFFF00"/>
                </a:solidFill>
                <a:latin typeface="Times New Roman" pitchFamily="18" charset="0"/>
                <a:cs typeface="Times New Roman" pitchFamily="18" charset="0"/>
              </a:rPr>
              <a:t>Non-violent Movements in South Asia:  The case of Ghaffar Khan </a:t>
            </a:r>
            <a:endParaRPr lang="en-US" sz="3200" dirty="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953000"/>
          </a:xfrm>
        </p:spPr>
        <p:txBody>
          <a:bodyPr>
            <a:noAutofit/>
          </a:bodyPr>
          <a:lstStyle/>
          <a:p>
            <a:pPr marL="0" indent="0" algn="just">
              <a:buNone/>
            </a:pPr>
            <a:endParaRPr lang="en-US" sz="2200" dirty="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On April 23, 1930, Ghaffar Khan was arrested during protests arising out of the </a:t>
            </a:r>
            <a:r>
              <a:rPr lang="en-US" sz="2200" i="1" dirty="0" smtClean="0">
                <a:solidFill>
                  <a:srgbClr val="FFFF00"/>
                </a:solidFill>
                <a:latin typeface="Times New Roman" pitchFamily="18" charset="0"/>
                <a:cs typeface="Times New Roman" pitchFamily="18" charset="0"/>
              </a:rPr>
              <a:t>Salt Satyagraha</a:t>
            </a:r>
            <a:r>
              <a:rPr lang="en-US" sz="2200" dirty="0" smtClean="0">
                <a:solidFill>
                  <a:srgbClr val="FFFF00"/>
                </a:solidFill>
                <a:latin typeface="Times New Roman" pitchFamily="18" charset="0"/>
                <a:cs typeface="Times New Roman" pitchFamily="18" charset="0"/>
              </a:rPr>
              <a:t>; through a series of laws, the Indians were prohibited from producing salt independently. British also introduced taxation on salt production. </a:t>
            </a:r>
          </a:p>
          <a:p>
            <a:pPr algn="just">
              <a:buFont typeface="Wingdings" pitchFamily="2" charset="2"/>
              <a:buChar char="q"/>
            </a:pPr>
            <a:endParaRPr lang="en-US" sz="2200" dirty="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This movement sparked a large scale of civil disobedience in the Indian subcontinent.  </a:t>
            </a:r>
          </a:p>
          <a:p>
            <a:pPr marL="0" indent="0" algn="just">
              <a:buNone/>
            </a:pPr>
            <a:endParaRPr lang="en-US" sz="2200" dirty="0" smtClean="0">
              <a:solidFill>
                <a:srgbClr val="FFFF00"/>
              </a:solidFill>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639762"/>
          </a:xfrm>
        </p:spPr>
        <p:txBody>
          <a:bodyPr>
            <a:noAutofit/>
          </a:bodyPr>
          <a:lstStyle/>
          <a:p>
            <a:r>
              <a:rPr lang="en-US" sz="3600" dirty="0" smtClean="0">
                <a:solidFill>
                  <a:srgbClr val="FFFF00"/>
                </a:solidFill>
                <a:latin typeface="Times New Roman" pitchFamily="18" charset="0"/>
                <a:cs typeface="Times New Roman" pitchFamily="18" charset="0"/>
              </a:rPr>
              <a:t>The Case of Ghaffar Khan </a:t>
            </a:r>
            <a:endParaRPr lang="en-US" sz="3600" dirty="0">
              <a:solidFill>
                <a:srgbClr val="FFFF00"/>
              </a:solidFill>
              <a:latin typeface="Times New Roman" pitchFamily="18" charset="0"/>
              <a:cs typeface="Times New Roman" pitchFamily="18" charset="0"/>
            </a:endParaRPr>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FFFF00"/>
                </a:solidFill>
                <a:latin typeface="Times New Roman" pitchFamily="18" charset="0"/>
                <a:cs typeface="Times New Roman" pitchFamily="18" charset="0"/>
              </a:rPr>
              <a:t>The Case of Ghaffar Khan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1" y="1219200"/>
            <a:ext cx="41910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76800" y="1828800"/>
            <a:ext cx="3810000" cy="4154984"/>
          </a:xfrm>
          <a:prstGeom prst="rect">
            <a:avLst/>
          </a:prstGeom>
        </p:spPr>
        <p:txBody>
          <a:bodyPr wrap="square">
            <a:spAutoFit/>
          </a:bodyPr>
          <a:lstStyle/>
          <a:p>
            <a:pPr algn="just"/>
            <a:r>
              <a:rPr lang="en-US" sz="2200" dirty="0" smtClean="0">
                <a:solidFill>
                  <a:srgbClr val="FFFF00"/>
                </a:solidFill>
              </a:rPr>
              <a:t>Gandhi </a:t>
            </a:r>
            <a:r>
              <a:rPr lang="en-US" sz="2200" dirty="0">
                <a:solidFill>
                  <a:srgbClr val="FFFF00"/>
                </a:solidFill>
              </a:rPr>
              <a:t>gives the last instructions on the beach near </a:t>
            </a:r>
            <a:r>
              <a:rPr lang="en-US" sz="2200" dirty="0" err="1">
                <a:solidFill>
                  <a:srgbClr val="FFFF00"/>
                </a:solidFill>
              </a:rPr>
              <a:t>Dandi</a:t>
            </a:r>
            <a:r>
              <a:rPr lang="en-US" sz="2200" dirty="0">
                <a:solidFill>
                  <a:srgbClr val="FFFF00"/>
                </a:solidFill>
              </a:rPr>
              <a:t>, India, as he and his supporters get ready to demonstrate at the Salt Satyagraha (Salt March) in which </a:t>
            </a:r>
            <a:r>
              <a:rPr lang="en-US" sz="2200" dirty="0" smtClean="0">
                <a:solidFill>
                  <a:srgbClr val="FFFF00"/>
                </a:solidFill>
              </a:rPr>
              <a:t>they  </a:t>
            </a:r>
            <a:r>
              <a:rPr lang="en-US" sz="2200" dirty="0">
                <a:solidFill>
                  <a:srgbClr val="FFFF00"/>
                </a:solidFill>
              </a:rPr>
              <a:t>marched 241 miles to the sea to make their own salt, April 6, 1930. Britain responded by arresting over 60,000 people. Photo by W. </a:t>
            </a:r>
            <a:r>
              <a:rPr lang="en-US" sz="2200" dirty="0" err="1">
                <a:solidFill>
                  <a:srgbClr val="FFFF00"/>
                </a:solidFill>
              </a:rPr>
              <a:t>Bossard</a:t>
            </a:r>
            <a:r>
              <a:rPr lang="en-US" sz="2200" dirty="0">
                <a:solidFill>
                  <a:srgbClr val="FFFF00"/>
                </a:solidFill>
              </a:rPr>
              <a:t>/Associated Press.</a:t>
            </a:r>
          </a:p>
        </p:txBody>
      </p:sp>
    </p:spTree>
    <p:extLst>
      <p:ext uri="{BB962C8B-B14F-4D97-AF65-F5344CB8AC3E}">
        <p14:creationId xmlns:p14="http://schemas.microsoft.com/office/powerpoint/2010/main" val="1016978679"/>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buFont typeface="Wingdings" pitchFamily="2" charset="2"/>
              <a:buChar char="q"/>
            </a:pPr>
            <a:r>
              <a:rPr lang="en-US" sz="2200" dirty="0">
                <a:solidFill>
                  <a:srgbClr val="FFFF00"/>
                </a:solidFill>
                <a:latin typeface="Times New Roman" pitchFamily="18" charset="0"/>
                <a:cs typeface="Times New Roman" pitchFamily="18" charset="0"/>
              </a:rPr>
              <a:t>A crowd of KK gathered in Peshawar's </a:t>
            </a:r>
            <a:r>
              <a:rPr lang="en-US" sz="2200" dirty="0" err="1">
                <a:solidFill>
                  <a:srgbClr val="FFFF00"/>
                </a:solidFill>
                <a:latin typeface="Times New Roman" pitchFamily="18" charset="0"/>
                <a:cs typeface="Times New Roman" pitchFamily="18" charset="0"/>
              </a:rPr>
              <a:t>Kissa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Khwani</a:t>
            </a:r>
            <a:r>
              <a:rPr lang="en-US" sz="2200" dirty="0">
                <a:solidFill>
                  <a:srgbClr val="FFFF00"/>
                </a:solidFill>
                <a:latin typeface="Times New Roman" pitchFamily="18" charset="0"/>
                <a:cs typeface="Times New Roman" pitchFamily="18" charset="0"/>
              </a:rPr>
              <a:t> Bazaar. The British ordered troops to open fire with machine guns on the unarmed crowd, killing an estimated 200-250. The KK members acted in accord with their training in non-violence under Ghaffar Khan, facing bullets as the troops fired on them.</a:t>
            </a:r>
            <a:r>
              <a:rPr lang="en-US" sz="2200" baseline="30000" dirty="0">
                <a:solidFill>
                  <a:srgbClr val="FFFF00"/>
                </a:solidFill>
                <a:latin typeface="Times New Roman" pitchFamily="18" charset="0"/>
                <a:cs typeface="Times New Roman" pitchFamily="18" charset="0"/>
              </a:rPr>
              <a:t> </a:t>
            </a:r>
          </a:p>
          <a:p>
            <a:pPr marL="0" lvl="0" indent="0" algn="just">
              <a:buNone/>
            </a:pPr>
            <a:endParaRPr lang="en-US" sz="2200" baseline="30000" dirty="0">
              <a:solidFill>
                <a:srgbClr val="FFFF00"/>
              </a:solidFill>
              <a:latin typeface="Times New Roman" pitchFamily="18" charset="0"/>
              <a:cs typeface="Times New Roman" pitchFamily="18" charset="0"/>
            </a:endParaRPr>
          </a:p>
          <a:p>
            <a:pPr lvl="0" algn="just">
              <a:buFont typeface="Wingdings" pitchFamily="2" charset="2"/>
              <a:buChar char="q"/>
            </a:pPr>
            <a:r>
              <a:rPr lang="en-US" sz="2200" dirty="0">
                <a:solidFill>
                  <a:srgbClr val="FFFF00"/>
                </a:solidFill>
                <a:latin typeface="Times New Roman" pitchFamily="18" charset="0"/>
                <a:cs typeface="Times New Roman" pitchFamily="18" charset="0"/>
              </a:rPr>
              <a:t>Throughout his life, he never lost faith in his non-violent methods. </a:t>
            </a:r>
            <a:r>
              <a:rPr lang="en-US" sz="2200" dirty="0" err="1">
                <a:solidFill>
                  <a:srgbClr val="FFFF00"/>
                </a:solidFill>
                <a:latin typeface="Times New Roman" pitchFamily="18" charset="0"/>
                <a:cs typeface="Times New Roman" pitchFamily="18" charset="0"/>
              </a:rPr>
              <a:t>Ghafar</a:t>
            </a:r>
            <a:r>
              <a:rPr lang="en-US" sz="2200" dirty="0">
                <a:solidFill>
                  <a:srgbClr val="FFFF00"/>
                </a:solidFill>
                <a:latin typeface="Times New Roman" pitchFamily="18" charset="0"/>
                <a:cs typeface="Times New Roman" pitchFamily="18" charset="0"/>
              </a:rPr>
              <a:t> Khan spent 52 years of his life imprisoned or in exile. </a:t>
            </a:r>
          </a:p>
          <a:p>
            <a:endParaRPr lang="en-US" dirty="0"/>
          </a:p>
        </p:txBody>
      </p:sp>
      <p:sp>
        <p:nvSpPr>
          <p:cNvPr id="4" name="Title 1"/>
          <p:cNvSpPr>
            <a:spLocks noGrp="1"/>
          </p:cNvSpPr>
          <p:nvPr>
            <p:ph type="title"/>
          </p:nvPr>
        </p:nvSpPr>
        <p:spPr/>
        <p:txBody>
          <a:bodyPr>
            <a:noAutofit/>
          </a:bodyPr>
          <a:lstStyle/>
          <a:p>
            <a:r>
              <a:rPr lang="en-US" sz="3200" dirty="0" smtClean="0">
                <a:solidFill>
                  <a:srgbClr val="FFFF00"/>
                </a:solidFill>
                <a:latin typeface="Times New Roman" pitchFamily="18" charset="0"/>
                <a:cs typeface="Times New Roman" pitchFamily="18" charset="0"/>
              </a:rPr>
              <a:t>The Case of Ghaffar Khan </a:t>
            </a:r>
            <a:endParaRPr lang="en-US" sz="32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1997143396"/>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600" dirty="0">
                <a:solidFill>
                  <a:srgbClr val="FFFF00"/>
                </a:solidFill>
                <a:latin typeface="Times New Roman" panose="02020603050405020304" pitchFamily="18" charset="0"/>
                <a:cs typeface="Times New Roman" panose="02020603050405020304" pitchFamily="18" charset="0"/>
              </a:rPr>
              <a:t>G</a:t>
            </a:r>
            <a:r>
              <a:rPr lang="en-US" sz="3600" dirty="0" smtClean="0">
                <a:solidFill>
                  <a:srgbClr val="FFFF00"/>
                </a:solidFill>
                <a:latin typeface="Times New Roman" panose="02020603050405020304" pitchFamily="18" charset="0"/>
                <a:cs typeface="Times New Roman" panose="02020603050405020304" pitchFamily="18" charset="0"/>
              </a:rPr>
              <a:t>haffar Khan with Gandhiji</a:t>
            </a:r>
            <a:endParaRPr lang="en-US" sz="3600" dirty="0">
              <a:solidFill>
                <a:srgbClr val="FFFF00"/>
              </a:solidFill>
              <a:latin typeface="Times New Roman" panose="02020603050405020304" pitchFamily="18" charset="0"/>
              <a:cs typeface="Times New Roman" panose="02020603050405020304" pitchFamily="18" charset="0"/>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425035"/>
            <a:ext cx="4495800" cy="4960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485300"/>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FF00"/>
                </a:solidFill>
                <a:latin typeface="Times New Roman" panose="02020603050405020304" pitchFamily="18" charset="0"/>
                <a:cs typeface="Times New Roman" panose="02020603050405020304" pitchFamily="18" charset="0"/>
              </a:rPr>
              <a:t>Summary</a:t>
            </a:r>
            <a:endParaRPr lang="en-US"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6388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Millions of people have been killed in violent conflicts in the world. Since the WWII, there have been on average about 30 armed conflicts ongoing every year.  According to a source, </a:t>
            </a:r>
            <a:r>
              <a:rPr lang="en-US" sz="2200" i="1" dirty="0" smtClean="0">
                <a:solidFill>
                  <a:srgbClr val="FFFF00"/>
                </a:solidFill>
                <a:latin typeface="Times New Roman" pitchFamily="18" charset="0"/>
                <a:cs typeface="Times New Roman" pitchFamily="18" charset="0"/>
              </a:rPr>
              <a:t>90% </a:t>
            </a:r>
            <a:r>
              <a:rPr lang="en-US" sz="2200" dirty="0" smtClean="0">
                <a:solidFill>
                  <a:srgbClr val="FFFF00"/>
                </a:solidFill>
                <a:latin typeface="Times New Roman" pitchFamily="18" charset="0"/>
                <a:cs typeface="Times New Roman" pitchFamily="18" charset="0"/>
              </a:rPr>
              <a:t>of casualties in these conflicts have been </a:t>
            </a:r>
            <a:r>
              <a:rPr lang="en-US" sz="2200" i="1" dirty="0" smtClean="0">
                <a:solidFill>
                  <a:srgbClr val="FFFF00"/>
                </a:solidFill>
                <a:latin typeface="Times New Roman" pitchFamily="18" charset="0"/>
                <a:cs typeface="Times New Roman" pitchFamily="18" charset="0"/>
              </a:rPr>
              <a:t>civilians.</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Various methods have been applied to resolve the conflicts. But, question is how many of them have been successful to resolve and root out the seeds of conflict?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Ongoing conflicts/wars are the evidences that peaceful resolutions are not easy, and people including innocent women and children are continuously dying there; Violence leads to more violence. </a:t>
            </a:r>
            <a:endParaRPr lang="en-US" sz="2200" dirty="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Badsha Khan and Gandhiji in a Public meeting in Peshawar</a:t>
            </a:r>
            <a:endParaRPr lang="en-US" dirty="0">
              <a:solidFill>
                <a:srgbClr val="FFFF0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716" y="1600200"/>
            <a:ext cx="805988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557832"/>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Lesson’s Learnt</a:t>
            </a:r>
            <a:br>
              <a:rPr lang="en-US" sz="3600" dirty="0" smtClean="0">
                <a:solidFill>
                  <a:srgbClr val="FFFF00"/>
                </a:solidFill>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1295400"/>
            <a:ext cx="8229600" cy="51816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non-violent movements led by Gandhi and Ghaffar Khan against the British colonial master were remarkable to remind the world that violence is not the only way to resolve a conflict.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Peaceful techniques can also be useful to establish one’s fundamental rights if they are based on truth.</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Both Mahatma Gandhi and Ghaffar Khan showed the world how unarmed people can fight against a powerful enemy for their basic rights. Tolerance, compassion and love for God’s creature are the weapons used in these struggles. </a:t>
            </a:r>
            <a:endParaRPr lang="en-US" sz="2200" dirty="0">
              <a:solidFill>
                <a:srgbClr val="FFFF00"/>
              </a:solidFill>
              <a:latin typeface="Times New Roman" pitchFamily="18" charset="0"/>
              <a:cs typeface="Times New Roman" pitchFamily="18" charset="0"/>
            </a:endParaRPr>
          </a:p>
        </p:txBody>
      </p:sp>
    </p:spTree>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Peaceful movements against the British Raj to quit India received attention to build opinion against colonialism and racism worldwide.</a:t>
            </a:r>
          </a:p>
          <a:p>
            <a:pPr marL="0" indent="0" algn="just">
              <a:buNone/>
            </a:pPr>
            <a:r>
              <a:rPr lang="en-US" sz="2200" dirty="0" smtClean="0">
                <a:solidFill>
                  <a:srgbClr val="FFFF00"/>
                </a:solidFill>
                <a:latin typeface="Times New Roman" pitchFamily="18" charset="0"/>
                <a:cs typeface="Times New Roman" pitchFamily="18" charset="0"/>
              </a:rPr>
              <a:t> </a:t>
            </a: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Dr. King and Nelson Mandela</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took lessons from the non-violent methods applied in South Asia to uphold their civil rights movements against racism.</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Teaching of Non-violence can help establish </a:t>
            </a:r>
            <a:r>
              <a:rPr lang="en-US" sz="2200" b="1" dirty="0" smtClean="0">
                <a:solidFill>
                  <a:srgbClr val="FFFF00"/>
                </a:solidFill>
                <a:latin typeface="Times New Roman" pitchFamily="18" charset="0"/>
                <a:cs typeface="Times New Roman" pitchFamily="18" charset="0"/>
              </a:rPr>
              <a:t>a culture of peace in society. </a:t>
            </a:r>
            <a:endParaRPr lang="en-US" sz="2200" b="1"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944562"/>
          </a:xfrm>
        </p:spPr>
        <p:txBody>
          <a:bodyPr>
            <a:noAutofit/>
          </a:bodyPr>
          <a:lstStyle/>
          <a:p>
            <a:r>
              <a:rPr lang="en-US" sz="3600" dirty="0" smtClean="0">
                <a:solidFill>
                  <a:srgbClr val="FFFF00"/>
                </a:solidFill>
                <a:latin typeface="Times New Roman" pitchFamily="18" charset="0"/>
                <a:cs typeface="Times New Roman" pitchFamily="18" charset="0"/>
              </a:rPr>
              <a:t/>
            </a:r>
            <a:br>
              <a:rPr lang="en-US" sz="3600" dirty="0" smtClean="0">
                <a:solidFill>
                  <a:srgbClr val="FFFF00"/>
                </a:solidFill>
                <a:latin typeface="Times New Roman" pitchFamily="18" charset="0"/>
                <a:cs typeface="Times New Roman" pitchFamily="18" charset="0"/>
              </a:rPr>
            </a:br>
            <a:r>
              <a:rPr lang="en-US" sz="3600" dirty="0" smtClean="0">
                <a:solidFill>
                  <a:srgbClr val="FFFF00"/>
                </a:solidFill>
                <a:latin typeface="Times New Roman" pitchFamily="18" charset="0"/>
                <a:cs typeface="Times New Roman" pitchFamily="18" charset="0"/>
              </a:rPr>
              <a:t>Lesson’s Learnt</a:t>
            </a:r>
            <a:br>
              <a:rPr lang="en-US" sz="3600" dirty="0" smtClean="0">
                <a:solidFill>
                  <a:srgbClr val="FFFF00"/>
                </a:solidFill>
                <a:latin typeface="Times New Roman" pitchFamily="18" charset="0"/>
                <a:cs typeface="Times New Roman" pitchFamily="18" charset="0"/>
              </a:rPr>
            </a:br>
            <a:endParaRPr lang="en-US" sz="3600" dirty="0"/>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solidFill>
                  <a:srgbClr val="FFFF00"/>
                </a:solidFill>
                <a:latin typeface="Times New Roman" pitchFamily="18" charset="0"/>
                <a:cs typeface="Times New Roman" pitchFamily="18" charset="0"/>
              </a:rPr>
              <a:t>Summary</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Scholars argued that non-violent movement is a significant method in reducing violent conflicts and making the world more peaceful. </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 What is non-violent movement?  </a:t>
            </a: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It is a peaceful method which clearly denies any conflict to occur to gain one’s interests and goals. It is a philosophy as well as a technique that rejects the use of physical violence.</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Practice of non-violence          </a:t>
            </a:r>
            <a:r>
              <a:rPr lang="en-US" sz="2200" b="1" dirty="0" smtClean="0">
                <a:solidFill>
                  <a:srgbClr val="FFFF00"/>
                </a:solidFill>
                <a:latin typeface="Times New Roman" pitchFamily="18" charset="0"/>
                <a:cs typeface="Times New Roman" pitchFamily="18" charset="0"/>
              </a:rPr>
              <a:t>a culture of peace in a society.</a:t>
            </a: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Why should non-violence be given priority and what lessons can be learnt from such movements?</a:t>
            </a:r>
          </a:p>
          <a:p>
            <a:pPr algn="just">
              <a:buNone/>
            </a:pPr>
            <a:r>
              <a:rPr lang="en-US" sz="2200" dirty="0" smtClean="0">
                <a:solidFill>
                  <a:srgbClr val="FFFF00"/>
                </a:solidFill>
                <a:latin typeface="Times New Roman" pitchFamily="18" charset="0"/>
                <a:cs typeface="Times New Roman" pitchFamily="18" charset="0"/>
              </a:rPr>
              <a:t> </a:t>
            </a:r>
            <a:endParaRPr lang="en-US" sz="2200" dirty="0">
              <a:latin typeface="Times New Roman" pitchFamily="18" charset="0"/>
              <a:cs typeface="Times New Roman" pitchFamily="18" charset="0"/>
            </a:endParaRPr>
          </a:p>
        </p:txBody>
      </p:sp>
      <p:sp>
        <p:nvSpPr>
          <p:cNvPr id="4" name="Right Arrow 3"/>
          <p:cNvSpPr/>
          <p:nvPr/>
        </p:nvSpPr>
        <p:spPr>
          <a:xfrm>
            <a:off x="3804745" y="4343400"/>
            <a:ext cx="457200" cy="198119"/>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3600" dirty="0" smtClean="0">
                <a:solidFill>
                  <a:srgbClr val="FFFF00"/>
                </a:solidFill>
                <a:latin typeface="Times New Roman" pitchFamily="18" charset="0"/>
                <a:cs typeface="Times New Roman" pitchFamily="18" charset="0"/>
              </a:rPr>
              <a:t>Conceptual Analysis of Non-violence</a:t>
            </a:r>
            <a:endParaRPr lang="en-US" sz="3600" dirty="0">
              <a:solidFill>
                <a:srgbClr val="FFFF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715000"/>
          </a:xfrm>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Conflicts are seen in different forms for example, between religious/ethnic majority and minority, repressive ruler and subject, government and opposition etc. “Conflict is an inseparable part of all human social relations.” – </a:t>
            </a:r>
            <a:r>
              <a:rPr lang="en-US" sz="2200" dirty="0">
                <a:solidFill>
                  <a:srgbClr val="FFFF00"/>
                </a:solidFill>
                <a:latin typeface="Times New Roman" pitchFamily="18" charset="0"/>
                <a:cs typeface="Times New Roman" pitchFamily="18" charset="0"/>
              </a:rPr>
              <a:t>Edward Azar </a:t>
            </a:r>
            <a:endParaRPr lang="en-US" sz="2200" dirty="0" smtClean="0">
              <a:solidFill>
                <a:srgbClr val="FFFF00"/>
              </a:solidFill>
              <a:latin typeface="Times New Roman" pitchFamily="18" charset="0"/>
              <a:cs typeface="Times New Roman" pitchFamily="18" charset="0"/>
            </a:endParaRPr>
          </a:p>
          <a:p>
            <a:pPr marL="0" indent="0" algn="just">
              <a:buNone/>
            </a:pPr>
            <a:endParaRPr lang="en-US" sz="2200" b="1" i="1" dirty="0" smtClean="0">
              <a:solidFill>
                <a:srgbClr val="FFFF00"/>
              </a:solidFill>
              <a:latin typeface="Times New Roman" pitchFamily="18" charset="0"/>
              <a:cs typeface="Times New Roman" pitchFamily="18" charset="0"/>
            </a:endParaRPr>
          </a:p>
          <a:p>
            <a:pPr marL="0" indent="0" algn="just">
              <a:buNone/>
            </a:pPr>
            <a:r>
              <a:rPr lang="en-US" sz="2200" b="1" i="1" dirty="0" smtClean="0">
                <a:solidFill>
                  <a:srgbClr val="FFFF00"/>
                </a:solidFill>
                <a:latin typeface="Times New Roman" pitchFamily="18" charset="0"/>
                <a:cs typeface="Times New Roman" pitchFamily="18" charset="0"/>
              </a:rPr>
              <a:t>Non-violence from Religious Perspectives: </a:t>
            </a: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The major religions teach non-violence, e.g., forgiveness, e.g., Imam Zayn el-</a:t>
            </a:r>
            <a:r>
              <a:rPr lang="en-US" sz="2200" dirty="0" err="1" smtClean="0">
                <a:solidFill>
                  <a:srgbClr val="FFFF00"/>
                </a:solidFill>
                <a:latin typeface="Times New Roman" pitchFamily="18" charset="0"/>
                <a:cs typeface="Times New Roman" pitchFamily="18" charset="0"/>
              </a:rPr>
              <a:t>Abidin</a:t>
            </a:r>
            <a:r>
              <a:rPr lang="en-US" sz="2200" dirty="0" smtClean="0">
                <a:solidFill>
                  <a:srgbClr val="FFFF00"/>
                </a:solidFill>
                <a:latin typeface="Times New Roman" pitchFamily="18" charset="0"/>
                <a:cs typeface="Times New Roman" pitchFamily="18" charset="0"/>
              </a:rPr>
              <a:t> is quoted as saying: “On the Day of Judgment, Allah the Almighty assembles all the people in one location and then it is announced, “Where are the noble people?” A group of people rise, who are then asked, “What distinguishes you from the rest?”</a:t>
            </a:r>
          </a:p>
          <a:p>
            <a:pPr marL="0" indent="0" algn="just">
              <a:buNone/>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In reply they say: “We used to make bonds with he who broke off with us, we used to give to he who deprived us, we used to forgive he who used to oppress us</a:t>
            </a:r>
            <a:r>
              <a:rPr lang="en-US" sz="2200" dirty="0">
                <a:solidFill>
                  <a:srgbClr val="FFFF00"/>
                </a:solidFill>
                <a:latin typeface="Times New Roman" pitchFamily="18" charset="0"/>
                <a:cs typeface="Times New Roman" pitchFamily="18" charset="0"/>
              </a:rPr>
              <a:t>.” They are then told; “You have said the truth, so enter the heaven.” </a:t>
            </a: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Conceptual Analysis of Non-violence</a:t>
            </a:r>
            <a:endParaRPr lang="en-US" sz="3600" dirty="0"/>
          </a:p>
        </p:txBody>
      </p:sp>
      <p:sp>
        <p:nvSpPr>
          <p:cNvPr id="3" name="Content Placeholder 2"/>
          <p:cNvSpPr>
            <a:spLocks noGrp="1"/>
          </p:cNvSpPr>
          <p:nvPr>
            <p:ph idx="1"/>
          </p:nvPr>
        </p:nvSpPr>
        <p:spPr/>
        <p:txBody>
          <a:bodyPr>
            <a:noAutofit/>
          </a:bodyPr>
          <a:lstStyle/>
          <a:p>
            <a:pPr algn="just">
              <a:buFont typeface="Wingdings" pitchFamily="2" charset="2"/>
              <a:buChar char="q"/>
            </a:pPr>
            <a:r>
              <a:rPr lang="en-US" sz="2200" dirty="0" smtClean="0">
                <a:solidFill>
                  <a:srgbClr val="FFFF00"/>
                </a:solidFill>
                <a:latin typeface="Times New Roman" pitchFamily="18" charset="0"/>
                <a:cs typeface="Times New Roman" pitchFamily="18" charset="0"/>
              </a:rPr>
              <a:t>Prophet of Islam many times beg and cry to Almighty to forgive his enemy who persecuted him.</a:t>
            </a:r>
          </a:p>
          <a:p>
            <a:pPr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Jesus said that ‘love thine enemy’. </a:t>
            </a:r>
          </a:p>
          <a:p>
            <a:pPr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Sage Vyasa defines Ahimsa as "the absence of injuriousness toward all living beings (</a:t>
            </a:r>
            <a:r>
              <a:rPr lang="en-US" sz="2200" dirty="0" err="1" smtClean="0">
                <a:solidFill>
                  <a:srgbClr val="FFFF00"/>
                </a:solidFill>
                <a:latin typeface="Times New Roman" pitchFamily="18" charset="0"/>
                <a:cs typeface="Times New Roman" pitchFamily="18" charset="0"/>
              </a:rPr>
              <a:t>sarvabhuta</a:t>
            </a:r>
            <a:r>
              <a:rPr lang="en-US" sz="2200" dirty="0" smtClean="0">
                <a:solidFill>
                  <a:srgbClr val="FFFF00"/>
                </a:solidFill>
                <a:latin typeface="Times New Roman" pitchFamily="18" charset="0"/>
                <a:cs typeface="Times New Roman" pitchFamily="18" charset="0"/>
              </a:rPr>
              <a:t>) in all respects (</a:t>
            </a:r>
            <a:r>
              <a:rPr lang="en-US" sz="2200" dirty="0" err="1" smtClean="0">
                <a:solidFill>
                  <a:srgbClr val="FFFF00"/>
                </a:solidFill>
                <a:latin typeface="Times New Roman" pitchFamily="18" charset="0"/>
                <a:cs typeface="Times New Roman" pitchFamily="18" charset="0"/>
              </a:rPr>
              <a:t>sarvatha</a:t>
            </a:r>
            <a:r>
              <a:rPr lang="en-US" sz="2200" dirty="0" smtClean="0">
                <a:solidFill>
                  <a:srgbClr val="FFFF00"/>
                </a:solidFill>
                <a:latin typeface="Times New Roman" pitchFamily="18" charset="0"/>
                <a:cs typeface="Times New Roman" pitchFamily="18" charset="0"/>
              </a:rPr>
              <a:t>) and for all times (</a:t>
            </a:r>
            <a:r>
              <a:rPr lang="en-US" sz="2200" dirty="0" err="1" smtClean="0">
                <a:solidFill>
                  <a:srgbClr val="FFFF00"/>
                </a:solidFill>
                <a:latin typeface="Times New Roman" pitchFamily="18" charset="0"/>
                <a:cs typeface="Times New Roman" pitchFamily="18" charset="0"/>
              </a:rPr>
              <a:t>sarvada</a:t>
            </a:r>
            <a:r>
              <a:rPr lang="en-US" sz="2200" dirty="0" smtClean="0">
                <a:solidFill>
                  <a:srgbClr val="FFFF00"/>
                </a:solidFill>
                <a:latin typeface="Times New Roman" pitchFamily="18" charset="0"/>
                <a:cs typeface="Times New Roman" pitchFamily="18" charset="0"/>
              </a:rPr>
              <a:t>)." </a:t>
            </a:r>
          </a:p>
          <a:p>
            <a:pPr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algn="just">
              <a:buFont typeface="Wingdings" pitchFamily="2" charset="2"/>
              <a:buChar char="q"/>
            </a:pPr>
            <a:r>
              <a:rPr lang="en-US" sz="2200" dirty="0" smtClean="0">
                <a:solidFill>
                  <a:srgbClr val="FFFF00"/>
                </a:solidFill>
                <a:latin typeface="Times New Roman" pitchFamily="18" charset="0"/>
                <a:cs typeface="Times New Roman" pitchFamily="18" charset="0"/>
              </a:rPr>
              <a:t>Lord Buddha said enmity cannot be appeased by enmity.</a:t>
            </a:r>
          </a:p>
          <a:p>
            <a:pPr algn="just">
              <a:buNone/>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86400"/>
          </a:xfrm>
        </p:spPr>
        <p:txBody>
          <a:bodyPr>
            <a:noAutofit/>
          </a:bodyPr>
          <a:lstStyle/>
          <a:p>
            <a:pPr lvl="0"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lvl="0" algn="just">
              <a:buFont typeface="Wingdings" pitchFamily="2" charset="2"/>
              <a:buChar char="q"/>
            </a:pPr>
            <a:r>
              <a:rPr lang="en-US" sz="2200" dirty="0" smtClean="0">
                <a:solidFill>
                  <a:srgbClr val="FFFF00"/>
                </a:solidFill>
                <a:latin typeface="Times New Roman" pitchFamily="18" charset="0"/>
                <a:cs typeface="Times New Roman" pitchFamily="18" charset="0"/>
              </a:rPr>
              <a:t>Conflict of interests between two people/groups is as old as the civilization itself. But, where a society is rooted in principles of nonviolence, resolving conflict at its incipient stage and controlling it in its escalated stage becomes easier. </a:t>
            </a:r>
          </a:p>
          <a:p>
            <a:pPr marL="0" lvl="0" indent="0" algn="just">
              <a:buNone/>
            </a:pPr>
            <a:endParaRPr lang="en-US" sz="2200" dirty="0" smtClean="0">
              <a:solidFill>
                <a:srgbClr val="FFFF00"/>
              </a:solidFill>
              <a:latin typeface="Times New Roman" pitchFamily="18" charset="0"/>
              <a:cs typeface="Times New Roman" pitchFamily="18" charset="0"/>
            </a:endParaRPr>
          </a:p>
          <a:p>
            <a:pPr lvl="0" algn="just">
              <a:buFont typeface="Wingdings" pitchFamily="2" charset="2"/>
              <a:buChar char="q"/>
            </a:pPr>
            <a:r>
              <a:rPr lang="en-US" sz="2200" dirty="0" smtClean="0">
                <a:solidFill>
                  <a:srgbClr val="FFFF00"/>
                </a:solidFill>
                <a:latin typeface="Times New Roman" pitchFamily="18" charset="0"/>
                <a:cs typeface="Times New Roman" pitchFamily="18" charset="0"/>
              </a:rPr>
              <a:t>Nonviolence is a technique, denies the use of violence to secure one’s interests and rights.</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Its</a:t>
            </a:r>
            <a:r>
              <a:rPr lang="en-US" sz="2200" b="1" dirty="0" smtClean="0">
                <a:solidFill>
                  <a:srgbClr val="FFFF00"/>
                </a:solidFill>
                <a:latin typeface="Times New Roman" pitchFamily="18" charset="0"/>
                <a:cs typeface="Times New Roman" pitchFamily="18" charset="0"/>
              </a:rPr>
              <a:t> </a:t>
            </a:r>
            <a:r>
              <a:rPr lang="en-US" sz="2200" dirty="0" smtClean="0">
                <a:solidFill>
                  <a:srgbClr val="FFFF00"/>
                </a:solidFill>
                <a:latin typeface="Times New Roman" pitchFamily="18" charset="0"/>
                <a:cs typeface="Times New Roman" pitchFamily="18" charset="0"/>
              </a:rPr>
              <a:t>methods may include persuasion, peaceful campaigns, boycotts, strike, civil disobedience, purposeful agitation and so on. </a:t>
            </a:r>
          </a:p>
        </p:txBody>
      </p:sp>
      <p:sp>
        <p:nvSpPr>
          <p:cNvPr id="4" name="Title 1"/>
          <p:cNvSpPr>
            <a:spLocks noGrp="1"/>
          </p:cNvSpPr>
          <p:nvPr>
            <p:ph type="title"/>
          </p:nvPr>
        </p:nvSpPr>
        <p:spPr>
          <a:xfrm>
            <a:off x="457200" y="274638"/>
            <a:ext cx="8229600" cy="715962"/>
          </a:xfrm>
        </p:spPr>
        <p:txBody>
          <a:bodyPr>
            <a:normAutofit/>
          </a:bodyPr>
          <a:lstStyle/>
          <a:p>
            <a:r>
              <a:rPr lang="en-US" sz="3600" dirty="0" smtClean="0">
                <a:solidFill>
                  <a:srgbClr val="FFFF00"/>
                </a:solidFill>
                <a:latin typeface="Times New Roman" pitchFamily="18" charset="0"/>
                <a:cs typeface="Times New Roman" pitchFamily="18" charset="0"/>
              </a:rPr>
              <a:t>Conceptual Analysis of Non-violence</a:t>
            </a:r>
            <a:endParaRPr lang="en-US" sz="3600"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a:buFont typeface="Wingdings" pitchFamily="2" charset="2"/>
              <a:buChar char="q"/>
            </a:pPr>
            <a:r>
              <a:rPr lang="en-US" sz="2200" dirty="0">
                <a:solidFill>
                  <a:srgbClr val="FFFF00"/>
                </a:solidFill>
                <a:latin typeface="Times New Roman" pitchFamily="18" charset="0"/>
                <a:cs typeface="Times New Roman" pitchFamily="18" charset="0"/>
              </a:rPr>
              <a:t>Many political scientists think that opposition movements select violent methods </a:t>
            </a:r>
            <a:r>
              <a:rPr lang="en-US" sz="2200" dirty="0" smtClean="0">
                <a:solidFill>
                  <a:srgbClr val="FFFF00"/>
                </a:solidFill>
                <a:latin typeface="Times New Roman" pitchFamily="18" charset="0"/>
                <a:cs typeface="Times New Roman" pitchFamily="18" charset="0"/>
              </a:rPr>
              <a:t>as </a:t>
            </a:r>
            <a:r>
              <a:rPr lang="en-US" sz="2200" dirty="0">
                <a:solidFill>
                  <a:srgbClr val="FFFF00"/>
                </a:solidFill>
                <a:latin typeface="Times New Roman" pitchFamily="18" charset="0"/>
                <a:cs typeface="Times New Roman" pitchFamily="18" charset="0"/>
              </a:rPr>
              <a:t>they are more effective than non-violent strategies at achieving policy goals. </a:t>
            </a:r>
            <a:endParaRPr lang="en-US" sz="2200" dirty="0" smtClean="0">
              <a:solidFill>
                <a:srgbClr val="FFFF00"/>
              </a:solidFill>
              <a:latin typeface="Times New Roman" pitchFamily="18" charset="0"/>
              <a:cs typeface="Times New Roman" pitchFamily="18" charset="0"/>
            </a:endParaRPr>
          </a:p>
          <a:p>
            <a:pPr lvl="0" algn="just">
              <a:buFont typeface="Wingdings" pitchFamily="2" charset="2"/>
              <a:buChar char="q"/>
            </a:pPr>
            <a:endParaRPr lang="en-US" sz="2200" dirty="0">
              <a:solidFill>
                <a:srgbClr val="FFFF00"/>
              </a:solidFill>
              <a:latin typeface="Times New Roman" pitchFamily="18" charset="0"/>
              <a:cs typeface="Times New Roman" pitchFamily="18" charset="0"/>
            </a:endParaRPr>
          </a:p>
          <a:p>
            <a:pPr lvl="0" algn="just">
              <a:buFont typeface="Wingdings" pitchFamily="2" charset="2"/>
              <a:buChar char="q"/>
            </a:pPr>
            <a:r>
              <a:rPr lang="en-US" sz="2200" dirty="0" smtClean="0">
                <a:solidFill>
                  <a:srgbClr val="FF0000"/>
                </a:solidFill>
                <a:latin typeface="Times New Roman" pitchFamily="18" charset="0"/>
                <a:cs typeface="Times New Roman" pitchFamily="18" charset="0"/>
              </a:rPr>
              <a:t>Despite </a:t>
            </a:r>
            <a:r>
              <a:rPr lang="en-US" sz="2200" dirty="0">
                <a:solidFill>
                  <a:srgbClr val="FF0000"/>
                </a:solidFill>
                <a:latin typeface="Times New Roman" pitchFamily="18" charset="0"/>
                <a:cs typeface="Times New Roman" pitchFamily="18" charset="0"/>
              </a:rPr>
              <a:t>the view, it is found that from 2000 to 2006</a:t>
            </a:r>
            <a:r>
              <a:rPr lang="en-US" sz="2200" dirty="0">
                <a:solidFill>
                  <a:srgbClr val="FFFF00"/>
                </a:solidFill>
                <a:latin typeface="Times New Roman" pitchFamily="18" charset="0"/>
                <a:cs typeface="Times New Roman" pitchFamily="18" charset="0"/>
              </a:rPr>
              <a:t>, organized civilian populations successfully employed non-violent methods to challenge authoritarian/undemocratic regimes in many countries</a:t>
            </a:r>
            <a:r>
              <a:rPr lang="en-US" sz="2200" dirty="0" smtClean="0">
                <a:solidFill>
                  <a:srgbClr val="FFFF00"/>
                </a:solidFill>
                <a:latin typeface="Times New Roman" pitchFamily="18" charset="0"/>
                <a:cs typeface="Times New Roman" pitchFamily="18" charset="0"/>
              </a:rPr>
              <a:t>.</a:t>
            </a:r>
          </a:p>
          <a:p>
            <a:pPr lvl="0" algn="just">
              <a:buFont typeface="Wingdings" pitchFamily="2" charset="2"/>
              <a:buChar char="q"/>
            </a:pPr>
            <a:endParaRPr lang="en-US" sz="2200" dirty="0" smtClean="0">
              <a:solidFill>
                <a:srgbClr val="FFFF00"/>
              </a:solidFill>
              <a:latin typeface="Times New Roman" pitchFamily="18" charset="0"/>
              <a:cs typeface="Times New Roman" pitchFamily="18" charset="0"/>
            </a:endParaRPr>
          </a:p>
          <a:p>
            <a:pPr lvl="0" algn="just">
              <a:buFont typeface="Wingdings" pitchFamily="2" charset="2"/>
              <a:buChar char="q"/>
            </a:pPr>
            <a:r>
              <a:rPr lang="en-US" sz="2200" dirty="0" smtClean="0">
                <a:solidFill>
                  <a:srgbClr val="FFFF00"/>
                </a:solidFill>
                <a:latin typeface="Times New Roman" pitchFamily="18" charset="0"/>
                <a:cs typeface="Times New Roman" pitchFamily="18" charset="0"/>
              </a:rPr>
              <a:t>Non-violent students movement against discriminatory quotas in government service in Bangladesh in April 2018; outcomes</a:t>
            </a:r>
            <a:endParaRPr lang="en-US" sz="2200" dirty="0">
              <a:solidFill>
                <a:srgbClr val="FFFF00"/>
              </a:solidFill>
              <a:latin typeface="Times New Roman" pitchFamily="18" charset="0"/>
              <a:cs typeface="Times New Roman" pitchFamily="18" charset="0"/>
            </a:endParaRPr>
          </a:p>
          <a:p>
            <a:endParaRPr lang="en-US" dirty="0"/>
          </a:p>
        </p:txBody>
      </p:sp>
      <p:sp>
        <p:nvSpPr>
          <p:cNvPr id="4" name="Title 1"/>
          <p:cNvSpPr>
            <a:spLocks noGrp="1"/>
          </p:cNvSpPr>
          <p:nvPr>
            <p:ph type="title"/>
          </p:nvPr>
        </p:nvSpPr>
        <p:spPr/>
        <p:txBody>
          <a:bodyPr>
            <a:normAutofit/>
          </a:bodyPr>
          <a:lstStyle/>
          <a:p>
            <a:r>
              <a:rPr lang="en-US" sz="3600" dirty="0" smtClean="0">
                <a:solidFill>
                  <a:srgbClr val="FFFF00"/>
                </a:solidFill>
                <a:latin typeface="Times New Roman" pitchFamily="18" charset="0"/>
                <a:cs typeface="Times New Roman" pitchFamily="18" charset="0"/>
              </a:rPr>
              <a:t>Conceptual Analysis of Non-violence</a:t>
            </a:r>
            <a:endParaRPr lang="en-US" sz="3600" dirty="0"/>
          </a:p>
        </p:txBody>
      </p:sp>
    </p:spTree>
    <p:extLst>
      <p:ext uri="{BB962C8B-B14F-4D97-AF65-F5344CB8AC3E}">
        <p14:creationId xmlns:p14="http://schemas.microsoft.com/office/powerpoint/2010/main" val="1765849823"/>
      </p:ext>
    </p:extLst>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Definitions of Non-violence</a:t>
            </a:r>
            <a:endParaRPr lang="en-US" sz="3600" dirty="0">
              <a:solidFill>
                <a:srgbClr val="FFFF00"/>
              </a:solidFill>
            </a:endParaRPr>
          </a:p>
        </p:txBody>
      </p:sp>
      <p:sp>
        <p:nvSpPr>
          <p:cNvPr id="3" name="Content Placeholder 2"/>
          <p:cNvSpPr>
            <a:spLocks noGrp="1"/>
          </p:cNvSpPr>
          <p:nvPr>
            <p:ph idx="1"/>
          </p:nvPr>
        </p:nvSpPr>
        <p:spPr/>
        <p:txBody>
          <a:bodyPr>
            <a:noAutofit/>
          </a:bodyPr>
          <a:lstStyle/>
          <a:p>
            <a:pPr algn="just"/>
            <a:r>
              <a:rPr lang="en-US" sz="2200" dirty="0" smtClean="0">
                <a:solidFill>
                  <a:srgbClr val="FFFF00"/>
                </a:solidFill>
                <a:latin typeface="Times New Roman" pitchFamily="18" charset="0"/>
                <a:cs typeface="Times New Roman" pitchFamily="18" charset="0"/>
              </a:rPr>
              <a:t>Gandhi noted that “Non-violent resistance implies the very opposite of weakness. Defiance combined with non-retaliatory acceptance of repression from one's opponents is active, not passive.”</a:t>
            </a:r>
          </a:p>
          <a:p>
            <a:pPr algn="just"/>
            <a:endParaRPr lang="en-US" sz="2200" dirty="0">
              <a:solidFill>
                <a:srgbClr val="FFFF00"/>
              </a:solidFill>
              <a:latin typeface="Times New Roman" pitchFamily="18" charset="0"/>
              <a:cs typeface="Times New Roman" pitchFamily="18" charset="0"/>
            </a:endParaRPr>
          </a:p>
          <a:p>
            <a:pPr algn="just"/>
            <a:r>
              <a:rPr lang="en-US" sz="2200" dirty="0" smtClean="0">
                <a:solidFill>
                  <a:srgbClr val="FFFF00"/>
                </a:solidFill>
                <a:latin typeface="Times New Roman" pitchFamily="18" charset="0"/>
                <a:cs typeface="Times New Roman" pitchFamily="18" charset="0"/>
              </a:rPr>
              <a:t>It requires strength for using non-violent methods in political struggle and the quest for Truth.</a:t>
            </a:r>
          </a:p>
          <a:p>
            <a:pPr algn="just"/>
            <a:endParaRPr lang="en-US" sz="2200" dirty="0">
              <a:solidFill>
                <a:srgbClr val="FFFF00"/>
              </a:solidFill>
              <a:latin typeface="Times New Roman" pitchFamily="18" charset="0"/>
              <a:cs typeface="Times New Roman" pitchFamily="18" charset="0"/>
            </a:endParaRPr>
          </a:p>
          <a:p>
            <a:pPr lvl="0" algn="just"/>
            <a:r>
              <a:rPr lang="en-US" sz="2200" dirty="0">
                <a:solidFill>
                  <a:srgbClr val="FFFF00"/>
                </a:solidFill>
                <a:latin typeface="Times New Roman" pitchFamily="18" charset="0"/>
                <a:cs typeface="Times New Roman" pitchFamily="18" charset="0"/>
              </a:rPr>
              <a:t>Wally Nelson argued that “Nonviolence is the constant awareness of the dignity and the humanity of oneself and others; it seeks truth and justice; it renounces violence both in method and in attitude; It is the willingness to undergo suffering rather than inflict it. It excludes retaliation.” </a:t>
            </a:r>
          </a:p>
          <a:p>
            <a:pPr algn="just"/>
            <a:endParaRPr lang="en-US" sz="2200" dirty="0" smtClean="0">
              <a:solidFill>
                <a:srgbClr val="FFFF00"/>
              </a:solidFill>
              <a:latin typeface="Times New Roman" pitchFamily="18" charset="0"/>
              <a:cs typeface="Times New Roman" pitchFamily="18" charset="0"/>
            </a:endParaRPr>
          </a:p>
          <a:p>
            <a:pPr algn="just">
              <a:buNone/>
            </a:pPr>
            <a:endParaRPr lang="en-US" sz="2200" dirty="0" smtClean="0">
              <a:solidFill>
                <a:srgbClr val="FFFF00"/>
              </a:solidFill>
              <a:latin typeface="Times New Roman" pitchFamily="18" charset="0"/>
              <a:cs typeface="Times New Roman" pitchFamily="18" charset="0"/>
            </a:endParaRPr>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76800"/>
          </a:xfrm>
        </p:spPr>
        <p:txBody>
          <a:bodyPr>
            <a:noAutofit/>
          </a:bodyPr>
          <a:lstStyle/>
          <a:p>
            <a:pPr algn="just"/>
            <a:r>
              <a:rPr lang="en-US" sz="2200" dirty="0" smtClean="0">
                <a:solidFill>
                  <a:srgbClr val="FFFF00"/>
                </a:solidFill>
                <a:latin typeface="Times New Roman" pitchFamily="18" charset="0"/>
                <a:cs typeface="Times New Roman" pitchFamily="18" charset="0"/>
              </a:rPr>
              <a:t>Dr. Martin Luther King noted that nonviolence has some basic elements: </a:t>
            </a:r>
          </a:p>
          <a:p>
            <a:pPr algn="just"/>
            <a:r>
              <a:rPr lang="en-US" sz="2200" dirty="0" smtClean="0">
                <a:solidFill>
                  <a:srgbClr val="FFFF00"/>
                </a:solidFill>
                <a:latin typeface="Times New Roman" pitchFamily="18" charset="0"/>
                <a:cs typeface="Times New Roman" pitchFamily="18" charset="0"/>
              </a:rPr>
              <a:t>1) nonviolence is a resistance to evil and oppression; </a:t>
            </a:r>
          </a:p>
          <a:p>
            <a:pPr algn="just"/>
            <a:r>
              <a:rPr lang="en-US" sz="2200" dirty="0" smtClean="0">
                <a:solidFill>
                  <a:srgbClr val="FFFF00"/>
                </a:solidFill>
                <a:latin typeface="Times New Roman" pitchFamily="18" charset="0"/>
                <a:cs typeface="Times New Roman" pitchFamily="18" charset="0"/>
              </a:rPr>
              <a:t>2) it does not seek to defeat or humiliate the opponent, but to win her/his understanding</a:t>
            </a:r>
            <a:r>
              <a:rPr lang="en-US" sz="2200" dirty="0">
                <a:solidFill>
                  <a:srgbClr val="FFFF00"/>
                </a:solidFill>
                <a:latin typeface="Times New Roman" pitchFamily="18" charset="0"/>
                <a:cs typeface="Times New Roman" pitchFamily="18" charset="0"/>
              </a:rPr>
              <a:t>;</a:t>
            </a:r>
            <a:r>
              <a:rPr lang="en-US" sz="2200" dirty="0" smtClean="0">
                <a:solidFill>
                  <a:srgbClr val="FFFF00"/>
                </a:solidFill>
                <a:latin typeface="Times New Roman" pitchFamily="18" charset="0"/>
                <a:cs typeface="Times New Roman" pitchFamily="18" charset="0"/>
              </a:rPr>
              <a:t> </a:t>
            </a:r>
          </a:p>
          <a:p>
            <a:pPr algn="just"/>
            <a:r>
              <a:rPr lang="en-US" sz="2200" dirty="0" smtClean="0">
                <a:solidFill>
                  <a:srgbClr val="FFFF00"/>
                </a:solidFill>
                <a:latin typeface="Times New Roman" pitchFamily="18" charset="0"/>
                <a:cs typeface="Times New Roman" pitchFamily="18" charset="0"/>
              </a:rPr>
              <a:t>3) the non-violent method is an attack on the forces of evil rather than against persons doing the evil; </a:t>
            </a:r>
          </a:p>
          <a:p>
            <a:pPr algn="just"/>
            <a:r>
              <a:rPr lang="en-US" sz="2200" dirty="0" smtClean="0">
                <a:solidFill>
                  <a:srgbClr val="FFFF00"/>
                </a:solidFill>
                <a:latin typeface="Times New Roman" pitchFamily="18" charset="0"/>
                <a:cs typeface="Times New Roman" pitchFamily="18" charset="0"/>
              </a:rPr>
              <a:t>4) it is the willingness to accept suffering without retaliation; </a:t>
            </a:r>
          </a:p>
          <a:p>
            <a:pPr algn="just"/>
            <a:r>
              <a:rPr lang="en-US" sz="2200" dirty="0" smtClean="0">
                <a:solidFill>
                  <a:srgbClr val="FFFF00"/>
                </a:solidFill>
                <a:latin typeface="Times New Roman" pitchFamily="18" charset="0"/>
                <a:cs typeface="Times New Roman" pitchFamily="18" charset="0"/>
              </a:rPr>
              <a:t>5) it avoids both external physical and internal spiritual violence - not only refuses to shoot, but also to hate an opponent. </a:t>
            </a:r>
          </a:p>
        </p:txBody>
      </p:sp>
      <p:sp>
        <p:nvSpPr>
          <p:cNvPr id="4" name="Title 1"/>
          <p:cNvSpPr>
            <a:spLocks noGrp="1"/>
          </p:cNvSpPr>
          <p:nvPr>
            <p:ph type="title"/>
          </p:nvPr>
        </p:nvSpPr>
        <p:spPr>
          <a:xfrm>
            <a:off x="457200" y="274638"/>
            <a:ext cx="8229600" cy="868362"/>
          </a:xfrm>
        </p:spPr>
        <p:txBody>
          <a:bodyPr>
            <a:normAutofit/>
          </a:bodyPr>
          <a:lstStyle/>
          <a:p>
            <a:r>
              <a:rPr lang="en-US" sz="3600" dirty="0" smtClean="0">
                <a:solidFill>
                  <a:srgbClr val="FFFF00"/>
                </a:solidFill>
              </a:rPr>
              <a:t>Definitions of Non-violence</a:t>
            </a:r>
            <a:endParaRPr lang="en-US" sz="3600" dirty="0">
              <a:solidFill>
                <a:srgbClr val="FFFF00"/>
              </a:solidFill>
            </a:endParaRPr>
          </a:p>
        </p:txBody>
      </p:sp>
    </p:spTree>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3900</TotalTime>
  <Words>1859</Words>
  <Application>Microsoft Office PowerPoint</Application>
  <PresentationFormat>On-screen Show (4:3)</PresentationFormat>
  <Paragraphs>118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Non-violent Movements in Politics</vt:lpstr>
      <vt:lpstr>Summary</vt:lpstr>
      <vt:lpstr>Summary</vt:lpstr>
      <vt:lpstr>Conceptual Analysis of Non-violence</vt:lpstr>
      <vt:lpstr>Conceptual Analysis of Non-violence</vt:lpstr>
      <vt:lpstr>Conceptual Analysis of Non-violence</vt:lpstr>
      <vt:lpstr>Conceptual Analysis of Non-violence</vt:lpstr>
      <vt:lpstr>Definitions of Non-violence</vt:lpstr>
      <vt:lpstr>Definitions of Non-violence</vt:lpstr>
      <vt:lpstr>Principles of Non-violence  </vt:lpstr>
      <vt:lpstr> Principles of Non-violence  </vt:lpstr>
      <vt:lpstr> Principles of Non-violence  </vt:lpstr>
      <vt:lpstr>Non-violent Movements in South Asia:  Case of Ghaffar Khan </vt:lpstr>
      <vt:lpstr>The case of Ghaffar Khan </vt:lpstr>
      <vt:lpstr>Non-violent Movements in South Asia:  The case of Ghaffar Khan </vt:lpstr>
      <vt:lpstr>The Case of Ghaffar Khan </vt:lpstr>
      <vt:lpstr>The Case of Ghaffar Khan </vt:lpstr>
      <vt:lpstr>The Case of Ghaffar Khan </vt:lpstr>
      <vt:lpstr>Ghaffar Khan with Gandhiji</vt:lpstr>
      <vt:lpstr>Badsha Khan and Gandhiji in a Public meeting in Peshawar</vt:lpstr>
      <vt:lpstr> Lesson’s Learnt </vt:lpstr>
      <vt:lpstr> Lesson’s Learnt </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Significance of Non-violence in Politics</dc:title>
  <dc:creator>Dr. Joshim</dc:creator>
  <cp:lastModifiedBy>ismail - [2010]</cp:lastModifiedBy>
  <cp:revision>152</cp:revision>
  <dcterms:created xsi:type="dcterms:W3CDTF">2016-12-06T16:19:34Z</dcterms:created>
  <dcterms:modified xsi:type="dcterms:W3CDTF">2019-08-18T04:43:01Z</dcterms:modified>
</cp:coreProperties>
</file>