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60" r:id="rId4"/>
    <p:sldId id="276" r:id="rId5"/>
    <p:sldId id="258" r:id="rId6"/>
    <p:sldId id="259" r:id="rId7"/>
    <p:sldId id="264" r:id="rId8"/>
    <p:sldId id="263" r:id="rId9"/>
    <p:sldId id="262" r:id="rId10"/>
    <p:sldId id="265" r:id="rId11"/>
    <p:sldId id="271" r:id="rId12"/>
    <p:sldId id="274" r:id="rId13"/>
    <p:sldId id="273" r:id="rId14"/>
    <p:sldId id="268" r:id="rId15"/>
    <p:sldId id="275" r:id="rId16"/>
    <p:sldId id="270" r:id="rId17"/>
    <p:sldId id="272" r:id="rId18"/>
    <p:sldId id="267" r:id="rId19"/>
    <p:sldId id="266"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98F00-AD04-424B-881E-FD1CE4309140}" type="datetimeFigureOut">
              <a:rPr lang="en-US" smtClean="0"/>
              <a:pPr/>
              <a:t>11/17/2020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67C956-7A98-4B8D-B517-3CBF25BF2D21}" type="slidenum">
              <a:rPr lang="en-US" smtClean="0"/>
              <a:pPr/>
              <a:t>‹#›</a:t>
            </a:fld>
            <a:endParaRPr lang="en-US"/>
          </a:p>
        </p:txBody>
      </p:sp>
    </p:spTree>
    <p:extLst>
      <p:ext uri="{BB962C8B-B14F-4D97-AF65-F5344CB8AC3E}">
        <p14:creationId xmlns:p14="http://schemas.microsoft.com/office/powerpoint/2010/main" val="175317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67C956-7A98-4B8D-B517-3CBF25BF2D2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D05A6B-E071-4762-8005-63507D15C433}" type="datetimeFigureOut">
              <a:rPr lang="en-US" smtClean="0"/>
              <a:pPr/>
              <a:t>11/17/2020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AE575B2-73C7-4FB8-A7FB-D774A14370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75B2-73C7-4FB8-A7FB-D774A14370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75B2-73C7-4FB8-A7FB-D774A14370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75B2-73C7-4FB8-A7FB-D774A14370B5}"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575B2-73C7-4FB8-A7FB-D774A14370B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575B2-73C7-4FB8-A7FB-D774A14370B5}"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575B2-73C7-4FB8-A7FB-D774A1437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575B2-73C7-4FB8-A7FB-D774A14370B5}"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05A6B-E071-4762-8005-63507D15C433}" type="datetimeFigureOut">
              <a:rPr lang="en-US" smtClean="0"/>
              <a:pPr/>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575B2-73C7-4FB8-A7FB-D774A14370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2D05A6B-E071-4762-8005-63507D15C433}" type="datetimeFigureOut">
              <a:rPr lang="en-US" smtClean="0"/>
              <a:pPr/>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575B2-73C7-4FB8-A7FB-D774A14370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D05A6B-E071-4762-8005-63507D15C433}" type="datetimeFigureOut">
              <a:rPr lang="en-US" smtClean="0"/>
              <a:pPr/>
              <a:t>11/17/2020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AE575B2-73C7-4FB8-A7FB-D774A14370B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D05A6B-E071-4762-8005-63507D15C433}" type="datetimeFigureOut">
              <a:rPr lang="en-US" smtClean="0"/>
              <a:pPr/>
              <a:t>11/17/2020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AE575B2-73C7-4FB8-A7FB-D774A14370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603375"/>
          </a:xfrm>
        </p:spPr>
        <p:txBody>
          <a:bodyPr>
            <a:noAutofit/>
          </a:bodyPr>
          <a:lstStyle/>
          <a:p>
            <a:r>
              <a:rPr lang="en-US" sz="3600" dirty="0" smtClean="0">
                <a:latin typeface="Algerian" pitchFamily="82" charset="0"/>
              </a:rPr>
              <a:t>What is State? What is the Origin Of State? </a:t>
            </a:r>
            <a:endParaRPr lang="en-US" sz="3600" dirty="0">
              <a:latin typeface="Algerian" pitchFamily="82" charset="0"/>
            </a:endParaRPr>
          </a:p>
        </p:txBody>
      </p:sp>
      <p:sp>
        <p:nvSpPr>
          <p:cNvPr id="3" name="Subtitle 2"/>
          <p:cNvSpPr>
            <a:spLocks noGrp="1"/>
          </p:cNvSpPr>
          <p:nvPr>
            <p:ph type="subTitle" idx="1"/>
          </p:nvPr>
        </p:nvSpPr>
        <p:spPr>
          <a:xfrm>
            <a:off x="1981200" y="4267200"/>
            <a:ext cx="6400800" cy="1752600"/>
          </a:xfrm>
        </p:spPr>
        <p:txBody>
          <a:bodyPr>
            <a:normAutofit/>
          </a:bodyPr>
          <a:lstStyle/>
          <a:p>
            <a:r>
              <a:rPr lang="en-US" sz="2800" dirty="0" smtClean="0">
                <a:latin typeface="Algerian" pitchFamily="82" charset="0"/>
              </a:rPr>
              <a:t>Dr. M. </a:t>
            </a:r>
            <a:r>
              <a:rPr lang="en-US" sz="2800" dirty="0" err="1" smtClean="0">
                <a:latin typeface="Algerian" pitchFamily="82" charset="0"/>
              </a:rPr>
              <a:t>Jashim</a:t>
            </a:r>
            <a:r>
              <a:rPr lang="en-US" sz="2800" dirty="0" smtClean="0">
                <a:latin typeface="Algerian" pitchFamily="82" charset="0"/>
              </a:rPr>
              <a:t> </a:t>
            </a:r>
            <a:r>
              <a:rPr lang="en-US" sz="2800" dirty="0" err="1" smtClean="0">
                <a:latin typeface="Algerian" pitchFamily="82" charset="0"/>
              </a:rPr>
              <a:t>Uddin</a:t>
            </a:r>
            <a:endParaRPr lang="en-US" sz="2800" dirty="0" smtClean="0">
              <a:latin typeface="Algerian" pitchFamily="82" charset="0"/>
            </a:endParaRPr>
          </a:p>
          <a:p>
            <a:r>
              <a:rPr lang="en-US" sz="2800" dirty="0" smtClean="0">
                <a:latin typeface="Algerian" pitchFamily="82" charset="0"/>
              </a:rPr>
              <a:t>NSU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Criticism of the divine theory:</a:t>
            </a:r>
          </a:p>
          <a:p>
            <a:pPr>
              <a:buFont typeface="Wingdings" pitchFamily="2" charset="2"/>
              <a:buChar char="§"/>
            </a:pPr>
            <a:r>
              <a:rPr lang="en-US" sz="2400" dirty="0" smtClean="0">
                <a:latin typeface="Times New Roman" pitchFamily="18" charset="0"/>
                <a:cs typeface="Times New Roman" pitchFamily="18" charset="0"/>
              </a:rPr>
              <a:t>The theory is against democracy and blindly supports Absolutism. </a:t>
            </a:r>
          </a:p>
          <a:p>
            <a:pPr>
              <a:buFont typeface="Wingdings" pitchFamily="2" charset="2"/>
              <a:buChar char="§"/>
            </a:pPr>
            <a:r>
              <a:rPr lang="en-US" sz="2400" dirty="0" smtClean="0">
                <a:latin typeface="Times New Roman" pitchFamily="18" charset="0"/>
                <a:cs typeface="Times New Roman" pitchFamily="18" charset="0"/>
              </a:rPr>
              <a:t>The state is not a divine institution but a political institution, and cannot be applicable to the modern state. </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3600" b="0" dirty="0" smtClean="0">
                <a:latin typeface="Times New Roman" pitchFamily="18" charset="0"/>
                <a:cs typeface="Times New Roman" pitchFamily="18" charset="0"/>
              </a:rPr>
              <a:t>Devine Theory</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11891"/>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Thomas Hobbes, John Locke and Jean Jacques </a:t>
            </a:r>
            <a:r>
              <a:rPr lang="en-US" sz="2400" dirty="0" smtClean="0">
                <a:latin typeface="Times New Roman" pitchFamily="18" charset="0"/>
                <a:cs typeface="Times New Roman" pitchFamily="18" charset="0"/>
              </a:rPr>
              <a:t>Rousseau contributed to the Social Contract theory from 16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century to 18</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century. The theory contributed to the popular revolution in England, French and the US. </a:t>
            </a:r>
          </a:p>
          <a:p>
            <a:pPr algn="just">
              <a:buFont typeface="Wingdings" pitchFamily="2" charset="2"/>
              <a:buChar char="Ø"/>
            </a:pPr>
            <a:r>
              <a:rPr lang="en-US" sz="2400" dirty="0">
                <a:latin typeface="Times New Roman" pitchFamily="18" charset="0"/>
                <a:cs typeface="Times New Roman" pitchFamily="18" charset="0"/>
              </a:rPr>
              <a:t>The theory argues ” State is the creation of social contract entered by the people to leave the state of nature and create state deliberately.”</a:t>
            </a: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Man had originally created the state by means of social contract to which each individual had consented.</a:t>
            </a:r>
          </a:p>
          <a:p>
            <a:pPr algn="just">
              <a:buFont typeface="Wingdings" pitchFamily="2" charset="2"/>
              <a:buChar char="Ø"/>
            </a:pPr>
            <a:r>
              <a:rPr lang="en-US" sz="2400" dirty="0" smtClean="0">
                <a:latin typeface="Times New Roman" pitchFamily="18" charset="0"/>
                <a:cs typeface="Times New Roman" pitchFamily="18" charset="0"/>
              </a:rPr>
              <a:t>This theory shows the relationship between those who govern and who are governed; </a:t>
            </a:r>
          </a:p>
          <a:p>
            <a:pPr algn="just"/>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Social Contract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Hobbes argument: Man surrendered his natural rights of self-government to an absolute sovereign (either king or parliament), although he preferred monarchy.</a:t>
            </a:r>
          </a:p>
          <a:p>
            <a:pPr algn="just"/>
            <a:r>
              <a:rPr lang="en-US" sz="2400" dirty="0" smtClean="0">
                <a:latin typeface="Times New Roman" pitchFamily="18" charset="0"/>
                <a:cs typeface="Times New Roman" pitchFamily="18" charset="0"/>
              </a:rPr>
              <a:t>Lockean notion: He described an agreement under which man retained almost all his natural rights under a limited parliamentary type of government </a:t>
            </a:r>
            <a:r>
              <a:rPr lang="en-US" sz="2400" b="1" i="1" dirty="0" smtClean="0">
                <a:latin typeface="Times New Roman" pitchFamily="18" charset="0"/>
                <a:cs typeface="Times New Roman" pitchFamily="18" charset="0"/>
              </a:rPr>
              <a:t>responsible to the people.</a:t>
            </a:r>
          </a:p>
          <a:p>
            <a:pPr algn="just"/>
            <a:r>
              <a:rPr lang="en-US" sz="2400" dirty="0" smtClean="0">
                <a:latin typeface="Times New Roman" pitchFamily="18" charset="0"/>
                <a:cs typeface="Times New Roman" pitchFamily="18" charset="0"/>
              </a:rPr>
              <a:t>However, Rousseau strongly argued for the </a:t>
            </a:r>
            <a:r>
              <a:rPr lang="en-US" sz="2400" i="1" dirty="0" smtClean="0">
                <a:latin typeface="Times New Roman" pitchFamily="18" charset="0"/>
                <a:cs typeface="Times New Roman" pitchFamily="18" charset="0"/>
              </a:rPr>
              <a:t>popular sovereign</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Unlike both Hobbes and Locke, he insisted on the right of all people to participate in the government </a:t>
            </a:r>
            <a:r>
              <a:rPr lang="en-US" sz="2400" dirty="0">
                <a:latin typeface="Times New Roman" pitchFamily="18" charset="0"/>
                <a:cs typeface="Times New Roman" pitchFamily="18" charset="0"/>
              </a:rPr>
              <a:t>affairs . </a:t>
            </a:r>
          </a:p>
        </p:txBody>
      </p:sp>
      <p:sp>
        <p:nvSpPr>
          <p:cNvPr id="4"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Social Contract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algn="just"/>
            <a:r>
              <a:rPr lang="en-US" sz="2400" dirty="0" smtClean="0">
                <a:latin typeface="Times New Roman" pitchFamily="18" charset="0"/>
                <a:cs typeface="Times New Roman" pitchFamily="18" charset="0"/>
              </a:rPr>
              <a:t>Rousseau argued that political authority was not legitimate unless it was exercised directly by the people.</a:t>
            </a:r>
          </a:p>
          <a:p>
            <a:pPr algn="just"/>
            <a:r>
              <a:rPr lang="en-US" sz="2400" dirty="0" smtClean="0">
                <a:latin typeface="Times New Roman" pitchFamily="18" charset="0"/>
                <a:cs typeface="Times New Roman" pitchFamily="18" charset="0"/>
              </a:rPr>
              <a:t>Regarding the relationship between legitimate authority and political representation, Rousseau argued that legitimate political authority originates in the social contract between citizens and government. </a:t>
            </a:r>
          </a:p>
          <a:p>
            <a:pPr algn="just"/>
            <a:r>
              <a:rPr lang="en-US" sz="2400" dirty="0" smtClean="0">
                <a:latin typeface="Times New Roman" pitchFamily="18" charset="0"/>
                <a:cs typeface="Times New Roman" pitchFamily="18" charset="0"/>
              </a:rPr>
              <a:t>If a government act is contrary to the original social contract, citizens are entitled to resist or even revel.</a:t>
            </a:r>
          </a:p>
          <a:p>
            <a:pPr algn="just"/>
            <a:r>
              <a:rPr lang="en-US" sz="2400" dirty="0" smtClean="0">
                <a:latin typeface="Times New Roman" pitchFamily="18" charset="0"/>
                <a:cs typeface="Times New Roman" pitchFamily="18" charset="0"/>
              </a:rPr>
              <a:t>Rousseau’s social contract theory remains fundamental to the principles of democratic government.</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rmAutofit/>
          </a:bodyPr>
          <a:lstStyle/>
          <a:p>
            <a:pPr algn="ctr"/>
            <a:r>
              <a:rPr lang="en-US" sz="3600" dirty="0" smtClean="0">
                <a:latin typeface="Times New Roman" pitchFamily="18" charset="0"/>
                <a:cs typeface="Times New Roman" pitchFamily="18" charset="0"/>
              </a:rPr>
              <a:t>Social Contract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Aristotle declared that “man is by nature a political animal” Man outside of the state was not a man at all, but either God or beast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Man </a:t>
            </a:r>
            <a:r>
              <a:rPr lang="en-US" sz="2400" dirty="0">
                <a:latin typeface="Times New Roman" pitchFamily="18" charset="0"/>
                <a:cs typeface="Times New Roman" pitchFamily="18" charset="0"/>
              </a:rPr>
              <a:t>could fulfill himself only through the state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It is the basic nature which prompted primitive people in living together in groups. </a:t>
            </a:r>
          </a:p>
          <a:p>
            <a:pPr algn="just"/>
            <a:r>
              <a:rPr lang="en-US" sz="2400" dirty="0" smtClean="0">
                <a:latin typeface="Times New Roman" pitchFamily="18" charset="0"/>
                <a:cs typeface="Times New Roman" pitchFamily="18" charset="0"/>
              </a:rPr>
              <a:t>The growth of state was not possible in the absence of political consciousness. Political consciousness means an awareness among people of common purposes and ends to be realized through political organization. </a:t>
            </a:r>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Natural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This political/social character was supplemented by kinship or blood relationship. Blood relationship was the most important bond of union among the primitive people.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Religion had played a vital role in the process of building of the state. Religions gave unity to the people both in the primitive and middle ages; </a:t>
            </a:r>
          </a:p>
          <a:p>
            <a:pPr algn="just"/>
            <a:r>
              <a:rPr lang="en-US" sz="2400" dirty="0" smtClean="0">
                <a:latin typeface="Times New Roman" pitchFamily="18" charset="0"/>
                <a:cs typeface="Times New Roman" pitchFamily="18" charset="0"/>
              </a:rPr>
              <a:t>What’s the role of religion in today’s world?</a:t>
            </a:r>
          </a:p>
          <a:p>
            <a:endParaRPr lang="en-US" sz="2400" dirty="0"/>
          </a:p>
        </p:txBody>
      </p:sp>
      <p:sp>
        <p:nvSpPr>
          <p:cNvPr id="4"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Natural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8229600" cy="3810000"/>
          </a:xfrm>
        </p:spPr>
        <p:txBody>
          <a:bodyPr>
            <a:noAutofit/>
          </a:bodyPr>
          <a:lstStyle/>
          <a:p>
            <a:r>
              <a:rPr lang="en-US" sz="2400" dirty="0" smtClean="0">
                <a:latin typeface="Times New Roman" pitchFamily="18" charset="0"/>
                <a:cs typeface="Times New Roman" pitchFamily="18" charset="0"/>
              </a:rPr>
              <a:t>This natural theory was carried further in later ages by the impact of historical or  scientific research.</a:t>
            </a:r>
          </a:p>
          <a:p>
            <a:r>
              <a:rPr lang="en-US" sz="2400" dirty="0" smtClean="0">
                <a:latin typeface="Times New Roman" pitchFamily="18" charset="0"/>
                <a:cs typeface="Times New Roman" pitchFamily="18" charset="0"/>
              </a:rPr>
              <a:t>Some considered the state as almost a living organism, evolving into higher and better form.</a:t>
            </a:r>
          </a:p>
          <a:p>
            <a:r>
              <a:rPr lang="en-US" sz="2400" dirty="0" smtClean="0">
                <a:latin typeface="Times New Roman" pitchFamily="18" charset="0"/>
                <a:cs typeface="Times New Roman" pitchFamily="18" charset="0"/>
              </a:rPr>
              <a:t>The English ‘idealist’ school of thought tried to revive the Aristotle-</a:t>
            </a:r>
            <a:r>
              <a:rPr lang="en-US" sz="2400" dirty="0" err="1" smtClean="0">
                <a:latin typeface="Times New Roman" pitchFamily="18" charset="0"/>
                <a:cs typeface="Times New Roman" pitchFamily="18" charset="0"/>
              </a:rPr>
              <a:t>lian</a:t>
            </a:r>
            <a:r>
              <a:rPr lang="en-US" sz="2400" dirty="0" smtClean="0">
                <a:latin typeface="Times New Roman" pitchFamily="18" charset="0"/>
                <a:cs typeface="Times New Roman" pitchFamily="18" charset="0"/>
              </a:rPr>
              <a:t> idea that state was natural and it was a force for progress towards the good life rather than an evil.</a:t>
            </a:r>
          </a:p>
          <a:p>
            <a:r>
              <a:rPr lang="en-US" sz="2400" dirty="0" smtClean="0">
                <a:latin typeface="Times New Roman" pitchFamily="18" charset="0"/>
                <a:cs typeface="Times New Roman" pitchFamily="18" charset="0"/>
              </a:rPr>
              <a:t> The implication of this view was conservative: What exists must exist for a good reason, or otherwise it would not exist. </a:t>
            </a:r>
            <a:endParaRPr lang="en-US" sz="2400"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Natural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Unlike the notions of social contract, the </a:t>
            </a:r>
            <a:r>
              <a:rPr lang="en-US" sz="2400" dirty="0">
                <a:latin typeface="Times New Roman" pitchFamily="18" charset="0"/>
                <a:cs typeface="Times New Roman" pitchFamily="18" charset="0"/>
              </a:rPr>
              <a:t>natural theory does not guarantee the citizens to participate in those political decisions which effect their lives and living </a:t>
            </a:r>
            <a:r>
              <a:rPr lang="en-US" sz="2400" dirty="0" smtClean="0">
                <a:latin typeface="Times New Roman" pitchFamily="18" charset="0"/>
                <a:cs typeface="Times New Roman" pitchFamily="18" charset="0"/>
              </a:rPr>
              <a:t>condition.</a:t>
            </a:r>
          </a:p>
          <a:p>
            <a:pPr marL="109728"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individual’s rights are those which are prescribed by the state and long-standing tradition of society. </a:t>
            </a:r>
          </a:p>
          <a:p>
            <a:pPr algn="just"/>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Natural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071872"/>
          </a:xfrm>
        </p:spPr>
        <p:txBody>
          <a:bodyPr>
            <a:noAutofit/>
          </a:bodyPr>
          <a:lstStyle/>
          <a:p>
            <a:pPr algn="just"/>
            <a:r>
              <a:rPr lang="en-US" sz="2400" dirty="0" smtClean="0">
                <a:latin typeface="Times New Roman" pitchFamily="18" charset="0"/>
                <a:cs typeface="Times New Roman" pitchFamily="18" charset="0"/>
              </a:rPr>
              <a:t>According to the Force theory, state was originated in conquest and coercion. it was evil; the strong had imposed their will upon the weak; e.g.,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early Christians  so regarded the Roman regime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“War begat the king,” Political thinkers, e.g., Hume and Oppenheim are </a:t>
            </a:r>
            <a:r>
              <a:rPr lang="en-US" sz="2400" dirty="0">
                <a:latin typeface="Times New Roman" pitchFamily="18" charset="0"/>
                <a:cs typeface="Times New Roman" pitchFamily="18" charset="0"/>
              </a:rPr>
              <a:t>the exponents of force theory</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the later part of the nineteenth century, a school of thought arose in Germany argued that force was the most important feature of the state. That “might made right” and that power was its own justification. Hence, physically powerful peoples were  the best people.  </a:t>
            </a:r>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Force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In ancient time, a strong man with the supports of his people dominated the weaker people of his tribe and established the command and obedience. This was the beginning of the state. </a:t>
            </a:r>
          </a:p>
          <a:p>
            <a:pPr algn="just"/>
            <a:r>
              <a:rPr lang="en-US" sz="2400" dirty="0" smtClean="0">
                <a:latin typeface="Times New Roman" pitchFamily="18" charset="0"/>
                <a:cs typeface="Times New Roman" pitchFamily="18" charset="0"/>
              </a:rPr>
              <a:t>A strong tribe dominated the weaker ones and in this way a kingdom came into being. </a:t>
            </a:r>
          </a:p>
          <a:p>
            <a:pPr algn="just"/>
            <a:r>
              <a:rPr lang="en-US" sz="2400" dirty="0" smtClean="0">
                <a:latin typeface="Times New Roman" pitchFamily="18" charset="0"/>
                <a:cs typeface="Times New Roman" pitchFamily="18" charset="0"/>
              </a:rPr>
              <a:t>With the passage of time, a strong king subjugated the weaker ones and created an empire.</a:t>
            </a:r>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Force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330891"/>
          </a:xfrm>
        </p:spPr>
        <p:txBody>
          <a:bodyPr>
            <a:normAutofit lnSpcReduction="10000"/>
          </a:bodyPr>
          <a:lstStyle/>
          <a:p>
            <a:pPr algn="just">
              <a:buNone/>
            </a:pPr>
            <a:r>
              <a:rPr lang="en-US" sz="2400" dirty="0" smtClean="0">
                <a:latin typeface="Times New Roman" pitchFamily="18" charset="0"/>
                <a:cs typeface="Times New Roman" pitchFamily="18" charset="0"/>
              </a:rPr>
              <a:t>Introduction:</a:t>
            </a:r>
          </a:p>
          <a:p>
            <a:pPr algn="just">
              <a:buFont typeface="Wingdings" pitchFamily="2" charset="2"/>
              <a:buChar char="Ø"/>
            </a:pPr>
            <a:r>
              <a:rPr lang="en-US" sz="2400" dirty="0" smtClean="0">
                <a:latin typeface="Times New Roman" pitchFamily="18" charset="0"/>
                <a:cs typeface="Times New Roman" pitchFamily="18" charset="0"/>
              </a:rPr>
              <a:t> What’s the key focus of Political Science?</a:t>
            </a:r>
          </a:p>
          <a:p>
            <a:pPr algn="just">
              <a:buFont typeface="Wingdings" pitchFamily="2" charset="2"/>
              <a:buChar char="Ø"/>
            </a:pPr>
            <a:r>
              <a:rPr lang="en-US" sz="2400" dirty="0" smtClean="0">
                <a:latin typeface="Times New Roman" pitchFamily="18" charset="0"/>
                <a:cs typeface="Times New Roman" pitchFamily="18" charset="0"/>
              </a:rPr>
              <a:t>Significance of the state lies in the definition of Political science. “Politics” rooted in the term “Polis” (City-state); Athens</a:t>
            </a:r>
          </a:p>
          <a:p>
            <a:pPr algn="just">
              <a:buFont typeface="Wingdings" pitchFamily="2" charset="2"/>
              <a:buChar char="Ø"/>
            </a:pPr>
            <a:r>
              <a:rPr lang="en-US" sz="2400" dirty="0" smtClean="0">
                <a:latin typeface="Times New Roman" pitchFamily="18" charset="0"/>
                <a:cs typeface="Times New Roman" pitchFamily="18" charset="0"/>
              </a:rPr>
              <a:t>Functions of state; </a:t>
            </a:r>
          </a:p>
          <a:p>
            <a:pPr algn="just">
              <a:buFont typeface="Wingdings" pitchFamily="2" charset="2"/>
              <a:buChar char="Ø"/>
            </a:pPr>
            <a:r>
              <a:rPr lang="en-US" sz="2400" dirty="0" smtClean="0">
                <a:latin typeface="Times New Roman" pitchFamily="18" charset="0"/>
                <a:cs typeface="Times New Roman" pitchFamily="18" charset="0"/>
              </a:rPr>
              <a:t>linking individuals to groups and organizations, and established balance; </a:t>
            </a:r>
          </a:p>
          <a:p>
            <a:pPr algn="just">
              <a:buFont typeface="Wingdings" pitchFamily="2" charset="2"/>
              <a:buChar char="Ø"/>
            </a:pPr>
            <a:r>
              <a:rPr lang="en-US" sz="2400" dirty="0" smtClean="0">
                <a:latin typeface="Times New Roman" pitchFamily="18" charset="0"/>
                <a:cs typeface="Times New Roman" pitchFamily="18" charset="0"/>
              </a:rPr>
              <a:t>Providing security to individuals and safeguards their rights. </a:t>
            </a:r>
          </a:p>
          <a:p>
            <a:pPr algn="just">
              <a:buFont typeface="Wingdings" pitchFamily="2" charset="2"/>
              <a:buChar char="Ø"/>
            </a:pPr>
            <a:r>
              <a:rPr lang="en-US" sz="2400" dirty="0" smtClean="0">
                <a:latin typeface="Times New Roman" pitchFamily="18" charset="0"/>
                <a:cs typeface="Times New Roman" pitchFamily="18" charset="0"/>
              </a:rPr>
              <a:t>Debate on Human Security Vs National Security in contemporary world</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just"/>
            <a:r>
              <a:rPr lang="en-US" sz="3600" dirty="0" smtClean="0">
                <a:latin typeface="Times New Roman" pitchFamily="18" charset="0"/>
                <a:cs typeface="Times New Roman" pitchFamily="18" charset="0"/>
              </a:rPr>
              <a:t>		What is the State?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Criticism of force theory</a:t>
            </a:r>
          </a:p>
          <a:p>
            <a:pPr algn="just"/>
            <a:r>
              <a:rPr lang="en-US" sz="2400" dirty="0" smtClean="0">
                <a:latin typeface="Times New Roman" pitchFamily="18" charset="0"/>
                <a:cs typeface="Times New Roman" pitchFamily="18" charset="0"/>
              </a:rPr>
              <a:t>Force alone did not create the state although it is true that without force the state could not be established. Only force can’t be the basis of the state as it will not last for long. </a:t>
            </a:r>
          </a:p>
          <a:p>
            <a:pPr algn="just"/>
            <a:r>
              <a:rPr lang="en-US" sz="2400" dirty="0" smtClean="0">
                <a:latin typeface="Times New Roman" pitchFamily="18" charset="0"/>
                <a:cs typeface="Times New Roman" pitchFamily="18" charset="0"/>
              </a:rPr>
              <a:t>The real and lasting basis of the state is not the brutish force but the moral force. </a:t>
            </a:r>
          </a:p>
          <a:p>
            <a:pPr algn="just"/>
            <a:r>
              <a:rPr lang="en-US" sz="2400" dirty="0" smtClean="0">
                <a:latin typeface="Times New Roman" pitchFamily="18" charset="0"/>
                <a:cs typeface="Times New Roman" pitchFamily="18" charset="0"/>
              </a:rPr>
              <a:t>Green argued that ‘not Force but Will of the people is the basis of  the state.’</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Force Theory</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81600"/>
          </a:xfrm>
        </p:spPr>
        <p:txBody>
          <a:bodyPr>
            <a:normAutofit/>
          </a:bodyPr>
          <a:lstStyle/>
          <a:p>
            <a:pPr algn="just">
              <a:buFont typeface="Wingdings" pitchFamily="2" charset="2"/>
              <a:buChar char="v"/>
            </a:pPr>
            <a:r>
              <a:rPr lang="en-US" sz="2400" dirty="0" smtClean="0">
                <a:latin typeface="Times New Roman" pitchFamily="18" charset="0"/>
                <a:cs typeface="Times New Roman" pitchFamily="18" charset="0"/>
              </a:rPr>
              <a:t>Aristotle defined, “The State is a union of families and villages having for its end a perfect and self-sufficient life by which we mean a happy and honorouble life.”</a:t>
            </a:r>
          </a:p>
          <a:p>
            <a:pPr algn="just">
              <a:buNone/>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According to Prof Laski, “the modern state is a territorial society divided into government and subjects, claiming within it’s allotted physical area, supremacy over all other institutions.”</a:t>
            </a:r>
          </a:p>
        </p:txBody>
      </p:sp>
      <p:sp>
        <p:nvSpPr>
          <p:cNvPr id="2" name="Title 1"/>
          <p:cNvSpPr>
            <a:spLocks noGrp="1"/>
          </p:cNvSpPr>
          <p:nvPr>
            <p:ph type="title"/>
          </p:nvPr>
        </p:nvSpPr>
        <p:spPr>
          <a:xfrm>
            <a:off x="457200" y="274638"/>
            <a:ext cx="8229600" cy="715962"/>
          </a:xfrm>
        </p:spPr>
        <p:txBody>
          <a:bodyPr>
            <a:normAutofit/>
          </a:bodyPr>
          <a:lstStyle/>
          <a:p>
            <a:pPr algn="ctr"/>
            <a:r>
              <a:rPr lang="en-US" sz="3600" dirty="0" smtClean="0">
                <a:latin typeface="Times New Roman" pitchFamily="18" charset="0"/>
                <a:cs typeface="Times New Roman" pitchFamily="18" charset="0"/>
              </a:rPr>
              <a:t>Definitions of State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itchFamily="2" charset="2"/>
              <a:buChar char="Ø"/>
            </a:pPr>
            <a:r>
              <a:rPr lang="en-US" sz="2400" dirty="0" err="1" smtClean="0">
                <a:latin typeface="Times New Roman" pitchFamily="18" charset="0"/>
                <a:cs typeface="Times New Roman" pitchFamily="18" charset="0"/>
              </a:rPr>
              <a:t>Bluntschli</a:t>
            </a:r>
            <a:r>
              <a:rPr lang="en-US" sz="2400" dirty="0" smtClean="0">
                <a:latin typeface="Times New Roman" pitchFamily="18" charset="0"/>
                <a:cs typeface="Times New Roman" pitchFamily="18" charset="0"/>
              </a:rPr>
              <a:t> argued that the state is politically organized people of a definite territory.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Roskin and others define, “A state is government structure, usually sovereign and powerful enough to enforce its writ.”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 it can be said that state is a political organization which has a legal government, territory, population and sovereign power. </a:t>
            </a:r>
          </a:p>
          <a:p>
            <a:pPr algn="just"/>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Definitions of State</a:t>
            </a:r>
            <a:endParaRPr lang="en-US" sz="3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Four theories about the origin of the state: </a:t>
            </a:r>
          </a:p>
          <a:p>
            <a:pPr>
              <a:buFont typeface="Wingdings" pitchFamily="2" charset="2"/>
              <a:buChar char="v"/>
            </a:pPr>
            <a:r>
              <a:rPr lang="en-US" sz="2400" dirty="0" smtClean="0">
                <a:latin typeface="Times New Roman" pitchFamily="18" charset="0"/>
                <a:cs typeface="Times New Roman" pitchFamily="18" charset="0"/>
              </a:rPr>
              <a:t>Secrets related to origin of the state</a:t>
            </a:r>
          </a:p>
          <a:p>
            <a:pPr>
              <a:buFont typeface="Wingdings" pitchFamily="2" charset="2"/>
              <a:buChar char="v"/>
            </a:pPr>
            <a:r>
              <a:rPr lang="en-US" sz="2400" dirty="0" smtClean="0">
                <a:latin typeface="Times New Roman" pitchFamily="18" charset="0"/>
                <a:cs typeface="Times New Roman" pitchFamily="18" charset="0"/>
              </a:rPr>
              <a:t>State was created by the social contract</a:t>
            </a:r>
          </a:p>
          <a:p>
            <a:pPr>
              <a:buFont typeface="Wingdings" pitchFamily="2" charset="2"/>
              <a:buChar char="v"/>
            </a:pPr>
            <a:r>
              <a:rPr lang="en-US" sz="2400" dirty="0" smtClean="0">
                <a:latin typeface="Times New Roman" pitchFamily="18" charset="0"/>
                <a:cs typeface="Times New Roman" pitchFamily="18" charset="0"/>
              </a:rPr>
              <a:t>State developed like a living organism (natural theory)</a:t>
            </a:r>
          </a:p>
          <a:p>
            <a:pPr>
              <a:buFont typeface="Wingdings" pitchFamily="2" charset="2"/>
              <a:buChar char="v"/>
            </a:pPr>
            <a:r>
              <a:rPr lang="en-US" sz="2400" dirty="0" smtClean="0">
                <a:latin typeface="Times New Roman" pitchFamily="18" charset="0"/>
                <a:cs typeface="Times New Roman" pitchFamily="18" charset="0"/>
              </a:rPr>
              <a:t>State was created by force</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p>
        </p:txBody>
      </p:sp>
      <p:sp>
        <p:nvSpPr>
          <p:cNvPr id="2" name="Title 1"/>
          <p:cNvSpPr>
            <a:spLocks noGrp="1"/>
          </p:cNvSpPr>
          <p:nvPr>
            <p:ph type="title"/>
          </p:nvPr>
        </p:nvSpPr>
        <p:spPr/>
        <p:txBody>
          <a:bodyPr>
            <a:normAutofit/>
          </a:bodyPr>
          <a:lstStyle/>
          <a:p>
            <a:pPr algn="ctr"/>
            <a:r>
              <a:rPr lang="en-US" sz="3600" dirty="0" smtClean="0">
                <a:latin typeface="Times New Roman" pitchFamily="18" charset="0"/>
                <a:cs typeface="Times New Roman" pitchFamily="18" charset="0"/>
              </a:rPr>
              <a:t>Origin of the State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The oldest theory; state is a divine institution. God created state for the common welfare.</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This notion prevailed in the ancient oriental empires where the rulers regarded themselves as the descendants of Gods.</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Propagated that either God or his representative has the right over people</a:t>
            </a:r>
            <a:r>
              <a:rPr lang="en-US" sz="2400" dirty="0">
                <a:latin typeface="Times New Roman" pitchFamily="18" charset="0"/>
                <a:cs typeface="Times New Roman" pitchFamily="18" charset="0"/>
              </a:rPr>
              <a:t>. e.g., Theologian St Augustine’s </a:t>
            </a:r>
            <a:r>
              <a:rPr lang="en-US" sz="2400" i="1" dirty="0">
                <a:latin typeface="Times New Roman" pitchFamily="18" charset="0"/>
                <a:cs typeface="Times New Roman" pitchFamily="18" charset="0"/>
              </a:rPr>
              <a:t>City of God </a:t>
            </a:r>
          </a:p>
          <a:p>
            <a:pPr algn="just">
              <a:buFont typeface="Wingdings" pitchFamily="2" charset="2"/>
              <a:buChar char="Ø"/>
            </a:pP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pPr algn="ct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Origin of the State</a:t>
            </a:r>
            <a:br>
              <a:rPr lang="en-US" sz="3600" dirty="0" smtClean="0">
                <a:latin typeface="Times New Roman" pitchFamily="18" charset="0"/>
                <a:cs typeface="Times New Roman" pitchFamily="18" charset="0"/>
              </a:rPr>
            </a:br>
            <a:r>
              <a:rPr lang="en-US" sz="3100" i="1" dirty="0" smtClean="0">
                <a:latin typeface="Times New Roman" pitchFamily="18" charset="0"/>
                <a:cs typeface="Times New Roman" pitchFamily="18" charset="0"/>
              </a:rPr>
              <a:t>Devine Theory</a:t>
            </a:r>
            <a:r>
              <a:rPr lang="en-US" sz="3600" i="1" dirty="0" smtClean="0">
                <a:latin typeface="Times New Roman" pitchFamily="18" charset="0"/>
                <a:cs typeface="Times New Roman" pitchFamily="18" charset="0"/>
              </a:rPr>
              <a:t/>
            </a:r>
            <a:br>
              <a:rPr lang="en-US" sz="3600" i="1"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latin typeface="Times New Roman" pitchFamily="18" charset="0"/>
                <a:cs typeface="Times New Roman" pitchFamily="18" charset="0"/>
              </a:rPr>
              <a:t>The early </a:t>
            </a:r>
            <a:r>
              <a:rPr lang="en-US" sz="2400" dirty="0" err="1" smtClean="0">
                <a:latin typeface="Times New Roman" pitchFamily="18" charset="0"/>
                <a:cs typeface="Times New Roman" pitchFamily="18" charset="0"/>
              </a:rPr>
              <a:t>Hibrews</a:t>
            </a:r>
            <a:r>
              <a:rPr lang="en-US" sz="2400" dirty="0" smtClean="0">
                <a:latin typeface="Times New Roman" pitchFamily="18" charset="0"/>
                <a:cs typeface="Times New Roman" pitchFamily="18" charset="0"/>
              </a:rPr>
              <a:t> claimed that the Lord had created their government.</a:t>
            </a:r>
          </a:p>
          <a:p>
            <a:pPr>
              <a:buFont typeface="Wingdings" pitchFamily="2" charset="2"/>
              <a:buChar char="Ø"/>
            </a:pPr>
            <a:r>
              <a:rPr lang="en-US" sz="2400" dirty="0" smtClean="0">
                <a:latin typeface="Times New Roman" pitchFamily="18" charset="0"/>
                <a:cs typeface="Times New Roman" pitchFamily="18" charset="0"/>
              </a:rPr>
              <a:t>The early Christian believed that God had imposed the state upon man as a punishment for his sins, as represented by Adam’s fall from the grace in the Garden of Eden.</a:t>
            </a:r>
          </a:p>
          <a:p>
            <a:pPr>
              <a:buFont typeface="Wingdings" pitchFamily="2" charset="2"/>
              <a:buChar char="Ø"/>
            </a:pPr>
            <a:r>
              <a:rPr lang="en-US" sz="2400" dirty="0" smtClean="0">
                <a:latin typeface="Times New Roman" pitchFamily="18" charset="0"/>
                <a:cs typeface="Times New Roman" pitchFamily="18" charset="0"/>
              </a:rPr>
              <a:t>Clash between popes and the holy Roman empire over supremacy of power  in Middle age. </a:t>
            </a:r>
          </a:p>
          <a:p>
            <a:pPr>
              <a:buFont typeface="Wingdings" pitchFamily="2" charset="2"/>
              <a:buChar char="Ø"/>
            </a:pPr>
            <a:r>
              <a:rPr lang="en-US" sz="2400" dirty="0">
                <a:latin typeface="Times New Roman" pitchFamily="18" charset="0"/>
                <a:cs typeface="Times New Roman" pitchFamily="18" charset="0"/>
              </a:rPr>
              <a:t>The Protestant Reformation strengthened the claims of the national monarchs.</a:t>
            </a:r>
          </a:p>
          <a:p>
            <a:pPr>
              <a:buFont typeface="Wingdings" pitchFamily="2" charset="2"/>
              <a:buChar char="Ø"/>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ctr"/>
            <a:r>
              <a:rPr lang="en-US" sz="3600" i="1" dirty="0" smtClean="0">
                <a:latin typeface="Times New Roman" pitchFamily="18" charset="0"/>
                <a:cs typeface="Times New Roman" pitchFamily="18" charset="0"/>
              </a:rPr>
              <a:t>Devine Theory</a:t>
            </a:r>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66800" y="5257800"/>
            <a:ext cx="1828800" cy="140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dirty="0" smtClean="0"/>
              <a:t>King</a:t>
            </a:r>
            <a:endParaRPr lang="en-US" dirty="0"/>
          </a:p>
        </p:txBody>
      </p:sp>
      <p:sp>
        <p:nvSpPr>
          <p:cNvPr id="2" name="Title 1"/>
          <p:cNvSpPr>
            <a:spLocks noGrp="1"/>
          </p:cNvSpPr>
          <p:nvPr>
            <p:ph type="title"/>
          </p:nvPr>
        </p:nvSpPr>
        <p:spPr>
          <a:xfrm>
            <a:off x="457200" y="228600"/>
            <a:ext cx="8229600" cy="914400"/>
          </a:xfrm>
        </p:spPr>
        <p:txBody>
          <a:bodyPr>
            <a:normAutofit fontScale="90000"/>
          </a:bodyPr>
          <a:lstStyle/>
          <a:p>
            <a:pPr algn="ctr"/>
            <a:r>
              <a:rPr lang="en-US" sz="4000" dirty="0" smtClean="0">
                <a:latin typeface="Times New Roman" pitchFamily="18" charset="0"/>
                <a:cs typeface="Times New Roman" pitchFamily="18" charset="0"/>
              </a:rPr>
              <a:t>Devine Theory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The Authority derived from God</a:t>
            </a:r>
            <a:endParaRPr lang="en-US" sz="3100" dirty="0">
              <a:latin typeface="Times New Roman" pitchFamily="18" charset="0"/>
              <a:cs typeface="Times New Roman" pitchFamily="18" charset="0"/>
            </a:endParaRPr>
          </a:p>
        </p:txBody>
      </p:sp>
      <p:sp>
        <p:nvSpPr>
          <p:cNvPr id="5" name="Oval 4"/>
          <p:cNvSpPr/>
          <p:nvPr/>
        </p:nvSpPr>
        <p:spPr>
          <a:xfrm>
            <a:off x="533400" y="1371600"/>
            <a:ext cx="2667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God</a:t>
            </a:r>
            <a:endParaRPr lang="en-US" sz="4000" dirty="0"/>
          </a:p>
        </p:txBody>
      </p:sp>
      <p:sp>
        <p:nvSpPr>
          <p:cNvPr id="6" name="Oval 5"/>
          <p:cNvSpPr/>
          <p:nvPr/>
        </p:nvSpPr>
        <p:spPr>
          <a:xfrm>
            <a:off x="914400" y="3352800"/>
            <a:ext cx="1981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Pope</a:t>
            </a:r>
            <a:endParaRPr lang="en-US" sz="3200" dirty="0"/>
          </a:p>
        </p:txBody>
      </p:sp>
      <p:sp>
        <p:nvSpPr>
          <p:cNvPr id="7" name="Down Arrow 6"/>
          <p:cNvSpPr/>
          <p:nvPr/>
        </p:nvSpPr>
        <p:spPr>
          <a:xfrm flipH="1">
            <a:off x="1752600" y="2819400"/>
            <a:ext cx="182881"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flipH="1">
            <a:off x="1828800" y="4724400"/>
            <a:ext cx="182881"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1524000"/>
            <a:ext cx="26670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God</a:t>
            </a:r>
            <a:endParaRPr lang="en-US" sz="4000" dirty="0"/>
          </a:p>
        </p:txBody>
      </p:sp>
      <p:sp>
        <p:nvSpPr>
          <p:cNvPr id="10" name="Content Placeholder 3"/>
          <p:cNvSpPr txBox="1">
            <a:spLocks/>
          </p:cNvSpPr>
          <p:nvPr/>
        </p:nvSpPr>
        <p:spPr>
          <a:xfrm>
            <a:off x="5410200" y="4038600"/>
            <a:ext cx="1828800" cy="140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lt1"/>
                </a:solidFill>
                <a:effectLst/>
                <a:uLnTx/>
                <a:uFillTx/>
                <a:latin typeface="+mn-lt"/>
                <a:ea typeface="+mn-ea"/>
                <a:cs typeface="+mn-cs"/>
              </a:rPr>
              <a:t>King</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Down Arrow 10"/>
          <p:cNvSpPr/>
          <p:nvPr/>
        </p:nvSpPr>
        <p:spPr>
          <a:xfrm flipH="1">
            <a:off x="5943600" y="31242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rot="16200000" flipH="1">
            <a:off x="1752600" y="3962400"/>
            <a:ext cx="44958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People’s sovereignty vs Royal Absolutism</a:t>
            </a:r>
          </a:p>
          <a:p>
            <a:pPr algn="just">
              <a:buFont typeface="Wingdings" pitchFamily="2" charset="2"/>
              <a:buChar char="Ø"/>
            </a:pPr>
            <a:r>
              <a:rPr lang="en-US" sz="2400" dirty="0" smtClean="0">
                <a:latin typeface="Times New Roman" pitchFamily="18" charset="0"/>
                <a:cs typeface="Times New Roman" pitchFamily="18" charset="0"/>
              </a:rPr>
              <a:t>The theory of “the divine rights of the kings” faced challenge when the rising middle classes began to advance the doctrine of popular sovereignty; e.g., the revolution in 17</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and 18</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centuries in Europe; French revolution           democracy</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Nevertheless, the supporters of the divine theory considers:</a:t>
            </a:r>
          </a:p>
          <a:p>
            <a:pPr algn="just">
              <a:buFont typeface="Wingdings" pitchFamily="2" charset="2"/>
              <a:buChar char="§"/>
            </a:pPr>
            <a:r>
              <a:rPr lang="en-US" sz="2400" dirty="0" smtClean="0">
                <a:latin typeface="Times New Roman" pitchFamily="18" charset="0"/>
                <a:cs typeface="Times New Roman" pitchFamily="18" charset="0"/>
              </a:rPr>
              <a:t>     Protesting against  king is a sin; a bad king will be judged by God, not by his subjects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868362"/>
          </a:xfrm>
        </p:spPr>
        <p:txBody>
          <a:bodyPr>
            <a:normAutofit/>
          </a:bodyPr>
          <a:lstStyle/>
          <a:p>
            <a:pPr algn="ctr"/>
            <a:r>
              <a:rPr lang="en-US" sz="3600" b="0" dirty="0" smtClean="0">
                <a:latin typeface="Times New Roman" pitchFamily="18" charset="0"/>
                <a:cs typeface="Times New Roman" pitchFamily="18" charset="0"/>
              </a:rPr>
              <a:t>Devine Theory</a:t>
            </a:r>
            <a:endParaRPr lang="en-US" sz="3600" b="0" dirty="0"/>
          </a:p>
        </p:txBody>
      </p:sp>
      <p:sp>
        <p:nvSpPr>
          <p:cNvPr id="5" name="Right Arrow 4"/>
          <p:cNvSpPr/>
          <p:nvPr/>
        </p:nvSpPr>
        <p:spPr>
          <a:xfrm>
            <a:off x="5791200" y="323088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3215</TotalTime>
  <Words>1351</Words>
  <Application>Microsoft Office PowerPoint</Application>
  <PresentationFormat>On-screen Show (4:3)</PresentationFormat>
  <Paragraphs>105</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Arial</vt:lpstr>
      <vt:lpstr>Calibri</vt:lpstr>
      <vt:lpstr>Lucida Sans Unicode</vt:lpstr>
      <vt:lpstr>Times New Roman</vt:lpstr>
      <vt:lpstr>Verdana</vt:lpstr>
      <vt:lpstr>Wingdings</vt:lpstr>
      <vt:lpstr>Wingdings 2</vt:lpstr>
      <vt:lpstr>Wingdings 3</vt:lpstr>
      <vt:lpstr>Concourse</vt:lpstr>
      <vt:lpstr>What is State? What is the Origin Of State? </vt:lpstr>
      <vt:lpstr>  What is the State?</vt:lpstr>
      <vt:lpstr>Definitions of State</vt:lpstr>
      <vt:lpstr>Definitions of State</vt:lpstr>
      <vt:lpstr>Origin of the State</vt:lpstr>
      <vt:lpstr> Origin of the State Devine Theory </vt:lpstr>
      <vt:lpstr>Devine Theory</vt:lpstr>
      <vt:lpstr>Devine Theory The Authority derived from God</vt:lpstr>
      <vt:lpstr>Devine Theory</vt:lpstr>
      <vt:lpstr>Devine Theory</vt:lpstr>
      <vt:lpstr>Social Contract Theory</vt:lpstr>
      <vt:lpstr>Social Contract Theory</vt:lpstr>
      <vt:lpstr>Social Contract Theory</vt:lpstr>
      <vt:lpstr>Natural Theory</vt:lpstr>
      <vt:lpstr>Natural Theory</vt:lpstr>
      <vt:lpstr>Natural Theory</vt:lpstr>
      <vt:lpstr>Natural Theory</vt:lpstr>
      <vt:lpstr>Force Theory</vt:lpstr>
      <vt:lpstr>Force Theory</vt:lpstr>
      <vt:lpstr>Force Theory</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State? What is the Origin Of State? What are the Elements of State?</dc:title>
  <dc:creator>Dr. Joshim</dc:creator>
  <cp:lastModifiedBy>Nirjona</cp:lastModifiedBy>
  <cp:revision>236</cp:revision>
  <dcterms:created xsi:type="dcterms:W3CDTF">2016-09-21T05:00:40Z</dcterms:created>
  <dcterms:modified xsi:type="dcterms:W3CDTF">2020-11-17T10:19:55Z</dcterms:modified>
</cp:coreProperties>
</file>