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57" r:id="rId4"/>
    <p:sldId id="273" r:id="rId5"/>
    <p:sldId id="274" r:id="rId6"/>
    <p:sldId id="275" r:id="rId7"/>
    <p:sldId id="312" r:id="rId8"/>
    <p:sldId id="277" r:id="rId9"/>
    <p:sldId id="309" r:id="rId10"/>
    <p:sldId id="310" r:id="rId11"/>
    <p:sldId id="311" r:id="rId12"/>
    <p:sldId id="305" r:id="rId13"/>
    <p:sldId id="306" r:id="rId14"/>
    <p:sldId id="303" r:id="rId15"/>
    <p:sldId id="282" r:id="rId16"/>
    <p:sldId id="279" r:id="rId17"/>
    <p:sldId id="281" r:id="rId18"/>
    <p:sldId id="307" r:id="rId19"/>
    <p:sldId id="283" r:id="rId20"/>
    <p:sldId id="285" r:id="rId21"/>
    <p:sldId id="286" r:id="rId22"/>
    <p:sldId id="272" r:id="rId23"/>
    <p:sldId id="260" r:id="rId24"/>
    <p:sldId id="261" r:id="rId25"/>
    <p:sldId id="30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44AA5D8-70C8-44AF-AF87-39B3AC1496DB}" type="datetimeFigureOut">
              <a:rPr lang="en-US" smtClean="0"/>
              <a:pPr/>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39DE0-FFDF-4F64-82D7-3321C7F591C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4AA5D8-70C8-44AF-AF87-39B3AC1496DB}" type="datetimeFigureOut">
              <a:rPr lang="en-US" smtClean="0"/>
              <a:pPr/>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39DE0-FFDF-4F64-82D7-3321C7F591C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4AA5D8-70C8-44AF-AF87-39B3AC1496DB}" type="datetimeFigureOut">
              <a:rPr lang="en-US" smtClean="0"/>
              <a:pPr/>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39DE0-FFDF-4F64-82D7-3321C7F591C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4AA5D8-70C8-44AF-AF87-39B3AC1496DB}" type="datetimeFigureOut">
              <a:rPr lang="en-US" smtClean="0"/>
              <a:pPr/>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39DE0-FFDF-4F64-82D7-3321C7F591C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4AA5D8-70C8-44AF-AF87-39B3AC1496DB}" type="datetimeFigureOut">
              <a:rPr lang="en-US" smtClean="0"/>
              <a:pPr/>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39DE0-FFDF-4F64-82D7-3321C7F591C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44AA5D8-70C8-44AF-AF87-39B3AC1496DB}" type="datetimeFigureOut">
              <a:rPr lang="en-US" smtClean="0"/>
              <a:pPr/>
              <a:t>10/8/2021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C39DE0-FFDF-4F64-82D7-3321C7F591C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44AA5D8-70C8-44AF-AF87-39B3AC1496DB}" type="datetimeFigureOut">
              <a:rPr lang="en-US" smtClean="0"/>
              <a:pPr/>
              <a:t>10/8/2021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C39DE0-FFDF-4F64-82D7-3321C7F591C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44AA5D8-70C8-44AF-AF87-39B3AC1496DB}" type="datetimeFigureOut">
              <a:rPr lang="en-US" smtClean="0"/>
              <a:pPr/>
              <a:t>10/8/2021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C39DE0-FFDF-4F64-82D7-3321C7F591C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4AA5D8-70C8-44AF-AF87-39B3AC1496DB}" type="datetimeFigureOut">
              <a:rPr lang="en-US" smtClean="0"/>
              <a:pPr/>
              <a:t>10/8/2021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C39DE0-FFDF-4F64-82D7-3321C7F591C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4AA5D8-70C8-44AF-AF87-39B3AC1496DB}" type="datetimeFigureOut">
              <a:rPr lang="en-US" smtClean="0"/>
              <a:pPr/>
              <a:t>10/8/2021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C39DE0-FFDF-4F64-82D7-3321C7F591C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4AA5D8-70C8-44AF-AF87-39B3AC1496DB}" type="datetimeFigureOut">
              <a:rPr lang="en-US" smtClean="0"/>
              <a:pPr/>
              <a:t>10/8/2021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C39DE0-FFDF-4F64-82D7-3321C7F591C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4AA5D8-70C8-44AF-AF87-39B3AC1496DB}" type="datetimeFigureOut">
              <a:rPr lang="en-US" smtClean="0"/>
              <a:pPr/>
              <a:t>10/8/2021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39DE0-FFDF-4F64-82D7-3321C7F591C7}"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6934200" cy="993775"/>
          </a:xfrm>
        </p:spPr>
        <p:txBody>
          <a:bodyPr>
            <a:normAutofit fontScale="90000"/>
          </a:bodyPr>
          <a:lstStyle/>
          <a:p>
            <a:br>
              <a:rPr lang="en-US" dirty="0"/>
            </a:br>
            <a:endParaRPr lang="en-US" sz="3600" dirty="0"/>
          </a:p>
        </p:txBody>
      </p:sp>
      <p:sp>
        <p:nvSpPr>
          <p:cNvPr id="3" name="Subtitle 2"/>
          <p:cNvSpPr>
            <a:spLocks noGrp="1"/>
          </p:cNvSpPr>
          <p:nvPr>
            <p:ph type="subTitle" idx="1"/>
          </p:nvPr>
        </p:nvSpPr>
        <p:spPr>
          <a:xfrm>
            <a:off x="609600" y="1371601"/>
            <a:ext cx="7848600" cy="2133600"/>
          </a:xfrm>
        </p:spPr>
        <p:txBody>
          <a:bodyPr>
            <a:noAutofit/>
          </a:bodyPr>
          <a:lstStyle/>
          <a:p>
            <a:pPr algn="ctr"/>
            <a:r>
              <a:rPr lang="en-US" sz="3600" i="1" dirty="0">
                <a:latin typeface="Algerian" pitchFamily="82" charset="0"/>
                <a:cs typeface="Times New Roman" pitchFamily="18" charset="0"/>
              </a:rPr>
              <a:t>What is Political Science?</a:t>
            </a:r>
          </a:p>
          <a:p>
            <a:pPr algn="ctr"/>
            <a:r>
              <a:rPr lang="en-US" sz="3600" i="1" dirty="0">
                <a:latin typeface="Algerian" pitchFamily="82" charset="0"/>
                <a:cs typeface="Times New Roman" pitchFamily="18" charset="0"/>
              </a:rPr>
              <a:t>Is it a Science?</a:t>
            </a:r>
          </a:p>
          <a:p>
            <a:pPr algn="ctr"/>
            <a:endParaRPr lang="en-US" sz="3600" dirty="0">
              <a:latin typeface="Algerian" pitchFamily="82" charset="0"/>
              <a:cs typeface="Times New Roman" pitchFamily="18" charset="0"/>
            </a:endParaRPr>
          </a:p>
          <a:p>
            <a:pPr algn="ctr"/>
            <a:r>
              <a:rPr lang="en-US" sz="3200" dirty="0">
                <a:latin typeface="Algerian" pitchFamily="82" charset="0"/>
                <a:cs typeface="Times New Roman" pitchFamily="18" charset="0"/>
              </a:rPr>
              <a:t>Dr. M </a:t>
            </a:r>
            <a:r>
              <a:rPr lang="en-US" sz="3200" dirty="0" err="1">
                <a:latin typeface="Algerian" pitchFamily="82" charset="0"/>
                <a:cs typeface="Times New Roman" pitchFamily="18" charset="0"/>
              </a:rPr>
              <a:t>Jashim</a:t>
            </a:r>
            <a:r>
              <a:rPr lang="en-US" sz="3200" dirty="0">
                <a:latin typeface="Algerian" pitchFamily="82" charset="0"/>
                <a:cs typeface="Times New Roman" pitchFamily="18" charset="0"/>
              </a:rPr>
              <a:t> Uddin</a:t>
            </a:r>
          </a:p>
          <a:p>
            <a:pPr algn="ctr"/>
            <a:r>
              <a:rPr lang="en-US" dirty="0">
                <a:latin typeface="Algerian" pitchFamily="82" charset="0"/>
                <a:cs typeface="Times New Roman" pitchFamily="18" charset="0"/>
              </a:rPr>
              <a:t> </a:t>
            </a:r>
            <a:r>
              <a:rPr lang="en-US" sz="3200" dirty="0">
                <a:latin typeface="Algerian" pitchFamily="82" charset="0"/>
                <a:cs typeface="Times New Roman" pitchFamily="18" charset="0"/>
              </a:rPr>
              <a:t>NSU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5257800"/>
          </a:xfrm>
        </p:spPr>
        <p:txBody>
          <a:bodyPr>
            <a:noAutofit/>
          </a:bodyPr>
          <a:lstStyle/>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Political theories and ideals exerted a powerful influence on state development, e.g., conflict of ideologies between democratic countries and the autocratic countries.</a:t>
            </a:r>
          </a:p>
          <a:p>
            <a:pPr algn="just">
              <a:buNone/>
            </a:pP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Political science deals with the origin of the state. In dealing with the present, it attempts to describe, compare, and classify existing political institutions and ideas and also looks to the future. </a:t>
            </a:r>
          </a:p>
          <a:p>
            <a:pPr algn="just"/>
            <a:r>
              <a:rPr lang="en-US" sz="2400" dirty="0">
                <a:latin typeface="Times New Roman" pitchFamily="18" charset="0"/>
                <a:cs typeface="Times New Roman" pitchFamily="18" charset="0"/>
              </a:rPr>
              <a:t>According to Raymond Garfield Gettell, “</a:t>
            </a:r>
            <a:r>
              <a:rPr lang="en-US" sz="2400" i="1" dirty="0">
                <a:latin typeface="Times New Roman" pitchFamily="18" charset="0"/>
                <a:cs typeface="Times New Roman" pitchFamily="18" charset="0"/>
              </a:rPr>
              <a:t>Political Science is thus a study of the state in the past, present and future; of political organization and political function; of political institutions and political theories.”</a:t>
            </a:r>
          </a:p>
          <a:p>
            <a:pPr algn="just"/>
            <a:endParaRPr lang="en-US" sz="2400" dirty="0">
              <a:latin typeface="Times New Roman" pitchFamily="18" charset="0"/>
              <a:cs typeface="Times New Roman" pitchFamily="18" charset="0"/>
            </a:endParaRPr>
          </a:p>
        </p:txBody>
      </p:sp>
      <p:sp>
        <p:nvSpPr>
          <p:cNvPr id="4" name="Title 2"/>
          <p:cNvSpPr>
            <a:spLocks noGrp="1"/>
          </p:cNvSpPr>
          <p:nvPr>
            <p:ph type="title"/>
          </p:nvPr>
        </p:nvSpPr>
        <p:spPr/>
        <p:txBody>
          <a:bodyPr>
            <a:noAutofit/>
          </a:bodyPr>
          <a:lstStyle/>
          <a:p>
            <a:r>
              <a:rPr lang="en-US" sz="3600" i="1" dirty="0">
                <a:latin typeface="Algerian" pitchFamily="82" charset="0"/>
                <a:cs typeface="Times New Roman" pitchFamily="18" charset="0"/>
              </a:rPr>
              <a:t>Nature of Political science/ What is Political Science?</a:t>
            </a:r>
            <a:endParaRPr lang="en-US" sz="3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600" i="1" dirty="0">
                <a:latin typeface="Algerian" pitchFamily="82" charset="0"/>
                <a:cs typeface="Times New Roman" pitchFamily="18" charset="0"/>
              </a:rPr>
              <a:t>Nature of Political science/ What is Political Science?</a:t>
            </a:r>
            <a:endParaRPr lang="en-US" sz="3600" dirty="0"/>
          </a:p>
        </p:txBody>
      </p:sp>
      <p:sp>
        <p:nvSpPr>
          <p:cNvPr id="2" name="Content Placeholder 1"/>
          <p:cNvSpPr>
            <a:spLocks noGrp="1"/>
          </p:cNvSpPr>
          <p:nvPr>
            <p:ph idx="1"/>
          </p:nvPr>
        </p:nvSpPr>
        <p:spPr/>
        <p:txBody>
          <a:bodyPr>
            <a:normAutofit/>
          </a:bodyPr>
          <a:lstStyle/>
          <a:p>
            <a:pPr algn="just">
              <a:buFont typeface="Wingdings" pitchFamily="2" charset="2"/>
              <a:buChar char="Ø"/>
            </a:pPr>
            <a:r>
              <a:rPr lang="en-US" sz="2400" b="1" i="1" dirty="0">
                <a:latin typeface="Times New Roman" pitchFamily="18" charset="0"/>
                <a:cs typeface="Times New Roman" pitchFamily="18" charset="0"/>
              </a:rPr>
              <a:t>Some other definitions of political science:</a:t>
            </a: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According to Harold Lasswell, political science is “who gets what, when and how” and political science is the study of  “shaping and sharing of power.” </a:t>
            </a:r>
          </a:p>
          <a:p>
            <a:pPr algn="just">
              <a:buNone/>
            </a:pP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definition found in Encyclopedia Britannica, political science is the systematic study of government process by the application of scientific methods of political events.  </a:t>
            </a:r>
          </a:p>
          <a:p>
            <a:pPr algn="just">
              <a:buNone/>
            </a:pPr>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400" i="1" dirty="0">
                <a:latin typeface="Algerian" pitchFamily="82" charset="0"/>
                <a:cs typeface="Times New Roman" pitchFamily="18" charset="0"/>
              </a:rPr>
              <a:t>Nature of Political science/ What is Political Science?</a:t>
            </a:r>
            <a:endParaRPr lang="en-US" sz="3400" dirty="0"/>
          </a:p>
        </p:txBody>
      </p:sp>
      <p:sp>
        <p:nvSpPr>
          <p:cNvPr id="2" name="Content Placeholder 1"/>
          <p:cNvSpPr>
            <a:spLocks noGrp="1"/>
          </p:cNvSpPr>
          <p:nvPr>
            <p:ph idx="1"/>
          </p:nvPr>
        </p:nvSpPr>
        <p:spPr>
          <a:xfrm>
            <a:off x="457200" y="1371600"/>
            <a:ext cx="8229600" cy="5181600"/>
          </a:xfrm>
        </p:spPr>
        <p:txBody>
          <a:bodyPr>
            <a:noAutofit/>
          </a:bodyPr>
          <a:lstStyle/>
          <a:p>
            <a:pPr algn="just">
              <a:buFont typeface="Wingdings" pitchFamily="2" charset="2"/>
              <a:buChar char="Ø"/>
            </a:pPr>
            <a:r>
              <a:rPr lang="en-US" sz="2400" b="1" i="1" dirty="0">
                <a:latin typeface="Times New Roman" pitchFamily="18" charset="0"/>
                <a:cs typeface="Times New Roman" pitchFamily="18" charset="0"/>
              </a:rPr>
              <a:t>Some Features of the Nature of Politics</a:t>
            </a:r>
            <a:endParaRPr lang="en-US" sz="2400" i="1" dirty="0">
              <a:latin typeface="Times New Roman" pitchFamily="18" charset="0"/>
              <a:cs typeface="Times New Roman" pitchFamily="18" charset="0"/>
            </a:endParaRPr>
          </a:p>
          <a:p>
            <a:pPr marL="0" indent="0" algn="just">
              <a:buNone/>
            </a:pPr>
            <a:r>
              <a:rPr lang="en-US" sz="2400" dirty="0">
                <a:latin typeface="Times New Roman" pitchFamily="18" charset="0"/>
                <a:cs typeface="Times New Roman" pitchFamily="18" charset="0"/>
              </a:rPr>
              <a:t>1. Flexibility</a:t>
            </a:r>
          </a:p>
          <a:p>
            <a:pPr marL="0" indent="0" algn="just">
              <a:buNone/>
            </a:pPr>
            <a:r>
              <a:rPr lang="en-US" sz="2400" dirty="0">
                <a:latin typeface="Times New Roman" pitchFamily="18" charset="0"/>
                <a:cs typeface="Times New Roman" pitchFamily="18" charset="0"/>
              </a:rPr>
              <a:t>To the traditional thinkers it was the study of state and government but today it is not confined within a limited sphere. It encompasses numerous aspects of political behavior of individuals and groups</a:t>
            </a:r>
          </a:p>
          <a:p>
            <a:pPr algn="just"/>
            <a:endParaRPr lang="en-US" sz="2400" dirty="0">
              <a:latin typeface="Times New Roman" pitchFamily="18" charset="0"/>
              <a:cs typeface="Times New Roman" pitchFamily="18" charset="0"/>
            </a:endParaRPr>
          </a:p>
          <a:p>
            <a:pPr marL="0" indent="0" algn="just">
              <a:buNone/>
            </a:pPr>
            <a:r>
              <a:rPr lang="en-US" sz="2400" dirty="0">
                <a:latin typeface="Times New Roman" pitchFamily="18" charset="0"/>
                <a:cs typeface="Times New Roman" pitchFamily="18" charset="0"/>
              </a:rPr>
              <a:t>2. Controversy</a:t>
            </a:r>
          </a:p>
          <a:p>
            <a:pPr marL="0" indent="0" algn="just">
              <a:buNone/>
            </a:pPr>
            <a:r>
              <a:rPr lang="en-US" sz="2400" dirty="0">
                <a:latin typeface="Times New Roman" pitchFamily="18" charset="0"/>
                <a:cs typeface="Times New Roman" pitchFamily="18" charset="0"/>
              </a:rPr>
              <a:t>It is argued that where there are issues there must be controversy. </a:t>
            </a:r>
            <a:r>
              <a:rPr lang="en-US" sz="2400" dirty="0" err="1">
                <a:latin typeface="Times New Roman" pitchFamily="18" charset="0"/>
                <a:cs typeface="Times New Roman" pitchFamily="18" charset="0"/>
              </a:rPr>
              <a:t>Wasby</a:t>
            </a:r>
            <a:r>
              <a:rPr lang="en-US" sz="2400" dirty="0">
                <a:latin typeface="Times New Roman" pitchFamily="18" charset="0"/>
                <a:cs typeface="Times New Roman" pitchFamily="18" charset="0"/>
              </a:rPr>
              <a:t> said, “Where no controversy exists, where no issues are being debated, politics does not exist”. </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p:txBody>
          <a:bodyPr>
            <a:noAutofit/>
          </a:bodyPr>
          <a:lstStyle/>
          <a:p>
            <a:r>
              <a:rPr lang="en-US" sz="3600" i="1" dirty="0">
                <a:latin typeface="Algerian" pitchFamily="82" charset="0"/>
                <a:cs typeface="Times New Roman" pitchFamily="18" charset="0"/>
              </a:rPr>
              <a:t>Nature of Political science/ What is Political Science?</a:t>
            </a:r>
            <a:endParaRPr lang="en-US" sz="3600" dirty="0"/>
          </a:p>
        </p:txBody>
      </p:sp>
      <p:sp>
        <p:nvSpPr>
          <p:cNvPr id="2" name="Content Placeholder 1"/>
          <p:cNvSpPr>
            <a:spLocks noGrp="1"/>
          </p:cNvSpPr>
          <p:nvPr>
            <p:ph idx="1"/>
          </p:nvPr>
        </p:nvSpPr>
        <p:spPr/>
        <p:txBody>
          <a:bodyPr>
            <a:normAutofit/>
          </a:bodyPr>
          <a:lstStyle/>
          <a:p>
            <a:pPr algn="just"/>
            <a:r>
              <a:rPr lang="en-US" sz="2400" dirty="0">
                <a:latin typeface="Times New Roman" pitchFamily="18" charset="0"/>
                <a:cs typeface="Times New Roman" pitchFamily="18" charset="0"/>
              </a:rPr>
              <a:t>3. Disagreement </a:t>
            </a:r>
          </a:p>
          <a:p>
            <a:pPr algn="just"/>
            <a:r>
              <a:rPr lang="en-US" sz="2400" dirty="0">
                <a:latin typeface="Times New Roman" pitchFamily="18" charset="0"/>
                <a:cs typeface="Times New Roman" pitchFamily="18" charset="0"/>
              </a:rPr>
              <a:t>J. D. B. Miller emphasizes the disagreement nature of politics in his book </a:t>
            </a:r>
            <a:r>
              <a:rPr lang="en-US" sz="2400" i="1" dirty="0">
                <a:latin typeface="Times New Roman" pitchFamily="18" charset="0"/>
                <a:cs typeface="Times New Roman" pitchFamily="18" charset="0"/>
              </a:rPr>
              <a:t>The Nature of Politics</a:t>
            </a:r>
            <a:r>
              <a:rPr lang="en-US" sz="2400" dirty="0">
                <a:latin typeface="Times New Roman" pitchFamily="18" charset="0"/>
                <a:cs typeface="Times New Roman" pitchFamily="18" charset="0"/>
              </a:rPr>
              <a:t>. If there were no disagreement among individuals or organizations, political action could not get any scope to emerge.</a:t>
            </a:r>
          </a:p>
          <a:p>
            <a:pPr algn="just">
              <a:buNone/>
            </a:pP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4. Consensus</a:t>
            </a:r>
          </a:p>
          <a:p>
            <a:r>
              <a:rPr lang="en-US" sz="2400" dirty="0">
                <a:latin typeface="Times New Roman" pitchFamily="18" charset="0"/>
                <a:cs typeface="Times New Roman" pitchFamily="18" charset="0"/>
              </a:rPr>
              <a:t>It will be a misconception if we think that in politics there is no place of consensus. Entities debate among them on any political issues but at the same time they arrive at agreed terms or solutions.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868362"/>
          </a:xfrm>
        </p:spPr>
        <p:txBody>
          <a:bodyPr>
            <a:noAutofit/>
          </a:bodyPr>
          <a:lstStyle/>
          <a:p>
            <a:r>
              <a:rPr lang="en-US" sz="3600" i="1" dirty="0">
                <a:latin typeface="Algerian" pitchFamily="82" charset="0"/>
                <a:cs typeface="Times New Roman" pitchFamily="18" charset="0"/>
              </a:rPr>
              <a:t>Nature of Political science</a:t>
            </a:r>
            <a:endParaRPr lang="en-US" sz="3600" dirty="0"/>
          </a:p>
        </p:txBody>
      </p:sp>
      <p:sp>
        <p:nvSpPr>
          <p:cNvPr id="2" name="Content Placeholder 1"/>
          <p:cNvSpPr>
            <a:spLocks noGrp="1"/>
          </p:cNvSpPr>
          <p:nvPr>
            <p:ph idx="1"/>
          </p:nvPr>
        </p:nvSpPr>
        <p:spPr>
          <a:xfrm>
            <a:off x="457200" y="1219200"/>
            <a:ext cx="8229600" cy="5181600"/>
          </a:xfrm>
        </p:spPr>
        <p:txBody>
          <a:bodyPr>
            <a:normAutofit/>
          </a:bodyPr>
          <a:lstStyle/>
          <a:p>
            <a:pPr algn="just"/>
            <a:r>
              <a:rPr lang="en-US" sz="2400" dirty="0">
                <a:latin typeface="Times New Roman" pitchFamily="18" charset="0"/>
                <a:cs typeface="Times New Roman" pitchFamily="18" charset="0"/>
              </a:rPr>
              <a:t>5. Power and Influence</a:t>
            </a:r>
          </a:p>
          <a:p>
            <a:pPr algn="just"/>
            <a:r>
              <a:rPr lang="en-US" sz="2400" dirty="0">
                <a:latin typeface="Times New Roman" pitchFamily="18" charset="0"/>
                <a:cs typeface="Times New Roman" pitchFamily="18" charset="0"/>
              </a:rPr>
              <a:t>Modern political scientists (Lasswell and Robert Dahl) believed that politics involves power and influence. In an analysis of politics an important question is raised—Who gets What, When and How?</a:t>
            </a:r>
          </a:p>
          <a:p>
            <a:pPr algn="just"/>
            <a:r>
              <a:rPr lang="en-US" sz="2400" dirty="0">
                <a:latin typeface="Times New Roman" pitchFamily="18" charset="0"/>
                <a:cs typeface="Times New Roman" pitchFamily="18" charset="0"/>
              </a:rPr>
              <a:t>6. Pervasiveness</a:t>
            </a:r>
          </a:p>
          <a:p>
            <a:pPr algn="just"/>
            <a:r>
              <a:rPr lang="en-US" sz="2400" dirty="0">
                <a:latin typeface="Times New Roman" pitchFamily="18" charset="0"/>
                <a:cs typeface="Times New Roman" pitchFamily="18" charset="0"/>
              </a:rPr>
              <a:t>One important feature of politics is its pervasiveness. In all forms of state and society there always exists politics. </a:t>
            </a:r>
          </a:p>
          <a:p>
            <a:pPr algn="just">
              <a:buNone/>
            </a:pP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7. conflict resolution</a:t>
            </a:r>
          </a:p>
          <a:p>
            <a:pPr algn="just"/>
            <a:r>
              <a:rPr lang="en-US" sz="2400" dirty="0">
                <a:latin typeface="Times New Roman" pitchFamily="18" charset="0"/>
                <a:cs typeface="Times New Roman" pitchFamily="18" charset="0"/>
              </a:rPr>
              <a:t>Conflict is not the exclusive feature of politics. There are also institutional arrangements for the settlement of conflicts.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latin typeface="Algerian" pitchFamily="82" charset="0"/>
                <a:cs typeface="Times New Roman" pitchFamily="18" charset="0"/>
              </a:rPr>
              <a:t>Scope of Political Science</a:t>
            </a:r>
            <a:endParaRPr lang="en-US" sz="3600" dirty="0">
              <a:latin typeface="Algerian" pitchFamily="82" charset="0"/>
            </a:endParaRPr>
          </a:p>
        </p:txBody>
      </p:sp>
      <p:sp>
        <p:nvSpPr>
          <p:cNvPr id="2" name="Content Placeholder 1"/>
          <p:cNvSpPr>
            <a:spLocks noGrp="1"/>
          </p:cNvSpPr>
          <p:nvPr>
            <p:ph idx="1"/>
          </p:nvPr>
        </p:nvSpPr>
        <p:spPr>
          <a:xfrm>
            <a:off x="457200" y="1219200"/>
            <a:ext cx="8229600" cy="5181600"/>
          </a:xfrm>
        </p:spPr>
        <p:txBody>
          <a:bodyPr>
            <a:noAutofit/>
          </a:bodyPr>
          <a:lstStyle/>
          <a:p>
            <a:pPr algn="just">
              <a:buFont typeface="Wingdings" pitchFamily="2" charset="2"/>
              <a:buChar char="Ø"/>
            </a:pPr>
            <a:r>
              <a:rPr lang="en-US" sz="2400" dirty="0">
                <a:latin typeface="Times New Roman" pitchFamily="18" charset="0"/>
                <a:cs typeface="Times New Roman" pitchFamily="18" charset="0"/>
              </a:rPr>
              <a:t>Focusing on state: Some writers restrict the scope of political science to the study of state alone, e.g., Bluntschli. They exclude the study of government from the scope of political science, for the State for them obviously includes the study of government. </a:t>
            </a:r>
          </a:p>
          <a:p>
            <a:pPr algn="just">
              <a:buFont typeface="Wingdings" pitchFamily="2" charset="2"/>
              <a:buChar char="Ø"/>
            </a:pPr>
            <a:r>
              <a:rPr lang="en-US" sz="2400" dirty="0">
                <a:latin typeface="Times New Roman" pitchFamily="18" charset="0"/>
                <a:cs typeface="Times New Roman" pitchFamily="18" charset="0"/>
              </a:rPr>
              <a:t>Focusing on government: Political science deals only with the government. Robson argued, “the purpose of Political Science is to throw light on political ideas and political actions so that the government of man may be improved.” </a:t>
            </a:r>
          </a:p>
          <a:p>
            <a:pPr algn="just">
              <a:buFont typeface="Wingdings" pitchFamily="2" charset="2"/>
              <a:buChar char="Ø"/>
            </a:pPr>
            <a:r>
              <a:rPr lang="en-US" sz="2400" dirty="0">
                <a:latin typeface="Times New Roman" pitchFamily="18" charset="0"/>
                <a:cs typeface="Times New Roman" pitchFamily="18" charset="0"/>
              </a:rPr>
              <a:t>Focusing on state and government: Harold Laski takes a more realist view that the scope of Political Science embraces the study of both the State and the Government</a:t>
            </a:r>
            <a:r>
              <a:rPr lang="en-US" sz="2400" b="1" i="1" dirty="0">
                <a:latin typeface="Times New Roman" pitchFamily="18" charset="0"/>
                <a:cs typeface="Times New Roman" pitchFamily="18" charset="0"/>
              </a:rPr>
              <a:t>. Government is helmsman of the ship of the State. </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latin typeface="Algerian" pitchFamily="82" charset="0"/>
                <a:cs typeface="Times New Roman" pitchFamily="18" charset="0"/>
              </a:rPr>
              <a:t>Scope of Political Science</a:t>
            </a:r>
          </a:p>
        </p:txBody>
      </p:sp>
      <p:sp>
        <p:nvSpPr>
          <p:cNvPr id="2" name="Content Placeholder 1"/>
          <p:cNvSpPr>
            <a:spLocks noGrp="1"/>
          </p:cNvSpPr>
          <p:nvPr>
            <p:ph idx="1"/>
          </p:nvPr>
        </p:nvSpPr>
        <p:spPr>
          <a:xfrm>
            <a:off x="457200" y="1143000"/>
            <a:ext cx="8229600" cy="5486400"/>
          </a:xfrm>
        </p:spPr>
        <p:txBody>
          <a:bodyPr>
            <a:noAutofit/>
          </a:bodyPr>
          <a:lstStyle/>
          <a:p>
            <a:pPr algn="just"/>
            <a:r>
              <a:rPr lang="en-US" sz="2400" dirty="0">
                <a:latin typeface="Times New Roman" pitchFamily="18" charset="0"/>
                <a:cs typeface="Times New Roman" pitchFamily="18" charset="0"/>
              </a:rPr>
              <a:t>The experts have divided the field Political Science into several sub-disciplines:</a:t>
            </a:r>
          </a:p>
          <a:p>
            <a:pPr algn="just">
              <a:buFont typeface="Wingdings" pitchFamily="2" charset="2"/>
              <a:buChar char="§"/>
            </a:pPr>
            <a:r>
              <a:rPr lang="en-US" sz="2400" dirty="0">
                <a:latin typeface="Times New Roman" pitchFamily="18" charset="0"/>
                <a:cs typeface="Times New Roman" pitchFamily="18" charset="0"/>
              </a:rPr>
              <a:t> Political Theory</a:t>
            </a:r>
          </a:p>
          <a:p>
            <a:pPr algn="just">
              <a:buFont typeface="Wingdings" pitchFamily="2" charset="2"/>
              <a:buChar char="§"/>
            </a:pPr>
            <a:r>
              <a:rPr lang="en-US" sz="2400" dirty="0">
                <a:latin typeface="Times New Roman" pitchFamily="18" charset="0"/>
                <a:cs typeface="Times New Roman" pitchFamily="18" charset="0"/>
              </a:rPr>
              <a:t>Comparative Politics</a:t>
            </a:r>
          </a:p>
          <a:p>
            <a:pPr algn="just">
              <a:buFont typeface="Wingdings" pitchFamily="2" charset="2"/>
              <a:buChar char="§"/>
            </a:pPr>
            <a:r>
              <a:rPr lang="en-US" sz="2400" dirty="0">
                <a:latin typeface="Times New Roman" pitchFamily="18" charset="0"/>
                <a:cs typeface="Times New Roman" pitchFamily="18" charset="0"/>
              </a:rPr>
              <a:t>International Relations</a:t>
            </a:r>
          </a:p>
          <a:p>
            <a:pPr algn="just">
              <a:buFont typeface="Wingdings" pitchFamily="2" charset="2"/>
              <a:buChar char="§"/>
            </a:pPr>
            <a:r>
              <a:rPr lang="en-US" sz="2400" dirty="0">
                <a:latin typeface="Times New Roman" pitchFamily="18" charset="0"/>
                <a:cs typeface="Times New Roman" pitchFamily="18" charset="0"/>
              </a:rPr>
              <a:t>Public Administration</a:t>
            </a:r>
          </a:p>
          <a:p>
            <a:pPr algn="just">
              <a:buFont typeface="Wingdings" pitchFamily="2" charset="2"/>
              <a:buChar char="§"/>
            </a:pPr>
            <a:r>
              <a:rPr lang="en-US" sz="2400" dirty="0">
                <a:latin typeface="Times New Roman" pitchFamily="18" charset="0"/>
                <a:cs typeface="Times New Roman" pitchFamily="18" charset="0"/>
              </a:rPr>
              <a:t>Constitutional Law</a:t>
            </a:r>
          </a:p>
          <a:p>
            <a:pPr algn="just">
              <a:buFont typeface="Wingdings" pitchFamily="2" charset="2"/>
              <a:buChar char="§"/>
            </a:pPr>
            <a:r>
              <a:rPr lang="en-US" sz="2400" dirty="0">
                <a:latin typeface="Times New Roman" pitchFamily="18" charset="0"/>
                <a:cs typeface="Times New Roman" pitchFamily="18" charset="0"/>
              </a:rPr>
              <a:t>Public Policy </a:t>
            </a:r>
          </a:p>
          <a:p>
            <a:pPr algn="just"/>
            <a:r>
              <a:rPr lang="en-US" sz="2400" dirty="0">
                <a:latin typeface="Times New Roman" pitchFamily="18" charset="0"/>
                <a:cs typeface="Times New Roman" pitchFamily="18" charset="0"/>
              </a:rPr>
              <a:t>These sub-disciplines cover the entire gamut of the modern political economy and provide the basis for the study and understanding of how the global political economy works. </a:t>
            </a:r>
          </a:p>
          <a:p>
            <a:pPr algn="just">
              <a:buNone/>
            </a:pPr>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600" dirty="0">
                <a:latin typeface="Algerian" pitchFamily="82" charset="0"/>
              </a:rPr>
              <a:t>Is Political Science a science?</a:t>
            </a:r>
          </a:p>
        </p:txBody>
      </p:sp>
      <p:sp>
        <p:nvSpPr>
          <p:cNvPr id="2" name="Content Placeholder 1"/>
          <p:cNvSpPr>
            <a:spLocks noGrp="1"/>
          </p:cNvSpPr>
          <p:nvPr>
            <p:ph idx="1"/>
          </p:nvPr>
        </p:nvSpPr>
        <p:spPr>
          <a:xfrm>
            <a:off x="457200" y="1219200"/>
            <a:ext cx="8229600" cy="5334000"/>
          </a:xfrm>
        </p:spPr>
        <p:txBody>
          <a:bodyPr>
            <a:noAutofit/>
          </a:bodyPr>
          <a:lstStyle/>
          <a:p>
            <a:pPr algn="just">
              <a:buFont typeface="Wingdings" pitchFamily="2" charset="2"/>
              <a:buChar char="Ø"/>
            </a:pPr>
            <a:r>
              <a:rPr lang="en-US" sz="2400" dirty="0">
                <a:latin typeface="Times New Roman" pitchFamily="18" charset="0"/>
                <a:cs typeface="Times New Roman" pitchFamily="18" charset="0"/>
              </a:rPr>
              <a:t>How can politics be a science? What is the meaning of science?</a:t>
            </a:r>
          </a:p>
          <a:p>
            <a:pPr algn="just"/>
            <a:r>
              <a:rPr lang="en-US" sz="2400" dirty="0">
                <a:latin typeface="Times New Roman" pitchFamily="18" charset="0"/>
                <a:cs typeface="Times New Roman" pitchFamily="18" charset="0"/>
              </a:rPr>
              <a:t> The original meaning of science is simply “knowledge”, or “to Know”</a:t>
            </a:r>
          </a:p>
          <a:p>
            <a:pPr algn="just"/>
            <a:r>
              <a:rPr lang="en-US" sz="2400" dirty="0">
                <a:latin typeface="Times New Roman" pitchFamily="18" charset="0"/>
                <a:cs typeface="Times New Roman" pitchFamily="18" charset="0"/>
              </a:rPr>
              <a:t>Later, the natural sciences took over the term.  Now most people think of science as precise and factual, supported by experiments and data. </a:t>
            </a:r>
          </a:p>
          <a:p>
            <a:pPr algn="just"/>
            <a:r>
              <a:rPr lang="en-US" sz="2400" dirty="0">
                <a:latin typeface="Times New Roman" pitchFamily="18" charset="0"/>
                <a:cs typeface="Times New Roman" pitchFamily="18" charset="0"/>
              </a:rPr>
              <a:t>Some political scientists quantify data and manipulate them statistically to validate hypotheses. They usually focus on small questions : such as public opinion, election returns, and congressional voting. </a:t>
            </a: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400" dirty="0">
                <a:latin typeface="Times New Roman" pitchFamily="18" charset="0"/>
                <a:cs typeface="Times New Roman" pitchFamily="18" charset="0"/>
              </a:rPr>
              <a:t>But large areas of this discipline is not quantifiable. How and why do leaders make their decision? Many decisions are made in secrecy, even in democracies. </a:t>
            </a:r>
          </a:p>
          <a:p>
            <a:pPr algn="just"/>
            <a:r>
              <a:rPr lang="en-US" sz="2400" dirty="0">
                <a:latin typeface="Times New Roman" pitchFamily="18" charset="0"/>
                <a:cs typeface="Times New Roman" pitchFamily="18" charset="0"/>
              </a:rPr>
              <a:t>Does this mean that politics can never be like a natural science? </a:t>
            </a:r>
          </a:p>
          <a:p>
            <a:pPr algn="just"/>
            <a:r>
              <a:rPr lang="en-US" sz="2400" dirty="0">
                <a:latin typeface="Times New Roman" pitchFamily="18" charset="0"/>
                <a:cs typeface="Times New Roman" pitchFamily="18" charset="0"/>
              </a:rPr>
              <a:t>Political science is an empirical discipline that accumulates both quantified and qualitative data. Political scientists begin to generalize. When the generalization become firmer, we call them theories. </a:t>
            </a: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
        <p:nvSpPr>
          <p:cNvPr id="4" name="Title 2"/>
          <p:cNvSpPr>
            <a:spLocks noGrp="1"/>
          </p:cNvSpPr>
          <p:nvPr>
            <p:ph type="title"/>
          </p:nvPr>
        </p:nvSpPr>
        <p:spPr/>
        <p:txBody>
          <a:bodyPr>
            <a:normAutofit/>
          </a:bodyPr>
          <a:lstStyle/>
          <a:p>
            <a:pPr algn="ctr"/>
            <a:r>
              <a:rPr lang="en-US" sz="3600" dirty="0">
                <a:latin typeface="Algerian" pitchFamily="82" charset="0"/>
              </a:rPr>
              <a:t>Is Political Science a science?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4400" dirty="0">
                <a:latin typeface="Algerian" pitchFamily="82" charset="0"/>
              </a:rPr>
              <a:t>Is Political Science a science?</a:t>
            </a:r>
            <a:endParaRPr lang="en-US" dirty="0"/>
          </a:p>
        </p:txBody>
      </p:sp>
      <p:sp>
        <p:nvSpPr>
          <p:cNvPr id="2" name="Content Placeholder 1"/>
          <p:cNvSpPr>
            <a:spLocks noGrp="1"/>
          </p:cNvSpPr>
          <p:nvPr>
            <p:ph idx="1"/>
          </p:nvPr>
        </p:nvSpPr>
        <p:spPr>
          <a:xfrm>
            <a:off x="457200" y="1295400"/>
            <a:ext cx="8229600" cy="5410200"/>
          </a:xfrm>
        </p:spPr>
        <p:txBody>
          <a:bodyPr>
            <a:noAutofit/>
          </a:bodyPr>
          <a:lstStyle/>
          <a:p>
            <a:pPr algn="just">
              <a:buFont typeface="Wingdings" panose="05000000000000000000" pitchFamily="2" charset="2"/>
              <a:buChar char="Ø"/>
            </a:pPr>
            <a:r>
              <a:rPr lang="en-US" sz="2400" dirty="0">
                <a:latin typeface="Times New Roman" pitchFamily="18" charset="0"/>
                <a:cs typeface="Times New Roman" pitchFamily="18" charset="0"/>
              </a:rPr>
              <a:t>Political science cannot be an exact science, since its laws and conclusions cannot be expressed in precise terms and since it cannot predict political events accurately. </a:t>
            </a:r>
          </a:p>
          <a:p>
            <a:pPr algn="just">
              <a:buFont typeface="Wingdings" panose="05000000000000000000" pitchFamily="2" charset="2"/>
              <a:buChar char="Ø"/>
            </a:pPr>
            <a:r>
              <a:rPr lang="en-US" sz="2400" dirty="0">
                <a:latin typeface="Times New Roman" pitchFamily="18" charset="0"/>
                <a:cs typeface="Times New Roman" pitchFamily="18" charset="0"/>
              </a:rPr>
              <a:t>Social and political relations are constantly changing, and what may be true of them today may not be true in the future.  </a:t>
            </a:r>
          </a:p>
          <a:p>
            <a:pPr algn="just"/>
            <a:r>
              <a:rPr lang="en-US" sz="2400" dirty="0">
                <a:latin typeface="Times New Roman" pitchFamily="18" charset="0"/>
                <a:cs typeface="Times New Roman" pitchFamily="18" charset="0"/>
              </a:rPr>
              <a:t>Nonetheless, if a science be described as a mass of knowledge concerning a particular subject, acquired by systematic observation, experience, and study, and analyzed then political science may justly claim to be a science. </a:t>
            </a:r>
          </a:p>
          <a:p>
            <a:pPr marL="0" indent="0" algn="just">
              <a:buNone/>
            </a:pP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General laws can be deduced from a systematic study of its material, and the conclusions drawn from the study of political problems. </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868362"/>
          </a:xfrm>
        </p:spPr>
        <p:txBody>
          <a:bodyPr>
            <a:normAutofit/>
          </a:bodyPr>
          <a:lstStyle/>
          <a:p>
            <a:pPr algn="ctr"/>
            <a:r>
              <a:rPr lang="en-US" sz="3600" dirty="0">
                <a:latin typeface="Algerian" pitchFamily="82" charset="0"/>
              </a:rPr>
              <a:t>Why Politics Matters?</a:t>
            </a:r>
          </a:p>
        </p:txBody>
      </p:sp>
      <p:sp>
        <p:nvSpPr>
          <p:cNvPr id="2" name="Content Placeholder 1"/>
          <p:cNvSpPr>
            <a:spLocks noGrp="1"/>
          </p:cNvSpPr>
          <p:nvPr>
            <p:ph idx="1"/>
          </p:nvPr>
        </p:nvSpPr>
        <p:spPr>
          <a:xfrm>
            <a:off x="457200" y="1219200"/>
            <a:ext cx="8229600" cy="4788091"/>
          </a:xfrm>
        </p:spPr>
        <p:txBody>
          <a:bodyPr>
            <a:noAutofit/>
          </a:bodyPr>
          <a:lstStyle/>
          <a:p>
            <a:pPr algn="just">
              <a:buFont typeface="Wingdings" pitchFamily="2" charset="2"/>
              <a:buChar char="Ø"/>
            </a:pPr>
            <a:r>
              <a:rPr lang="en-US" sz="2400" dirty="0">
                <a:latin typeface="Times New Roman" pitchFamily="18" charset="0"/>
                <a:cs typeface="Times New Roman" pitchFamily="18" charset="0"/>
              </a:rPr>
              <a:t>Michael Roskin and the other American authors argued in their book titled </a:t>
            </a:r>
            <a:r>
              <a:rPr lang="en-US" sz="2400" i="1" dirty="0">
                <a:solidFill>
                  <a:srgbClr val="FFFF00"/>
                </a:solidFill>
                <a:latin typeface="Times New Roman" pitchFamily="18" charset="0"/>
                <a:cs typeface="Times New Roman" pitchFamily="18" charset="0"/>
              </a:rPr>
              <a:t>Political Science: An Introduction </a:t>
            </a:r>
            <a:r>
              <a:rPr lang="en-US" sz="2400" dirty="0">
                <a:latin typeface="Times New Roman" pitchFamily="18" charset="0"/>
                <a:cs typeface="Times New Roman" pitchFamily="18" charset="0"/>
              </a:rPr>
              <a:t>that</a:t>
            </a:r>
            <a:r>
              <a:rPr lang="en-US" sz="2400" i="1" dirty="0">
                <a:latin typeface="Times New Roman" pitchFamily="18" charset="0"/>
                <a:cs typeface="Times New Roman" pitchFamily="18" charset="0"/>
              </a:rPr>
              <a:t> </a:t>
            </a:r>
            <a:r>
              <a:rPr lang="en-US" sz="2400" dirty="0">
                <a:latin typeface="Times New Roman" pitchFamily="18" charset="0"/>
                <a:cs typeface="Times New Roman" pitchFamily="18" charset="0"/>
              </a:rPr>
              <a:t>“It is the thesis of the text that </a:t>
            </a:r>
            <a:r>
              <a:rPr lang="en-US" sz="2400" b="1" dirty="0">
                <a:latin typeface="Times New Roman" pitchFamily="18" charset="0"/>
                <a:cs typeface="Times New Roman" pitchFamily="18" charset="0"/>
              </a:rPr>
              <a:t>politics matters</a:t>
            </a:r>
            <a:r>
              <a:rPr lang="en-US" sz="2400" dirty="0">
                <a:latin typeface="Times New Roman" pitchFamily="18" charset="0"/>
                <a:cs typeface="Times New Roman" pitchFamily="18" charset="0"/>
              </a:rPr>
              <a:t>.” </a:t>
            </a:r>
          </a:p>
          <a:p>
            <a:pPr algn="just">
              <a:buFont typeface="Wingdings" pitchFamily="2" charset="2"/>
              <a:buChar char="Ø"/>
            </a:pPr>
            <a:r>
              <a:rPr lang="en-US" sz="2400" dirty="0">
                <a:latin typeface="Times New Roman" pitchFamily="18" charset="0"/>
                <a:cs typeface="Times New Roman" pitchFamily="18" charset="0"/>
              </a:rPr>
              <a:t>Are you interested in politics? </a:t>
            </a:r>
          </a:p>
          <a:p>
            <a:pPr algn="just">
              <a:buFont typeface="Wingdings" pitchFamily="2" charset="2"/>
              <a:buChar char="Ø"/>
            </a:pPr>
            <a:r>
              <a:rPr lang="en-US" sz="2400" dirty="0">
                <a:latin typeface="Times New Roman" pitchFamily="18" charset="0"/>
                <a:cs typeface="Times New Roman" pitchFamily="18" charset="0"/>
              </a:rPr>
              <a:t>If you don’t take an interest then others will influence the decisions to govern you. </a:t>
            </a:r>
          </a:p>
          <a:p>
            <a:pPr algn="just">
              <a:buFont typeface="Wingdings" pitchFamily="2" charset="2"/>
              <a:buChar char="Ø"/>
            </a:pPr>
            <a:r>
              <a:rPr lang="en-US" sz="2400" dirty="0">
                <a:latin typeface="Times New Roman" pitchFamily="18" charset="0"/>
                <a:cs typeface="Times New Roman" pitchFamily="18" charset="0"/>
              </a:rPr>
              <a:t>A few crucial questions raised by the authors </a:t>
            </a:r>
          </a:p>
          <a:p>
            <a:pPr lvl="0" algn="just">
              <a:buFont typeface="Wingdings" pitchFamily="2" charset="2"/>
              <a:buChar char="Ø"/>
            </a:pPr>
            <a:r>
              <a:rPr lang="en-US" sz="2400" dirty="0">
                <a:latin typeface="Times New Roman" pitchFamily="18" charset="0"/>
                <a:cs typeface="Times New Roman" pitchFamily="18" charset="0"/>
              </a:rPr>
              <a:t>Will they (the others) take us to war in a foreign land? Who might have to fight in the war? You?</a:t>
            </a:r>
          </a:p>
          <a:p>
            <a:pPr lvl="0" algn="just">
              <a:buFont typeface="Wingdings" pitchFamily="2" charset="2"/>
              <a:buChar char="Ø"/>
            </a:pPr>
            <a:r>
              <a:rPr lang="en-US" sz="2400" dirty="0">
                <a:latin typeface="Times New Roman" pitchFamily="18" charset="0"/>
                <a:cs typeface="Times New Roman" pitchFamily="18" charset="0"/>
              </a:rPr>
              <a:t>Will they alter the tax code to favor certain citizens and corporations? Who will have to pay in taxes what others avoid paying? You? </a:t>
            </a:r>
          </a:p>
          <a:p>
            <a:pPr lvl="0" algn="just"/>
            <a:endParaRPr lang="en-US" sz="2400" dirty="0">
              <a:latin typeface="Times New Roman" pitchFamily="18" charset="0"/>
              <a:cs typeface="Times New Roman" pitchFamily="18" charset="0"/>
            </a:endParaRPr>
          </a:p>
          <a:p>
            <a:pPr algn="just">
              <a:buFont typeface="Wingdings" pitchFamily="2" charset="2"/>
              <a:buChar char="Ø"/>
            </a:pPr>
            <a:endParaRPr lang="en-US" sz="24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just"/>
            <a:r>
              <a:rPr lang="en-US" sz="3600" dirty="0">
                <a:latin typeface="Algerian" pitchFamily="82" charset="0"/>
                <a:cs typeface="Times New Roman" pitchFamily="18" charset="0"/>
              </a:rPr>
              <a:t>Political Science—The Master Science</a:t>
            </a:r>
          </a:p>
        </p:txBody>
      </p:sp>
      <p:sp>
        <p:nvSpPr>
          <p:cNvPr id="2" name="Content Placeholder 1"/>
          <p:cNvSpPr>
            <a:spLocks noGrp="1"/>
          </p:cNvSpPr>
          <p:nvPr>
            <p:ph idx="1"/>
          </p:nvPr>
        </p:nvSpPr>
        <p:spPr>
          <a:xfrm>
            <a:off x="457200" y="1600200"/>
            <a:ext cx="8229600" cy="5029200"/>
          </a:xfrm>
        </p:spPr>
        <p:txBody>
          <a:bodyPr>
            <a:noAutofit/>
          </a:bodyPr>
          <a:lstStyle/>
          <a:p>
            <a:pPr algn="just">
              <a:buFont typeface="Wingdings" pitchFamily="2" charset="2"/>
              <a:buChar char="Ø"/>
            </a:pPr>
            <a:r>
              <a:rPr lang="en-US" sz="2400" dirty="0">
                <a:latin typeface="Times New Roman" pitchFamily="18" charset="0"/>
                <a:cs typeface="Times New Roman" pitchFamily="18" charset="0"/>
              </a:rPr>
              <a:t>Aristotle called politics “the master science.” He meant that almost everything happens in a political context, that the decisions of polis (the Greek city-state and root of the word politics) governed most other thing. </a:t>
            </a:r>
          </a:p>
          <a:p>
            <a:pPr marL="0" indent="0" algn="just">
              <a:buNone/>
            </a:pPr>
            <a:endParaRPr lang="en-US" sz="2400"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According to </a:t>
            </a:r>
            <a:r>
              <a:rPr lang="en-US" sz="2400" dirty="0" err="1">
                <a:latin typeface="Times New Roman" pitchFamily="18" charset="0"/>
                <a:cs typeface="Times New Roman" pitchFamily="18" charset="0"/>
              </a:rPr>
              <a:t>Lasswell</a:t>
            </a:r>
            <a:r>
              <a:rPr lang="en-US" sz="2400" dirty="0">
                <a:latin typeface="Times New Roman" pitchFamily="18" charset="0"/>
                <a:cs typeface="Times New Roman" pitchFamily="18" charset="0"/>
              </a:rPr>
              <a:t>, Politics is the study of “who gets what”. But some object, and said that the economic system determines who gets what in free market. But can we have a totally free market system with no government involved? </a:t>
            </a:r>
          </a:p>
          <a:p>
            <a:pPr marL="0" indent="0" algn="just">
              <a:buNone/>
            </a:pPr>
            <a:endParaRPr lang="en-US" sz="2400"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A decision to bail out shaky banks sparks angry controversy but economists say it had to be done to save the economy from collapse. Politics is intimately connected to economies. </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600" dirty="0">
                <a:latin typeface="Algerian" pitchFamily="82" charset="0"/>
                <a:cs typeface="Times New Roman" pitchFamily="18" charset="0"/>
              </a:rPr>
              <a:t>Political Science— The Master Science</a:t>
            </a:r>
            <a:endParaRPr lang="en-US" sz="3600" dirty="0"/>
          </a:p>
        </p:txBody>
      </p:sp>
      <p:sp>
        <p:nvSpPr>
          <p:cNvPr id="2" name="Content Placeholder 1"/>
          <p:cNvSpPr>
            <a:spLocks noGrp="1"/>
          </p:cNvSpPr>
          <p:nvPr>
            <p:ph idx="1"/>
          </p:nvPr>
        </p:nvSpPr>
        <p:spPr/>
        <p:txBody>
          <a:bodyPr>
            <a:noAutofit/>
          </a:bodyPr>
          <a:lstStyle/>
          <a:p>
            <a:pPr algn="just">
              <a:buFont typeface="Wingdings" pitchFamily="2" charset="2"/>
              <a:buChar char="Ø"/>
            </a:pPr>
            <a:r>
              <a:rPr lang="en-US" sz="2400" i="1" dirty="0">
                <a:latin typeface="Times New Roman" pitchFamily="18" charset="0"/>
                <a:cs typeface="Times New Roman" pitchFamily="18" charset="0"/>
              </a:rPr>
              <a:t>History</a:t>
            </a:r>
          </a:p>
          <a:p>
            <a:pPr algn="just"/>
            <a:r>
              <a:rPr lang="en-US" sz="2400" dirty="0">
                <a:latin typeface="Times New Roman" pitchFamily="18" charset="0"/>
                <a:cs typeface="Times New Roman" pitchFamily="18" charset="0"/>
              </a:rPr>
              <a:t>History is one the key sources of data and information for political scientists conducting research in political science. When we discuss the growth of presidential power of Roosevelt (1933-1945), and even the cold war, we are studying history. </a:t>
            </a:r>
          </a:p>
          <a:p>
            <a:pPr marL="0" indent="0" algn="just">
              <a:buNone/>
            </a:pP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But, historians and political scientists look for different things and handle data differently. Historians reluctant to generalize but political scientist begin by looking for generalization, and make comparison between or among regimes/ periods or king. </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600" dirty="0">
                <a:latin typeface="Algerian" pitchFamily="82" charset="0"/>
                <a:cs typeface="Times New Roman" pitchFamily="18" charset="0"/>
              </a:rPr>
              <a:t>Political Science— The Master Science</a:t>
            </a:r>
            <a:endParaRPr lang="en-US" sz="3600" dirty="0"/>
          </a:p>
        </p:txBody>
      </p:sp>
      <p:sp>
        <p:nvSpPr>
          <p:cNvPr id="2" name="Content Placeholder 1"/>
          <p:cNvSpPr>
            <a:spLocks noGrp="1"/>
          </p:cNvSpPr>
          <p:nvPr>
            <p:ph idx="1"/>
          </p:nvPr>
        </p:nvSpPr>
        <p:spPr/>
        <p:txBody>
          <a:bodyPr>
            <a:noAutofit/>
          </a:bodyPr>
          <a:lstStyle/>
          <a:p>
            <a:pPr algn="just">
              <a:buFont typeface="Wingdings" pitchFamily="2" charset="2"/>
              <a:buChar char="Ø"/>
            </a:pPr>
            <a:r>
              <a:rPr lang="en-US" sz="2400" b="1" dirty="0">
                <a:latin typeface="Times New Roman" pitchFamily="18" charset="0"/>
                <a:cs typeface="Times New Roman" pitchFamily="18" charset="0"/>
              </a:rPr>
              <a:t>Economics</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Some economists claim that economics is the subject matter of politics. Many political queries are economic as Lasswell argued who gets what? Sufficient economic development may be the basis for democracy. Declining economy may doom democracy. </a:t>
            </a:r>
          </a:p>
          <a:p>
            <a:pPr algn="just"/>
            <a:r>
              <a:rPr lang="en-US" sz="2400" dirty="0">
                <a:latin typeface="Times New Roman" pitchFamily="18" charset="0"/>
                <a:cs typeface="Times New Roman" pitchFamily="18" charset="0"/>
              </a:rPr>
              <a:t>What policies promote economic development? Is the euro currency making Europe more united? Or ready to fall apart? In this regard, we can refer the impact of </a:t>
            </a:r>
            <a:r>
              <a:rPr lang="en-US" sz="2400" dirty="0" err="1">
                <a:latin typeface="Times New Roman" pitchFamily="18" charset="0"/>
                <a:cs typeface="Times New Roman" pitchFamily="18" charset="0"/>
              </a:rPr>
              <a:t>Brexit</a:t>
            </a:r>
            <a:r>
              <a:rPr lang="en-US" sz="2400" dirty="0">
                <a:latin typeface="Times New Roman" pitchFamily="18" charset="0"/>
                <a:cs typeface="Times New Roman" pitchFamily="18" charset="0"/>
              </a:rPr>
              <a:t> in Europe.  Role of tourism in recent Russia-Turkey relations. ‘Political economy’ is a new school of political science. </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600" dirty="0">
                <a:latin typeface="Algerian" pitchFamily="82" charset="0"/>
                <a:cs typeface="Times New Roman" pitchFamily="18" charset="0"/>
              </a:rPr>
              <a:t>Political Science— The Master Science</a:t>
            </a:r>
            <a:endParaRPr lang="en-US" sz="3600" dirty="0"/>
          </a:p>
        </p:txBody>
      </p:sp>
      <p:sp>
        <p:nvSpPr>
          <p:cNvPr id="2" name="Content Placeholder 1"/>
          <p:cNvSpPr>
            <a:spLocks noGrp="1"/>
          </p:cNvSpPr>
          <p:nvPr>
            <p:ph idx="1"/>
          </p:nvPr>
        </p:nvSpPr>
        <p:spPr>
          <a:xfrm>
            <a:off x="457200" y="1481328"/>
            <a:ext cx="8229600" cy="4995672"/>
          </a:xfrm>
        </p:spPr>
        <p:txBody>
          <a:bodyPr>
            <a:noAutofit/>
          </a:bodyPr>
          <a:lstStyle/>
          <a:p>
            <a:pPr algn="just">
              <a:buFont typeface="Wingdings" pitchFamily="2" charset="2"/>
              <a:buChar char="Ø"/>
            </a:pPr>
            <a:r>
              <a:rPr lang="en-US" sz="2400" b="1" i="1" dirty="0">
                <a:latin typeface="Times New Roman" pitchFamily="18" charset="0"/>
                <a:cs typeface="Times New Roman" pitchFamily="18" charset="0"/>
              </a:rPr>
              <a:t>Sociology</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Sociology and political science overlap. Political science conventionally starts by looking at society to see “who thinks what about politics.” </a:t>
            </a:r>
            <a:r>
              <a:rPr lang="en-US" sz="2400" dirty="0" err="1">
                <a:latin typeface="Times New Roman" pitchFamily="18" charset="0"/>
                <a:cs typeface="Times New Roman" pitchFamily="18" charset="0"/>
              </a:rPr>
              <a:t>Lipset</a:t>
            </a:r>
            <a:r>
              <a:rPr lang="en-US" sz="2400" dirty="0">
                <a:latin typeface="Times New Roman" pitchFamily="18" charset="0"/>
                <a:cs typeface="Times New Roman" pitchFamily="18" charset="0"/>
              </a:rPr>
              <a:t> showed the connection between democracy and level of wealth. </a:t>
            </a:r>
          </a:p>
          <a:p>
            <a:pPr marL="0" indent="0" algn="just">
              <a:buNone/>
            </a:pPr>
            <a:endParaRPr lang="en-US" sz="2400" dirty="0">
              <a:latin typeface="Times New Roman" pitchFamily="18" charset="0"/>
              <a:cs typeface="Times New Roman" pitchFamily="18" charset="0"/>
            </a:endParaRPr>
          </a:p>
          <a:p>
            <a:pPr algn="just">
              <a:buFont typeface="Wingdings" pitchFamily="2" charset="2"/>
              <a:buChar char="Ø"/>
            </a:pPr>
            <a:r>
              <a:rPr lang="en-US" sz="2400" b="1" i="1" dirty="0">
                <a:latin typeface="Times New Roman" pitchFamily="18" charset="0"/>
                <a:cs typeface="Times New Roman" pitchFamily="18" charset="0"/>
              </a:rPr>
              <a:t>Psychology</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Psychology contributes much to political science’s understanding of which personalities are attracted to politics, why and under what circumstances people obey authority figures, and how people form national, group, and voting attachment. Studies of </a:t>
            </a:r>
            <a:r>
              <a:rPr lang="en-US" sz="2400" dirty="0" err="1">
                <a:latin typeface="Times New Roman" pitchFamily="18" charset="0"/>
                <a:cs typeface="Times New Roman" pitchFamily="18" charset="0"/>
              </a:rPr>
              <a:t>Hitlar</a:t>
            </a:r>
            <a:r>
              <a:rPr lang="en-US" sz="2400" dirty="0">
                <a:latin typeface="Times New Roman" pitchFamily="18" charset="0"/>
                <a:cs typeface="Times New Roman" pitchFamily="18" charset="0"/>
              </a:rPr>
              <a:t>, Stalin, and Mao Zedong are often based on psychological theories. </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600" dirty="0">
                <a:latin typeface="Algerian" pitchFamily="82" charset="0"/>
                <a:cs typeface="Times New Roman" pitchFamily="18" charset="0"/>
              </a:rPr>
              <a:t>Political Science— The Master Science</a:t>
            </a:r>
            <a:endParaRPr lang="en-US" sz="3600" dirty="0"/>
          </a:p>
        </p:txBody>
      </p:sp>
      <p:sp>
        <p:nvSpPr>
          <p:cNvPr id="2" name="Content Placeholder 1"/>
          <p:cNvSpPr>
            <a:spLocks noGrp="1"/>
          </p:cNvSpPr>
          <p:nvPr>
            <p:ph idx="1"/>
          </p:nvPr>
        </p:nvSpPr>
        <p:spPr>
          <a:xfrm>
            <a:off x="457200" y="1600200"/>
            <a:ext cx="8229600" cy="4953000"/>
          </a:xfrm>
        </p:spPr>
        <p:txBody>
          <a:bodyPr>
            <a:noAutofit/>
          </a:bodyPr>
          <a:lstStyle/>
          <a:p>
            <a:pPr algn="just">
              <a:buFont typeface="Wingdings" pitchFamily="2" charset="2"/>
              <a:buChar char="Ø"/>
            </a:pPr>
            <a:r>
              <a:rPr lang="en-US" sz="2400" b="1" i="1" dirty="0">
                <a:latin typeface="Times New Roman" pitchFamily="18" charset="0"/>
                <a:cs typeface="Times New Roman" pitchFamily="18" charset="0"/>
              </a:rPr>
              <a:t>Ethics</a:t>
            </a:r>
          </a:p>
          <a:p>
            <a:pPr algn="just"/>
            <a:r>
              <a:rPr lang="en-US" sz="2400" dirty="0">
                <a:latin typeface="Times New Roman" pitchFamily="18" charset="0"/>
                <a:cs typeface="Times New Roman" pitchFamily="18" charset="0"/>
              </a:rPr>
              <a:t>    The origin of moral ideas is closely connected with the origin of the state. Both arose in that early group life when custom was law. </a:t>
            </a:r>
          </a:p>
          <a:p>
            <a:pPr algn="just"/>
            <a:r>
              <a:rPr lang="en-US" sz="2400" dirty="0">
                <a:latin typeface="Times New Roman" pitchFamily="18" charset="0"/>
                <a:cs typeface="Times New Roman" pitchFamily="18" charset="0"/>
              </a:rPr>
              <a:t>Right or wrong were distinguished from rights and obligations, with political sanction.  Yet, the relation between law and moral is still close. The proper form and functions of government must be determined in the last analysis on the basis of the ethical compromise that secures the greatest good to </a:t>
            </a:r>
            <a:r>
              <a:rPr lang="en-US" sz="2400">
                <a:latin typeface="Times New Roman" pitchFamily="18" charset="0"/>
                <a:cs typeface="Times New Roman" pitchFamily="18" charset="0"/>
              </a:rPr>
              <a:t>the individual.</a:t>
            </a:r>
            <a:endParaRPr lang="en-US" sz="24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ctr">
              <a:buNone/>
            </a:pPr>
            <a:endParaRPr lang="en-US" sz="4800" dirty="0">
              <a:latin typeface="Algerian" pitchFamily="82" charset="0"/>
            </a:endParaRPr>
          </a:p>
          <a:p>
            <a:pPr algn="ctr">
              <a:buNone/>
            </a:pPr>
            <a:r>
              <a:rPr lang="en-US" sz="4800" dirty="0">
                <a:latin typeface="Algerian" pitchFamily="82" charset="0"/>
              </a:rPr>
              <a:t>Thanks</a:t>
            </a:r>
          </a:p>
          <a:p>
            <a:pPr algn="ctr">
              <a:buNone/>
            </a:pPr>
            <a:endParaRPr lang="en-US" sz="4800" dirty="0">
              <a:latin typeface="Algerian"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1020762"/>
          </a:xfrm>
        </p:spPr>
        <p:txBody>
          <a:bodyPr>
            <a:normAutofit/>
          </a:bodyPr>
          <a:lstStyle/>
          <a:p>
            <a:pPr algn="ctr"/>
            <a:r>
              <a:rPr lang="en-US" sz="3600" dirty="0">
                <a:latin typeface="Algerian" pitchFamily="82" charset="0"/>
              </a:rPr>
              <a:t>Why Politics Matters</a:t>
            </a:r>
            <a:endParaRPr lang="en-US" sz="3600" dirty="0">
              <a:latin typeface="Algerian" pitchFamily="82" charset="0"/>
              <a:cs typeface="Times New Roman" pitchFamily="18" charset="0"/>
            </a:endParaRPr>
          </a:p>
        </p:txBody>
      </p:sp>
      <p:sp>
        <p:nvSpPr>
          <p:cNvPr id="2" name="Content Placeholder 1"/>
          <p:cNvSpPr>
            <a:spLocks noGrp="1"/>
          </p:cNvSpPr>
          <p:nvPr>
            <p:ph idx="1"/>
          </p:nvPr>
        </p:nvSpPr>
        <p:spPr/>
        <p:txBody>
          <a:bodyPr>
            <a:normAutofit/>
          </a:bodyPr>
          <a:lstStyle/>
          <a:p>
            <a:pPr lvl="0" algn="just">
              <a:buFont typeface="Wingdings" pitchFamily="2" charset="2"/>
              <a:buChar char="Ø"/>
            </a:pPr>
            <a:r>
              <a:rPr lang="en-US" sz="2400" dirty="0">
                <a:latin typeface="Times New Roman" pitchFamily="18" charset="0"/>
                <a:cs typeface="Times New Roman" pitchFamily="18" charset="0"/>
              </a:rPr>
              <a:t>Will they set up programs whose costs escalate far beyond what anyone had foreseen? Then who will pay the costs? You.</a:t>
            </a:r>
          </a:p>
          <a:p>
            <a:pPr lvl="0" algn="just">
              <a:buNone/>
            </a:pPr>
            <a:endParaRPr lang="en-US" sz="2400" dirty="0">
              <a:latin typeface="Times New Roman" pitchFamily="18" charset="0"/>
              <a:cs typeface="Times New Roman" pitchFamily="18" charset="0"/>
            </a:endParaRPr>
          </a:p>
          <a:p>
            <a:pPr lvl="0" algn="just">
              <a:buFont typeface="Wingdings" pitchFamily="2" charset="2"/>
              <a:buChar char="Ø"/>
            </a:pPr>
            <a:r>
              <a:rPr lang="en-US" sz="2400" dirty="0">
                <a:latin typeface="Times New Roman" pitchFamily="18" charset="0"/>
                <a:cs typeface="Times New Roman" pitchFamily="18" charset="0"/>
              </a:rPr>
              <a:t>by raising these questions, the authors make you aware of what politics is and how it works so that you can look after yourself and prevent others from using you. </a:t>
            </a:r>
          </a:p>
          <a:p>
            <a:pPr lvl="0" algn="just">
              <a:buNone/>
            </a:pPr>
            <a:endParaRPr lang="en-US" sz="2400" dirty="0">
              <a:latin typeface="Times New Roman" pitchFamily="18" charset="0"/>
              <a:cs typeface="Times New Roman" pitchFamily="18" charset="0"/>
            </a:endParaRPr>
          </a:p>
          <a:p>
            <a:pPr lvl="0" algn="just">
              <a:buFont typeface="Wingdings" pitchFamily="2" charset="2"/>
              <a:buChar char="Ø"/>
            </a:pPr>
            <a:r>
              <a:rPr lang="en-US" sz="2800" i="1" dirty="0">
                <a:solidFill>
                  <a:srgbClr val="FFFF00"/>
                </a:solidFill>
                <a:latin typeface="Times New Roman" pitchFamily="18" charset="0"/>
                <a:cs typeface="Times New Roman" pitchFamily="18" charset="0"/>
              </a:rPr>
              <a:t>“the ignorant are manipulated”</a:t>
            </a:r>
          </a:p>
          <a:p>
            <a:pPr algn="just">
              <a:buFont typeface="Wingdings" pitchFamily="2" charset="2"/>
              <a:buChar char="Ø"/>
            </a:pPr>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944562"/>
          </a:xfrm>
        </p:spPr>
        <p:txBody>
          <a:bodyPr>
            <a:noAutofit/>
          </a:bodyPr>
          <a:lstStyle/>
          <a:p>
            <a:pPr algn="ctr"/>
            <a:br>
              <a:rPr lang="en-US" sz="3600" b="0" dirty="0">
                <a:latin typeface="Algerian" pitchFamily="82" charset="0"/>
                <a:cs typeface="Times New Roman" pitchFamily="18" charset="0"/>
              </a:rPr>
            </a:br>
            <a:r>
              <a:rPr lang="en-US" sz="3600" dirty="0">
                <a:latin typeface="Algerian" pitchFamily="82" charset="0"/>
              </a:rPr>
              <a:t>Why Politics Matters</a:t>
            </a:r>
            <a:br>
              <a:rPr lang="en-US" sz="3600" dirty="0">
                <a:latin typeface="Algerian" pitchFamily="82" charset="0"/>
              </a:rPr>
            </a:br>
            <a:endParaRPr lang="en-US" sz="3600" dirty="0">
              <a:latin typeface="Algerian" pitchFamily="82" charset="0"/>
            </a:endParaRPr>
          </a:p>
        </p:txBody>
      </p:sp>
      <p:sp>
        <p:nvSpPr>
          <p:cNvPr id="2" name="Content Placeholder 1"/>
          <p:cNvSpPr>
            <a:spLocks noGrp="1"/>
          </p:cNvSpPr>
          <p:nvPr>
            <p:ph idx="1"/>
          </p:nvPr>
        </p:nvSpPr>
        <p:spPr>
          <a:xfrm>
            <a:off x="457200" y="990600"/>
            <a:ext cx="8229600" cy="5410200"/>
          </a:xfrm>
        </p:spPr>
        <p:txBody>
          <a:bodyPr>
            <a:noAutofit/>
          </a:bodyPr>
          <a:lstStyle/>
          <a:p>
            <a:pPr algn="just">
              <a:buFont typeface="Wingdings" pitchFamily="2" charset="2"/>
              <a:buChar char="Ø"/>
            </a:pPr>
            <a:r>
              <a:rPr lang="en-US" sz="2400" i="1" dirty="0">
                <a:latin typeface="Times New Roman" pitchFamily="18" charset="0"/>
                <a:cs typeface="Times New Roman" pitchFamily="18" charset="0"/>
              </a:rPr>
              <a:t>Features of politics:</a:t>
            </a:r>
          </a:p>
          <a:p>
            <a:pPr algn="just"/>
            <a:r>
              <a:rPr lang="en-US" sz="2400" dirty="0">
                <a:latin typeface="Times New Roman" pitchFamily="18" charset="0"/>
                <a:cs typeface="Times New Roman" pitchFamily="18" charset="0"/>
              </a:rPr>
              <a:t>Many people find politics distasteful; politics may be inherently immoral ; misuse of power and outright corruption are prominent features of politics. </a:t>
            </a:r>
          </a:p>
          <a:p>
            <a:pPr algn="just">
              <a:buNone/>
            </a:pPr>
            <a:endParaRPr lang="en-US" sz="2400" dirty="0">
              <a:latin typeface="Times New Roman" pitchFamily="18" charset="0"/>
              <a:cs typeface="Times New Roman" pitchFamily="18" charset="0"/>
            </a:endParaRPr>
          </a:p>
          <a:p>
            <a:pPr algn="just"/>
            <a:r>
              <a:rPr lang="en-US" sz="2400" dirty="0">
                <a:solidFill>
                  <a:srgbClr val="FFFF00"/>
                </a:solidFill>
                <a:latin typeface="Times New Roman" pitchFamily="18" charset="0"/>
                <a:cs typeface="Times New Roman" pitchFamily="18" charset="0"/>
              </a:rPr>
              <a:t>But you don’t need to like the thing (politics) you study. </a:t>
            </a:r>
          </a:p>
          <a:p>
            <a:pPr algn="just">
              <a:buFont typeface="Wingdings" pitchFamily="2" charset="2"/>
              <a:buChar char="Ø"/>
            </a:pPr>
            <a:r>
              <a:rPr lang="en-US" sz="2400" dirty="0">
                <a:latin typeface="Times New Roman" pitchFamily="18" charset="0"/>
                <a:cs typeface="Times New Roman" pitchFamily="18" charset="0"/>
              </a:rPr>
              <a:t>Biologists study a disease-causing bacterium under a microscope. Do they like the bacterium? No, but  they are interested in how it grows, how it does its damage, and how it may be eradicated. </a:t>
            </a:r>
          </a:p>
          <a:p>
            <a:pPr algn="just">
              <a:buFont typeface="Wingdings" pitchFamily="2" charset="2"/>
              <a:buChar char="Ø"/>
            </a:pPr>
            <a:r>
              <a:rPr lang="en-US" sz="2400" dirty="0">
                <a:latin typeface="Times New Roman" pitchFamily="18" charset="0"/>
                <a:cs typeface="Times New Roman" pitchFamily="18" charset="0"/>
              </a:rPr>
              <a:t>Do they get angry at the bacteria and smash the glass slide with a hammer?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944562"/>
          </a:xfrm>
        </p:spPr>
        <p:txBody>
          <a:bodyPr>
            <a:normAutofit/>
          </a:bodyPr>
          <a:lstStyle/>
          <a:p>
            <a:pPr algn="ctr"/>
            <a:r>
              <a:rPr lang="en-US" sz="3600" dirty="0">
                <a:latin typeface="Algerian" pitchFamily="82" charset="0"/>
              </a:rPr>
              <a:t>Why Politics Matters</a:t>
            </a:r>
          </a:p>
        </p:txBody>
      </p:sp>
      <p:sp>
        <p:nvSpPr>
          <p:cNvPr id="2" name="Content Placeholder 1"/>
          <p:cNvSpPr>
            <a:spLocks noGrp="1"/>
          </p:cNvSpPr>
          <p:nvPr>
            <p:ph idx="1"/>
          </p:nvPr>
        </p:nvSpPr>
        <p:spPr/>
        <p:txBody>
          <a:bodyPr>
            <a:normAutofit/>
          </a:bodyPr>
          <a:lstStyle/>
          <a:p>
            <a:pPr algn="just">
              <a:buFont typeface="Wingdings" pitchFamily="2" charset="2"/>
              <a:buChar char="Ø"/>
            </a:pPr>
            <a:r>
              <a:rPr lang="en-US" sz="2800" dirty="0">
                <a:latin typeface="Times New Roman" pitchFamily="18" charset="0"/>
                <a:cs typeface="Times New Roman" pitchFamily="18" charset="0"/>
              </a:rPr>
              <a:t>Political science </a:t>
            </a:r>
            <a:r>
              <a:rPr lang="en-US" sz="2800" dirty="0" err="1">
                <a:latin typeface="Times New Roman" pitchFamily="18" charset="0"/>
                <a:cs typeface="Times New Roman" pitchFamily="18" charset="0"/>
              </a:rPr>
              <a:t>ain’t</a:t>
            </a:r>
            <a:r>
              <a:rPr lang="en-US" sz="2800" dirty="0">
                <a:latin typeface="Times New Roman" pitchFamily="18" charset="0"/>
                <a:cs typeface="Times New Roman" pitchFamily="18" charset="0"/>
              </a:rPr>
              <a:t> politics. Political science is the objective analysis of politics, which may or may not aid working politicians. Side by side two professions compare like this:</a:t>
            </a:r>
          </a:p>
          <a:p>
            <a:pPr algn="just"/>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28600"/>
            <a:ext cx="8077200" cy="1447800"/>
          </a:xfrm>
        </p:spPr>
        <p:txBody>
          <a:bodyPr>
            <a:normAutofit fontScale="90000"/>
          </a:bodyPr>
          <a:lstStyle/>
          <a:p>
            <a:pPr algn="ct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          </a:t>
            </a: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Comparison of two Professions</a:t>
            </a:r>
          </a:p>
        </p:txBody>
      </p:sp>
      <p:graphicFrame>
        <p:nvGraphicFramePr>
          <p:cNvPr id="5" name="Content Placeholder 4"/>
          <p:cNvGraphicFramePr>
            <a:graphicFrameLocks noGrp="1"/>
          </p:cNvGraphicFramePr>
          <p:nvPr>
            <p:ph idx="1"/>
          </p:nvPr>
        </p:nvGraphicFramePr>
        <p:xfrm>
          <a:off x="457200" y="1828800"/>
          <a:ext cx="8153400" cy="3822192"/>
        </p:xfrm>
        <a:graphic>
          <a:graphicData uri="http://schemas.openxmlformats.org/drawingml/2006/table">
            <a:tbl>
              <a:tblPr firstRow="1" bandRow="1">
                <a:tableStyleId>{5C22544A-7EE6-4342-B048-85BDC9FD1C3A}</a:tableStyleId>
              </a:tblPr>
              <a:tblGrid>
                <a:gridCol w="4076700">
                  <a:extLst>
                    <a:ext uri="{9D8B030D-6E8A-4147-A177-3AD203B41FA5}">
                      <a16:colId xmlns:a16="http://schemas.microsoft.com/office/drawing/2014/main" val="20000"/>
                    </a:ext>
                  </a:extLst>
                </a:gridCol>
                <a:gridCol w="4076700">
                  <a:extLst>
                    <a:ext uri="{9D8B030D-6E8A-4147-A177-3AD203B41FA5}">
                      <a16:colId xmlns:a16="http://schemas.microsoft.com/office/drawing/2014/main" val="20001"/>
                    </a:ext>
                  </a:extLst>
                </a:gridCol>
              </a:tblGrid>
              <a:tr h="373939">
                <a:tc>
                  <a:txBody>
                    <a:bodyPr/>
                    <a:lstStyle/>
                    <a:p>
                      <a:pPr marL="0" marR="0" algn="just">
                        <a:lnSpc>
                          <a:spcPct val="115000"/>
                        </a:lnSpc>
                        <a:spcBef>
                          <a:spcPts val="0"/>
                        </a:spcBef>
                        <a:spcAft>
                          <a:spcPts val="0"/>
                        </a:spcAft>
                      </a:pPr>
                      <a:r>
                        <a:rPr lang="en-US" sz="2400" b="1" i="1" dirty="0">
                          <a:solidFill>
                            <a:srgbClr val="FF0000"/>
                          </a:solidFill>
                          <a:highlight>
                            <a:srgbClr val="FFFF00"/>
                          </a:highlight>
                          <a:latin typeface="Times New Roman" pitchFamily="18" charset="0"/>
                          <a:ea typeface="Calibri"/>
                          <a:cs typeface="Times New Roman" pitchFamily="18" charset="0"/>
                        </a:rPr>
                        <a:t>Politicians</a:t>
                      </a:r>
                      <a:endParaRPr lang="en-US" sz="2400" dirty="0">
                        <a:solidFill>
                          <a:srgbClr val="FF0000"/>
                        </a:solidFill>
                        <a:latin typeface="Times New Roman" pitchFamily="18" charset="0"/>
                        <a:ea typeface="Calibri"/>
                        <a:cs typeface="Times New Roman" pitchFamily="18" charset="0"/>
                      </a:endParaRPr>
                    </a:p>
                  </a:txBody>
                  <a:tcPr marL="68580" marR="68580" marT="0" marB="0"/>
                </a:tc>
                <a:tc>
                  <a:txBody>
                    <a:bodyPr/>
                    <a:lstStyle/>
                    <a:p>
                      <a:pPr marL="0" marR="0" algn="just">
                        <a:lnSpc>
                          <a:spcPct val="115000"/>
                        </a:lnSpc>
                        <a:spcBef>
                          <a:spcPts val="0"/>
                        </a:spcBef>
                        <a:spcAft>
                          <a:spcPts val="0"/>
                        </a:spcAft>
                      </a:pPr>
                      <a:r>
                        <a:rPr lang="en-US" sz="2400" b="1" i="1" dirty="0">
                          <a:solidFill>
                            <a:srgbClr val="FF0000"/>
                          </a:solidFill>
                          <a:highlight>
                            <a:srgbClr val="FFFF00"/>
                          </a:highlight>
                          <a:latin typeface="Times New Roman" pitchFamily="18" charset="0"/>
                          <a:ea typeface="Calibri"/>
                          <a:cs typeface="Times New Roman" pitchFamily="18" charset="0"/>
                        </a:rPr>
                        <a:t>Political Scientists</a:t>
                      </a:r>
                      <a:endParaRPr lang="en-US" sz="2400" dirty="0">
                        <a:solidFill>
                          <a:srgbClr val="FF0000"/>
                        </a:solidFill>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10000"/>
                  </a:ext>
                </a:extLst>
              </a:tr>
              <a:tr h="373939">
                <a:tc>
                  <a:txBody>
                    <a:bodyPr/>
                    <a:lstStyle/>
                    <a:p>
                      <a:pPr marL="0" marR="0" algn="just">
                        <a:lnSpc>
                          <a:spcPct val="115000"/>
                        </a:lnSpc>
                        <a:spcBef>
                          <a:spcPts val="0"/>
                        </a:spcBef>
                        <a:spcAft>
                          <a:spcPts val="0"/>
                        </a:spcAft>
                      </a:pPr>
                      <a:r>
                        <a:rPr lang="en-US" sz="2400" dirty="0">
                          <a:latin typeface="Times New Roman" pitchFamily="18" charset="0"/>
                          <a:ea typeface="Calibri"/>
                          <a:cs typeface="Times New Roman" pitchFamily="18" charset="0"/>
                        </a:rPr>
                        <a:t>Love Power</a:t>
                      </a:r>
                    </a:p>
                  </a:txBody>
                  <a:tcPr marL="68580" marR="68580" marT="0" marB="0"/>
                </a:tc>
                <a:tc>
                  <a:txBody>
                    <a:bodyPr/>
                    <a:lstStyle/>
                    <a:p>
                      <a:pPr marL="0" marR="0" algn="just">
                        <a:lnSpc>
                          <a:spcPct val="115000"/>
                        </a:lnSpc>
                        <a:spcBef>
                          <a:spcPts val="0"/>
                        </a:spcBef>
                        <a:spcAft>
                          <a:spcPts val="0"/>
                        </a:spcAft>
                      </a:pPr>
                      <a:r>
                        <a:rPr lang="en-US" sz="2400" dirty="0">
                          <a:latin typeface="Times New Roman" pitchFamily="18" charset="0"/>
                          <a:ea typeface="Calibri"/>
                          <a:cs typeface="Times New Roman" pitchFamily="18" charset="0"/>
                        </a:rPr>
                        <a:t>Are skeptical of power</a:t>
                      </a:r>
                    </a:p>
                  </a:txBody>
                  <a:tcPr marL="68580" marR="68580" marT="0" marB="0"/>
                </a:tc>
                <a:extLst>
                  <a:ext uri="{0D108BD9-81ED-4DB2-BD59-A6C34878D82A}">
                    <a16:rowId xmlns:a16="http://schemas.microsoft.com/office/drawing/2014/main" val="10001"/>
                  </a:ext>
                </a:extLst>
              </a:tr>
              <a:tr h="373939">
                <a:tc>
                  <a:txBody>
                    <a:bodyPr/>
                    <a:lstStyle/>
                    <a:p>
                      <a:pPr marL="0" marR="0" algn="just">
                        <a:lnSpc>
                          <a:spcPct val="115000"/>
                        </a:lnSpc>
                        <a:spcBef>
                          <a:spcPts val="0"/>
                        </a:spcBef>
                        <a:spcAft>
                          <a:spcPts val="0"/>
                        </a:spcAft>
                      </a:pPr>
                      <a:r>
                        <a:rPr lang="en-US" sz="2400">
                          <a:latin typeface="Times New Roman" pitchFamily="18" charset="0"/>
                          <a:ea typeface="Calibri"/>
                          <a:cs typeface="Times New Roman" pitchFamily="18" charset="0"/>
                        </a:rPr>
                        <a:t>Seek popularity</a:t>
                      </a:r>
                    </a:p>
                  </a:txBody>
                  <a:tcPr marL="68580" marR="68580" marT="0" marB="0"/>
                </a:tc>
                <a:tc>
                  <a:txBody>
                    <a:bodyPr/>
                    <a:lstStyle/>
                    <a:p>
                      <a:pPr marL="0" marR="0" algn="just">
                        <a:lnSpc>
                          <a:spcPct val="115000"/>
                        </a:lnSpc>
                        <a:spcBef>
                          <a:spcPts val="0"/>
                        </a:spcBef>
                        <a:spcAft>
                          <a:spcPts val="0"/>
                        </a:spcAft>
                      </a:pPr>
                      <a:r>
                        <a:rPr lang="en-US" sz="2400">
                          <a:latin typeface="Times New Roman" pitchFamily="18" charset="0"/>
                          <a:ea typeface="Calibri"/>
                          <a:cs typeface="Times New Roman" pitchFamily="18" charset="0"/>
                        </a:rPr>
                        <a:t>Seek accuracy</a:t>
                      </a:r>
                    </a:p>
                  </a:txBody>
                  <a:tcPr marL="68580" marR="68580" marT="0" marB="0"/>
                </a:tc>
                <a:extLst>
                  <a:ext uri="{0D108BD9-81ED-4DB2-BD59-A6C34878D82A}">
                    <a16:rowId xmlns:a16="http://schemas.microsoft.com/office/drawing/2014/main" val="10002"/>
                  </a:ext>
                </a:extLst>
              </a:tr>
              <a:tr h="373939">
                <a:tc>
                  <a:txBody>
                    <a:bodyPr/>
                    <a:lstStyle/>
                    <a:p>
                      <a:pPr marL="0" marR="0" algn="just">
                        <a:lnSpc>
                          <a:spcPct val="115000"/>
                        </a:lnSpc>
                        <a:spcBef>
                          <a:spcPts val="0"/>
                        </a:spcBef>
                        <a:spcAft>
                          <a:spcPts val="0"/>
                        </a:spcAft>
                      </a:pPr>
                      <a:r>
                        <a:rPr lang="en-US" sz="2400">
                          <a:latin typeface="Times New Roman" pitchFamily="18" charset="0"/>
                          <a:ea typeface="Calibri"/>
                          <a:cs typeface="Times New Roman" pitchFamily="18" charset="0"/>
                        </a:rPr>
                        <a:t>Think practically</a:t>
                      </a:r>
                    </a:p>
                  </a:txBody>
                  <a:tcPr marL="68580" marR="68580" marT="0" marB="0"/>
                </a:tc>
                <a:tc>
                  <a:txBody>
                    <a:bodyPr/>
                    <a:lstStyle/>
                    <a:p>
                      <a:pPr marL="0" marR="0" algn="just">
                        <a:lnSpc>
                          <a:spcPct val="115000"/>
                        </a:lnSpc>
                        <a:spcBef>
                          <a:spcPts val="0"/>
                        </a:spcBef>
                        <a:spcAft>
                          <a:spcPts val="0"/>
                        </a:spcAft>
                      </a:pPr>
                      <a:r>
                        <a:rPr lang="en-US" sz="2400" dirty="0">
                          <a:latin typeface="Times New Roman" pitchFamily="18" charset="0"/>
                          <a:ea typeface="Calibri"/>
                          <a:cs typeface="Times New Roman" pitchFamily="18" charset="0"/>
                        </a:rPr>
                        <a:t>Think abstractly</a:t>
                      </a:r>
                    </a:p>
                  </a:txBody>
                  <a:tcPr marL="68580" marR="68580" marT="0" marB="0"/>
                </a:tc>
                <a:extLst>
                  <a:ext uri="{0D108BD9-81ED-4DB2-BD59-A6C34878D82A}">
                    <a16:rowId xmlns:a16="http://schemas.microsoft.com/office/drawing/2014/main" val="10003"/>
                  </a:ext>
                </a:extLst>
              </a:tr>
              <a:tr h="373939">
                <a:tc>
                  <a:txBody>
                    <a:bodyPr/>
                    <a:lstStyle/>
                    <a:p>
                      <a:pPr marL="0" marR="0" algn="just">
                        <a:lnSpc>
                          <a:spcPct val="115000"/>
                        </a:lnSpc>
                        <a:spcBef>
                          <a:spcPts val="0"/>
                        </a:spcBef>
                        <a:spcAft>
                          <a:spcPts val="0"/>
                        </a:spcAft>
                      </a:pPr>
                      <a:r>
                        <a:rPr lang="en-US" sz="2400" dirty="0">
                          <a:latin typeface="Times New Roman" pitchFamily="18" charset="0"/>
                          <a:ea typeface="Calibri"/>
                          <a:cs typeface="Times New Roman" pitchFamily="18" charset="0"/>
                        </a:rPr>
                        <a:t>Hold firm views</a:t>
                      </a:r>
                    </a:p>
                  </a:txBody>
                  <a:tcPr marL="68580" marR="68580" marT="0" marB="0"/>
                </a:tc>
                <a:tc>
                  <a:txBody>
                    <a:bodyPr/>
                    <a:lstStyle/>
                    <a:p>
                      <a:pPr marL="0" marR="0" algn="just">
                        <a:lnSpc>
                          <a:spcPct val="115000"/>
                        </a:lnSpc>
                        <a:spcBef>
                          <a:spcPts val="0"/>
                        </a:spcBef>
                        <a:spcAft>
                          <a:spcPts val="0"/>
                        </a:spcAft>
                      </a:pPr>
                      <a:r>
                        <a:rPr lang="en-US" sz="2400">
                          <a:latin typeface="Times New Roman" pitchFamily="18" charset="0"/>
                          <a:ea typeface="Calibri"/>
                          <a:cs typeface="Times New Roman" pitchFamily="18" charset="0"/>
                        </a:rPr>
                        <a:t>Reach tentative conclusions</a:t>
                      </a:r>
                    </a:p>
                  </a:txBody>
                  <a:tcPr marL="68580" marR="68580" marT="0" marB="0"/>
                </a:tc>
                <a:extLst>
                  <a:ext uri="{0D108BD9-81ED-4DB2-BD59-A6C34878D82A}">
                    <a16:rowId xmlns:a16="http://schemas.microsoft.com/office/drawing/2014/main" val="10004"/>
                  </a:ext>
                </a:extLst>
              </a:tr>
              <a:tr h="373939">
                <a:tc>
                  <a:txBody>
                    <a:bodyPr/>
                    <a:lstStyle/>
                    <a:p>
                      <a:pPr marL="0" marR="0" algn="just">
                        <a:lnSpc>
                          <a:spcPct val="115000"/>
                        </a:lnSpc>
                        <a:spcBef>
                          <a:spcPts val="0"/>
                        </a:spcBef>
                        <a:spcAft>
                          <a:spcPts val="0"/>
                        </a:spcAft>
                      </a:pPr>
                      <a:r>
                        <a:rPr lang="en-US" sz="2400" dirty="0">
                          <a:latin typeface="Times New Roman" pitchFamily="18" charset="0"/>
                          <a:ea typeface="Calibri"/>
                          <a:cs typeface="Times New Roman" pitchFamily="18" charset="0"/>
                        </a:rPr>
                        <a:t>See short-term payoff</a:t>
                      </a:r>
                    </a:p>
                  </a:txBody>
                  <a:tcPr marL="68580" marR="68580" marT="0" marB="0"/>
                </a:tc>
                <a:tc>
                  <a:txBody>
                    <a:bodyPr/>
                    <a:lstStyle/>
                    <a:p>
                      <a:pPr marL="0" marR="0" algn="just">
                        <a:lnSpc>
                          <a:spcPct val="115000"/>
                        </a:lnSpc>
                        <a:spcBef>
                          <a:spcPts val="0"/>
                        </a:spcBef>
                        <a:spcAft>
                          <a:spcPts val="0"/>
                        </a:spcAft>
                      </a:pPr>
                      <a:r>
                        <a:rPr lang="en-US" sz="2400">
                          <a:latin typeface="Times New Roman" pitchFamily="18" charset="0"/>
                          <a:ea typeface="Calibri"/>
                          <a:cs typeface="Times New Roman" pitchFamily="18" charset="0"/>
                        </a:rPr>
                        <a:t>See long-term consequences</a:t>
                      </a:r>
                    </a:p>
                  </a:txBody>
                  <a:tcPr marL="68580" marR="68580" marT="0" marB="0"/>
                </a:tc>
                <a:extLst>
                  <a:ext uri="{0D108BD9-81ED-4DB2-BD59-A6C34878D82A}">
                    <a16:rowId xmlns:a16="http://schemas.microsoft.com/office/drawing/2014/main" val="10005"/>
                  </a:ext>
                </a:extLst>
              </a:tr>
              <a:tr h="373939">
                <a:tc>
                  <a:txBody>
                    <a:bodyPr/>
                    <a:lstStyle/>
                    <a:p>
                      <a:pPr marL="0" marR="0" algn="just">
                        <a:lnSpc>
                          <a:spcPct val="115000"/>
                        </a:lnSpc>
                        <a:spcBef>
                          <a:spcPts val="0"/>
                        </a:spcBef>
                        <a:spcAft>
                          <a:spcPts val="0"/>
                        </a:spcAft>
                      </a:pPr>
                      <a:r>
                        <a:rPr lang="en-US" sz="2400">
                          <a:latin typeface="Times New Roman" pitchFamily="18" charset="0"/>
                          <a:ea typeface="Calibri"/>
                          <a:cs typeface="Times New Roman" pitchFamily="18" charset="0"/>
                        </a:rPr>
                        <a:t>Plan for election</a:t>
                      </a:r>
                    </a:p>
                  </a:txBody>
                  <a:tcPr marL="68580" marR="68580" marT="0" marB="0"/>
                </a:tc>
                <a:tc>
                  <a:txBody>
                    <a:bodyPr/>
                    <a:lstStyle/>
                    <a:p>
                      <a:pPr marL="0" marR="0" algn="just">
                        <a:lnSpc>
                          <a:spcPct val="115000"/>
                        </a:lnSpc>
                        <a:spcBef>
                          <a:spcPts val="0"/>
                        </a:spcBef>
                        <a:spcAft>
                          <a:spcPts val="0"/>
                        </a:spcAft>
                      </a:pPr>
                      <a:r>
                        <a:rPr lang="en-US" sz="2400">
                          <a:latin typeface="Times New Roman" pitchFamily="18" charset="0"/>
                          <a:ea typeface="Calibri"/>
                          <a:cs typeface="Times New Roman" pitchFamily="18" charset="0"/>
                        </a:rPr>
                        <a:t>Plan for next publication</a:t>
                      </a:r>
                    </a:p>
                  </a:txBody>
                  <a:tcPr marL="68580" marR="68580" marT="0" marB="0"/>
                </a:tc>
                <a:extLst>
                  <a:ext uri="{0D108BD9-81ED-4DB2-BD59-A6C34878D82A}">
                    <a16:rowId xmlns:a16="http://schemas.microsoft.com/office/drawing/2014/main" val="10006"/>
                  </a:ext>
                </a:extLst>
              </a:tr>
              <a:tr h="373939">
                <a:tc>
                  <a:txBody>
                    <a:bodyPr/>
                    <a:lstStyle/>
                    <a:p>
                      <a:pPr marL="0" marR="0" algn="just">
                        <a:lnSpc>
                          <a:spcPct val="115000"/>
                        </a:lnSpc>
                        <a:spcBef>
                          <a:spcPts val="0"/>
                        </a:spcBef>
                        <a:spcAft>
                          <a:spcPts val="0"/>
                        </a:spcAft>
                      </a:pPr>
                      <a:r>
                        <a:rPr lang="en-US" sz="2400">
                          <a:latin typeface="Times New Roman" pitchFamily="18" charset="0"/>
                          <a:ea typeface="Calibri"/>
                          <a:cs typeface="Times New Roman" pitchFamily="18" charset="0"/>
                        </a:rPr>
                        <a:t>Respond to groups</a:t>
                      </a:r>
                    </a:p>
                  </a:txBody>
                  <a:tcPr marL="68580" marR="68580" marT="0" marB="0"/>
                </a:tc>
                <a:tc>
                  <a:txBody>
                    <a:bodyPr/>
                    <a:lstStyle/>
                    <a:p>
                      <a:pPr marL="0" marR="0" algn="just">
                        <a:lnSpc>
                          <a:spcPct val="115000"/>
                        </a:lnSpc>
                        <a:spcBef>
                          <a:spcPts val="0"/>
                        </a:spcBef>
                        <a:spcAft>
                          <a:spcPts val="0"/>
                        </a:spcAft>
                      </a:pPr>
                      <a:r>
                        <a:rPr lang="en-US" sz="2400" dirty="0">
                          <a:latin typeface="Times New Roman" pitchFamily="18" charset="0"/>
                          <a:ea typeface="Calibri"/>
                          <a:cs typeface="Times New Roman" pitchFamily="18" charset="0"/>
                        </a:rPr>
                        <a:t>See the good of the whole</a:t>
                      </a:r>
                    </a:p>
                  </a:txBody>
                  <a:tcPr marL="68580" marR="68580" marT="0" marB="0"/>
                </a:tc>
                <a:extLst>
                  <a:ext uri="{0D108BD9-81ED-4DB2-BD59-A6C34878D82A}">
                    <a16:rowId xmlns:a16="http://schemas.microsoft.com/office/drawing/2014/main" val="10007"/>
                  </a:ext>
                </a:extLst>
              </a:tr>
              <a:tr h="441877">
                <a:tc>
                  <a:txBody>
                    <a:bodyPr/>
                    <a:lstStyle/>
                    <a:p>
                      <a:endParaRPr lang="en-US" sz="2400">
                        <a:latin typeface="Times New Roman" pitchFamily="18" charset="0"/>
                        <a:cs typeface="Times New Roman" pitchFamily="18" charset="0"/>
                      </a:endParaRPr>
                    </a:p>
                  </a:txBody>
                  <a:tcPr/>
                </a:tc>
                <a:tc>
                  <a:txBody>
                    <a:bodyPr/>
                    <a:lstStyle/>
                    <a:p>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10008"/>
                  </a:ext>
                </a:extLst>
              </a:tr>
            </a:tbl>
          </a:graphicData>
        </a:graphic>
      </p:graphicFrame>
      <p:sp>
        <p:nvSpPr>
          <p:cNvPr id="6" name="Title 2"/>
          <p:cNvSpPr txBox="1">
            <a:spLocks/>
          </p:cNvSpPr>
          <p:nvPr/>
        </p:nvSpPr>
        <p:spPr>
          <a:xfrm>
            <a:off x="457200" y="274638"/>
            <a:ext cx="8229600" cy="944562"/>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a:ln>
                  <a:noFill/>
                </a:ln>
                <a:solidFill>
                  <a:schemeClr val="tx2"/>
                </a:solidFill>
                <a:effectLst>
                  <a:outerShdw blurRad="31750" dist="25400" dir="5400000" algn="tl" rotWithShape="0">
                    <a:srgbClr val="000000">
                      <a:alpha val="25000"/>
                    </a:srgbClr>
                  </a:outerShdw>
                </a:effectLst>
                <a:uLnTx/>
                <a:uFillTx/>
                <a:latin typeface="Algerian" pitchFamily="82" charset="0"/>
                <a:ea typeface="+mj-ea"/>
                <a:cs typeface="+mj-cs"/>
              </a:rPr>
              <a:t>Why Politics Matters</a:t>
            </a:r>
            <a:endParaRPr kumimoji="0" lang="en-US"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Algerian" pitchFamily="82" charset="0"/>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i="1" dirty="0">
                <a:latin typeface="Algerian" pitchFamily="82" charset="0"/>
                <a:cs typeface="Times New Roman" pitchFamily="18" charset="0"/>
              </a:rPr>
              <a:t>Nature of Political science/ What is Political Science?</a:t>
            </a:r>
            <a:endParaRPr lang="en-US" sz="3600" dirty="0"/>
          </a:p>
        </p:txBody>
      </p:sp>
      <p:sp>
        <p:nvSpPr>
          <p:cNvPr id="3" name="Content Placeholder 2"/>
          <p:cNvSpPr>
            <a:spLocks noGrp="1"/>
          </p:cNvSpPr>
          <p:nvPr>
            <p:ph idx="1"/>
          </p:nvPr>
        </p:nvSpPr>
        <p:spPr/>
        <p:txBody>
          <a:bodyPr>
            <a:normAutofit/>
          </a:bodyPr>
          <a:lstStyle/>
          <a:p>
            <a:pPr algn="just">
              <a:buFont typeface="Wingdings" pitchFamily="2" charset="2"/>
              <a:buChar char="Ø"/>
            </a:pPr>
            <a:r>
              <a:rPr lang="en-US" sz="2800" b="1" i="1" dirty="0">
                <a:latin typeface="Times New Roman" pitchFamily="18" charset="0"/>
                <a:cs typeface="Times New Roman" pitchFamily="18" charset="0"/>
              </a:rPr>
              <a:t>Definition of Political Science</a:t>
            </a:r>
          </a:p>
          <a:p>
            <a:pPr algn="just">
              <a:buNone/>
            </a:pPr>
            <a:r>
              <a:rPr lang="en-US" sz="2400" dirty="0">
                <a:latin typeface="Times New Roman" pitchFamily="18" charset="0"/>
                <a:cs typeface="Times New Roman" pitchFamily="18" charset="0"/>
              </a:rPr>
              <a:t>   The word “Politics” has its origin in Ancient Greece. All of the</a:t>
            </a:r>
          </a:p>
          <a:p>
            <a:pPr algn="just">
              <a:buNone/>
            </a:pPr>
            <a:r>
              <a:rPr lang="en-US" sz="2400" dirty="0">
                <a:latin typeface="Times New Roman" pitchFamily="18" charset="0"/>
                <a:cs typeface="Times New Roman" pitchFamily="18" charset="0"/>
              </a:rPr>
              <a:t>   cities in Ancient Greece, e.g., Athens, Sparta, were referred to as city states. The Greek word </a:t>
            </a:r>
            <a:r>
              <a:rPr lang="en-US" sz="2400" i="1" dirty="0">
                <a:latin typeface="Times New Roman" pitchFamily="18" charset="0"/>
                <a:cs typeface="Times New Roman" pitchFamily="18" charset="0"/>
              </a:rPr>
              <a:t>“Polis” </a:t>
            </a:r>
            <a:r>
              <a:rPr lang="en-US" sz="2400" dirty="0">
                <a:latin typeface="Times New Roman" pitchFamily="18" charset="0"/>
                <a:cs typeface="Times New Roman" pitchFamily="18" charset="0"/>
              </a:rPr>
              <a:t>has been translated as  city state.</a:t>
            </a:r>
          </a:p>
          <a:p>
            <a:pPr algn="just">
              <a:buFont typeface="Wingdings" pitchFamily="2" charset="2"/>
              <a:buChar char="Ø"/>
            </a:pPr>
            <a:r>
              <a:rPr lang="en-US" sz="2400" dirty="0">
                <a:latin typeface="Times New Roman" pitchFamily="18" charset="0"/>
                <a:cs typeface="Times New Roman" pitchFamily="18" charset="0"/>
              </a:rPr>
              <a:t>“Politics” from “Polis” (City state)</a:t>
            </a:r>
          </a:p>
          <a:p>
            <a:pPr algn="just">
              <a:buNone/>
            </a:pPr>
            <a:r>
              <a:rPr lang="en-US" sz="2400" dirty="0">
                <a:latin typeface="Times New Roman" pitchFamily="18" charset="0"/>
                <a:cs typeface="Times New Roman" pitchFamily="18" charset="0"/>
              </a:rPr>
              <a:t>     “Science”  from “Scire” (to know, study, knowledge)</a:t>
            </a:r>
          </a:p>
          <a:p>
            <a:pPr algn="just">
              <a:buFont typeface="Wingdings" pitchFamily="2" charset="2"/>
              <a:buChar char="Ø"/>
            </a:pPr>
            <a:r>
              <a:rPr lang="en-US" sz="2400" dirty="0">
                <a:latin typeface="Times New Roman" pitchFamily="18" charset="0"/>
                <a:cs typeface="Times New Roman" pitchFamily="18" charset="0"/>
              </a:rPr>
              <a:t>Political Science is the study of State and Government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br>
              <a:rPr lang="en-US" sz="3600" i="1" dirty="0">
                <a:latin typeface="Algerian" pitchFamily="82" charset="0"/>
                <a:cs typeface="Times New Roman" pitchFamily="18" charset="0"/>
              </a:rPr>
            </a:br>
            <a:r>
              <a:rPr lang="en-US" sz="3600" i="1" dirty="0">
                <a:latin typeface="Algerian" pitchFamily="82" charset="0"/>
                <a:cs typeface="Times New Roman" pitchFamily="18" charset="0"/>
              </a:rPr>
              <a:t>Nature of Political science/ What is Political Science?</a:t>
            </a:r>
            <a:br>
              <a:rPr lang="en-US" sz="3600" dirty="0">
                <a:latin typeface="Algerian" pitchFamily="82" charset="0"/>
              </a:rPr>
            </a:br>
            <a:endParaRPr lang="en-US" sz="3600" dirty="0">
              <a:latin typeface="Algerian" pitchFamily="82" charset="0"/>
            </a:endParaRPr>
          </a:p>
        </p:txBody>
      </p:sp>
      <p:sp>
        <p:nvSpPr>
          <p:cNvPr id="2" name="Content Placeholder 1"/>
          <p:cNvSpPr>
            <a:spLocks noGrp="1"/>
          </p:cNvSpPr>
          <p:nvPr>
            <p:ph idx="1"/>
          </p:nvPr>
        </p:nvSpPr>
        <p:spPr/>
        <p:txBody>
          <a:bodyPr>
            <a:normAutofit lnSpcReduction="10000"/>
          </a:bodyPr>
          <a:lstStyle/>
          <a:p>
            <a:pPr algn="just">
              <a:buNone/>
            </a:pPr>
            <a:endParaRPr lang="en-US" sz="2400"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“Man is by nature a political animal.”— Aristotle </a:t>
            </a:r>
          </a:p>
          <a:p>
            <a:pPr algn="just">
              <a:buNone/>
            </a:pPr>
            <a:endParaRPr lang="en-US" sz="2400"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The essence of social existence is politics and that two or more men interacting with one another are invariably involved in a political relationship. </a:t>
            </a:r>
          </a:p>
          <a:p>
            <a:pPr algn="just">
              <a:buNone/>
            </a:pPr>
            <a:endParaRPr lang="en-US" sz="2400"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Aristotle also argued that the only way to maximize one’s individual capabilities and to attain the highest form of social life was through political interaction with others in an institutionalized setting, a setting designed to resolve social conflict and to set collective goals— the state. </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343400"/>
          </a:xfrm>
        </p:spPr>
        <p:txBody>
          <a:bodyPr>
            <a:noAutofit/>
          </a:bodyPr>
          <a:lstStyle/>
          <a:p>
            <a:pPr algn="just"/>
            <a:r>
              <a:rPr lang="en-US" sz="2400" dirty="0">
                <a:latin typeface="Times New Roman" pitchFamily="18" charset="0"/>
                <a:cs typeface="Times New Roman" pitchFamily="18" charset="0"/>
              </a:rPr>
              <a:t>Political science is the science of the state.</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It mainly focuses on state, government and law.  </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It deals with the organizations of their governments, and with the activities of these governments in making and administering law and  carrying on interstate relations.</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It is concerned not only with political institutions but also with political ideas. Why?</a:t>
            </a:r>
          </a:p>
          <a:p>
            <a:pPr algn="just"/>
            <a:endParaRPr lang="en-US" sz="2400" dirty="0">
              <a:latin typeface="Times New Roman" pitchFamily="18" charset="0"/>
              <a:cs typeface="Times New Roman" pitchFamily="18" charset="0"/>
            </a:endParaRPr>
          </a:p>
        </p:txBody>
      </p:sp>
      <p:sp>
        <p:nvSpPr>
          <p:cNvPr id="4" name="Title 2"/>
          <p:cNvSpPr>
            <a:spLocks noGrp="1"/>
          </p:cNvSpPr>
          <p:nvPr>
            <p:ph type="title"/>
          </p:nvPr>
        </p:nvSpPr>
        <p:spPr/>
        <p:txBody>
          <a:bodyPr>
            <a:noAutofit/>
          </a:bodyPr>
          <a:lstStyle/>
          <a:p>
            <a:r>
              <a:rPr lang="en-US" sz="3600" i="1" dirty="0">
                <a:latin typeface="Algerian" pitchFamily="82" charset="0"/>
                <a:cs typeface="Times New Roman" pitchFamily="18" charset="0"/>
              </a:rPr>
              <a:t>Nature of Political science/ What is Political Science?</a:t>
            </a:r>
            <a:endParaRPr lang="en-US" sz="3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2363</TotalTime>
  <Words>2118</Words>
  <Application>Microsoft Office PowerPoint</Application>
  <PresentationFormat>On-screen Show (4:3)</PresentationFormat>
  <Paragraphs>157</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Algerian</vt:lpstr>
      <vt:lpstr>Arial</vt:lpstr>
      <vt:lpstr>Calibri</vt:lpstr>
      <vt:lpstr>Times New Roman</vt:lpstr>
      <vt:lpstr>Wingdings</vt:lpstr>
      <vt:lpstr>Office Theme</vt:lpstr>
      <vt:lpstr> </vt:lpstr>
      <vt:lpstr>Why Politics Matters?</vt:lpstr>
      <vt:lpstr>Why Politics Matters</vt:lpstr>
      <vt:lpstr> Why Politics Matters </vt:lpstr>
      <vt:lpstr>Why Politics Matters</vt:lpstr>
      <vt:lpstr>            Comparison of two Professions</vt:lpstr>
      <vt:lpstr>Nature of Political science/ What is Political Science?</vt:lpstr>
      <vt:lpstr> Nature of Political science/ What is Political Science? </vt:lpstr>
      <vt:lpstr>Nature of Political science/ What is Political Science?</vt:lpstr>
      <vt:lpstr>Nature of Political science/ What is Political Science?</vt:lpstr>
      <vt:lpstr>Nature of Political science/ What is Political Science?</vt:lpstr>
      <vt:lpstr>Nature of Political science/ What is Political Science?</vt:lpstr>
      <vt:lpstr>Nature of Political science/ What is Political Science?</vt:lpstr>
      <vt:lpstr>Nature of Political science</vt:lpstr>
      <vt:lpstr>Scope of Political Science</vt:lpstr>
      <vt:lpstr>Scope of Political Science</vt:lpstr>
      <vt:lpstr>Is Political Science a science?</vt:lpstr>
      <vt:lpstr>Is Political Science a science?</vt:lpstr>
      <vt:lpstr>Is Political Science a science?</vt:lpstr>
      <vt:lpstr>Political Science—The Master Science</vt:lpstr>
      <vt:lpstr>Political Science— The Master Science</vt:lpstr>
      <vt:lpstr>Political Science— The Master Science</vt:lpstr>
      <vt:lpstr>Political Science— The Master Science</vt:lpstr>
      <vt:lpstr>Political Science— The Master Science</vt:lpstr>
      <vt:lpstr>PowerPoint Presentation</vt:lpstr>
    </vt:vector>
  </TitlesOfParts>
  <Company>CtrlSoft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Political Science, it’s nature and scope</dc:title>
  <dc:creator>Dr. Joshim</dc:creator>
  <cp:lastModifiedBy>Jashim Uddin</cp:lastModifiedBy>
  <cp:revision>201</cp:revision>
  <dcterms:created xsi:type="dcterms:W3CDTF">2016-08-31T06:08:39Z</dcterms:created>
  <dcterms:modified xsi:type="dcterms:W3CDTF">2021-10-08T17:50:01Z</dcterms:modified>
</cp:coreProperties>
</file>