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62" r:id="rId3"/>
    <p:sldId id="321" r:id="rId4"/>
    <p:sldId id="259" r:id="rId5"/>
    <p:sldId id="261" r:id="rId6"/>
    <p:sldId id="260" r:id="rId7"/>
    <p:sldId id="266" r:id="rId8"/>
    <p:sldId id="268" r:id="rId9"/>
    <p:sldId id="263" r:id="rId10"/>
    <p:sldId id="264" r:id="rId11"/>
    <p:sldId id="265" r:id="rId12"/>
    <p:sldId id="276" r:id="rId13"/>
    <p:sldId id="357" r:id="rId14"/>
    <p:sldId id="262" r:id="rId15"/>
    <p:sldId id="272" r:id="rId16"/>
    <p:sldId id="269" r:id="rId17"/>
    <p:sldId id="270" r:id="rId18"/>
    <p:sldId id="273" r:id="rId19"/>
    <p:sldId id="274" r:id="rId20"/>
    <p:sldId id="286" r:id="rId21"/>
    <p:sldId id="271" r:id="rId22"/>
    <p:sldId id="337" r:id="rId23"/>
    <p:sldId id="277" r:id="rId24"/>
    <p:sldId id="275" r:id="rId25"/>
    <p:sldId id="280" r:id="rId26"/>
    <p:sldId id="281" r:id="rId27"/>
    <p:sldId id="279" r:id="rId28"/>
    <p:sldId id="289" r:id="rId29"/>
    <p:sldId id="278" r:id="rId30"/>
    <p:sldId id="282" r:id="rId31"/>
    <p:sldId id="340" r:id="rId32"/>
    <p:sldId id="338" r:id="rId33"/>
    <p:sldId id="283" r:id="rId34"/>
    <p:sldId id="284" r:id="rId35"/>
    <p:sldId id="347" r:id="rId36"/>
    <p:sldId id="344" r:id="rId37"/>
    <p:sldId id="351" r:id="rId38"/>
    <p:sldId id="353" r:id="rId39"/>
    <p:sldId id="355" r:id="rId40"/>
    <p:sldId id="358" r:id="rId41"/>
    <p:sldId id="359" r:id="rId42"/>
    <p:sldId id="288" r:id="rId43"/>
    <p:sldId id="290" r:id="rId44"/>
    <p:sldId id="291" r:id="rId45"/>
    <p:sldId id="292" r:id="rId46"/>
    <p:sldId id="295" r:id="rId47"/>
    <p:sldId id="293" r:id="rId48"/>
    <p:sldId id="294" r:id="rId49"/>
    <p:sldId id="360" r:id="rId50"/>
    <p:sldId id="296" r:id="rId51"/>
    <p:sldId id="361" r:id="rId52"/>
    <p:sldId id="299" r:id="rId53"/>
    <p:sldId id="297" r:id="rId54"/>
    <p:sldId id="298" r:id="rId55"/>
    <p:sldId id="319" r:id="rId56"/>
    <p:sldId id="307" r:id="rId57"/>
    <p:sldId id="300" r:id="rId58"/>
    <p:sldId id="301" r:id="rId59"/>
    <p:sldId id="302" r:id="rId60"/>
    <p:sldId id="306" r:id="rId61"/>
    <p:sldId id="303" r:id="rId62"/>
    <p:sldId id="309" r:id="rId63"/>
    <p:sldId id="308" r:id="rId64"/>
    <p:sldId id="310" r:id="rId65"/>
    <p:sldId id="312" r:id="rId66"/>
    <p:sldId id="311" r:id="rId67"/>
    <p:sldId id="329" r:id="rId68"/>
    <p:sldId id="331" r:id="rId69"/>
    <p:sldId id="330" r:id="rId70"/>
    <p:sldId id="304" r:id="rId71"/>
    <p:sldId id="305" r:id="rId72"/>
    <p:sldId id="313" r:id="rId73"/>
    <p:sldId id="287" r:id="rId74"/>
    <p:sldId id="314" r:id="rId75"/>
    <p:sldId id="315" r:id="rId76"/>
    <p:sldId id="316" r:id="rId77"/>
    <p:sldId id="320" r:id="rId78"/>
    <p:sldId id="317" r:id="rId79"/>
    <p:sldId id="318" r:id="rId80"/>
    <p:sldId id="322" r:id="rId81"/>
    <p:sldId id="332" r:id="rId82"/>
    <p:sldId id="324" r:id="rId83"/>
    <p:sldId id="323" r:id="rId84"/>
    <p:sldId id="325" r:id="rId85"/>
    <p:sldId id="333" r:id="rId86"/>
    <p:sldId id="335" r:id="rId87"/>
    <p:sldId id="326" r:id="rId88"/>
    <p:sldId id="327" r:id="rId89"/>
    <p:sldId id="349" r:id="rId90"/>
    <p:sldId id="328" r:id="rId91"/>
    <p:sldId id="258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pos="143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7D"/>
    <a:srgbClr val="00C8EB"/>
    <a:srgbClr val="0071FF"/>
    <a:srgbClr val="EF296B"/>
    <a:srgbClr val="FFC700"/>
    <a:srgbClr val="3F3F3F"/>
    <a:srgbClr val="B99FFF"/>
    <a:srgbClr val="00D35A"/>
    <a:srgbClr val="5AFA6E"/>
    <a:srgbClr val="F7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934" autoAdjust="0"/>
  </p:normalViewPr>
  <p:slideViewPr>
    <p:cSldViewPr snapToGrid="0" showGuides="1">
      <p:cViewPr varScale="1">
        <p:scale>
          <a:sx n="105" d="100"/>
          <a:sy n="105" d="100"/>
        </p:scale>
        <p:origin x="720" y="96"/>
      </p:cViewPr>
      <p:guideLst>
        <p:guide orient="horz" pos="414"/>
        <p:guide pos="3840"/>
        <p:guide pos="1912"/>
        <p:guide pos="5768"/>
        <p:guide orient="horz" pos="4224"/>
        <p:guide pos="143"/>
        <p:guide pos="7514"/>
        <p:guide orient="horz" pos="23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Kecca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SHA-3#cite_note-2" TargetMode="External"/><Relationship Id="rId4" Type="http://schemas.openxmlformats.org/officeDocument/2006/relationships/hyperlink" Target="https://ko.wikipedia.org/wiki/SHA-3#cite_note-keccak-1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탈중앙화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블록체인 원리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불변성</a:t>
            </a:r>
            <a:r>
              <a:rPr lang="en-US" altLang="ko-KR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5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충돌은 반드시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역상 저항성</a:t>
            </a:r>
            <a:r>
              <a:rPr lang="en-US" altLang="ko-KR" dirty="0"/>
              <a:t>: digest </a:t>
            </a:r>
            <a:r>
              <a:rPr lang="ko-KR" altLang="en-US" dirty="0"/>
              <a:t>값의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역상 저항성 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/>
              <a:t>digest</a:t>
            </a:r>
            <a:r>
              <a:rPr lang="ko-KR" altLang="en-US" dirty="0"/>
              <a:t>를 생성하는 다른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 저항성</a:t>
            </a:r>
            <a:r>
              <a:rPr lang="en-US" altLang="ko-KR" dirty="0"/>
              <a:t> : </a:t>
            </a:r>
            <a:r>
              <a:rPr lang="ko-KR" altLang="en-US" dirty="0"/>
              <a:t>같은 해시 값을 생성하는 </a:t>
            </a:r>
            <a:r>
              <a:rPr lang="en-US" altLang="ko-KR" dirty="0"/>
              <a:t>2</a:t>
            </a:r>
            <a:r>
              <a:rPr lang="ko-KR" altLang="en-US" dirty="0"/>
              <a:t>개의 입력 값을 찾는 것은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알고리즘별 안정도 </a:t>
            </a:r>
            <a:r>
              <a:rPr lang="en-US" altLang="ko-KR" dirty="0"/>
              <a:t>: http://valerieaurora.org/hash.html</a:t>
            </a:r>
          </a:p>
          <a:p>
            <a:endParaRPr lang="en-US" altLang="ko-KR" dirty="0"/>
          </a:p>
          <a:p>
            <a:r>
              <a:rPr lang="en-US" altLang="ko-KR" dirty="0"/>
              <a:t>Merkle-</a:t>
            </a:r>
            <a:r>
              <a:rPr lang="en-US" altLang="ko-KR" dirty="0" err="1"/>
              <a:t>Damgard</a:t>
            </a:r>
            <a:r>
              <a:rPr lang="en-US" altLang="ko-KR" dirty="0"/>
              <a:t> </a:t>
            </a:r>
            <a:r>
              <a:rPr lang="ko-KR" altLang="en-US" dirty="0"/>
              <a:t>해시 함수</a:t>
            </a:r>
            <a:r>
              <a:rPr lang="en-US" altLang="ko-KR" dirty="0"/>
              <a:t>: https://3-24.github.io/cryptography/Merkle-Damgard/</a:t>
            </a:r>
          </a:p>
          <a:p>
            <a:r>
              <a:rPr lang="en-US" altLang="ko-KR" dirty="0"/>
              <a:t>IV: Initialization vector (</a:t>
            </a:r>
            <a:r>
              <a:rPr lang="ko-KR" altLang="en-US" dirty="0"/>
              <a:t>초기화 벡터</a:t>
            </a:r>
            <a:r>
              <a:rPr lang="en-US" altLang="ko-KR" dirty="0"/>
              <a:t>, </a:t>
            </a:r>
            <a:r>
              <a:rPr lang="ko-KR" altLang="en-US" dirty="0"/>
              <a:t>시작변수</a:t>
            </a:r>
            <a:r>
              <a:rPr lang="en-US" altLang="ko-KR" dirty="0"/>
              <a:t>[starting</a:t>
            </a:r>
            <a:r>
              <a:rPr lang="ko-KR" altLang="en-US" dirty="0"/>
              <a:t> </a:t>
            </a:r>
            <a:r>
              <a:rPr lang="en-US" altLang="ko-KR" dirty="0"/>
              <a:t>variables]) : https://en.wikipedia.org/wiki/Initialization_vector</a:t>
            </a:r>
          </a:p>
          <a:p>
            <a:endParaRPr lang="en-US" altLang="ko-KR" dirty="0"/>
          </a:p>
          <a:p>
            <a:r>
              <a:rPr lang="en-US" altLang="ko-KR" dirty="0"/>
              <a:t>SHA3 Competition Ann: https://www.federalregister.gov/documents/2007/11/02/E7-21581/announcing-request-for-candidate-algorithm-nominations-for-a-new-cryptographic-hash-algorithm-sha-3</a:t>
            </a:r>
          </a:p>
          <a:p>
            <a:endParaRPr lang="en-US" altLang="ko-KR" dirty="0"/>
          </a:p>
          <a:p>
            <a:r>
              <a:rPr lang="en-US" altLang="ko-KR" dirty="0"/>
              <a:t>NITS </a:t>
            </a:r>
            <a:r>
              <a:rPr lang="ko-KR" altLang="en-US" dirty="0" err="1"/>
              <a:t>컨테스트</a:t>
            </a:r>
            <a:r>
              <a:rPr lang="en-US" altLang="ko-KR" dirty="0"/>
              <a:t>(2007-11-02)</a:t>
            </a:r>
            <a:r>
              <a:rPr lang="ko-KR" altLang="en-US" dirty="0"/>
              <a:t> </a:t>
            </a:r>
            <a:r>
              <a:rPr lang="en-US" altLang="ko-KR" dirty="0"/>
              <a:t>: https://csrc.nist.gov/news/2007/request-for-candidate-algorithm-nominations</a:t>
            </a:r>
          </a:p>
          <a:p>
            <a:endParaRPr lang="en-US" altLang="ko-KR" dirty="0"/>
          </a:p>
          <a:p>
            <a:r>
              <a:rPr lang="en-US" altLang="ko-KR" dirty="0"/>
              <a:t>SHA3 : https://ko.wikipedia.org/wiki/SHA-3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일에 귀도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베르토니조앤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 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마이클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피터스가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설계한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eccak"/>
              </a:rPr>
              <a:t>Keccak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해시 알고리즘으로 선정되었다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미국 국립표준기술연구소가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 표준을 발표하였다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NITS Example Values: https://csrc.nist.gov/projects/cryptographic-standards-and-guidelines/example-values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해시함수 원리 </a:t>
            </a:r>
            <a:r>
              <a:rPr lang="en-US" altLang="ko-KR" dirty="0"/>
              <a:t>: https://velog.io/@jeong0982/%EC%95%94%ED%98%B8%ED%95%99-5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</a:p>
          <a:p>
            <a:r>
              <a:rPr lang="en-US" altLang="ko-KR" dirty="0"/>
              <a:t>Online hash https://emn178.github.io/online-tools/sha3_256.html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  <a:r>
              <a:rPr lang="en-US" altLang="ko-KR" dirty="0"/>
              <a:t>: https://www.flaticon.com/</a:t>
            </a:r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설명</a:t>
            </a:r>
            <a:r>
              <a:rPr lang="en-US" altLang="ko-KR" dirty="0"/>
              <a:t>: https://xn--vj5b11biyw.kr/27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</a:p>
          <a:p>
            <a:endParaRPr lang="en-US" altLang="ko-KR" dirty="0"/>
          </a:p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타원곡선 암호 </a:t>
            </a:r>
            <a:r>
              <a:rPr lang="en-US" altLang="ko-KR" dirty="0"/>
              <a:t>https://youtu.be/lHGGmJNgUEQ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ECC, ECDSA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이해하기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(ft.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수학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 : </a:t>
            </a:r>
            <a:r>
              <a:rPr lang="en-US" altLang="ko-KR" dirty="0"/>
              <a:t>http://blog.somi.me/math/2019/06/10/understanding-ECC-ECDSA/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http://blog.somi.me/math/2019/06/10/understanding-ECC-ECDSA/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</a:t>
            </a:r>
            <a:r>
              <a:rPr lang="en-US" altLang="ko-KR" dirty="0"/>
              <a:t>: https://www.notion.so/2-91f0f82809ad4266bb9d37ea2c12eb8a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제네시스 블록</a:t>
            </a:r>
            <a:r>
              <a:rPr lang="en-US" altLang="ko-KR" dirty="0"/>
              <a:t>: http://wiki.hash.kr/index.php/%EC%A0%9C%EB%84%A4%EC%8B%9C%EC%8A%A4%EB%B8%94%EB%A1%9D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7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Nonce</a:t>
            </a:r>
            <a:r>
              <a:rPr lang="ko-KR" altLang="en-US" dirty="0"/>
              <a:t>는 합의 알고리즘에서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7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1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2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</a:t>
            </a:r>
            <a:r>
              <a:rPr lang="en-US" altLang="ko-KR" dirty="0"/>
              <a:t>242c5b25690f1e3f124e165286c0d5994e8b9be0508488b445557c9db8acce69</a:t>
            </a:r>
          </a:p>
          <a:p>
            <a:endParaRPr lang="en-US" altLang="ko-KR" dirty="0"/>
          </a:p>
          <a:p>
            <a:r>
              <a:rPr lang="en-US" altLang="ko-KR" dirty="0"/>
              <a:t>3d29118bf7c80ae0d31eb593014d0da2039e54266d58d6579b960af46832254c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8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= Timestamp Server</a:t>
            </a:r>
          </a:p>
          <a:p>
            <a:r>
              <a:rPr lang="en-US" altLang="ko-KR" dirty="0"/>
              <a:t>Bitcoin Paper</a:t>
            </a:r>
            <a:r>
              <a:rPr lang="ko-KR" altLang="en-US" dirty="0"/>
              <a:t>에는 블록과 체인이 따로 언급되지만</a:t>
            </a:r>
            <a:r>
              <a:rPr lang="en-US" altLang="ko-KR" dirty="0"/>
              <a:t>, </a:t>
            </a:r>
            <a:r>
              <a:rPr lang="ko-KR" altLang="en-US" dirty="0"/>
              <a:t>명시적으로 블록체인이 언급되지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5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4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https://www.oreilly.com/library/view/mastering-bitcoin/9781491902639/ch05.html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</a:p>
          <a:p>
            <a:endParaRPr lang="en-US" altLang="ko-KR" dirty="0"/>
          </a:p>
          <a:p>
            <a:r>
              <a:rPr lang="ko-KR" altLang="en-US" dirty="0" err="1"/>
              <a:t>비크코인</a:t>
            </a:r>
            <a:r>
              <a:rPr lang="ko-KR" altLang="en-US" dirty="0"/>
              <a:t> </a:t>
            </a:r>
            <a:r>
              <a:rPr lang="en-US" altLang="ko-KR" dirty="0"/>
              <a:t>Script: https://en.bitcoin.it/wiki/Script</a:t>
            </a:r>
          </a:p>
          <a:p>
            <a:r>
              <a:rPr lang="ko-KR" altLang="en-US" dirty="0"/>
              <a:t>튜링</a:t>
            </a:r>
            <a:r>
              <a:rPr lang="en-US" altLang="ko-KR" dirty="0"/>
              <a:t>-</a:t>
            </a:r>
            <a:r>
              <a:rPr lang="ko-KR" altLang="en-US" dirty="0" err="1"/>
              <a:t>비완전</a:t>
            </a:r>
            <a:r>
              <a:rPr lang="ko-KR" altLang="en-US" dirty="0"/>
              <a:t> 언어인 포스</a:t>
            </a:r>
            <a:r>
              <a:rPr lang="en-US" altLang="ko-KR" dirty="0"/>
              <a:t>(Forth)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Multisig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https://blockchair.com/bitcoin/address/3KmpsSrCkEF4dz2aqG2ShvWPc9sysndTsx</a:t>
            </a:r>
          </a:p>
          <a:p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머지</a:t>
            </a:r>
            <a:r>
              <a:rPr lang="en-US" altLang="ko-KR" dirty="0"/>
              <a:t>? </a:t>
            </a:r>
            <a:r>
              <a:rPr lang="ko-KR" altLang="en-US" dirty="0"/>
              <a:t>다중 </a:t>
            </a:r>
            <a:r>
              <a:rPr lang="en-US" altLang="ko-KR" dirty="0"/>
              <a:t>senders 417 -&gt; 1 </a:t>
            </a:r>
            <a:r>
              <a:rPr lang="en-US" altLang="ko-KR" dirty="0" err="1"/>
              <a:t>receipients</a:t>
            </a:r>
            <a:endParaRPr lang="en-US" altLang="ko-KR" dirty="0"/>
          </a:p>
          <a:p>
            <a:r>
              <a:rPr lang="en-US" altLang="ko-KR" dirty="0"/>
              <a:t>https://blockchair.com/bitcoin/transaction/b1059c378d4b58e572682bd5de3d7c115b5d3bc68dd0f2da6c4f2dad38243ac8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환경 내 데이터 상태에서 서로 믿을 수 없는 컴퓨터들간 여러 데이터의 상태 값을 공유할 수 있는 방법은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endParaRPr lang="en-US" altLang="ko-KR" dirty="0"/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: https://boohyung.gitbook.io/tech/research/byzantine-generals-problem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ffectLst/>
              </a:rPr>
              <a:t>https://boohyung.gitbook.io/tech/research/byzantine-generals-problem</a:t>
            </a:r>
          </a:p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7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</a:p>
          <a:p>
            <a:endParaRPr lang="en-US" altLang="ko-KR" dirty="0"/>
          </a:p>
          <a:p>
            <a:r>
              <a:rPr lang="en-US" altLang="ko-KR" dirty="0"/>
              <a:t>P37. https://docs.google.com/presentation/d/1UE4mMz7395pZmVOhFecnNv33AN0sGaNsmyr0hB2uNDs/edit#slide=id.g427855eac7_0_115</a:t>
            </a:r>
          </a:p>
          <a:p>
            <a:r>
              <a:rPr lang="en-US" altLang="ko-KR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PoW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는 합의를 도출하기 위한 수단이 아니라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속도를 제한하기 위한 수단이다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 Ethereum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GHOST 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프로토콜이 합의에 수단으로 사용된다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https://ethereum.org/en/history/</a:t>
            </a:r>
          </a:p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3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ETH burn: https://watchtheburn.com/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 dirty="0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74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https://medium.com/tomak/3-%EC%9D%B4%EB%8D%94%EB%A6%AC%EC%9B%80%EC%9D%80-%EC%96%B4%EB%96%BB%EA%B2%8C-%EB%8F%99%EC%9E%91%ED%95%98%EB%8A%94%EA%B0%80-c0a5d5d4df3c</a:t>
            </a:r>
          </a:p>
          <a:p>
            <a:r>
              <a:rPr lang="en-US" altLang="ko-KR" dirty="0"/>
              <a:t>https://hersheythings.xyz/entry/ethtereumstructure</a:t>
            </a:r>
          </a:p>
          <a:p>
            <a:r>
              <a:rPr lang="en-US" altLang="ko-KR" dirty="0"/>
              <a:t>https://brunch.co.kr/@skkrypto#articles</a:t>
            </a:r>
          </a:p>
          <a:p>
            <a:r>
              <a:rPr lang="en-US" altLang="ko-KR" dirty="0" err="1"/>
              <a:t>levelDB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https://beta.peakd.com/ethereum/@sigmoid/let-s-decode-ethereum-s-level-database-manually</a:t>
            </a:r>
          </a:p>
          <a:p>
            <a:r>
              <a:rPr lang="en-US" altLang="ko-KR" dirty="0"/>
              <a:t>https://ihpark92.tistory.com/category/%EC%9D%B4%EB%8D%94%EB%A6%AC%EC%9B%80/Ethereum%20Core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957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ecurity.googleblog.com/2017/02/announcing-first-sha1-collision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eralregister.gov/documents/2015/08/05/2015-19181/announcing-approval-of-federal-information-processing-standard-fips-202-sha-3-standard" TargetMode="External"/><Relationship Id="rId5" Type="http://schemas.openxmlformats.org/officeDocument/2006/relationships/hyperlink" Target="https://www.nist.gov/news-events/news/2012/10/nist-selects-winner-secure-hash-algorithm-sha-3-competition" TargetMode="External"/><Relationship Id="rId4" Type="http://schemas.openxmlformats.org/officeDocument/2006/relationships/hyperlink" Target="https://csrc.nist.gov/projects/hash-functions/sha-3-project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keccak_256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fips/197/fin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csrc.nist.gov/news/1997/announcing-development-of-fips-for-advanced-encry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atoshi.nakamotoinstitute.org/emails/cryptography/threads/1/#014847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B%B9%84%EC%9E%94%ED%8B%B0%EC%9B%80%20%EC%9E%A5%EA%B5%B0%20%EB%AC%B8%EC%A0%9C" TargetMode="External"/><Relationship Id="rId5" Type="http://schemas.openxmlformats.org/officeDocument/2006/relationships/hyperlink" Target="https://ko.wikipedia.org/wiki/%EB%B9%84%EC%9E%94%ED%8B%B0%EC%9B%80_%EC%9E%A5%EC%95%A0_%ED%97%88%EC%9A%A9" TargetMode="External"/><Relationship Id="rId4" Type="http://schemas.openxmlformats.org/officeDocument/2006/relationships/hyperlink" Target="https://dl.acm.org/doi/10.1145/357172.35717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7172.35717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hyung.gitbook.io/tech/research/byzantine-generals-problem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bridge.avax.networ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nethereum.com/" TargetMode="External"/><Relationship Id="rId3" Type="http://schemas.openxmlformats.org/officeDocument/2006/relationships/hyperlink" Target="https://playground.open-rpc.org/?schemaUrl=https://raw.githubusercontent.com/ethereum/eth1.0-apis/assembled-spec/openrpc.json&amp;uiSchema%5BappBar%5D%5Bui:splitView%5D=true&amp;uiSchema%5BappBar%5D%5Bui:input%5D=false&amp;uiSchema%5BappBar%5D%5Bui:examplesDropdown%5D=false" TargetMode="External"/><Relationship Id="rId7" Type="http://schemas.openxmlformats.org/officeDocument/2006/relationships/hyperlink" Target="https://web3py.readthedocs.io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eb3j.io/" TargetMode="External"/><Relationship Id="rId5" Type="http://schemas.openxmlformats.org/officeDocument/2006/relationships/hyperlink" Target="https://web3js.readthedocs.io/" TargetMode="External"/><Relationship Id="rId4" Type="http://schemas.openxmlformats.org/officeDocument/2006/relationships/hyperlink" Target="https://www.jsonrpc.org/specification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What Ethereum intends to </a:t>
            </a:r>
            <a:r>
              <a:rPr lang="en-US" altLang="ko-KR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dirty="0"/>
              <a:t> that can be used to </a:t>
            </a:r>
            <a:r>
              <a:rPr lang="en-US" altLang="ko-KR" dirty="0">
                <a:solidFill>
                  <a:srgbClr val="00C8EB"/>
                </a:solidFill>
              </a:rPr>
              <a:t>create</a:t>
            </a:r>
            <a:r>
              <a:rPr lang="en-US" altLang="ko-KR" dirty="0">
                <a:solidFill>
                  <a:srgbClr val="DBAC7D"/>
                </a:solidFill>
              </a:rPr>
              <a:t> "</a:t>
            </a:r>
            <a:r>
              <a:rPr lang="en-US" altLang="ko-KR" dirty="0">
                <a:solidFill>
                  <a:srgbClr val="00C8EB"/>
                </a:solidFill>
              </a:rPr>
              <a:t>contracts</a:t>
            </a:r>
            <a:r>
              <a:rPr lang="en-US" altLang="ko-KR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dirty="0">
                <a:solidFill>
                  <a:srgbClr val="00C8EB"/>
                </a:solidFill>
              </a:rPr>
              <a:t>state transition</a:t>
            </a:r>
            <a:r>
              <a:rPr lang="en-US" altLang="ko-KR" dirty="0">
                <a:solidFill>
                  <a:srgbClr val="DBAC7D"/>
                </a:solidFill>
              </a:rPr>
              <a:t> functions</a:t>
            </a:r>
            <a:r>
              <a:rPr lang="en-US" altLang="ko-KR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dirty="0" err="1"/>
              <a:t>이더리움이</a:t>
            </a:r>
            <a:r>
              <a:rPr lang="ko-KR" altLang="en-US" dirty="0"/>
              <a:t> 제공하려는 것은 </a:t>
            </a:r>
            <a:r>
              <a:rPr lang="ko-KR" altLang="en-US" dirty="0">
                <a:solidFill>
                  <a:srgbClr val="DBAC7D"/>
                </a:solidFill>
              </a:rPr>
              <a:t>완벽한 </a:t>
            </a:r>
            <a:r>
              <a:rPr lang="ko-KR" altLang="en-US" dirty="0" err="1">
                <a:solidFill>
                  <a:srgbClr val="00C8EB"/>
                </a:solidFill>
              </a:rPr>
              <a:t>튜링완전</a:t>
            </a:r>
            <a:r>
              <a:rPr lang="en-US" altLang="ko-KR" dirty="0">
                <a:solidFill>
                  <a:srgbClr val="00C8EB"/>
                </a:solidFill>
              </a:rPr>
              <a:t>(</a:t>
            </a:r>
            <a:r>
              <a:rPr lang="en-US" altLang="ko-KR" dirty="0" err="1">
                <a:solidFill>
                  <a:srgbClr val="00C8EB"/>
                </a:solidFill>
              </a:rPr>
              <a:t>turing</a:t>
            </a:r>
            <a:r>
              <a:rPr lang="en-US" altLang="ko-KR" dirty="0">
                <a:solidFill>
                  <a:srgbClr val="00C8EB"/>
                </a:solidFill>
              </a:rPr>
              <a:t>-complete) </a:t>
            </a:r>
            <a:r>
              <a:rPr lang="ko-KR" altLang="en-US" dirty="0">
                <a:solidFill>
                  <a:srgbClr val="00C8EB"/>
                </a:solidFill>
              </a:rPr>
              <a:t>프로그래밍 언어</a:t>
            </a:r>
            <a:r>
              <a:rPr lang="ko-KR" altLang="en-US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프로그래밍 언어는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bg1"/>
                </a:solidFill>
              </a:rPr>
              <a:t>코딩 된 </a:t>
            </a:r>
            <a:r>
              <a:rPr lang="ko-KR" altLang="en-US" dirty="0">
                <a:solidFill>
                  <a:srgbClr val="DBAC7D"/>
                </a:solidFill>
              </a:rPr>
              <a:t>규칙에 따라 </a:t>
            </a:r>
            <a:r>
              <a:rPr lang="en-US" altLang="ko-KR" dirty="0">
                <a:solidFill>
                  <a:srgbClr val="DBAC7D"/>
                </a:solidFill>
              </a:rPr>
              <a:t>'</a:t>
            </a:r>
            <a:r>
              <a:rPr lang="ko-KR" altLang="en-US" dirty="0">
                <a:solidFill>
                  <a:srgbClr val="DBAC7D"/>
                </a:solidFill>
              </a:rPr>
              <a:t>어떤 </a:t>
            </a:r>
            <a:r>
              <a:rPr lang="ko-KR" altLang="en-US" dirty="0">
                <a:solidFill>
                  <a:srgbClr val="00C8EB"/>
                </a:solidFill>
              </a:rPr>
              <a:t>상태</a:t>
            </a:r>
            <a:r>
              <a:rPr lang="en-US" altLang="ko-KR" dirty="0">
                <a:solidFill>
                  <a:srgbClr val="DBAC7D"/>
                </a:solidFill>
              </a:rPr>
              <a:t>'</a:t>
            </a:r>
            <a:r>
              <a:rPr lang="ko-KR" altLang="en-US" dirty="0">
                <a:solidFill>
                  <a:srgbClr val="DBAC7D"/>
                </a:solidFill>
              </a:rPr>
              <a:t>를 다르게 </a:t>
            </a:r>
            <a:r>
              <a:rPr lang="ko-KR" altLang="en-US" dirty="0">
                <a:solidFill>
                  <a:srgbClr val="00C8EB"/>
                </a:solidFill>
              </a:rPr>
              <a:t>변환</a:t>
            </a:r>
            <a:r>
              <a:rPr lang="ko-KR" altLang="en-US" dirty="0">
                <a:solidFill>
                  <a:srgbClr val="DBAC7D"/>
                </a:solidFill>
              </a:rPr>
              <a:t>시키는 기능</a:t>
            </a:r>
            <a:r>
              <a:rPr lang="en-US" altLang="ko-KR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dirty="0">
                <a:solidFill>
                  <a:srgbClr val="DBAC7D"/>
                </a:solidFill>
              </a:rPr>
              <a:t>이 포함된 </a:t>
            </a:r>
            <a:r>
              <a:rPr lang="en-US" altLang="ko-KR" dirty="0">
                <a:solidFill>
                  <a:srgbClr val="DBAC7D"/>
                </a:solidFill>
              </a:rPr>
              <a:t>"</a:t>
            </a:r>
            <a:r>
              <a:rPr lang="ko-KR" altLang="en-US" dirty="0">
                <a:solidFill>
                  <a:srgbClr val="00C8EB"/>
                </a:solidFill>
              </a:rPr>
              <a:t>계약</a:t>
            </a:r>
            <a:r>
              <a:rPr lang="en-US" altLang="ko-KR" dirty="0">
                <a:solidFill>
                  <a:srgbClr val="DBAC7D"/>
                </a:solidFill>
              </a:rPr>
              <a:t>(contracts)"</a:t>
            </a:r>
            <a:r>
              <a:rPr lang="ko-KR" altLang="en-US" dirty="0">
                <a:solidFill>
                  <a:srgbClr val="DBAC7D"/>
                </a:solidFill>
              </a:rPr>
              <a:t>을 유저들이 </a:t>
            </a:r>
            <a:r>
              <a:rPr lang="ko-KR" altLang="en-US" dirty="0">
                <a:solidFill>
                  <a:srgbClr val="00C8EB"/>
                </a:solidFill>
              </a:rPr>
              <a:t>작성</a:t>
            </a:r>
            <a:r>
              <a:rPr lang="ko-KR" altLang="en-US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r>
              <a:rPr lang="en-US" altLang="ko-KR" sz="2000" b="1" dirty="0"/>
              <a:t>Conclusion</a:t>
            </a:r>
          </a:p>
          <a:p>
            <a:pPr indent="0">
              <a:buNone/>
            </a:pPr>
            <a:r>
              <a:rPr lang="en-US" altLang="ko-KR" dirty="0"/>
              <a:t>The Ethereum protocol would not "support" any of the applications directly, but the existence of a Turing-complete programming language means that </a:t>
            </a:r>
            <a:r>
              <a:rPr lang="en-US" altLang="ko-KR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dirty="0"/>
              <a:t>. …</a:t>
            </a:r>
          </a:p>
          <a:p>
            <a:pPr indent="0">
              <a:buNone/>
            </a:pPr>
            <a:r>
              <a:rPr lang="ko-KR" altLang="en-US" dirty="0" err="1"/>
              <a:t>이더리움</a:t>
            </a:r>
            <a:r>
              <a:rPr lang="ko-KR" altLang="en-US" dirty="0"/>
              <a:t> 프로토콜은 이러한 어플리케이션들을 직접적으로 제공하는 것이 아니라</a:t>
            </a:r>
            <a:r>
              <a:rPr lang="en-US" altLang="ko-KR" dirty="0"/>
              <a:t>, </a:t>
            </a:r>
            <a:r>
              <a:rPr lang="ko-KR" altLang="en-US" dirty="0" err="1"/>
              <a:t>튜링완전언어</a:t>
            </a:r>
            <a:r>
              <a:rPr lang="en-US" altLang="ko-KR" dirty="0"/>
              <a:t>(Turing-complete programming language)</a:t>
            </a:r>
            <a:r>
              <a:rPr lang="ko-KR" altLang="en-US" dirty="0"/>
              <a:t>를 통해 </a:t>
            </a:r>
            <a:r>
              <a:rPr lang="ko-KR" altLang="en-US" dirty="0">
                <a:solidFill>
                  <a:srgbClr val="DBAC7D"/>
                </a:solidFill>
              </a:rPr>
              <a:t>이론적으로 거의 </a:t>
            </a:r>
            <a:r>
              <a:rPr lang="ko-KR" altLang="en-US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endParaRPr lang="en-US" altLang="ko-KR" dirty="0">
              <a:solidFill>
                <a:srgbClr val="00C8EB"/>
              </a:solidFill>
            </a:endParaRPr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C146C7-3A40-47DD-A4CB-32EDC2E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비대칭키 암호 </a:t>
            </a:r>
            <a:r>
              <a:rPr lang="en-US" altLang="ko-KR" dirty="0"/>
              <a:t>-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</a:t>
            </a:r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A3CBA3-B6E3-4663-989D-064A65E3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63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717705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9A79408-81DB-4EC4-A28B-7AE207A5A8CB}"/>
              </a:ext>
            </a:extLst>
          </p:cNvPr>
          <p:cNvSpPr txBox="1">
            <a:spLocks/>
          </p:cNvSpPr>
          <p:nvPr/>
        </p:nvSpPr>
        <p:spPr>
          <a:xfrm>
            <a:off x="241298" y="2392565"/>
            <a:ext cx="11683999" cy="42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b="1" dirty="0"/>
              <a:t>bit : 0 or 1 </a:t>
            </a:r>
            <a:r>
              <a:rPr lang="en-US" altLang="ko-KR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한자리</a:t>
            </a:r>
            <a:r>
              <a:rPr lang="en-US" altLang="ko-KR" sz="1800" dirty="0"/>
              <a:t>, </a:t>
            </a:r>
            <a:r>
              <a:rPr lang="en-US" altLang="ko-KR" sz="1800" b="1" dirty="0"/>
              <a:t>1 nibble</a:t>
            </a:r>
            <a:r>
              <a:rPr lang="en-US" altLang="ko-KR" sz="1800" dirty="0"/>
              <a:t> = 4bits, </a:t>
            </a:r>
            <a:r>
              <a:rPr lang="en-US" altLang="ko-KR" sz="1200" dirty="0"/>
              <a:t>1 byte = 8bits, 1KB = 1024 bytes, 1MB = 1024 KB, 1GB = 1024 MB, …</a:t>
            </a:r>
            <a:endParaRPr lang="en-US" altLang="ko-KR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b="1" dirty="0"/>
              <a:t>큰 </a:t>
            </a: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</a:t>
            </a:r>
            <a:r>
              <a:rPr lang="ko-KR" altLang="en-US" b="1" dirty="0"/>
              <a:t> </a:t>
            </a:r>
            <a:r>
              <a:rPr lang="ko-KR" altLang="en-US" sz="1800" dirty="0"/>
              <a:t>➡ </a:t>
            </a: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(binary)(bit)</a:t>
            </a:r>
            <a:r>
              <a:rPr lang="ko-KR" altLang="en-US" sz="1800" dirty="0"/>
              <a:t> ➡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en-US" altLang="ko-KR" b="1" dirty="0"/>
              <a:t>(</a:t>
            </a:r>
            <a:r>
              <a:rPr lang="en-US" altLang="ko-KR" dirty="0"/>
              <a:t>nibble</a:t>
            </a:r>
            <a:r>
              <a:rPr lang="en-US" altLang="ko-KR" b="1" dirty="0"/>
              <a:t>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561673155925223069349637322719296911316457960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(160bit)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0000000000011001001011111011000100001101111100110111110010011111101100100110100000101001111010110010110011000110001000111100110100011011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(160bit, 40nibble)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latin typeface="Consolas" panose="020B0609020204030204" pitchFamily="49" charset="0"/>
              </a:rPr>
              <a:t>00192Fb10dF37c9FB26829eb2CC623cd1B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590-C1DB-40BC-9F58-9E18FFBF5C21}"/>
              </a:ext>
            </a:extLst>
          </p:cNvPr>
          <p:cNvSpPr txBox="1"/>
          <p:nvPr/>
        </p:nvSpPr>
        <p:spPr>
          <a:xfrm>
            <a:off x="6083297" y="5373329"/>
            <a:ext cx="328462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   F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5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E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C680A-1399-4FA0-B8BB-D2A4C22132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81383" y="5321395"/>
            <a:ext cx="1201914" cy="3751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C4BB1-7AA8-4953-8716-05BE9F86DA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7002" y="5696495"/>
            <a:ext cx="1456295" cy="38117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입력 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출력 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40839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입력 값과의 관계를 찾기 어려운 성질을 가지는 해시 함수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입력 값을 찾는 것이 계산상 어렵다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입력 값을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B551-87E1-4040-AF9D-CCEE3AEFB46F}"/>
              </a:ext>
            </a:extLst>
          </p:cNvPr>
          <p:cNvSpPr txBox="1"/>
          <p:nvPr/>
        </p:nvSpPr>
        <p:spPr>
          <a:xfrm>
            <a:off x="4193178" y="3240274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Hash(message) = digest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28F9E-4E05-4368-8F22-EE715AB4E89F}"/>
              </a:ext>
            </a:extLst>
          </p:cNvPr>
          <p:cNvGrpSpPr/>
          <p:nvPr/>
        </p:nvGrpSpPr>
        <p:grpSpPr>
          <a:xfrm>
            <a:off x="1023400" y="4294694"/>
            <a:ext cx="1723549" cy="743049"/>
            <a:chOff x="1023400" y="4294694"/>
            <a:chExt cx="1723549" cy="7430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2AE8EB-CC21-4750-91A5-7A8002FAD872}"/>
                </a:ext>
              </a:extLst>
            </p:cNvPr>
            <p:cNvSpPr txBox="1"/>
            <p:nvPr/>
          </p:nvSpPr>
          <p:spPr>
            <a:xfrm>
              <a:off x="1243814" y="429469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AAD0B-2847-4663-9055-BCD5EF031A93}"/>
                </a:ext>
              </a:extLst>
            </p:cNvPr>
            <p:cNvSpPr txBox="1"/>
            <p:nvPr/>
          </p:nvSpPr>
          <p:spPr>
            <a:xfrm>
              <a:off x="1023400" y="4699189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digest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A0B40-E768-4B35-9AD4-6CE4FD3503F7}"/>
              </a:ext>
            </a:extLst>
          </p:cNvPr>
          <p:cNvGrpSpPr/>
          <p:nvPr/>
        </p:nvGrpSpPr>
        <p:grpSpPr>
          <a:xfrm>
            <a:off x="4367993" y="4294694"/>
            <a:ext cx="2444900" cy="1051530"/>
            <a:chOff x="4367993" y="4294694"/>
            <a:chExt cx="2444900" cy="1051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3DD36E-C1AB-429E-9AB3-4CEA2CC625B6}"/>
                </a:ext>
              </a:extLst>
            </p:cNvPr>
            <p:cNvSpPr txBox="1"/>
            <p:nvPr/>
          </p:nvSpPr>
          <p:spPr>
            <a:xfrm>
              <a:off x="4711837" y="4294694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제 </a:t>
              </a:r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2 </a:t>
              </a:r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91D0D-6DB7-4E9D-83AC-D5009E92EB37}"/>
                </a:ext>
              </a:extLst>
            </p:cNvPr>
            <p:cNvSpPr txBox="1"/>
            <p:nvPr/>
          </p:nvSpPr>
          <p:spPr>
            <a:xfrm>
              <a:off x="4367993" y="4761449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Hash(message) = digest</a:t>
              </a: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          = digest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09EF1-4AEF-4D2C-AEE8-296A7A24D2E7}"/>
              </a:ext>
            </a:extLst>
          </p:cNvPr>
          <p:cNvSpPr txBox="1"/>
          <p:nvPr/>
        </p:nvSpPr>
        <p:spPr>
          <a:xfrm>
            <a:off x="4355292" y="522820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B94F1-8582-4816-8CEB-C8830FE6D84A}"/>
              </a:ext>
            </a:extLst>
          </p:cNvPr>
          <p:cNvGrpSpPr/>
          <p:nvPr/>
        </p:nvGrpSpPr>
        <p:grpSpPr>
          <a:xfrm>
            <a:off x="8387069" y="4294694"/>
            <a:ext cx="2066591" cy="779621"/>
            <a:chOff x="8784991" y="4304288"/>
            <a:chExt cx="2066591" cy="779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7D36D-6564-4DCA-B59A-3346F7C1AF68}"/>
                </a:ext>
              </a:extLst>
            </p:cNvPr>
            <p:cNvSpPr txBox="1"/>
            <p:nvPr/>
          </p:nvSpPr>
          <p:spPr>
            <a:xfrm>
              <a:off x="9176926" y="430428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충돌 저항성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5F632-210E-43A8-BE8E-6E8AF3B526D3}"/>
                </a:ext>
              </a:extLst>
            </p:cNvPr>
            <p:cNvSpPr txBox="1"/>
            <p:nvPr/>
          </p:nvSpPr>
          <p:spPr>
            <a:xfrm>
              <a:off x="8784991" y="474535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1?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2?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SHA(Secure Hash Algorithm) (SHA-0)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ko-KR" altLang="en-US" sz="1500" dirty="0"/>
              <a:t>미국 국가안보국</a:t>
            </a:r>
            <a:r>
              <a:rPr lang="en-US" altLang="ko-KR" sz="1500" dirty="0"/>
              <a:t>(NSA)</a:t>
            </a:r>
            <a:r>
              <a:rPr lang="ko-KR" altLang="en-US" sz="1500" dirty="0"/>
              <a:t>가 </a:t>
            </a:r>
            <a:r>
              <a:rPr lang="en-US" altLang="ko-KR" sz="1500" dirty="0"/>
              <a:t>1993</a:t>
            </a:r>
            <a:r>
              <a:rPr lang="ko-KR" altLang="en-US" sz="1500" dirty="0"/>
              <a:t>년 처음 설계했으면 미국 국가 표준으로 지정</a:t>
            </a:r>
            <a:endParaRPr lang="en-US" altLang="ko-KR" sz="1500" dirty="0"/>
          </a:p>
          <a:p>
            <a:r>
              <a:rPr lang="en-US" altLang="ko-KR" dirty="0"/>
              <a:t>SHA-1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en-US" altLang="ko-KR" sz="1500" dirty="0"/>
              <a:t>1995</a:t>
            </a:r>
            <a:r>
              <a:rPr lang="ko-KR" altLang="en-US" sz="1500" dirty="0"/>
              <a:t>년 </a:t>
            </a:r>
            <a:r>
              <a:rPr lang="en-US" altLang="ko-KR" sz="1500" dirty="0"/>
              <a:t>SHA-0 </a:t>
            </a:r>
            <a:r>
              <a:rPr lang="ko-KR" altLang="en-US" sz="1500" dirty="0"/>
              <a:t>변형 발표 </a:t>
            </a:r>
            <a:r>
              <a:rPr lang="en-US" altLang="ko-KR" sz="1500" dirty="0"/>
              <a:t>(</a:t>
            </a:r>
            <a:r>
              <a:rPr lang="ko-KR" altLang="en-US" sz="1500" dirty="0"/>
              <a:t>보안 강화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2017-02-23 Google</a:t>
            </a:r>
            <a:r>
              <a:rPr lang="ko-KR" altLang="en-US" sz="1500" dirty="0"/>
              <a:t> </a:t>
            </a:r>
            <a:r>
              <a:rPr lang="en-US" altLang="ko-KR" sz="1500" dirty="0"/>
              <a:t>Announcing</a:t>
            </a:r>
            <a:r>
              <a:rPr lang="ko-KR" altLang="en-US" sz="1500" dirty="0"/>
              <a:t> </a:t>
            </a:r>
            <a:r>
              <a:rPr lang="en-US" altLang="ko-KR" sz="1500" dirty="0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first</a:t>
            </a:r>
            <a:r>
              <a:rPr lang="ko-KR" altLang="en-US" sz="1500" dirty="0"/>
              <a:t> </a:t>
            </a:r>
            <a:r>
              <a:rPr lang="en-US" altLang="ko-KR" sz="1500" dirty="0"/>
              <a:t>SHA1</a:t>
            </a:r>
            <a:r>
              <a:rPr lang="ko-KR" altLang="en-US" sz="1500" dirty="0"/>
              <a:t> </a:t>
            </a:r>
            <a:r>
              <a:rPr lang="en-US" altLang="ko-KR" sz="1500" dirty="0"/>
              <a:t>collision</a:t>
            </a:r>
            <a:r>
              <a:rPr lang="en-US" altLang="ko-KR" dirty="0"/>
              <a:t> </a:t>
            </a:r>
            <a:r>
              <a:rPr lang="ko-KR" altLang="en-US" sz="1400" dirty="0">
                <a:hlinkClick r:id="rId3"/>
              </a:rPr>
              <a:t>링크</a:t>
            </a:r>
            <a:endParaRPr lang="en-US" altLang="ko-KR" sz="1400" dirty="0"/>
          </a:p>
          <a:p>
            <a:r>
              <a:rPr lang="en-US" altLang="ko-KR" dirty="0"/>
              <a:t>SHA-2</a:t>
            </a:r>
          </a:p>
          <a:p>
            <a:pPr lvl="1"/>
            <a:r>
              <a:rPr lang="en-US" altLang="ko-KR" sz="1500" dirty="0"/>
              <a:t>2001</a:t>
            </a:r>
            <a:r>
              <a:rPr lang="ko-KR" altLang="en-US" sz="1500" dirty="0"/>
              <a:t>년 </a:t>
            </a:r>
            <a:r>
              <a:rPr lang="en-US" altLang="ko-KR" sz="1500" dirty="0"/>
              <a:t>SHA1</a:t>
            </a:r>
            <a:r>
              <a:rPr lang="ko-KR" altLang="en-US" sz="1500" dirty="0"/>
              <a:t> 변형 발표</a:t>
            </a:r>
            <a:endParaRPr lang="en-US" altLang="ko-KR" sz="1500" dirty="0"/>
          </a:p>
          <a:p>
            <a:pPr lvl="1"/>
            <a:r>
              <a:rPr lang="en-US" altLang="ko-KR" sz="1500" dirty="0"/>
              <a:t>SHA-224, </a:t>
            </a:r>
            <a:r>
              <a:rPr lang="en-US" altLang="ko-KR" sz="1500" dirty="0">
                <a:solidFill>
                  <a:srgbClr val="00C8EB"/>
                </a:solidFill>
              </a:rPr>
              <a:t>SHA-256</a:t>
            </a:r>
            <a:r>
              <a:rPr lang="en-US" altLang="ko-KR" sz="1500" dirty="0"/>
              <a:t>, SHA-384, SHA-512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비트코인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SHA-256(SHA-256(message))</a:t>
            </a:r>
            <a:r>
              <a:rPr lang="en-US" altLang="ko-KR" sz="1500" dirty="0"/>
              <a:t> , Genesis Block (2009-01-03)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en-US" altLang="ko-KR" sz="1400" dirty="0"/>
              <a:t>Merkle-</a:t>
            </a:r>
            <a:r>
              <a:rPr lang="en-US" altLang="ko-KR" sz="1400" dirty="0" err="1"/>
              <a:t>Damgard</a:t>
            </a:r>
            <a:r>
              <a:rPr lang="en-US" altLang="ko-KR" sz="1400" dirty="0"/>
              <a:t> construction </a:t>
            </a:r>
            <a:r>
              <a:rPr lang="ko-KR" altLang="en-US" sz="1400" dirty="0"/>
              <a:t>기반 알고리즘</a:t>
            </a:r>
            <a:r>
              <a:rPr lang="en-US" altLang="ko-KR" sz="1400" dirty="0"/>
              <a:t>(MD5, SHA1, SHA2)</a:t>
            </a:r>
            <a:r>
              <a:rPr lang="ko-KR" altLang="en-US" sz="1400" dirty="0"/>
              <a:t>은 </a:t>
            </a:r>
            <a:r>
              <a:rPr lang="en-US" altLang="ko-KR" sz="1400" dirty="0"/>
              <a:t>Length extension attack </a:t>
            </a:r>
            <a:r>
              <a:rPr lang="ko-KR" altLang="en-US" sz="1400" dirty="0"/>
              <a:t>가능성 존재</a:t>
            </a:r>
            <a:endParaRPr lang="en-US" altLang="ko-KR" dirty="0"/>
          </a:p>
          <a:p>
            <a:r>
              <a:rPr lang="en-US" altLang="ko-KR" dirty="0"/>
              <a:t>Keccak</a:t>
            </a:r>
          </a:p>
          <a:p>
            <a:pPr lvl="1"/>
            <a:r>
              <a:rPr lang="en-US" altLang="ko-KR" sz="1500" dirty="0"/>
              <a:t>2007-11-02 NIST</a:t>
            </a:r>
            <a:r>
              <a:rPr lang="ko-KR" altLang="en-US" sz="1500" dirty="0"/>
              <a:t>이</a:t>
            </a:r>
            <a:r>
              <a:rPr lang="en-US" altLang="ko-KR" sz="1500" dirty="0"/>
              <a:t> SHA2</a:t>
            </a:r>
            <a:r>
              <a:rPr lang="ko-KR" altLang="en-US" sz="1500" dirty="0"/>
              <a:t>의 잠재적 충돌 우려로 공개적으로 </a:t>
            </a:r>
            <a:r>
              <a:rPr lang="en-US" altLang="ko-KR" sz="1500" dirty="0"/>
              <a:t>SHA-3 </a:t>
            </a:r>
            <a:r>
              <a:rPr lang="ko-KR" altLang="en-US" sz="1500" dirty="0"/>
              <a:t>대회 개최</a:t>
            </a:r>
            <a:r>
              <a:rPr lang="en-US" altLang="ko-KR" sz="1500" dirty="0"/>
              <a:t>,</a:t>
            </a:r>
            <a:r>
              <a:rPr lang="ko-KR" altLang="en-US" dirty="0"/>
              <a:t> </a:t>
            </a:r>
            <a:r>
              <a:rPr lang="en-US" altLang="ko-KR" sz="1400" dirty="0">
                <a:hlinkClick r:id="rId4"/>
              </a:rPr>
              <a:t>SHA-3 Project </a:t>
            </a:r>
            <a:endParaRPr lang="en-US" altLang="ko-KR" dirty="0"/>
          </a:p>
          <a:p>
            <a:pPr lvl="1"/>
            <a:r>
              <a:rPr lang="en-US" altLang="ko-KR" sz="1500" dirty="0"/>
              <a:t>2012-10-02 Keccak</a:t>
            </a:r>
            <a:r>
              <a:rPr lang="ko-KR" altLang="en-US" sz="1500" dirty="0"/>
              <a:t>이 우승 알고리즘으로 선정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5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keccak-224, </a:t>
            </a:r>
            <a:r>
              <a:rPr lang="en-US" altLang="ko-KR" sz="1500" dirty="0">
                <a:solidFill>
                  <a:srgbClr val="00C8EB"/>
                </a:solidFill>
              </a:rPr>
              <a:t>keccak-256</a:t>
            </a:r>
            <a:r>
              <a:rPr lang="en-US" altLang="ko-KR" sz="1500" dirty="0"/>
              <a:t>, keccak-384, keccak-512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이더리움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keccak256(message)</a:t>
            </a:r>
            <a:r>
              <a:rPr lang="en-US" altLang="ko-KR" sz="1500" dirty="0"/>
              <a:t> , Genesis</a:t>
            </a:r>
            <a:r>
              <a:rPr lang="ko-KR" altLang="en-US" sz="1500" dirty="0"/>
              <a:t> </a:t>
            </a:r>
            <a:r>
              <a:rPr lang="en-US" altLang="ko-KR" sz="1500" dirty="0"/>
              <a:t>Block (2015-07-30)</a:t>
            </a:r>
          </a:p>
          <a:p>
            <a:r>
              <a:rPr lang="en-US" altLang="ko-KR" dirty="0"/>
              <a:t>SHA-3</a:t>
            </a:r>
          </a:p>
          <a:p>
            <a:pPr lvl="1"/>
            <a:r>
              <a:rPr lang="en-US" altLang="ko-KR" sz="1500" dirty="0"/>
              <a:t>2015-08-05</a:t>
            </a:r>
            <a:r>
              <a:rPr lang="ko-KR" altLang="en-US" sz="1500" dirty="0"/>
              <a:t> </a:t>
            </a:r>
            <a:r>
              <a:rPr lang="en-US" altLang="ko-KR" sz="1500" dirty="0"/>
              <a:t>NIST</a:t>
            </a:r>
            <a:r>
              <a:rPr lang="ko-KR" altLang="en-US" sz="1500" dirty="0"/>
              <a:t>가 </a:t>
            </a:r>
            <a:r>
              <a:rPr lang="en-US" altLang="ko-KR" sz="1500" dirty="0"/>
              <a:t>Keccak</a:t>
            </a:r>
            <a:r>
              <a:rPr lang="ko-KR" altLang="en-US" sz="1500" dirty="0"/>
              <a:t>을 수정하여 발표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6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SHA3-224, SHA3-256, SHA3-384, SHA3-512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1F96C-6C6F-4B4F-9262-4A5F657047FD}"/>
              </a:ext>
            </a:extLst>
          </p:cNvPr>
          <p:cNvGrpSpPr/>
          <p:nvPr/>
        </p:nvGrpSpPr>
        <p:grpSpPr>
          <a:xfrm>
            <a:off x="8826991" y="3277748"/>
            <a:ext cx="3123709" cy="1703952"/>
            <a:chOff x="8696362" y="2523003"/>
            <a:chExt cx="3123709" cy="170395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050D84C6-085F-443F-80A1-7B5C7EE2E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62" y="2523003"/>
              <a:ext cx="3123709" cy="145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8D4A8-5670-475A-9E28-C5D9FB70562D}"/>
                </a:ext>
              </a:extLst>
            </p:cNvPr>
            <p:cNvSpPr txBox="1"/>
            <p:nvPr/>
          </p:nvSpPr>
          <p:spPr>
            <a:xfrm>
              <a:off x="9158395" y="3980734"/>
              <a:ext cx="2199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Merkle–</a:t>
              </a:r>
              <a:r>
                <a:rPr lang="en-US" altLang="ko-KR" sz="10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Damgård</a:t>
              </a:r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 hash construction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2B2193-F299-406C-B706-D9DAADBFD12E}"/>
              </a:ext>
            </a:extLst>
          </p:cNvPr>
          <p:cNvGrpSpPr/>
          <p:nvPr/>
        </p:nvGrpSpPr>
        <p:grpSpPr>
          <a:xfrm>
            <a:off x="8976438" y="699572"/>
            <a:ext cx="2824812" cy="2527628"/>
            <a:chOff x="8943989" y="524229"/>
            <a:chExt cx="2824812" cy="2527628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C5683E1-9F45-4C7F-9244-80E36883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251" y="524229"/>
              <a:ext cx="2314575" cy="22539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3C29-93A3-4747-B518-C8AFF42D9F0D}"/>
                </a:ext>
              </a:extLst>
            </p:cNvPr>
            <p:cNvSpPr txBox="1"/>
            <p:nvPr/>
          </p:nvSpPr>
          <p:spPr>
            <a:xfrm>
              <a:off x="8943989" y="2805636"/>
              <a:ext cx="2824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SHA-1 </a:t>
              </a:r>
              <a:r>
                <a:rPr lang="ko-KR" altLang="en-US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압축 함수가 블록 하나를 처리하는 과정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B7C8B7-DEF8-4B84-9FD1-197ED8964FE2}"/>
              </a:ext>
            </a:extLst>
          </p:cNvPr>
          <p:cNvGrpSpPr/>
          <p:nvPr/>
        </p:nvGrpSpPr>
        <p:grpSpPr>
          <a:xfrm>
            <a:off x="8929371" y="5089967"/>
            <a:ext cx="2769232" cy="1654061"/>
            <a:chOff x="8929371" y="5089967"/>
            <a:chExt cx="2769232" cy="1654061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614C477E-F109-49F3-A5BC-5713BD72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371" y="5089967"/>
              <a:ext cx="2769232" cy="139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A079B-779D-4079-A10D-28BD4B6F327A}"/>
                </a:ext>
              </a:extLst>
            </p:cNvPr>
            <p:cNvSpPr txBox="1"/>
            <p:nvPr/>
          </p:nvSpPr>
          <p:spPr>
            <a:xfrm>
              <a:off x="9486677" y="6497807"/>
              <a:ext cx="1654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Keccak (sponge function)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BA52B7-0BED-4FC4-8F81-B657642A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F5C65C-51F9-4FBB-8143-41EAAC35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Cypherpunk</a:t>
            </a:r>
            <a:r>
              <a:rPr lang="en-US" altLang="ko-KR" dirty="0"/>
              <a:t> </a:t>
            </a:r>
            <a:r>
              <a:rPr lang="ko-KR" altLang="en-US" dirty="0"/>
              <a:t>선언문</a:t>
            </a:r>
          </a:p>
        </p:txBody>
      </p:sp>
    </p:spTree>
    <p:extLst>
      <p:ext uri="{BB962C8B-B14F-4D97-AF65-F5344CB8AC3E}">
        <p14:creationId xmlns:p14="http://schemas.microsoft.com/office/powerpoint/2010/main" val="391675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95191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51CF9-E258-47A6-8B3D-A0ABE5A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4894"/>
              </p:ext>
            </p:extLst>
          </p:nvPr>
        </p:nvGraphicFramePr>
        <p:xfrm>
          <a:off x="241299" y="1608795"/>
          <a:ext cx="11783404" cy="45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92">
                  <a:extLst>
                    <a:ext uri="{9D8B030D-6E8A-4147-A177-3AD203B41FA5}">
                      <a16:colId xmlns:a16="http://schemas.microsoft.com/office/drawing/2014/main" val="790860522"/>
                    </a:ext>
                  </a:extLst>
                </a:gridCol>
                <a:gridCol w="9611512">
                  <a:extLst>
                    <a:ext uri="{9D8B030D-6E8A-4147-A177-3AD203B41FA5}">
                      <a16:colId xmlns:a16="http://schemas.microsoft.com/office/drawing/2014/main" val="1862832914"/>
                    </a:ext>
                  </a:extLst>
                </a:gridCol>
              </a:tblGrid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52014"/>
                  </a:ext>
                </a:extLst>
              </a:tr>
              <a:tr h="34785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14380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SHA-256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57e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817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d123681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e427bd5ca289fdcb68d199e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d0e48cbd9e87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6454f448e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58/64 = 90.6%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972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786e150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fd594bc0e6fe671c2ca2db1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ac663a3f54a3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da9ec62e9</a:t>
                      </a:r>
                      <a:endParaRPr lang="ko-KR" altLang="en-US" sz="14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16259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23939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Keccak-256(message2)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3084e08c708d9f7936efa136a060c88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62/64 = 96.9%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c19a6194cdbf9f29bc290f58f0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f3cf6a246d41b866cd761a2566c24fc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47fd8</a:t>
                      </a:r>
                      <a:endParaRPr lang="ko-KR" altLang="en-US" sz="140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99525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4215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SHA3-256(message2)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f3d1a7d1b3be530cef98244c8ce99cee49ce2b91c8653a43d98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a47b2604a0da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b9abd23f8d252927956e55bae95250867dd558f6237357cfb44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45925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0816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284693edfb1d4aa0201888bc2e03084e08c70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d9f7936efa136a060c88c85757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fb2ca149b1938f3d1a7d1b3be530cef98244c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ce99cee49ce2b91c8653a43d98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43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D0107-9834-40A0-9E75-93B3E42C730E}"/>
              </a:ext>
            </a:extLst>
          </p:cNvPr>
          <p:cNvSpPr txBox="1"/>
          <p:nvPr/>
        </p:nvSpPr>
        <p:spPr>
          <a:xfrm>
            <a:off x="5357838" y="6428601"/>
            <a:ext cx="14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online-tools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r>
              <a:rPr lang="en-US" altLang="ko-KR" dirty="0"/>
              <a:t>AES(Advanced Encryption Standard) : 2001-11-26</a:t>
            </a:r>
            <a:r>
              <a:rPr lang="ko-KR" altLang="en-US" dirty="0"/>
              <a:t> </a:t>
            </a:r>
            <a:r>
              <a:rPr lang="en-US" altLang="ko-KR" dirty="0"/>
              <a:t>NIST</a:t>
            </a:r>
            <a:r>
              <a:rPr lang="ko-KR" altLang="en-US" dirty="0"/>
              <a:t>에 의해 제정된 암호화 방식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3"/>
              </a:rPr>
              <a:t>Announcement</a:t>
            </a:r>
            <a:endParaRPr lang="en-US" altLang="ko-KR" sz="1400" dirty="0"/>
          </a:p>
          <a:p>
            <a:pPr lvl="1"/>
            <a:r>
              <a:rPr lang="en-US" altLang="ko-KR" dirty="0"/>
              <a:t>1997-01-02 NIST</a:t>
            </a:r>
            <a:r>
              <a:rPr lang="ko-KR" altLang="en-US" dirty="0"/>
              <a:t>가 </a:t>
            </a:r>
            <a:r>
              <a:rPr lang="en-US" altLang="ko-KR" dirty="0"/>
              <a:t>DES</a:t>
            </a:r>
            <a:r>
              <a:rPr lang="ko-KR" altLang="en-US" dirty="0"/>
              <a:t>를 대체할 목적으로 개선된 암호 기법 공모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4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빈슨트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Vencent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Rijment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요안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대믄</a:t>
            </a:r>
            <a:r>
              <a:rPr lang="en-US" altLang="ko-KR" sz="1400" dirty="0"/>
              <a:t>(Joan Daemen)</a:t>
            </a:r>
            <a:r>
              <a:rPr lang="ko-KR" altLang="en-US" sz="1400" dirty="0"/>
              <a:t>의 개발한 </a:t>
            </a:r>
            <a:r>
              <a:rPr lang="ko-KR" altLang="en-US" sz="1400" dirty="0" err="1"/>
              <a:t>레인달</a:t>
            </a:r>
            <a:r>
              <a:rPr lang="en-US" altLang="ko-KR" sz="1400" dirty="0"/>
              <a:t>(Rijndael) </a:t>
            </a:r>
            <a:r>
              <a:rPr lang="ko-KR" altLang="en-US" sz="1400" dirty="0"/>
              <a:t>알고리즘이 선정</a:t>
            </a:r>
            <a:endParaRPr lang="en-US" altLang="ko-KR" sz="1400" dirty="0"/>
          </a:p>
          <a:p>
            <a:pPr lvl="1"/>
            <a:r>
              <a:rPr lang="en-US" altLang="ko-KR" dirty="0"/>
              <a:t>AES-126, AES-192, AES-256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ECA311-58C6-4D49-A151-39993E8F05C7}"/>
              </a:ext>
            </a:extLst>
          </p:cNvPr>
          <p:cNvGrpSpPr/>
          <p:nvPr/>
        </p:nvGrpSpPr>
        <p:grpSpPr>
          <a:xfrm>
            <a:off x="158352" y="1770220"/>
            <a:ext cx="6448549" cy="2173888"/>
            <a:chOff x="158352" y="1735843"/>
            <a:chExt cx="6448549" cy="21738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C20FC-7D05-4F8B-A504-C764C91B84E0}"/>
                </a:ext>
              </a:extLst>
            </p:cNvPr>
            <p:cNvSpPr txBox="1"/>
            <p:nvPr/>
          </p:nvSpPr>
          <p:spPr>
            <a:xfrm>
              <a:off x="158352" y="2631222"/>
              <a:ext cx="1502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85000"/>
                    </a:schemeClr>
                  </a:solidFill>
                </a:rPr>
                <a:t>평문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(Plain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(Hello!)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3255A-9B93-4B1F-BC62-33B0FCEA1AA9}"/>
                </a:ext>
              </a:extLst>
            </p:cNvPr>
            <p:cNvSpPr txBox="1"/>
            <p:nvPr/>
          </p:nvSpPr>
          <p:spPr>
            <a:xfrm>
              <a:off x="4729271" y="2610436"/>
              <a:ext cx="1877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85000"/>
                    </a:schemeClr>
                  </a:solidFill>
                </a:rPr>
                <a:t>암호문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(Cipher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(FA3E2B29)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7B87850-9BBE-4C1B-883B-7E4D17A4D0CC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3278394" y="241530"/>
              <a:ext cx="20786" cy="4758598"/>
            </a:xfrm>
            <a:prstGeom prst="bentConnector3">
              <a:avLst>
                <a:gd name="adj1" fmla="val 4507385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ED339B-B1EB-497B-A17B-589C035C9A44}"/>
                </a:ext>
              </a:extLst>
            </p:cNvPr>
            <p:cNvGrpSpPr/>
            <p:nvPr/>
          </p:nvGrpSpPr>
          <p:grpSpPr>
            <a:xfrm>
              <a:off x="2486828" y="2241025"/>
              <a:ext cx="1756250" cy="883576"/>
              <a:chOff x="1300295" y="1801517"/>
              <a:chExt cx="2128924" cy="1071070"/>
            </a:xfrm>
          </p:grpSpPr>
          <p:pic>
            <p:nvPicPr>
              <p:cNvPr id="5" name="내용 개체 틀 4" descr="키 윤곽선">
                <a:extLst>
                  <a:ext uri="{FF2B5EF4-FFF2-40B4-BE49-F238E27FC236}">
                    <a16:creationId xmlns:a16="http://schemas.microsoft.com/office/drawing/2014/main" id="{ED6FA38E-54B4-4EE9-98BA-53520085A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89661" y="1801517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0848C-83D5-4FCB-9D32-425D519817A1}"/>
                  </a:ext>
                </a:extLst>
              </p:cNvPr>
              <p:cNvSpPr txBox="1"/>
              <p:nvPr/>
            </p:nvSpPr>
            <p:spPr>
              <a:xfrm>
                <a:off x="1300295" y="2499500"/>
                <a:ext cx="2128924" cy="3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EF296B"/>
                    </a:solidFill>
                  </a:rPr>
                  <a:t>암호키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(Cypher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4F4E657-3E6A-484C-82EF-3E508557FA51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>
              <a:off x="3278394" y="764750"/>
              <a:ext cx="20786" cy="4758598"/>
            </a:xfrm>
            <a:prstGeom prst="bentConnector3">
              <a:avLst>
                <a:gd name="adj1" fmla="val 4011243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21276-9781-43D1-946D-9F2E34E2786E}"/>
                </a:ext>
              </a:extLst>
            </p:cNvPr>
            <p:cNvSpPr txBox="1"/>
            <p:nvPr/>
          </p:nvSpPr>
          <p:spPr>
            <a:xfrm>
              <a:off x="2552479" y="1735843"/>
              <a:ext cx="144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암호화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(Encrypt)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79C83-4679-48D8-82D6-06BE5B1B2D9F}"/>
                </a:ext>
              </a:extLst>
            </p:cNvPr>
            <p:cNvSpPr txBox="1"/>
            <p:nvPr/>
          </p:nvSpPr>
          <p:spPr>
            <a:xfrm>
              <a:off x="2614347" y="3601954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복호화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(Decrypt)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3C19D4-E456-4D4B-A880-A145988E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318" y="2087870"/>
              <a:ext cx="0" cy="306310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90E621F-62C1-4468-A9A4-5F47C45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318" y="3212148"/>
              <a:ext cx="0" cy="337448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B93E2-C5EC-4824-B8F4-DC89B79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비대칭키 암호 </a:t>
            </a:r>
            <a:r>
              <a:rPr lang="en-US" altLang="ko-KR" b="1" dirty="0"/>
              <a:t>(</a:t>
            </a:r>
            <a:r>
              <a:rPr lang="ko-KR" altLang="en-US" b="1" dirty="0"/>
              <a:t>공개키 암호</a:t>
            </a:r>
            <a:r>
              <a:rPr lang="en-US" altLang="ko-KR" b="1" dirty="0"/>
              <a:t>, public-key cryptography)</a:t>
            </a:r>
          </a:p>
          <a:p>
            <a:pPr indent="0">
              <a:buNone/>
            </a:pPr>
            <a:r>
              <a:rPr lang="ko-KR" altLang="en-US" sz="1600" dirty="0"/>
              <a:t>암호화와 복호화에 다른 키를 쓰는 알고리즘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공개키 생성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공개키로 개인키 생성 불가능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암호화한 암호문을 공개키로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공개키로 암호화한 암호문을 개인키로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4D4A9-FF15-4B89-9DF6-20809CA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EC7D6C-B02D-4B8F-8783-3749A1B80EF4}"/>
              </a:ext>
            </a:extLst>
          </p:cNvPr>
          <p:cNvGrpSpPr/>
          <p:nvPr/>
        </p:nvGrpSpPr>
        <p:grpSpPr>
          <a:xfrm>
            <a:off x="615837" y="1861787"/>
            <a:ext cx="5870061" cy="846846"/>
            <a:chOff x="855843" y="1621666"/>
            <a:chExt cx="5870061" cy="846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95ADF-1478-40D1-84CF-D7A7BB4E1B91}"/>
                </a:ext>
              </a:extLst>
            </p:cNvPr>
            <p:cNvGrpSpPr/>
            <p:nvPr/>
          </p:nvGrpSpPr>
          <p:grpSpPr>
            <a:xfrm>
              <a:off x="855843" y="1621666"/>
              <a:ext cx="1728807" cy="846846"/>
              <a:chOff x="855843" y="1532289"/>
              <a:chExt cx="1728807" cy="846846"/>
            </a:xfrm>
          </p:grpSpPr>
          <p:pic>
            <p:nvPicPr>
              <p:cNvPr id="4" name="내용 개체 틀 4" descr="키 윤곽선">
                <a:extLst>
                  <a:ext uri="{FF2B5EF4-FFF2-40B4-BE49-F238E27FC236}">
                    <a16:creationId xmlns:a16="http://schemas.microsoft.com/office/drawing/2014/main" id="{73DD6D19-856D-4F5B-8F76-E102C729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166" y="1532289"/>
                <a:ext cx="754332" cy="75433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9FF2B-B67B-4C86-B064-6A733CED7389}"/>
                  </a:ext>
                </a:extLst>
              </p:cNvPr>
              <p:cNvSpPr txBox="1"/>
              <p:nvPr/>
            </p:nvSpPr>
            <p:spPr>
              <a:xfrm>
                <a:off x="855843" y="2071358"/>
                <a:ext cx="1728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EF296B"/>
                    </a:solidFill>
                  </a:rPr>
                  <a:t>개인키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(Private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AA1B65-1B4C-497F-9596-8E1FF603AB95}"/>
                </a:ext>
              </a:extLst>
            </p:cNvPr>
            <p:cNvSpPr txBox="1"/>
            <p:nvPr/>
          </p:nvSpPr>
          <p:spPr>
            <a:xfrm>
              <a:off x="5054613" y="2160735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1FF"/>
                  </a:solidFill>
                </a:rPr>
                <a:t>공개키</a:t>
              </a:r>
              <a:r>
                <a:rPr lang="en-US" altLang="ko-KR" sz="1400" dirty="0">
                  <a:solidFill>
                    <a:srgbClr val="0071FF"/>
                  </a:solidFill>
                </a:rPr>
                <a:t>(Public Key)</a:t>
              </a:r>
              <a:endParaRPr lang="ko-KR" altLang="en-US" sz="1400" dirty="0">
                <a:solidFill>
                  <a:srgbClr val="0071FF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20918F-EE96-410D-802F-FE6B10391E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59" y="1918178"/>
              <a:ext cx="1378380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11A8E68-CC20-4CCE-B484-FBF617221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959" y="2275687"/>
              <a:ext cx="1354502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19249592-A53E-4AFA-8317-CD77DB03F4A7}"/>
                </a:ext>
              </a:extLst>
            </p:cNvPr>
            <p:cNvSpPr/>
            <p:nvPr/>
          </p:nvSpPr>
          <p:spPr>
            <a:xfrm>
              <a:off x="3614582" y="1748870"/>
              <a:ext cx="323134" cy="323134"/>
            </a:xfrm>
            <a:prstGeom prst="donut">
              <a:avLst/>
            </a:prstGeom>
            <a:solidFill>
              <a:srgbClr val="00D35A"/>
            </a:solidFill>
            <a:ln w="0">
              <a:solidFill>
                <a:srgbClr val="00D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71F97DA0-FB59-4929-A089-9A4065834224}"/>
                </a:ext>
              </a:extLst>
            </p:cNvPr>
            <p:cNvSpPr/>
            <p:nvPr/>
          </p:nvSpPr>
          <p:spPr>
            <a:xfrm>
              <a:off x="3602643" y="2092304"/>
              <a:ext cx="376208" cy="376208"/>
            </a:xfrm>
            <a:prstGeom prst="mathMultiply">
              <a:avLst/>
            </a:prstGeom>
            <a:solidFill>
              <a:srgbClr val="EF296B"/>
            </a:solidFill>
            <a:ln w="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키 단색으로 채워진">
              <a:extLst>
                <a:ext uri="{FF2B5EF4-FFF2-40B4-BE49-F238E27FC236}">
                  <a16:creationId xmlns:a16="http://schemas.microsoft.com/office/drawing/2014/main" id="{242861C0-426B-4E9D-8042-0E88516F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0054" y="1621666"/>
              <a:ext cx="756000" cy="756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AD773-868A-4FF2-9222-3306235A6E8A}"/>
              </a:ext>
            </a:extLst>
          </p:cNvPr>
          <p:cNvGrpSpPr/>
          <p:nvPr/>
        </p:nvGrpSpPr>
        <p:grpSpPr>
          <a:xfrm>
            <a:off x="589146" y="3535015"/>
            <a:ext cx="8794110" cy="1000276"/>
            <a:chOff x="371133" y="2933052"/>
            <a:chExt cx="8794110" cy="100027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67F119F-68DF-4F00-8DEE-6F370FB6E983}"/>
                </a:ext>
              </a:extLst>
            </p:cNvPr>
            <p:cNvGrpSpPr/>
            <p:nvPr/>
          </p:nvGrpSpPr>
          <p:grpSpPr>
            <a:xfrm>
              <a:off x="371133" y="2933052"/>
              <a:ext cx="8794110" cy="992859"/>
              <a:chOff x="371133" y="2933052"/>
              <a:chExt cx="8794110" cy="992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3196A-213F-491E-8FDB-EF6BB859498A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AE62E-1F27-45B2-957C-A2031449D03A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6EB69570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E780C-357D-467F-AEBC-B1D83B958F54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5165E2-6DC7-46F5-B06B-E80BB944AFB6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내용 개체 틀 4" descr="키 윤곽선">
                <a:extLst>
                  <a:ext uri="{FF2B5EF4-FFF2-40B4-BE49-F238E27FC236}">
                    <a16:creationId xmlns:a16="http://schemas.microsoft.com/office/drawing/2014/main" id="{71CC4B58-1388-41F7-994F-50A30F8E3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72390" y="3171580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4FF749C-C405-4ABA-BC58-27CC4E7180B6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D0AFA-4873-4FCA-8EFB-9FB66D4857C8}"/>
                  </a:ext>
                </a:extLst>
              </p:cNvPr>
              <p:cNvSpPr txBox="1"/>
              <p:nvPr/>
            </p:nvSpPr>
            <p:spPr>
              <a:xfrm>
                <a:off x="2220364" y="2933053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38CD8-6CFF-473F-952A-DB1ADD84C5DA}"/>
                  </a:ext>
                </a:extLst>
              </p:cNvPr>
              <p:cNvSpPr txBox="1"/>
              <p:nvPr/>
            </p:nvSpPr>
            <p:spPr>
              <a:xfrm>
                <a:off x="6032963" y="2933052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6" name="그래픽 45" descr="키 단색으로 채워진">
              <a:extLst>
                <a:ext uri="{FF2B5EF4-FFF2-40B4-BE49-F238E27FC236}">
                  <a16:creationId xmlns:a16="http://schemas.microsoft.com/office/drawing/2014/main" id="{5E5533BE-4500-4426-A826-5DB27D6F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23" y="3177328"/>
              <a:ext cx="756000" cy="756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92322-B0A2-45E3-B153-957145B71C42}"/>
              </a:ext>
            </a:extLst>
          </p:cNvPr>
          <p:cNvGrpSpPr/>
          <p:nvPr/>
        </p:nvGrpSpPr>
        <p:grpSpPr>
          <a:xfrm>
            <a:off x="584262" y="5207253"/>
            <a:ext cx="8794110" cy="1011267"/>
            <a:chOff x="371132" y="4010965"/>
            <a:chExt cx="8794110" cy="10112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D77FAE-1B06-4168-87B3-5389D1DC9559}"/>
                </a:ext>
              </a:extLst>
            </p:cNvPr>
            <p:cNvGrpSpPr/>
            <p:nvPr/>
          </p:nvGrpSpPr>
          <p:grpSpPr>
            <a:xfrm>
              <a:off x="371132" y="4010965"/>
              <a:ext cx="8794110" cy="1011267"/>
              <a:chOff x="371133" y="2915395"/>
              <a:chExt cx="8794110" cy="101126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EC11C-921E-4EAD-B13E-F0510C0391C7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B29DE7-2509-489D-9B80-391ED5454B5B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08E03CE4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45D1FE-8D39-46AD-8645-BF7758597B3B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60ACAA7-05C6-4A83-A576-2FFF2614249D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내용 개체 틀 4" descr="키 윤곽선">
                <a:extLst>
                  <a:ext uri="{FF2B5EF4-FFF2-40B4-BE49-F238E27FC236}">
                    <a16:creationId xmlns:a16="http://schemas.microsoft.com/office/drawing/2014/main" id="{1DB8711E-9517-44EE-98FE-83A9AA41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96524" y="3172331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F26D9FF-87B5-4C64-B940-8D3B606AA700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391F60-C509-4453-96E0-645DB3E45D64}"/>
                  </a:ext>
                </a:extLst>
              </p:cNvPr>
              <p:cNvSpPr txBox="1"/>
              <p:nvPr/>
            </p:nvSpPr>
            <p:spPr>
              <a:xfrm>
                <a:off x="2140752" y="2915395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EE2B8-09E8-4933-9F02-B202E4CC6349}"/>
                  </a:ext>
                </a:extLst>
              </p:cNvPr>
              <p:cNvSpPr txBox="1"/>
              <p:nvPr/>
            </p:nvSpPr>
            <p:spPr>
              <a:xfrm>
                <a:off x="5948055" y="2939904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7" name="그래픽 46" descr="키 단색으로 채워진">
              <a:extLst>
                <a:ext uri="{FF2B5EF4-FFF2-40B4-BE49-F238E27FC236}">
                  <a16:creationId xmlns:a16="http://schemas.microsoft.com/office/drawing/2014/main" id="{91ADC569-5322-42C6-B9CA-AFFEE0B7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9464" y="4264062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42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[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256bit - Keccak256(message)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510F2-68EE-4958-A12E-58EA74787EDF}"/>
              </a:ext>
            </a:extLst>
          </p:cNvPr>
          <p:cNvSpPr/>
          <p:nvPr/>
        </p:nvSpPr>
        <p:spPr>
          <a:xfrm>
            <a:off x="481262" y="2672723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6050-8144-4C58-987D-9AF6925BEC28}"/>
              </a:ext>
            </a:extLst>
          </p:cNvPr>
          <p:cNvSpPr txBox="1"/>
          <p:nvPr/>
        </p:nvSpPr>
        <p:spPr>
          <a:xfrm>
            <a:off x="1261098" y="2672723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F17F18-11ED-45C5-BCF9-C67C2681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7055"/>
              </p:ext>
            </p:extLst>
          </p:nvPr>
        </p:nvGraphicFramePr>
        <p:xfrm>
          <a:off x="599596" y="3042055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2EEAEE-3C43-45E1-9075-5B7A281F7333}"/>
              </a:ext>
            </a:extLst>
          </p:cNvPr>
          <p:cNvSpPr txBox="1"/>
          <p:nvPr/>
        </p:nvSpPr>
        <p:spPr>
          <a:xfrm>
            <a:off x="3492594" y="1062007"/>
            <a:ext cx="1819088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A378-684D-4AFC-BB08-4B659679A992}"/>
              </a:ext>
            </a:extLst>
          </p:cNvPr>
          <p:cNvSpPr txBox="1"/>
          <p:nvPr/>
        </p:nvSpPr>
        <p:spPr>
          <a:xfrm>
            <a:off x="3492594" y="1400039"/>
            <a:ext cx="1814279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1662-FAAB-4F2D-873C-E3B2DAA7E91B}"/>
              </a:ext>
            </a:extLst>
          </p:cNvPr>
          <p:cNvSpPr/>
          <p:nvPr/>
        </p:nvSpPr>
        <p:spPr>
          <a:xfrm>
            <a:off x="481262" y="4853306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DF8E4-CEFC-4334-AA0F-F6D2FFAED796}"/>
              </a:ext>
            </a:extLst>
          </p:cNvPr>
          <p:cNvSpPr txBox="1"/>
          <p:nvPr/>
        </p:nvSpPr>
        <p:spPr>
          <a:xfrm>
            <a:off x="1165720" y="4853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BD361A-EBF3-49F3-81D4-A20916FB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6478"/>
              </p:ext>
            </p:extLst>
          </p:nvPr>
        </p:nvGraphicFramePr>
        <p:xfrm>
          <a:off x="599596" y="522263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40611-E5BC-4EAF-97BD-48B28783139C}"/>
              </a:ext>
            </a:extLst>
          </p:cNvPr>
          <p:cNvSpPr/>
          <p:nvPr/>
        </p:nvSpPr>
        <p:spPr>
          <a:xfrm>
            <a:off x="3482497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882E-AAAC-4FA7-AF47-14FBA6E8849A}"/>
              </a:ext>
            </a:extLst>
          </p:cNvPr>
          <p:cNvSpPr txBox="1"/>
          <p:nvPr/>
        </p:nvSpPr>
        <p:spPr>
          <a:xfrm>
            <a:off x="4166955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D8198-8879-4F80-B2A7-A768F4F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67147"/>
              </p:ext>
            </p:extLst>
          </p:nvPr>
        </p:nvGraphicFramePr>
        <p:xfrm>
          <a:off x="3600831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80336-32BB-42D7-8F3C-072DA50A07DF}"/>
              </a:ext>
            </a:extLst>
          </p:cNvPr>
          <p:cNvSpPr/>
          <p:nvPr/>
        </p:nvSpPr>
        <p:spPr>
          <a:xfrm>
            <a:off x="6483732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2F35-26A5-48D7-BD67-DC3C81D32A53}"/>
              </a:ext>
            </a:extLst>
          </p:cNvPr>
          <p:cNvSpPr txBox="1"/>
          <p:nvPr/>
        </p:nvSpPr>
        <p:spPr>
          <a:xfrm>
            <a:off x="7168190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628804-3778-403D-974A-DAE40B6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3594"/>
              </p:ext>
            </p:extLst>
          </p:nvPr>
        </p:nvGraphicFramePr>
        <p:xfrm>
          <a:off x="6602066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011B68-5EE9-4D54-BC32-6CC29729F01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2736325" y="5409984"/>
            <a:ext cx="746172" cy="107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4B299-A54F-4ADC-8695-E2761793E6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37560" y="5409984"/>
            <a:ext cx="746172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B1E2E-819F-47A8-94C2-6A557F06A706}"/>
              </a:ext>
            </a:extLst>
          </p:cNvPr>
          <p:cNvSpPr txBox="1"/>
          <p:nvPr/>
        </p:nvSpPr>
        <p:spPr>
          <a:xfrm>
            <a:off x="962527" y="599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41021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dirty="0" err="1"/>
              <a:t>사이퍼</a:t>
            </a:r>
            <a:r>
              <a:rPr lang="ko-KR" altLang="en-US" dirty="0"/>
              <a:t> 펑크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8B3FC2-B896-4C00-8713-43518BE8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150936"/>
            <a:ext cx="4632444" cy="3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168414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168414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1448"/>
              </p:ext>
            </p:extLst>
          </p:nvPr>
        </p:nvGraphicFramePr>
        <p:xfrm>
          <a:off x="364920" y="3537746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116122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105786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40280" y="4146322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71645" y="4144359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98099" y="3168414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725237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725237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725237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725237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669542"/>
            <a:ext cx="1032916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40280" y="4669542"/>
            <a:ext cx="1100175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667579"/>
            <a:ext cx="99970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71645" y="4667579"/>
            <a:ext cx="113178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40280" y="3691634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98099" y="3691634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5946935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096044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105786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309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330500" y="158333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025889" y="158137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673850" y="846989"/>
              <a:ext cx="216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76217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410500" y="2106555"/>
              <a:ext cx="1176347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74775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105889" y="2104592"/>
              <a:ext cx="1167143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410500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53850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391874" y="350933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Keccak-256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B99FFF"/>
                </a:solidFill>
              </a:rPr>
              <a:t>1b0…1f5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3965349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5216844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4488569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39ee461b947d44bce97fbded54057e1f9a78c5d07ea13d044feb1b87c3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30350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303770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3035180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3034029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2256673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2262912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1513688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1525471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785413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2779300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2779893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2779300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2786132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2036908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2036908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2048691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2048691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1308633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1308633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2900494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stCxn id="83" idx="2"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4EEC583-3362-4DF2-983B-C7242072E1E5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1F6CBF-4881-4FA5-B197-309531CFF145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C6F9F5-4541-44F8-AB4F-BFD9C17DA4F7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F4A001-5F2F-4BDD-8D92-E7DE37AD3362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8A0B84-5FA3-4AB6-952B-95B1DF2448FB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9C988-E62C-498C-86F1-D09E2E929FC6}"/>
              </a:ext>
            </a:extLst>
          </p:cNvPr>
          <p:cNvSpPr txBox="1"/>
          <p:nvPr/>
        </p:nvSpPr>
        <p:spPr>
          <a:xfrm>
            <a:off x="3843249" y="5436609"/>
            <a:ext cx="216084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7D9FD2-EA60-435B-87F2-2C14D5EC4165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831CDA-C67C-4A03-8442-6CEDE9BB0EB5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F0E2B9-B4D4-4D55-B00B-C44170C8C7D6}"/>
              </a:ext>
            </a:extLst>
          </p:cNvPr>
          <p:cNvSpPr txBox="1"/>
          <p:nvPr/>
        </p:nvSpPr>
        <p:spPr>
          <a:xfrm>
            <a:off x="2607744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</a:t>
            </a:r>
            <a:r>
              <a:rPr lang="en-US" altLang="ko-KR" sz="1200" dirty="0">
                <a:solidFill>
                  <a:srgbClr val="EF296B"/>
                </a:solidFill>
              </a:rPr>
              <a:t>242…e69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19CA0-7F68-478F-A0C2-A1F82BCF9F9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27E396-9915-448B-8EDD-13BBAFD5786E}"/>
              </a:ext>
            </a:extLst>
          </p:cNvPr>
          <p:cNvSpPr txBox="1"/>
          <p:nvPr/>
        </p:nvSpPr>
        <p:spPr>
          <a:xfrm>
            <a:off x="4947890" y="3965349"/>
            <a:ext cx="229518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EF296B"/>
                </a:solidFill>
              </a:rPr>
              <a:t>3d2…54c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A1279BA-3B77-4889-9F18-562D3E522768}"/>
              </a:ext>
            </a:extLst>
          </p:cNvPr>
          <p:cNvCxnSpPr>
            <a:cxnSpLocks/>
            <a:stCxn id="155" idx="0"/>
            <a:endCxn id="159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4593EA60-5CD3-44A1-AC8E-EC114D8CA4CD}"/>
              </a:ext>
            </a:extLst>
          </p:cNvPr>
          <p:cNvCxnSpPr>
            <a:cxnSpLocks/>
            <a:stCxn id="156" idx="0"/>
            <a:endCxn id="160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D2B6997-1338-4A84-B05B-BD6D78D7B561}"/>
              </a:ext>
            </a:extLst>
          </p:cNvPr>
          <p:cNvCxnSpPr>
            <a:cxnSpLocks/>
            <a:stCxn id="157" idx="0"/>
            <a:endCxn id="161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E1CBABEC-2F6C-430E-8A05-B0EE668DA34D}"/>
              </a:ext>
            </a:extLst>
          </p:cNvPr>
          <p:cNvCxnSpPr>
            <a:cxnSpLocks/>
            <a:stCxn id="158" idx="0"/>
            <a:endCxn id="162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2D9A323-5F12-441C-A9A8-F9B32FBE9DE1}"/>
              </a:ext>
            </a:extLst>
          </p:cNvPr>
          <p:cNvCxnSpPr>
            <a:cxnSpLocks/>
            <a:stCxn id="159" idx="0"/>
            <a:endCxn id="163" idx="2"/>
          </p:cNvCxnSpPr>
          <p:nvPr/>
        </p:nvCxnSpPr>
        <p:spPr>
          <a:xfrm flipV="1">
            <a:off x="2574517" y="5216844"/>
            <a:ext cx="1169596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FD671E5-A97C-468B-A10B-52DDE53A7D59}"/>
              </a:ext>
            </a:extLst>
          </p:cNvPr>
          <p:cNvCxnSpPr>
            <a:cxnSpLocks/>
            <a:stCxn id="160" idx="0"/>
            <a:endCxn id="163" idx="2"/>
          </p:cNvCxnSpPr>
          <p:nvPr/>
        </p:nvCxnSpPr>
        <p:spPr>
          <a:xfrm flipH="1" flipV="1">
            <a:off x="3744113" y="5216844"/>
            <a:ext cx="117956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2FC9106-45C8-470A-BFB9-B74ACDCEBFB8}"/>
              </a:ext>
            </a:extLst>
          </p:cNvPr>
          <p:cNvCxnSpPr>
            <a:cxnSpLocks/>
            <a:stCxn id="161" idx="0"/>
            <a:endCxn id="164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634BD28-B2CD-4138-A75E-9255C369D9F1}"/>
              </a:ext>
            </a:extLst>
          </p:cNvPr>
          <p:cNvCxnSpPr>
            <a:cxnSpLocks/>
            <a:stCxn id="162" idx="0"/>
            <a:endCxn id="164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4552C36-3BCC-4611-977C-5138CAE44427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V="1">
            <a:off x="3744113" y="4488569"/>
            <a:ext cx="2351367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CFCF625-7ED2-469D-A092-0F8B06D8C5BD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H="1" flipV="1">
            <a:off x="6095480" y="4488569"/>
            <a:ext cx="235406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29C4D6E6-2B0B-4416-A9C0-7EE24861E81C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65574" y="3907104"/>
            <a:ext cx="333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0xfdb…96e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61A511F-5202-4A3C-8F6E-98D815A266ED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77" grpId="0" animBg="1"/>
      <p:bldP spid="1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</a:t>
            </a:r>
            <a:r>
              <a:rPr lang="en-US" altLang="ko-KR" dirty="0"/>
              <a:t>(Header)</a:t>
            </a:r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 : </a:t>
            </a:r>
            <a:r>
              <a:rPr lang="ko-KR" altLang="en-US" dirty="0"/>
              <a:t>블록 생성 시간 </a:t>
            </a:r>
            <a:r>
              <a:rPr lang="en-US" altLang="ko-KR" dirty="0"/>
              <a:t>(= </a:t>
            </a:r>
            <a:r>
              <a:rPr lang="ko-KR" altLang="en-US" dirty="0"/>
              <a:t>트랜잭션 생성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 : </a:t>
            </a:r>
            <a:r>
              <a:rPr lang="ko-KR" altLang="en-US" dirty="0"/>
              <a:t>트랜잭션 목록 </a:t>
            </a:r>
            <a:r>
              <a:rPr lang="ko-KR" altLang="en-US" dirty="0" err="1"/>
              <a:t>머클</a:t>
            </a:r>
            <a:r>
              <a:rPr lang="ko-KR" altLang="en-US" dirty="0"/>
              <a:t> 트리의 </a:t>
            </a:r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endParaRPr lang="en-US" altLang="ko-KR" dirty="0"/>
          </a:p>
          <a:p>
            <a:pPr lvl="1"/>
            <a:r>
              <a:rPr lang="ko-KR" altLang="en-US" dirty="0"/>
              <a:t>이전 블록 해시 </a:t>
            </a:r>
            <a:r>
              <a:rPr lang="en-US" altLang="ko-KR" dirty="0"/>
              <a:t>(Previous Block Hash)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 : Hash (Timestamp + Merkle Root + Previous Block Hash)</a:t>
            </a:r>
          </a:p>
          <a:p>
            <a:pPr lvl="1"/>
            <a:r>
              <a:rPr lang="ko-KR" altLang="en-US" dirty="0" err="1"/>
              <a:t>논스</a:t>
            </a:r>
            <a:r>
              <a:rPr lang="ko-KR" altLang="en-US" dirty="0"/>
              <a:t> </a:t>
            </a:r>
            <a:r>
              <a:rPr lang="en-US" altLang="ko-KR" dirty="0"/>
              <a:t>(Nonce) : </a:t>
            </a:r>
            <a:r>
              <a:rPr lang="ko-KR" altLang="en-US" dirty="0"/>
              <a:t>임의의 값 </a:t>
            </a:r>
            <a:r>
              <a:rPr lang="en-US" altLang="ko-KR" dirty="0"/>
              <a:t>(</a:t>
            </a:r>
            <a:r>
              <a:rPr lang="ko-KR" altLang="en-US" dirty="0"/>
              <a:t>합의 알고리즘이 </a:t>
            </a:r>
            <a:r>
              <a:rPr lang="en-US" altLang="ko-KR" dirty="0" err="1"/>
              <a:t>PoW</a:t>
            </a:r>
            <a:r>
              <a:rPr lang="en-US" altLang="ko-KR" dirty="0"/>
              <a:t> [Proof of Work, </a:t>
            </a:r>
            <a:r>
              <a:rPr lang="ko-KR" altLang="en-US" dirty="0"/>
              <a:t>작업 증명</a:t>
            </a:r>
            <a:r>
              <a:rPr lang="en-US" altLang="ko-KR" dirty="0"/>
              <a:t>]</a:t>
            </a:r>
            <a:r>
              <a:rPr lang="ko-KR" altLang="en-US" dirty="0"/>
              <a:t>인 경우 퍼즐 정답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5DA93-0CDC-4AE3-B992-0DDE48F18106}"/>
              </a:ext>
            </a:extLst>
          </p:cNvPr>
          <p:cNvSpPr/>
          <p:nvPr/>
        </p:nvSpPr>
        <p:spPr>
          <a:xfrm>
            <a:off x="1721283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2665-85A0-4572-B42C-24130C524EC4}"/>
              </a:ext>
            </a:extLst>
          </p:cNvPr>
          <p:cNvSpPr txBox="1"/>
          <p:nvPr/>
        </p:nvSpPr>
        <p:spPr>
          <a:xfrm>
            <a:off x="2405741" y="286756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DC9A3E-C8C3-4863-BA5E-02E0B995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6254"/>
              </p:ext>
            </p:extLst>
          </p:nvPr>
        </p:nvGraphicFramePr>
        <p:xfrm>
          <a:off x="1839617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DD978D-9C88-46B0-A58B-583F8A221341}"/>
              </a:ext>
            </a:extLst>
          </p:cNvPr>
          <p:cNvSpPr txBox="1"/>
          <p:nvPr/>
        </p:nvSpPr>
        <p:spPr>
          <a:xfrm>
            <a:off x="2168885" y="615177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7CEAE-F066-44C9-BCBE-94FD0191CC88}"/>
              </a:ext>
            </a:extLst>
          </p:cNvPr>
          <p:cNvSpPr txBox="1"/>
          <p:nvPr/>
        </p:nvSpPr>
        <p:spPr>
          <a:xfrm>
            <a:off x="1746746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D7459-2A82-4513-BCF8-3637295E8EA5}"/>
              </a:ext>
            </a:extLst>
          </p:cNvPr>
          <p:cNvSpPr txBox="1"/>
          <p:nvPr/>
        </p:nvSpPr>
        <p:spPr>
          <a:xfrm>
            <a:off x="1746746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C8EB"/>
                </a:solidFill>
              </a:rPr>
              <a:t>Header</a:t>
            </a:r>
            <a:endParaRPr lang="ko-KR" altLang="en-US" sz="1400" b="1" dirty="0">
              <a:solidFill>
                <a:srgbClr val="00C8EB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64140E-6F75-4FE2-B3A8-359ACB7E6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7099"/>
              </p:ext>
            </p:extLst>
          </p:nvPr>
        </p:nvGraphicFramePr>
        <p:xfrm>
          <a:off x="1839617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0575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F74D4-300B-4418-B63E-C40896110518}"/>
              </a:ext>
            </a:extLst>
          </p:cNvPr>
          <p:cNvSpPr/>
          <p:nvPr/>
        </p:nvSpPr>
        <p:spPr>
          <a:xfrm>
            <a:off x="4961990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24069-2DD0-4950-8012-72DB70F2AA79}"/>
              </a:ext>
            </a:extLst>
          </p:cNvPr>
          <p:cNvSpPr txBox="1"/>
          <p:nvPr/>
        </p:nvSpPr>
        <p:spPr>
          <a:xfrm>
            <a:off x="5646448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E0E304-783B-4345-9CAD-7A3E0BF36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447"/>
              </p:ext>
            </p:extLst>
          </p:nvPr>
        </p:nvGraphicFramePr>
        <p:xfrm>
          <a:off x="5080324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F859CF5-3F6B-419B-AD6C-8B9E146BBDF5}"/>
              </a:ext>
            </a:extLst>
          </p:cNvPr>
          <p:cNvSpPr txBox="1"/>
          <p:nvPr/>
        </p:nvSpPr>
        <p:spPr>
          <a:xfrm>
            <a:off x="4987453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50DE2-9187-4186-ADE4-3AB6035EFACF}"/>
              </a:ext>
            </a:extLst>
          </p:cNvPr>
          <p:cNvSpPr txBox="1"/>
          <p:nvPr/>
        </p:nvSpPr>
        <p:spPr>
          <a:xfrm>
            <a:off x="4987453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2AD952-48D1-4856-876C-278D17E4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4005"/>
              </p:ext>
            </p:extLst>
          </p:nvPr>
        </p:nvGraphicFramePr>
        <p:xfrm>
          <a:off x="5080324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93959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E35D8A-22C8-430C-BA1C-23EBBAD6FD39}"/>
              </a:ext>
            </a:extLst>
          </p:cNvPr>
          <p:cNvSpPr/>
          <p:nvPr/>
        </p:nvSpPr>
        <p:spPr>
          <a:xfrm>
            <a:off x="8208142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3E623-C77D-4206-9A85-0F69DF2CED13}"/>
              </a:ext>
            </a:extLst>
          </p:cNvPr>
          <p:cNvSpPr txBox="1"/>
          <p:nvPr/>
        </p:nvSpPr>
        <p:spPr>
          <a:xfrm>
            <a:off x="8892600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369BFD3-1B9E-4D68-B576-507A54F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8661"/>
              </p:ext>
            </p:extLst>
          </p:nvPr>
        </p:nvGraphicFramePr>
        <p:xfrm>
          <a:off x="8326476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F8DEC7-E216-4160-AE9B-5D85BB251CB2}"/>
              </a:ext>
            </a:extLst>
          </p:cNvPr>
          <p:cNvSpPr txBox="1"/>
          <p:nvPr/>
        </p:nvSpPr>
        <p:spPr>
          <a:xfrm>
            <a:off x="8233605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93ED0-24ED-4B9B-B66D-8DF2AD03686A}"/>
              </a:ext>
            </a:extLst>
          </p:cNvPr>
          <p:cNvSpPr txBox="1"/>
          <p:nvPr/>
        </p:nvSpPr>
        <p:spPr>
          <a:xfrm>
            <a:off x="8233605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75DC85-4639-4C7F-86B0-DF8A118A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117"/>
              </p:ext>
            </p:extLst>
          </p:nvPr>
        </p:nvGraphicFramePr>
        <p:xfrm>
          <a:off x="8326476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4982780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FD4862-AB27-45EB-9BE4-0F7D3AAC09DD}"/>
              </a:ext>
            </a:extLst>
          </p:cNvPr>
          <p:cNvCxnSpPr>
            <a:cxnSpLocks/>
          </p:cNvCxnSpPr>
          <p:nvPr/>
        </p:nvCxnSpPr>
        <p:spPr>
          <a:xfrm flipH="1">
            <a:off x="3858011" y="4301897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137E1B-120D-4A4B-A799-7D6F6E22A5A4}"/>
              </a:ext>
            </a:extLst>
          </p:cNvPr>
          <p:cNvCxnSpPr>
            <a:cxnSpLocks/>
          </p:cNvCxnSpPr>
          <p:nvPr/>
        </p:nvCxnSpPr>
        <p:spPr>
          <a:xfrm flipH="1">
            <a:off x="7104163" y="4284958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 - </a:t>
            </a:r>
            <a:r>
              <a:rPr lang="en-US" altLang="ko-KR" sz="1400" dirty="0"/>
              <a:t>'</a:t>
            </a:r>
            <a:r>
              <a:rPr lang="ko-KR" altLang="en-US" sz="1400" dirty="0"/>
              <a:t>시간</a:t>
            </a:r>
            <a:r>
              <a:rPr lang="en-US" altLang="ko-KR" sz="1400" dirty="0"/>
              <a:t>(time)' + '</a:t>
            </a:r>
            <a:r>
              <a:rPr lang="ko-KR" altLang="en-US" sz="1400" dirty="0"/>
              <a:t>도장을 찍다</a:t>
            </a:r>
            <a:r>
              <a:rPr lang="en-US" altLang="ko-KR" sz="1400" dirty="0"/>
              <a:t>(stamp)' </a:t>
            </a:r>
            <a:r>
              <a:rPr lang="ko-KR" altLang="en-US" sz="1400" dirty="0"/>
              <a:t>의 합성어</a:t>
            </a:r>
            <a:endParaRPr lang="en-US" altLang="ko-KR" sz="1400" dirty="0"/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초</a:t>
            </a:r>
            <a:r>
              <a:rPr lang="en-US" altLang="ko-KR" dirty="0"/>
              <a:t>(second) </a:t>
            </a:r>
            <a:r>
              <a:rPr lang="ko-KR" altLang="en-US" dirty="0"/>
              <a:t>또는 </a:t>
            </a:r>
            <a:r>
              <a:rPr lang="ko-KR" altLang="en-US" dirty="0" err="1"/>
              <a:t>밀리초</a:t>
            </a:r>
            <a:r>
              <a:rPr lang="en-US" altLang="ko-KR" dirty="0"/>
              <a:t>(millisecond) </a:t>
            </a:r>
            <a:r>
              <a:rPr lang="ko-KR" altLang="en-US" dirty="0"/>
              <a:t>로 표시 </a:t>
            </a:r>
            <a:r>
              <a:rPr lang="en-US" altLang="ko-KR" dirty="0"/>
              <a:t>(1s = 1000ms)</a:t>
            </a:r>
          </a:p>
          <a:p>
            <a:pPr lvl="2"/>
            <a:r>
              <a:rPr lang="ko-KR" altLang="en-US" dirty="0"/>
              <a:t>초 </a:t>
            </a:r>
            <a:r>
              <a:rPr lang="en-US" altLang="ko-KR" dirty="0"/>
              <a:t>(s)</a:t>
            </a:r>
            <a:r>
              <a:rPr lang="ko-KR" altLang="en-US" dirty="0"/>
              <a:t> 기준 </a:t>
            </a:r>
            <a:r>
              <a:rPr lang="en-US" altLang="ko-KR" dirty="0"/>
              <a:t>: 1 = 1970-01-01</a:t>
            </a:r>
            <a:r>
              <a:rPr lang="ko-KR" altLang="en-US" dirty="0"/>
              <a:t> </a:t>
            </a:r>
            <a:r>
              <a:rPr lang="en-US" altLang="ko-KR" dirty="0"/>
              <a:t>00:00:01</a:t>
            </a:r>
          </a:p>
          <a:p>
            <a:pPr lvl="2"/>
            <a:r>
              <a:rPr lang="ko-KR" altLang="en-US" dirty="0" err="1"/>
              <a:t>밀리초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 : 1 = 1970-01-01</a:t>
            </a:r>
            <a:r>
              <a:rPr lang="ko-KR" altLang="en-US" dirty="0"/>
              <a:t> </a:t>
            </a:r>
            <a:r>
              <a:rPr lang="en-US" altLang="ko-KR" dirty="0"/>
              <a:t>00:00:00.001</a:t>
            </a:r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 : </a:t>
            </a:r>
            <a:r>
              <a:rPr lang="ko-KR" altLang="en-US" dirty="0"/>
              <a:t>초 단위 사용</a:t>
            </a:r>
            <a:endParaRPr lang="en-US" altLang="ko-KR" dirty="0"/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pPr lvl="1"/>
            <a:r>
              <a:rPr lang="ko-KR" altLang="en-US" dirty="0"/>
              <a:t>블록 생성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트랜잭션 존재 시간</a:t>
            </a:r>
            <a:r>
              <a:rPr lang="en-US" altLang="ko-KR" dirty="0"/>
              <a:t> : </a:t>
            </a:r>
            <a:r>
              <a:rPr lang="ko-KR" altLang="en-US" dirty="0"/>
              <a:t>실제 트랜잭션 실행 시간과 다른 문제 존재</a:t>
            </a:r>
            <a:endParaRPr lang="en-US" altLang="ko-KR" dirty="0"/>
          </a:p>
          <a:p>
            <a:pPr lvl="1"/>
            <a:r>
              <a:rPr lang="ko-KR" altLang="en-US" dirty="0"/>
              <a:t>블록의 순서 정의</a:t>
            </a:r>
            <a:endParaRPr lang="en-US" altLang="ko-KR" dirty="0"/>
          </a:p>
          <a:p>
            <a:pPr lvl="2"/>
            <a:r>
              <a:rPr lang="ko-KR" altLang="en-US" dirty="0"/>
              <a:t>새 블록은 이전 블록보다 항상 미래</a:t>
            </a:r>
            <a:endParaRPr lang="en-US" altLang="ko-KR" dirty="0"/>
          </a:p>
          <a:p>
            <a:pPr lvl="1"/>
            <a:r>
              <a:rPr lang="ko-KR" altLang="en-US" dirty="0"/>
              <a:t>존재 증명 </a:t>
            </a:r>
            <a:r>
              <a:rPr lang="en-US" altLang="ko-KR" dirty="0"/>
              <a:t>: </a:t>
            </a:r>
            <a:r>
              <a:rPr lang="ko-KR" altLang="en-US" dirty="0"/>
              <a:t>데이터가 특정 시점에 존재하고 있었다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472C2-90F1-4E5A-B9DC-F92BE1067C2D}"/>
              </a:ext>
            </a:extLst>
          </p:cNvPr>
          <p:cNvSpPr/>
          <p:nvPr/>
        </p:nvSpPr>
        <p:spPr>
          <a:xfrm>
            <a:off x="6029253" y="2292189"/>
            <a:ext cx="2255063" cy="353460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E85F-6C5A-4193-B6A8-A04A081AD855}"/>
              </a:ext>
            </a:extLst>
          </p:cNvPr>
          <p:cNvSpPr txBox="1"/>
          <p:nvPr/>
        </p:nvSpPr>
        <p:spPr>
          <a:xfrm>
            <a:off x="6713711" y="22921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78CC36-1188-4398-9021-02885DD5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9977"/>
              </p:ext>
            </p:extLst>
          </p:nvPr>
        </p:nvGraphicFramePr>
        <p:xfrm>
          <a:off x="6147587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CEF45-2CB7-4ADF-B016-9A41A69BB904}"/>
              </a:ext>
            </a:extLst>
          </p:cNvPr>
          <p:cNvSpPr txBox="1"/>
          <p:nvPr/>
        </p:nvSpPr>
        <p:spPr>
          <a:xfrm>
            <a:off x="6475347" y="583188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0204-60D2-4121-8DD3-40967B046FA3}"/>
              </a:ext>
            </a:extLst>
          </p:cNvPr>
          <p:cNvSpPr txBox="1"/>
          <p:nvPr/>
        </p:nvSpPr>
        <p:spPr>
          <a:xfrm>
            <a:off x="6054716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589F0-C7FC-4A0B-90B9-989E9DB71545}"/>
              </a:ext>
            </a:extLst>
          </p:cNvPr>
          <p:cNvSpPr txBox="1"/>
          <p:nvPr/>
        </p:nvSpPr>
        <p:spPr>
          <a:xfrm>
            <a:off x="6054716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70504D-8C6D-4A95-9401-010D4EF2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7893"/>
              </p:ext>
            </p:extLst>
          </p:nvPr>
        </p:nvGraphicFramePr>
        <p:xfrm>
          <a:off x="6147587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1438237513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7196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650B6-CC19-48FF-A1D7-FD91BC9862BE}"/>
              </a:ext>
            </a:extLst>
          </p:cNvPr>
          <p:cNvSpPr/>
          <p:nvPr/>
        </p:nvSpPr>
        <p:spPr>
          <a:xfrm>
            <a:off x="9269960" y="2292189"/>
            <a:ext cx="2255063" cy="353460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DE97-6431-4314-877D-812E700511E6}"/>
              </a:ext>
            </a:extLst>
          </p:cNvPr>
          <p:cNvSpPr txBox="1"/>
          <p:nvPr/>
        </p:nvSpPr>
        <p:spPr>
          <a:xfrm>
            <a:off x="9954418" y="2292190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9A46C1-D0E8-49EE-8ED9-FA5CFBF4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7024"/>
              </p:ext>
            </p:extLst>
          </p:nvPr>
        </p:nvGraphicFramePr>
        <p:xfrm>
          <a:off x="9388294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EA264F-9894-4944-992B-7338FA0D0CF8}"/>
              </a:ext>
            </a:extLst>
          </p:cNvPr>
          <p:cNvSpPr txBox="1"/>
          <p:nvPr/>
        </p:nvSpPr>
        <p:spPr>
          <a:xfrm>
            <a:off x="9295423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4D26-1DDE-4FA0-ACCA-6CB605F95309}"/>
              </a:ext>
            </a:extLst>
          </p:cNvPr>
          <p:cNvSpPr txBox="1"/>
          <p:nvPr/>
        </p:nvSpPr>
        <p:spPr>
          <a:xfrm>
            <a:off x="9295423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74F737-28CE-42DE-94E3-923D3584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87125"/>
              </p:ext>
            </p:extLst>
          </p:nvPr>
        </p:nvGraphicFramePr>
        <p:xfrm>
          <a:off x="9388294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1438269988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65228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634E1F-D613-440A-9D5F-E2333CE40C3A}"/>
              </a:ext>
            </a:extLst>
          </p:cNvPr>
          <p:cNvSpPr txBox="1"/>
          <p:nvPr/>
        </p:nvSpPr>
        <p:spPr>
          <a:xfrm>
            <a:off x="8322837" y="5923558"/>
            <a:ext cx="340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1438237513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2015-07-30 03:26:13 PM +UTC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1438269988 : 2015-07-30 03:26:28 PM +UTC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249683-7627-460B-8264-AFB99AEBF27C}"/>
              </a:ext>
            </a:extLst>
          </p:cNvPr>
          <p:cNvCxnSpPr>
            <a:cxnSpLocks/>
          </p:cNvCxnSpPr>
          <p:nvPr/>
        </p:nvCxnSpPr>
        <p:spPr>
          <a:xfrm flipH="1">
            <a:off x="8165981" y="3957096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92694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895C-255D-4376-B322-55D80C9CA589}"/>
              </a:ext>
            </a:extLst>
          </p:cNvPr>
          <p:cNvSpPr/>
          <p:nvPr/>
        </p:nvSpPr>
        <p:spPr>
          <a:xfrm>
            <a:off x="2191037" y="2021396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EF96-E18A-48D7-AB3E-1955E825DD93}"/>
              </a:ext>
            </a:extLst>
          </p:cNvPr>
          <p:cNvSpPr txBox="1"/>
          <p:nvPr/>
        </p:nvSpPr>
        <p:spPr>
          <a:xfrm>
            <a:off x="2875495" y="202139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437575-A226-477E-8177-836AE3CA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7821"/>
              </p:ext>
            </p:extLst>
          </p:nvPr>
        </p:nvGraphicFramePr>
        <p:xfrm>
          <a:off x="2309371" y="488159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CBD775-65AA-409A-96C5-118396A9FB69}"/>
              </a:ext>
            </a:extLst>
          </p:cNvPr>
          <p:cNvSpPr txBox="1"/>
          <p:nvPr/>
        </p:nvSpPr>
        <p:spPr>
          <a:xfrm>
            <a:off x="2216500" y="4563516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51B0-7472-43B7-AED4-E830FE434618}"/>
              </a:ext>
            </a:extLst>
          </p:cNvPr>
          <p:cNvSpPr txBox="1"/>
          <p:nvPr/>
        </p:nvSpPr>
        <p:spPr>
          <a:xfrm>
            <a:off x="2216500" y="238283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D8DB66-A06B-4953-B407-DDBA11E2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14770"/>
              </p:ext>
            </p:extLst>
          </p:nvPr>
        </p:nvGraphicFramePr>
        <p:xfrm>
          <a:off x="2309371" y="2691493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BC0E74-B816-4630-9A53-90416C8D70E2}"/>
              </a:ext>
            </a:extLst>
          </p:cNvPr>
          <p:cNvGrpSpPr/>
          <p:nvPr/>
        </p:nvGrpSpPr>
        <p:grpSpPr>
          <a:xfrm>
            <a:off x="5504609" y="2977940"/>
            <a:ext cx="4509156" cy="1831794"/>
            <a:chOff x="3648510" y="2977940"/>
            <a:chExt cx="4509156" cy="1831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FD3A3-A307-4319-9247-6300EE80EFEE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0823F-4DC8-4BE8-B141-BC7AEF85D35D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F20DE-D6BE-4849-9FFA-09E893EEB779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0ACCD4-CDB9-4EF3-8D18-690657049156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FA3470-F615-4DC3-910C-EB6DEC3AF97E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7440390-E194-497A-861D-644815F5B3BF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6C50AC-BA0E-4F46-8A90-005786E0FA28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6E9CCF-D6BD-41A5-9DAD-04FA7CD5E7D5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8DAFE8-FEE6-4BE4-88A3-4329297898A2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D30656-2286-4EBF-9900-AF6679D6742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27765" y="4881598"/>
            <a:ext cx="3426438" cy="304800"/>
          </a:xfrm>
          <a:prstGeom prst="bentConnector3">
            <a:avLst>
              <a:gd name="adj1" fmla="val 100062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6B3689-F1B7-4936-921B-71E3CFA17E70}"/>
              </a:ext>
            </a:extLst>
          </p:cNvPr>
          <p:cNvCxnSpPr>
            <a:stCxn id="14" idx="1"/>
          </p:cNvCxnSpPr>
          <p:nvPr/>
        </p:nvCxnSpPr>
        <p:spPr>
          <a:xfrm flipH="1">
            <a:off x="4327765" y="3239550"/>
            <a:ext cx="22900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E2901-BD88-46A7-8B88-AD0B37D8BFD2}"/>
              </a:ext>
            </a:extLst>
          </p:cNvPr>
          <p:cNvSpPr txBox="1"/>
          <p:nvPr/>
        </p:nvSpPr>
        <p:spPr>
          <a:xfrm>
            <a:off x="2690335" y="3206676"/>
            <a:ext cx="1256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31e…269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6B775-8554-4B1D-9B6C-C7CAE391F9B8}"/>
              </a:ext>
            </a:extLst>
          </p:cNvPr>
          <p:cNvSpPr txBox="1"/>
          <p:nvPr/>
        </p:nvSpPr>
        <p:spPr>
          <a:xfrm>
            <a:off x="5776385" y="519590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①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919C4-64B1-4868-88AD-D239CF89D324}"/>
              </a:ext>
            </a:extLst>
          </p:cNvPr>
          <p:cNvSpPr txBox="1"/>
          <p:nvPr/>
        </p:nvSpPr>
        <p:spPr>
          <a:xfrm>
            <a:off x="7453109" y="2664881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②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BB5B8-CFD4-4648-9516-E3D3B7395B78}"/>
              </a:ext>
            </a:extLst>
          </p:cNvPr>
          <p:cNvSpPr txBox="1"/>
          <p:nvPr/>
        </p:nvSpPr>
        <p:spPr>
          <a:xfrm>
            <a:off x="5197696" y="292826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31" grpId="0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ko-KR" altLang="en-US" dirty="0"/>
              <a:t>이전 블록과 관계 형성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Genesis Block</a:t>
            </a:r>
            <a:r>
              <a:rPr lang="ko-KR" altLang="en-US" dirty="0"/>
              <a:t>의 </a:t>
            </a:r>
            <a:r>
              <a:rPr lang="en-US" altLang="ko-KR" dirty="0"/>
              <a:t>Previous Block Hash: </a:t>
            </a:r>
            <a:r>
              <a:rPr lang="en-US" altLang="ko-KR" b="0" i="0" dirty="0">
                <a:effectLst/>
                <a:latin typeface="Helvetica" panose="020B0604020202020204" pitchFamily="34" charset="0"/>
              </a:rPr>
              <a:t>0x</a:t>
            </a:r>
            <a:r>
              <a:rPr lang="en-US" altLang="ko-KR" b="0" i="0" dirty="0">
                <a:solidFill>
                  <a:srgbClr val="00C8EB"/>
                </a:solidFill>
                <a:effectLst/>
                <a:latin typeface="Helvetica" panose="020B0604020202020204" pitchFamily="34" charset="0"/>
              </a:rPr>
              <a:t>0000000000000000000000000000000000000000000000000000000000000000</a:t>
            </a:r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이전 블록 </a:t>
            </a:r>
            <a:r>
              <a:rPr lang="ko-KR" altLang="en-US" dirty="0" err="1"/>
              <a:t>해쉬</a:t>
            </a:r>
            <a:r>
              <a:rPr lang="en-US" altLang="ko-KR" dirty="0"/>
              <a:t> (Previous 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52646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5264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90079"/>
              </p:ext>
            </p:extLst>
          </p:nvPr>
        </p:nvGraphicFramePr>
        <p:xfrm>
          <a:off x="1846095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58833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C8EB"/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82741"/>
              </p:ext>
            </p:extLst>
          </p:nvPr>
        </p:nvGraphicFramePr>
        <p:xfrm>
          <a:off x="1846095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771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27806"/>
              </p:ext>
            </p:extLst>
          </p:nvPr>
        </p:nvGraphicFramePr>
        <p:xfrm>
          <a:off x="5086802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030"/>
              </p:ext>
            </p:extLst>
          </p:nvPr>
        </p:nvGraphicFramePr>
        <p:xfrm>
          <a:off x="5086802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89779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9508"/>
              </p:ext>
            </p:extLst>
          </p:nvPr>
        </p:nvGraphicFramePr>
        <p:xfrm>
          <a:off x="8332954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88594"/>
              </p:ext>
            </p:extLst>
          </p:nvPr>
        </p:nvGraphicFramePr>
        <p:xfrm>
          <a:off x="8332954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2341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BF6723-B8C8-4228-9085-597BCEDF2FC3}"/>
              </a:ext>
            </a:extLst>
          </p:cNvPr>
          <p:cNvCxnSpPr>
            <a:cxnSpLocks/>
          </p:cNvCxnSpPr>
          <p:nvPr/>
        </p:nvCxnSpPr>
        <p:spPr>
          <a:xfrm flipH="1">
            <a:off x="3869934" y="3990509"/>
            <a:ext cx="1222313" cy="323499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A30AB4-E54E-44C7-ACD4-12B475C1D234}"/>
              </a:ext>
            </a:extLst>
          </p:cNvPr>
          <p:cNvCxnSpPr>
            <a:cxnSpLocks/>
          </p:cNvCxnSpPr>
          <p:nvPr/>
        </p:nvCxnSpPr>
        <p:spPr>
          <a:xfrm flipH="1">
            <a:off x="7110641" y="4006896"/>
            <a:ext cx="1222313" cy="323499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20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en-US" altLang="ko-KR" dirty="0"/>
              <a:t>Timestamp, Merkle Root, Previous Block Hash </a:t>
            </a:r>
            <a:r>
              <a:rPr lang="ko-KR" altLang="en-US" dirty="0"/>
              <a:t>등의 </a:t>
            </a:r>
            <a:r>
              <a:rPr lang="en-US" altLang="ko-KR" dirty="0"/>
              <a:t>Block </a:t>
            </a:r>
            <a:r>
              <a:rPr lang="ko-KR" altLang="en-US" dirty="0"/>
              <a:t>정보를 </a:t>
            </a:r>
            <a:r>
              <a:rPr lang="en-US" altLang="ko-KR" dirty="0"/>
              <a:t>Hash</a:t>
            </a:r>
            <a:r>
              <a:rPr lang="ko-KR" altLang="en-US" dirty="0"/>
              <a:t>로 변환한  값</a:t>
            </a:r>
            <a:endParaRPr lang="en-US" altLang="ko-KR" dirty="0"/>
          </a:p>
          <a:p>
            <a:pPr lvl="1"/>
            <a:r>
              <a:rPr lang="en-US" altLang="ko-KR" dirty="0"/>
              <a:t>Block Hash = Hash(Timestamp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Merkle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 + Nonce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기타 정보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내용 증명 </a:t>
            </a:r>
            <a:r>
              <a:rPr lang="en-US" altLang="ko-KR" dirty="0"/>
              <a:t>: </a:t>
            </a:r>
            <a:r>
              <a:rPr lang="ko-KR" altLang="en-US" dirty="0"/>
              <a:t>이후 데이터가 변경되지 않았다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블록 해시</a:t>
            </a:r>
            <a:r>
              <a:rPr lang="en-US" altLang="ko-KR" dirty="0"/>
              <a:t> (Block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62858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6285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29743"/>
              </p:ext>
            </p:extLst>
          </p:nvPr>
        </p:nvGraphicFramePr>
        <p:xfrm>
          <a:off x="1846095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77033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86505"/>
              </p:ext>
            </p:extLst>
          </p:nvPr>
        </p:nvGraphicFramePr>
        <p:xfrm>
          <a:off x="1846095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2596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5517"/>
              </p:ext>
            </p:extLst>
          </p:nvPr>
        </p:nvGraphicFramePr>
        <p:xfrm>
          <a:off x="5086802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3306"/>
              </p:ext>
            </p:extLst>
          </p:nvPr>
        </p:nvGraphicFramePr>
        <p:xfrm>
          <a:off x="5086802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049746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8728"/>
              </p:ext>
            </p:extLst>
          </p:nvPr>
        </p:nvGraphicFramePr>
        <p:xfrm>
          <a:off x="8332954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6829"/>
              </p:ext>
            </p:extLst>
          </p:nvPr>
        </p:nvGraphicFramePr>
        <p:xfrm>
          <a:off x="8332954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72006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7876-34B6-4DBA-89F1-DA98FB008352}"/>
              </a:ext>
            </a:extLst>
          </p:cNvPr>
          <p:cNvCxnSpPr/>
          <p:nvPr/>
        </p:nvCxnSpPr>
        <p:spPr>
          <a:xfrm flipH="1">
            <a:off x="3864489" y="4124000"/>
            <a:ext cx="1222313" cy="395785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2D6D81-EA9B-4A28-BFDA-3B101033295E}"/>
              </a:ext>
            </a:extLst>
          </p:cNvPr>
          <p:cNvCxnSpPr/>
          <p:nvPr/>
        </p:nvCxnSpPr>
        <p:spPr>
          <a:xfrm flipH="1">
            <a:off x="7110641" y="4124000"/>
            <a:ext cx="1222313" cy="395785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4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10322"/>
              </p:ext>
            </p:extLst>
          </p:nvPr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6554"/>
              </p:ext>
            </p:extLst>
          </p:nvPr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25225"/>
              </p:ext>
            </p:extLst>
          </p:nvPr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0464"/>
              </p:ext>
            </p:extLst>
          </p:nvPr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85028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5C857E-1788-4C82-A14D-39AC5B712A55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5" cy="32112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84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트랜잭션 및 블록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9572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1F8873-510D-445A-A2F7-18EE0AD3FF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63929" y="5635637"/>
            <a:ext cx="0" cy="20134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F3A2E8-3228-4E5C-AE66-C9A7A24C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8574"/>
              </p:ext>
            </p:extLst>
          </p:nvPr>
        </p:nvGraphicFramePr>
        <p:xfrm>
          <a:off x="6554732" y="583697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H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F9701E2-4B20-414E-BB6C-15D12E51AFAB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1" cy="112011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5FD37F-1058-4D21-9AF5-A947057F7AC1}"/>
              </a:ext>
            </a:extLst>
          </p:cNvPr>
          <p:cNvSpPr txBox="1"/>
          <p:nvPr/>
        </p:nvSpPr>
        <p:spPr>
          <a:xfrm>
            <a:off x="3438466" y="4691563"/>
            <a:ext cx="2160000" cy="307777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097D86-A21F-4D57-AA40-1FD647A0B6A3}"/>
              </a:ext>
            </a:extLst>
          </p:cNvPr>
          <p:cNvSpPr txBox="1"/>
          <p:nvPr/>
        </p:nvSpPr>
        <p:spPr>
          <a:xfrm>
            <a:off x="3438466" y="3913906"/>
            <a:ext cx="216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87F960-FF05-42DB-A98A-807F8BB2E139}"/>
              </a:ext>
            </a:extLst>
          </p:cNvPr>
          <p:cNvSpPr txBox="1"/>
          <p:nvPr/>
        </p:nvSpPr>
        <p:spPr>
          <a:xfrm>
            <a:off x="2204450" y="3168448"/>
            <a:ext cx="2272738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DD374-27C5-4D53-B72F-462321538681}"/>
              </a:ext>
            </a:extLst>
          </p:cNvPr>
          <p:cNvSpPr txBox="1"/>
          <p:nvPr/>
        </p:nvSpPr>
        <p:spPr>
          <a:xfrm>
            <a:off x="7111080" y="3188891"/>
            <a:ext cx="905697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61640-F809-4481-A4B8-3BDAF3BBDA2C}"/>
              </a:ext>
            </a:extLst>
          </p:cNvPr>
          <p:cNvSpPr txBox="1"/>
          <p:nvPr/>
        </p:nvSpPr>
        <p:spPr>
          <a:xfrm>
            <a:off x="7126571" y="3800176"/>
            <a:ext cx="888064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7ea…5c2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C1D954-9260-49AC-AF86-5D6A55AB188C}"/>
              </a:ext>
            </a:extLst>
          </p:cNvPr>
          <p:cNvCxnSpPr>
            <a:cxnSpLocks/>
          </p:cNvCxnSpPr>
          <p:nvPr/>
        </p:nvCxnSpPr>
        <p:spPr>
          <a:xfrm flipH="1">
            <a:off x="8573126" y="3598680"/>
            <a:ext cx="730995" cy="338703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3201FB-4385-4B88-A526-034F89834B86}"/>
              </a:ext>
            </a:extLst>
          </p:cNvPr>
          <p:cNvSpPr txBox="1"/>
          <p:nvPr/>
        </p:nvSpPr>
        <p:spPr>
          <a:xfrm>
            <a:off x="8691460" y="3801616"/>
            <a:ext cx="5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F296B"/>
                </a:solidFill>
              </a:rPr>
              <a:t>Error</a:t>
            </a:r>
            <a:endParaRPr lang="ko-KR" altLang="en-US" sz="1200" dirty="0">
              <a:solidFill>
                <a:srgbClr val="EF2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4" grpId="0" animBg="1"/>
      <p:bldP spid="4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43C0C24-A829-464C-BE5F-ACE567CE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분산원장 기술 </a:t>
            </a:r>
            <a:r>
              <a:rPr lang="en-US" altLang="ko-KR" dirty="0"/>
              <a:t>(DTL; Distributed Ledger Technology)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6D6FB2-40E6-4497-97D5-32348B43B76E}"/>
              </a:ext>
            </a:extLst>
          </p:cNvPr>
          <p:cNvSpPr/>
          <p:nvPr/>
        </p:nvSpPr>
        <p:spPr>
          <a:xfrm>
            <a:off x="437322" y="1789042"/>
            <a:ext cx="11314706" cy="467536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A703E1-EA7C-4CEC-A54C-23366B1C192B}"/>
              </a:ext>
            </a:extLst>
          </p:cNvPr>
          <p:cNvSpPr txBox="1"/>
          <p:nvPr/>
        </p:nvSpPr>
        <p:spPr>
          <a:xfrm>
            <a:off x="445273" y="1797756"/>
            <a:ext cx="312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Blockchain Network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F7CDF-E92F-4375-8C69-5109A44E4B2D}"/>
              </a:ext>
            </a:extLst>
          </p:cNvPr>
          <p:cNvSpPr txBox="1"/>
          <p:nvPr/>
        </p:nvSpPr>
        <p:spPr>
          <a:xfrm>
            <a:off x="2237068" y="278620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3144C84-B4C0-47FA-A83D-6E161FB79624}"/>
              </a:ext>
            </a:extLst>
          </p:cNvPr>
          <p:cNvGrpSpPr/>
          <p:nvPr/>
        </p:nvGrpSpPr>
        <p:grpSpPr>
          <a:xfrm>
            <a:off x="1053726" y="3255639"/>
            <a:ext cx="2802248" cy="537677"/>
            <a:chOff x="1053726" y="2802411"/>
            <a:chExt cx="2802248" cy="5376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7E0111-6812-461B-ADCE-F0F4A4840439}"/>
                </a:ext>
              </a:extLst>
            </p:cNvPr>
            <p:cNvSpPr/>
            <p:nvPr/>
          </p:nvSpPr>
          <p:spPr>
            <a:xfrm>
              <a:off x="1053726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02A574-22A6-441E-9861-908646268D93}"/>
                </a:ext>
              </a:extLst>
            </p:cNvPr>
            <p:cNvSpPr txBox="1"/>
            <p:nvPr/>
          </p:nvSpPr>
          <p:spPr>
            <a:xfrm>
              <a:off x="1138299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7F0879E-4E3B-4C9F-ADDC-AACE37202226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2306824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01E459-3F3A-4F35-B358-C81E29778F5E}"/>
                </a:ext>
              </a:extLst>
            </p:cNvPr>
            <p:cNvSpPr/>
            <p:nvPr/>
          </p:nvSpPr>
          <p:spPr>
            <a:xfrm>
              <a:off x="2513216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4A5B39-C5EC-4A47-808D-0D3F130E0F1C}"/>
                </a:ext>
              </a:extLst>
            </p:cNvPr>
            <p:cNvSpPr txBox="1"/>
            <p:nvPr/>
          </p:nvSpPr>
          <p:spPr>
            <a:xfrm>
              <a:off x="2602874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861CAB9-A70F-471F-8A71-F88D68DB5EFD}"/>
                </a:ext>
              </a:extLst>
            </p:cNvPr>
            <p:cNvSpPr txBox="1"/>
            <p:nvPr/>
          </p:nvSpPr>
          <p:spPr>
            <a:xfrm flipH="1">
              <a:off x="3810255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3DDFFC8-765C-4339-B752-C589B7C3F49D}"/>
              </a:ext>
            </a:extLst>
          </p:cNvPr>
          <p:cNvSpPr txBox="1"/>
          <p:nvPr/>
        </p:nvSpPr>
        <p:spPr>
          <a:xfrm>
            <a:off x="9609890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493D8A5-1BDF-495B-B020-EBD9D2B949DE}"/>
              </a:ext>
            </a:extLst>
          </p:cNvPr>
          <p:cNvGrpSpPr/>
          <p:nvPr/>
        </p:nvGrpSpPr>
        <p:grpSpPr>
          <a:xfrm>
            <a:off x="8417731" y="3255639"/>
            <a:ext cx="2802248" cy="537677"/>
            <a:chOff x="8417731" y="2802411"/>
            <a:chExt cx="2802248" cy="5376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6684B5-878A-4485-B95B-92EE383EA900}"/>
                </a:ext>
              </a:extLst>
            </p:cNvPr>
            <p:cNvSpPr/>
            <p:nvPr/>
          </p:nvSpPr>
          <p:spPr>
            <a:xfrm>
              <a:off x="8417731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D18861-F524-4CB7-9C81-A672B56AA775}"/>
                </a:ext>
              </a:extLst>
            </p:cNvPr>
            <p:cNvSpPr txBox="1"/>
            <p:nvPr/>
          </p:nvSpPr>
          <p:spPr>
            <a:xfrm>
              <a:off x="8502304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3B35FEC-578B-4249-9436-20E8CF77227B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>
              <a:off x="9670829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5DEA478-B567-404A-BE4C-815ED61B1929}"/>
                </a:ext>
              </a:extLst>
            </p:cNvPr>
            <p:cNvSpPr/>
            <p:nvPr/>
          </p:nvSpPr>
          <p:spPr>
            <a:xfrm>
              <a:off x="9877221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D25033-8019-42D9-866B-9F50A35360DD}"/>
                </a:ext>
              </a:extLst>
            </p:cNvPr>
            <p:cNvSpPr txBox="1"/>
            <p:nvPr/>
          </p:nvSpPr>
          <p:spPr>
            <a:xfrm>
              <a:off x="9966879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9366F6-9794-4FCE-9AD1-8EB71793C7BE}"/>
                </a:ext>
              </a:extLst>
            </p:cNvPr>
            <p:cNvSpPr txBox="1"/>
            <p:nvPr/>
          </p:nvSpPr>
          <p:spPr>
            <a:xfrm flipH="1">
              <a:off x="11174260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68D654-8472-44F8-ADFD-8A483678F0A5}"/>
              </a:ext>
            </a:extLst>
          </p:cNvPr>
          <p:cNvSpPr txBox="1"/>
          <p:nvPr/>
        </p:nvSpPr>
        <p:spPr>
          <a:xfrm>
            <a:off x="5927887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F00DD64-CD98-48A0-8E4F-96EE50DD6AE9}"/>
              </a:ext>
            </a:extLst>
          </p:cNvPr>
          <p:cNvGrpSpPr/>
          <p:nvPr/>
        </p:nvGrpSpPr>
        <p:grpSpPr>
          <a:xfrm>
            <a:off x="4735728" y="3255639"/>
            <a:ext cx="2802248" cy="537677"/>
            <a:chOff x="4735728" y="2802411"/>
            <a:chExt cx="2802248" cy="537677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31E0EE-B2C3-4C15-9491-5B42A1FDA3F3}"/>
                </a:ext>
              </a:extLst>
            </p:cNvPr>
            <p:cNvSpPr/>
            <p:nvPr/>
          </p:nvSpPr>
          <p:spPr>
            <a:xfrm>
              <a:off x="4735728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BCA1D47-6232-486F-9CCD-D43D6A478D6F}"/>
                </a:ext>
              </a:extLst>
            </p:cNvPr>
            <p:cNvSpPr txBox="1"/>
            <p:nvPr/>
          </p:nvSpPr>
          <p:spPr>
            <a:xfrm>
              <a:off x="4820301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2BF03B5-D8BA-43B5-8277-5EE248BAD99C}"/>
                </a:ext>
              </a:extLst>
            </p:cNvPr>
            <p:cNvCxnSpPr>
              <a:cxnSpLocks/>
              <a:stCxn id="118" idx="3"/>
              <a:endCxn id="121" idx="1"/>
            </p:cNvCxnSpPr>
            <p:nvPr/>
          </p:nvCxnSpPr>
          <p:spPr>
            <a:xfrm>
              <a:off x="5988826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9F5D7D0-1D9C-432B-A17B-AD4EEC36E8C1}"/>
                </a:ext>
              </a:extLst>
            </p:cNvPr>
            <p:cNvSpPr/>
            <p:nvPr/>
          </p:nvSpPr>
          <p:spPr>
            <a:xfrm>
              <a:off x="6195218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B914D7-8867-40AF-BC47-9A71E0F92140}"/>
                </a:ext>
              </a:extLst>
            </p:cNvPr>
            <p:cNvSpPr txBox="1"/>
            <p:nvPr/>
          </p:nvSpPr>
          <p:spPr>
            <a:xfrm>
              <a:off x="6284876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EF1FFA-5A33-42D9-B030-21EA04B91090}"/>
                </a:ext>
              </a:extLst>
            </p:cNvPr>
            <p:cNvSpPr txBox="1"/>
            <p:nvPr/>
          </p:nvSpPr>
          <p:spPr>
            <a:xfrm flipH="1">
              <a:off x="7492257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77A5D4B-A36C-48C3-8270-41AF05CFA8A6}"/>
              </a:ext>
            </a:extLst>
          </p:cNvPr>
          <p:cNvSpPr txBox="1"/>
          <p:nvPr/>
        </p:nvSpPr>
        <p:spPr>
          <a:xfrm>
            <a:off x="2234003" y="4733248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781F1FA-C014-4E46-9C30-9D40BA040D4B}"/>
              </a:ext>
            </a:extLst>
          </p:cNvPr>
          <p:cNvGrpSpPr/>
          <p:nvPr/>
        </p:nvGrpSpPr>
        <p:grpSpPr>
          <a:xfrm>
            <a:off x="1055470" y="5202686"/>
            <a:ext cx="2802248" cy="537677"/>
            <a:chOff x="1055470" y="4749458"/>
            <a:chExt cx="2802248" cy="53767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4C23929-1D2B-4D16-98CB-084D1BAF7529}"/>
                </a:ext>
              </a:extLst>
            </p:cNvPr>
            <p:cNvSpPr/>
            <p:nvPr/>
          </p:nvSpPr>
          <p:spPr>
            <a:xfrm>
              <a:off x="1055470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BCD898-77BB-469C-ABE1-641EFE7EEB1E}"/>
                </a:ext>
              </a:extLst>
            </p:cNvPr>
            <p:cNvSpPr txBox="1"/>
            <p:nvPr/>
          </p:nvSpPr>
          <p:spPr>
            <a:xfrm>
              <a:off x="1140043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34035EF-5168-48B4-9470-D4D8FD50D833}"/>
                </a:ext>
              </a:extLst>
            </p:cNvPr>
            <p:cNvCxnSpPr>
              <a:cxnSpLocks/>
              <a:stCxn id="134" idx="3"/>
              <a:endCxn id="137" idx="1"/>
            </p:cNvCxnSpPr>
            <p:nvPr/>
          </p:nvCxnSpPr>
          <p:spPr>
            <a:xfrm>
              <a:off x="2308568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9FDCE8F-45D3-4EA1-83D3-8E6AEA72B430}"/>
                </a:ext>
              </a:extLst>
            </p:cNvPr>
            <p:cNvSpPr/>
            <p:nvPr/>
          </p:nvSpPr>
          <p:spPr>
            <a:xfrm>
              <a:off x="2514960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48340C-BA8E-462F-B7CE-5D5937FCE638}"/>
                </a:ext>
              </a:extLst>
            </p:cNvPr>
            <p:cNvSpPr txBox="1"/>
            <p:nvPr/>
          </p:nvSpPr>
          <p:spPr>
            <a:xfrm>
              <a:off x="2604618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C3C005A-85C2-4334-BD57-28BB3C41C764}"/>
                </a:ext>
              </a:extLst>
            </p:cNvPr>
            <p:cNvSpPr txBox="1"/>
            <p:nvPr/>
          </p:nvSpPr>
          <p:spPr>
            <a:xfrm flipH="1">
              <a:off x="3811999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402FCBB-F8CF-49E4-9B93-16A2C0F91676}"/>
              </a:ext>
            </a:extLst>
          </p:cNvPr>
          <p:cNvSpPr txBox="1"/>
          <p:nvPr/>
        </p:nvSpPr>
        <p:spPr>
          <a:xfrm>
            <a:off x="9626061" y="4733248"/>
            <a:ext cx="31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6D23343-B45D-4092-B195-3D83CB60B4FA}"/>
              </a:ext>
            </a:extLst>
          </p:cNvPr>
          <p:cNvGrpSpPr/>
          <p:nvPr/>
        </p:nvGrpSpPr>
        <p:grpSpPr>
          <a:xfrm>
            <a:off x="8419475" y="5202686"/>
            <a:ext cx="2802248" cy="537677"/>
            <a:chOff x="8419475" y="4749458"/>
            <a:chExt cx="2802248" cy="53767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E6E405-7A6B-4FF3-8BD5-74E3FB87D5E3}"/>
                </a:ext>
              </a:extLst>
            </p:cNvPr>
            <p:cNvSpPr/>
            <p:nvPr/>
          </p:nvSpPr>
          <p:spPr>
            <a:xfrm>
              <a:off x="8419475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8A55B07-B0C5-439D-90CC-41F57108E733}"/>
                </a:ext>
              </a:extLst>
            </p:cNvPr>
            <p:cNvSpPr txBox="1"/>
            <p:nvPr/>
          </p:nvSpPr>
          <p:spPr>
            <a:xfrm>
              <a:off x="8504048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47E17AD-62A7-456D-AEF4-98D6E42DFCB9}"/>
                </a:ext>
              </a:extLst>
            </p:cNvPr>
            <p:cNvCxnSpPr>
              <a:cxnSpLocks/>
              <a:stCxn id="142" idx="3"/>
              <a:endCxn id="145" idx="1"/>
            </p:cNvCxnSpPr>
            <p:nvPr/>
          </p:nvCxnSpPr>
          <p:spPr>
            <a:xfrm>
              <a:off x="9672573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929C759-E449-4C62-BE51-7130A9CA00E6}"/>
                </a:ext>
              </a:extLst>
            </p:cNvPr>
            <p:cNvSpPr/>
            <p:nvPr/>
          </p:nvSpPr>
          <p:spPr>
            <a:xfrm>
              <a:off x="9878965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8F4E3F-52B3-488A-B0FA-7A0386723E9E}"/>
                </a:ext>
              </a:extLst>
            </p:cNvPr>
            <p:cNvSpPr txBox="1"/>
            <p:nvPr/>
          </p:nvSpPr>
          <p:spPr>
            <a:xfrm>
              <a:off x="9968623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5615AC-204A-4149-ABE3-582D273552E6}"/>
                </a:ext>
              </a:extLst>
            </p:cNvPr>
            <p:cNvSpPr txBox="1"/>
            <p:nvPr/>
          </p:nvSpPr>
          <p:spPr>
            <a:xfrm flipH="1">
              <a:off x="11176004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0951A0B-1EA9-48BC-B536-F2EF0913C90B}"/>
              </a:ext>
            </a:extLst>
          </p:cNvPr>
          <p:cNvSpPr txBox="1"/>
          <p:nvPr/>
        </p:nvSpPr>
        <p:spPr>
          <a:xfrm>
            <a:off x="5940712" y="473324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DBBE2EB-2FF4-49F7-B817-C5B142E10337}"/>
              </a:ext>
            </a:extLst>
          </p:cNvPr>
          <p:cNvGrpSpPr/>
          <p:nvPr/>
        </p:nvGrpSpPr>
        <p:grpSpPr>
          <a:xfrm>
            <a:off x="4735728" y="5202686"/>
            <a:ext cx="2802248" cy="537677"/>
            <a:chOff x="4735728" y="4749458"/>
            <a:chExt cx="2802248" cy="537677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6DF5ED7-4848-4203-B5C7-78058474BC95}"/>
                </a:ext>
              </a:extLst>
            </p:cNvPr>
            <p:cNvSpPr/>
            <p:nvPr/>
          </p:nvSpPr>
          <p:spPr>
            <a:xfrm>
              <a:off x="4735728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25F99A-3655-48FD-B3C6-BBAC8B691124}"/>
                </a:ext>
              </a:extLst>
            </p:cNvPr>
            <p:cNvSpPr txBox="1"/>
            <p:nvPr/>
          </p:nvSpPr>
          <p:spPr>
            <a:xfrm>
              <a:off x="4820301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46A4E71-3668-4C98-93E6-420DB81373AF}"/>
                </a:ext>
              </a:extLst>
            </p:cNvPr>
            <p:cNvCxnSpPr>
              <a:cxnSpLocks/>
              <a:stCxn id="150" idx="3"/>
              <a:endCxn id="153" idx="1"/>
            </p:cNvCxnSpPr>
            <p:nvPr/>
          </p:nvCxnSpPr>
          <p:spPr>
            <a:xfrm>
              <a:off x="5988826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902A0C8-F4C0-44FB-9E30-EE0F5EE5D105}"/>
                </a:ext>
              </a:extLst>
            </p:cNvPr>
            <p:cNvSpPr/>
            <p:nvPr/>
          </p:nvSpPr>
          <p:spPr>
            <a:xfrm>
              <a:off x="6195218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0C5EAD-02E1-4BC4-B430-C8A0CDD8BD00}"/>
                </a:ext>
              </a:extLst>
            </p:cNvPr>
            <p:cNvSpPr txBox="1"/>
            <p:nvPr/>
          </p:nvSpPr>
          <p:spPr>
            <a:xfrm>
              <a:off x="6284876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3B5A669-A3DC-4858-9EA3-A9949CF6A8BB}"/>
                </a:ext>
              </a:extLst>
            </p:cNvPr>
            <p:cNvSpPr txBox="1"/>
            <p:nvPr/>
          </p:nvSpPr>
          <p:spPr>
            <a:xfrm flipH="1">
              <a:off x="7492257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6" name="내용 개체 틀 1">
            <a:extLst>
              <a:ext uri="{FF2B5EF4-FFF2-40B4-BE49-F238E27FC236}">
                <a16:creationId xmlns:a16="http://schemas.microsoft.com/office/drawing/2014/main" id="{7C274022-090D-4992-9470-E627FC3D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22896"/>
          </a:xfrm>
        </p:spPr>
        <p:txBody>
          <a:bodyPr>
            <a:normAutofit/>
          </a:bodyPr>
          <a:lstStyle/>
          <a:p>
            <a:r>
              <a:rPr lang="ko-KR" altLang="en-US" dirty="0"/>
              <a:t>블록체인은 분산원장 기술</a:t>
            </a:r>
            <a:r>
              <a:rPr lang="en-US" altLang="ko-KR" dirty="0"/>
              <a:t> (DTL; Distributed Ledger Technology)</a:t>
            </a:r>
          </a:p>
          <a:p>
            <a:pPr lvl="1"/>
            <a:r>
              <a:rPr lang="ko-KR" altLang="en-US" dirty="0"/>
              <a:t>참여자들 모두 블록체인의 복사본을 가짐</a:t>
            </a:r>
            <a:endParaRPr lang="en-US" altLang="ko-KR" dirty="0"/>
          </a:p>
          <a:p>
            <a:pPr lvl="1"/>
            <a:r>
              <a:rPr lang="ko-KR" altLang="en-US" dirty="0"/>
              <a:t>참여자들은 각자 블록체인을 검증</a:t>
            </a:r>
          </a:p>
        </p:txBody>
      </p:sp>
    </p:spTree>
    <p:extLst>
      <p:ext uri="{BB962C8B-B14F-4D97-AF65-F5344CB8AC3E}">
        <p14:creationId xmlns:p14="http://schemas.microsoft.com/office/powerpoint/2010/main" val="371061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" grpId="0"/>
      <p:bldP spid="85" grpId="0"/>
      <p:bldP spid="117" grpId="0"/>
      <p:bldP spid="133" grpId="0"/>
      <p:bldP spid="141" grpId="0"/>
      <p:bldP spid="1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73BEAD-1611-4ED3-B248-EA97C7D1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Bitcoin - 3.Timestamp Server</a:t>
            </a:r>
          </a:p>
          <a:p>
            <a:pPr indent="0">
              <a:buNone/>
            </a:pPr>
            <a:r>
              <a:rPr lang="en-US" altLang="ko-KR" sz="1600" dirty="0"/>
              <a:t>The solution we propose begins with a timestamp server. A timestamp server works by taking a </a:t>
            </a:r>
            <a:r>
              <a:rPr lang="en-US" altLang="ko-KR" sz="1600" dirty="0">
                <a:solidFill>
                  <a:srgbClr val="FFC700"/>
                </a:solidFill>
              </a:rPr>
              <a:t>hash</a:t>
            </a:r>
            <a:r>
              <a:rPr lang="en-US" altLang="ko-KR" sz="1600" dirty="0"/>
              <a:t> of a </a:t>
            </a:r>
            <a:r>
              <a:rPr lang="en-US" altLang="ko-KR" sz="1600" dirty="0">
                <a:solidFill>
                  <a:srgbClr val="00C8EB"/>
                </a:solidFill>
              </a:rPr>
              <a:t>block</a:t>
            </a:r>
            <a:r>
              <a:rPr lang="en-US" altLang="ko-KR" sz="1600" dirty="0"/>
              <a:t> of </a:t>
            </a:r>
            <a:r>
              <a:rPr lang="en-US" altLang="ko-KR" sz="1600" dirty="0">
                <a:solidFill>
                  <a:srgbClr val="FFC700"/>
                </a:solidFill>
              </a:rPr>
              <a:t>items</a:t>
            </a:r>
            <a:r>
              <a:rPr lang="en-US" altLang="ko-KR" sz="1600" dirty="0"/>
              <a:t> to be timestamped and </a:t>
            </a:r>
            <a:r>
              <a:rPr lang="en-US" altLang="ko-KR" sz="1600" dirty="0">
                <a:solidFill>
                  <a:srgbClr val="00C8EB"/>
                </a:solidFill>
              </a:rPr>
              <a:t>widely publish</a:t>
            </a:r>
            <a:r>
              <a:rPr lang="en-US" altLang="ko-KR" sz="1600" dirty="0"/>
              <a:t>ing the hash, such as in a newspaper or Usenet post [2-5]. The timestamp proves that the </a:t>
            </a:r>
            <a:r>
              <a:rPr lang="en-US" altLang="ko-KR" sz="1600" dirty="0">
                <a:solidFill>
                  <a:srgbClr val="FFC700"/>
                </a:solidFill>
              </a:rPr>
              <a:t>data must have existed at the time</a:t>
            </a:r>
            <a:r>
              <a:rPr lang="en-US" altLang="ko-KR" sz="1600" dirty="0"/>
              <a:t>, obviously, in order to get into the hash. Each timestamp </a:t>
            </a:r>
            <a:r>
              <a:rPr lang="en-US" altLang="ko-KR" sz="1600" dirty="0">
                <a:solidFill>
                  <a:srgbClr val="FFC700"/>
                </a:solidFill>
              </a:rPr>
              <a:t>includes the previous</a:t>
            </a:r>
            <a:r>
              <a:rPr lang="en-US" altLang="ko-KR" sz="1600" dirty="0"/>
              <a:t> timestamp </a:t>
            </a:r>
            <a:r>
              <a:rPr lang="en-US" altLang="ko-KR" sz="1600" dirty="0">
                <a:solidFill>
                  <a:srgbClr val="FFC700"/>
                </a:solidFill>
              </a:rPr>
              <a:t>in its hash</a:t>
            </a:r>
            <a:r>
              <a:rPr lang="en-US" altLang="ko-KR" sz="1600" dirty="0"/>
              <a:t>, forming a </a:t>
            </a:r>
            <a:r>
              <a:rPr lang="en-US" altLang="ko-KR" sz="1600" dirty="0">
                <a:solidFill>
                  <a:srgbClr val="00C8EB"/>
                </a:solidFill>
              </a:rPr>
              <a:t>chain</a:t>
            </a:r>
            <a:r>
              <a:rPr lang="en-US" altLang="ko-KR" sz="1600" dirty="0"/>
              <a:t>, with each additional timestamp reinforcing the ones before it.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ko-KR" altLang="en-US" sz="1600" dirty="0"/>
              <a:t>우리가 제안하는 해법은 타임스탬프 서버로 시작한다</a:t>
            </a:r>
            <a:r>
              <a:rPr lang="en-US" altLang="ko-KR" sz="1600" dirty="0"/>
              <a:t>. </a:t>
            </a:r>
            <a:r>
              <a:rPr lang="ko-KR" altLang="en-US" sz="1600" dirty="0"/>
              <a:t>타임스탬프 서버는 타임스탬프가 찍힌 </a:t>
            </a:r>
            <a:r>
              <a:rPr lang="ko-KR" altLang="en-US" sz="1600" dirty="0">
                <a:solidFill>
                  <a:srgbClr val="FFC700"/>
                </a:solidFill>
              </a:rPr>
              <a:t>항목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C8EB"/>
                </a:solidFill>
              </a:rPr>
              <a:t>블록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C700"/>
                </a:solidFill>
              </a:rPr>
              <a:t>해시</a:t>
            </a:r>
            <a:r>
              <a:rPr lang="ko-KR" altLang="en-US" sz="1600" dirty="0"/>
              <a:t>를 가져가 그 해시를 신문이나 유즈넷 게시물</a:t>
            </a:r>
            <a:r>
              <a:rPr lang="en-US" altLang="ko-KR" sz="1600" dirty="0"/>
              <a:t>[2-5]</a:t>
            </a:r>
            <a:r>
              <a:rPr lang="ko-KR" altLang="en-US" sz="1600" dirty="0"/>
              <a:t>처럼 </a:t>
            </a:r>
            <a:r>
              <a:rPr lang="ko-KR" altLang="en-US" sz="1600" dirty="0">
                <a:solidFill>
                  <a:srgbClr val="00C8EB"/>
                </a:solidFill>
              </a:rPr>
              <a:t>널리 배포</a:t>
            </a:r>
            <a:r>
              <a:rPr lang="ko-KR" altLang="en-US" sz="1600" dirty="0"/>
              <a:t>하는 식으로 작동한다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타임스탬프는 그 </a:t>
            </a:r>
            <a:r>
              <a:rPr lang="ko-KR" altLang="en-US" sz="1600" dirty="0">
                <a:solidFill>
                  <a:srgbClr val="FFC700"/>
                </a:solidFill>
              </a:rPr>
              <a:t>데이터가</a:t>
            </a:r>
            <a:r>
              <a:rPr lang="en-US" altLang="ko-KR" sz="1600" dirty="0"/>
              <a:t>, </a:t>
            </a:r>
            <a:r>
              <a:rPr lang="ko-KR" altLang="en-US" sz="1600" dirty="0"/>
              <a:t>명백히</a:t>
            </a:r>
            <a:r>
              <a:rPr lang="en-US" altLang="ko-KR" sz="1600" dirty="0"/>
              <a:t>, </a:t>
            </a:r>
            <a:r>
              <a:rPr lang="ko-KR" altLang="en-US" sz="1600" dirty="0"/>
              <a:t>해시</a:t>
            </a:r>
            <a:r>
              <a:rPr lang="en-US" altLang="ko-KR" sz="1600" dirty="0"/>
              <a:t>(</a:t>
            </a:r>
            <a:r>
              <a:rPr lang="ko-KR" altLang="en-US" sz="1600" dirty="0"/>
              <a:t>과정</a:t>
            </a:r>
            <a:r>
              <a:rPr lang="en-US" altLang="ko-KR" sz="1600" dirty="0"/>
              <a:t>)</a:t>
            </a:r>
            <a:r>
              <a:rPr lang="ko-KR" altLang="en-US" sz="1600" dirty="0"/>
              <a:t>에 들어가기 위해 </a:t>
            </a:r>
            <a:r>
              <a:rPr lang="ko-KR" altLang="en-US" sz="1600" dirty="0">
                <a:solidFill>
                  <a:srgbClr val="FFC700"/>
                </a:solidFill>
              </a:rPr>
              <a:t>해당 시각부터 존재했음을 증명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타임스탬프는 </a:t>
            </a:r>
            <a:r>
              <a:rPr lang="ko-KR" altLang="en-US" sz="1600" dirty="0">
                <a:solidFill>
                  <a:srgbClr val="FFC700"/>
                </a:solidFill>
              </a:rPr>
              <a:t>그 해시 안 에 먼젓번 타임스탬프를 포함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그에 앞선 것들을 하나씩 연장하는</a:t>
            </a:r>
            <a:r>
              <a:rPr lang="en-US" altLang="ko-KR" sz="1600" dirty="0"/>
              <a:t>(reinforcing the ones) </a:t>
            </a:r>
            <a:r>
              <a:rPr lang="ko-KR" altLang="en-US" sz="1600" dirty="0"/>
              <a:t>타임스탬프가 찍힌 </a:t>
            </a:r>
            <a:r>
              <a:rPr lang="ko-KR" altLang="en-US" sz="1600" dirty="0">
                <a:solidFill>
                  <a:srgbClr val="00C8EB"/>
                </a:solidFill>
              </a:rPr>
              <a:t>사슬</a:t>
            </a:r>
            <a:r>
              <a:rPr lang="ko-KR" altLang="en-US" sz="1600" dirty="0"/>
              <a:t>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A3B86E-8B6B-4DBB-B29F-836AF3A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C92A7-105E-4D56-B847-424FC1A6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64" y="5089921"/>
            <a:ext cx="4366667" cy="12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D0BB4-ACA3-47FC-827F-5209BAB2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19" y="2216858"/>
            <a:ext cx="430556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5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14014"/>
          </a:xfrm>
        </p:spPr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컨펌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컴펌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EDBE1-C929-4309-A125-830F40E9B263}"/>
              </a:ext>
            </a:extLst>
          </p:cNvPr>
          <p:cNvSpPr/>
          <p:nvPr/>
        </p:nvSpPr>
        <p:spPr>
          <a:xfrm>
            <a:off x="1226774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85739-4DAB-4071-8724-1BB2ECD629DE}"/>
              </a:ext>
            </a:extLst>
          </p:cNvPr>
          <p:cNvSpPr/>
          <p:nvPr/>
        </p:nvSpPr>
        <p:spPr>
          <a:xfrm>
            <a:off x="1226774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724DE-B9BF-470A-9B8D-21ECD0BB862F}"/>
              </a:ext>
            </a:extLst>
          </p:cNvPr>
          <p:cNvSpPr/>
          <p:nvPr/>
        </p:nvSpPr>
        <p:spPr>
          <a:xfrm>
            <a:off x="1226773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F0FACE-B0EC-40A1-A2CE-FC5EE17D64A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699877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73F12A-ECDC-4F3F-9770-7584AE07E3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1699876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85F43-BB04-4F59-BD4A-637C03416B61}"/>
              </a:ext>
            </a:extLst>
          </p:cNvPr>
          <p:cNvSpPr>
            <a:spLocks noChangeAspect="1"/>
          </p:cNvSpPr>
          <p:nvPr/>
        </p:nvSpPr>
        <p:spPr>
          <a:xfrm>
            <a:off x="527060" y="1141168"/>
            <a:ext cx="946205" cy="946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15AC6-4291-495F-9E99-E99E4ADD2BD3}"/>
              </a:ext>
            </a:extLst>
          </p:cNvPr>
          <p:cNvSpPr/>
          <p:nvPr/>
        </p:nvSpPr>
        <p:spPr>
          <a:xfrm>
            <a:off x="2060778" y="1149914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62E54E-71D8-4A79-AA38-D7064298756A}"/>
              </a:ext>
            </a:extLst>
          </p:cNvPr>
          <p:cNvSpPr/>
          <p:nvPr/>
        </p:nvSpPr>
        <p:spPr>
          <a:xfrm>
            <a:off x="3594496" y="114609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C1CD20-869B-4931-BD65-671B2209A96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1473265" y="1614568"/>
            <a:ext cx="587513" cy="84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421615-6FA4-44E3-8417-DF0B59E6F5B2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06983" y="1619195"/>
            <a:ext cx="587513" cy="38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C90AE3D-0BE6-447B-9261-507CC1300D15}"/>
              </a:ext>
            </a:extLst>
          </p:cNvPr>
          <p:cNvSpPr/>
          <p:nvPr/>
        </p:nvSpPr>
        <p:spPr>
          <a:xfrm>
            <a:off x="1603410" y="2618297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B58A0-462F-4C63-851B-3B2FF08D30D8}"/>
              </a:ext>
            </a:extLst>
          </p:cNvPr>
          <p:cNvSpPr txBox="1"/>
          <p:nvPr/>
        </p:nvSpPr>
        <p:spPr>
          <a:xfrm>
            <a:off x="484582" y="346953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C1060-50B8-4113-9BCF-8E84D0AAC266}"/>
              </a:ext>
            </a:extLst>
          </p:cNvPr>
          <p:cNvSpPr txBox="1"/>
          <p:nvPr/>
        </p:nvSpPr>
        <p:spPr>
          <a:xfrm>
            <a:off x="3696502" y="2100500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EF0D0-B9FE-4B33-B429-6791890FE04D}"/>
              </a:ext>
            </a:extLst>
          </p:cNvPr>
          <p:cNvSpPr txBox="1"/>
          <p:nvPr/>
        </p:nvSpPr>
        <p:spPr>
          <a:xfrm>
            <a:off x="2736197" y="2618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734F11-C546-46AE-A0AA-75B54CE3DE1E}"/>
              </a:ext>
            </a:extLst>
          </p:cNvPr>
          <p:cNvSpPr txBox="1"/>
          <p:nvPr/>
        </p:nvSpPr>
        <p:spPr>
          <a:xfrm>
            <a:off x="2903710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3FBD3-87C7-41FD-B7AC-90A136640DB3}"/>
              </a:ext>
            </a:extLst>
          </p:cNvPr>
          <p:cNvSpPr txBox="1"/>
          <p:nvPr/>
        </p:nvSpPr>
        <p:spPr>
          <a:xfrm>
            <a:off x="2903710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8C0090-A20E-4F32-B405-BAE638E2D916}"/>
              </a:ext>
            </a:extLst>
          </p:cNvPr>
          <p:cNvSpPr txBox="1"/>
          <p:nvPr/>
        </p:nvSpPr>
        <p:spPr>
          <a:xfrm>
            <a:off x="2903710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5EC96-02AD-4D4B-94FE-3D8717C7802F}"/>
              </a:ext>
            </a:extLst>
          </p:cNvPr>
          <p:cNvSpPr txBox="1"/>
          <p:nvPr/>
        </p:nvSpPr>
        <p:spPr>
          <a:xfrm>
            <a:off x="4182971" y="26182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2DC35-7DA8-4EA1-8D43-5AFB470CDB3C}"/>
              </a:ext>
            </a:extLst>
          </p:cNvPr>
          <p:cNvSpPr txBox="1"/>
          <p:nvPr/>
        </p:nvSpPr>
        <p:spPr>
          <a:xfrm>
            <a:off x="4350485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5AB28-43E8-454A-AD8D-259DA5F318C6}"/>
              </a:ext>
            </a:extLst>
          </p:cNvPr>
          <p:cNvSpPr txBox="1"/>
          <p:nvPr/>
        </p:nvSpPr>
        <p:spPr>
          <a:xfrm>
            <a:off x="4350485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D0400-C8F5-4B2F-80D7-D3458544DDDC}"/>
              </a:ext>
            </a:extLst>
          </p:cNvPr>
          <p:cNvSpPr txBox="1"/>
          <p:nvPr/>
        </p:nvSpPr>
        <p:spPr>
          <a:xfrm>
            <a:off x="4350485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ED79E-EAC4-4593-87E6-C29C887A794C}"/>
              </a:ext>
            </a:extLst>
          </p:cNvPr>
          <p:cNvSpPr txBox="1"/>
          <p:nvPr/>
        </p:nvSpPr>
        <p:spPr>
          <a:xfrm>
            <a:off x="3235310" y="26182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불변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614ED2-3240-4C43-BE9B-3B256730A9FA}"/>
              </a:ext>
            </a:extLst>
          </p:cNvPr>
          <p:cNvSpPr txBox="1"/>
          <p:nvPr/>
        </p:nvSpPr>
        <p:spPr>
          <a:xfrm>
            <a:off x="4703114" y="26162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3C7171-5BC7-463C-A197-E50F12E4447D}"/>
              </a:ext>
            </a:extLst>
          </p:cNvPr>
          <p:cNvSpPr txBox="1"/>
          <p:nvPr/>
        </p:nvSpPr>
        <p:spPr>
          <a:xfrm>
            <a:off x="5403042" y="262207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컨펌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F8880B-F308-4711-9599-6F10159EFB11}"/>
              </a:ext>
            </a:extLst>
          </p:cNvPr>
          <p:cNvSpPr/>
          <p:nvPr/>
        </p:nvSpPr>
        <p:spPr>
          <a:xfrm>
            <a:off x="7923097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FC909A-36E7-4E96-B3BE-7E930C582A2C}"/>
              </a:ext>
            </a:extLst>
          </p:cNvPr>
          <p:cNvSpPr/>
          <p:nvPr/>
        </p:nvSpPr>
        <p:spPr>
          <a:xfrm>
            <a:off x="7923097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677896-D856-49AA-AC64-8DED3FD9900A}"/>
              </a:ext>
            </a:extLst>
          </p:cNvPr>
          <p:cNvSpPr/>
          <p:nvPr/>
        </p:nvSpPr>
        <p:spPr>
          <a:xfrm>
            <a:off x="7923096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C166381-0D53-4A16-816C-B7150C1D4160}"/>
              </a:ext>
            </a:extLst>
          </p:cNvPr>
          <p:cNvCxnSpPr>
            <a:stCxn id="53" idx="0"/>
            <a:endCxn id="54" idx="2"/>
          </p:cNvCxnSpPr>
          <p:nvPr/>
        </p:nvCxnSpPr>
        <p:spPr>
          <a:xfrm flipV="1">
            <a:off x="8396200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15829B-0732-410D-8301-52EC8A2CBF81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8396199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0ADF53-4102-4F1F-B62E-A57B87223511}"/>
              </a:ext>
            </a:extLst>
          </p:cNvPr>
          <p:cNvSpPr/>
          <p:nvPr/>
        </p:nvSpPr>
        <p:spPr>
          <a:xfrm>
            <a:off x="7919952" y="1963766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3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835735-E1F1-46C5-8B7E-47E6F0FBBA29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H="1" flipV="1">
            <a:off x="8393055" y="2909971"/>
            <a:ext cx="3144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DA7883-8373-4FCC-9D95-B48651E83617}"/>
              </a:ext>
            </a:extLst>
          </p:cNvPr>
          <p:cNvSpPr txBox="1"/>
          <p:nvPr/>
        </p:nvSpPr>
        <p:spPr>
          <a:xfrm>
            <a:off x="7158246" y="226926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BE722756-0094-4F91-9F81-3736580F8C31}"/>
              </a:ext>
            </a:extLst>
          </p:cNvPr>
          <p:cNvSpPr/>
          <p:nvPr/>
        </p:nvSpPr>
        <p:spPr>
          <a:xfrm rot="16200000">
            <a:off x="6653721" y="3626816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8BDD57-FB35-4119-91A7-BF9695ACFA9D}"/>
              </a:ext>
            </a:extLst>
          </p:cNvPr>
          <p:cNvSpPr txBox="1"/>
          <p:nvPr/>
        </p:nvSpPr>
        <p:spPr>
          <a:xfrm>
            <a:off x="9225231" y="1377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6D1B47-EDBE-46B1-A8E3-D81C2F7176D5}"/>
              </a:ext>
            </a:extLst>
          </p:cNvPr>
          <p:cNvSpPr txBox="1"/>
          <p:nvPr/>
        </p:nvSpPr>
        <p:spPr>
          <a:xfrm>
            <a:off x="9392744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0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E18AA-922A-447C-A807-C0D9B0163524}"/>
              </a:ext>
            </a:extLst>
          </p:cNvPr>
          <p:cNvSpPr txBox="1"/>
          <p:nvPr/>
        </p:nvSpPr>
        <p:spPr>
          <a:xfrm>
            <a:off x="9392744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1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C755FF-62CC-4E4E-9FF4-2FFD95C4F3AD}"/>
              </a:ext>
            </a:extLst>
          </p:cNvPr>
          <p:cNvSpPr txBox="1"/>
          <p:nvPr/>
        </p:nvSpPr>
        <p:spPr>
          <a:xfrm>
            <a:off x="9392744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2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7DFA95-1DC6-4E93-8A14-7D02790020D3}"/>
              </a:ext>
            </a:extLst>
          </p:cNvPr>
          <p:cNvSpPr txBox="1"/>
          <p:nvPr/>
        </p:nvSpPr>
        <p:spPr>
          <a:xfrm>
            <a:off x="10672005" y="137789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D5F4A-1A73-4923-8B76-9AFE3DFC11C8}"/>
              </a:ext>
            </a:extLst>
          </p:cNvPr>
          <p:cNvSpPr txBox="1"/>
          <p:nvPr/>
        </p:nvSpPr>
        <p:spPr>
          <a:xfrm>
            <a:off x="10839519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4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5A3DE-1C6F-4A49-A226-3329CC7B8123}"/>
              </a:ext>
            </a:extLst>
          </p:cNvPr>
          <p:cNvSpPr txBox="1"/>
          <p:nvPr/>
        </p:nvSpPr>
        <p:spPr>
          <a:xfrm>
            <a:off x="10839519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3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B7E242-8DF3-4FF7-90C2-3D568D843C52}"/>
              </a:ext>
            </a:extLst>
          </p:cNvPr>
          <p:cNvSpPr txBox="1"/>
          <p:nvPr/>
        </p:nvSpPr>
        <p:spPr>
          <a:xfrm>
            <a:off x="10839519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2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3830D8-9CC1-477E-BCD9-D027713D42D8}"/>
              </a:ext>
            </a:extLst>
          </p:cNvPr>
          <p:cNvSpPr txBox="1"/>
          <p:nvPr/>
        </p:nvSpPr>
        <p:spPr>
          <a:xfrm>
            <a:off x="9392744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0A31FC-51A7-4BF3-AB7A-8BD557C42FC4}"/>
              </a:ext>
            </a:extLst>
          </p:cNvPr>
          <p:cNvSpPr txBox="1"/>
          <p:nvPr/>
        </p:nvSpPr>
        <p:spPr>
          <a:xfrm>
            <a:off x="10839519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5BE71-1E96-411E-A230-396B88ACF55F}"/>
              </a:ext>
            </a:extLst>
          </p:cNvPr>
          <p:cNvSpPr txBox="1"/>
          <p:nvPr/>
        </p:nvSpPr>
        <p:spPr>
          <a:xfrm>
            <a:off x="333246" y="2100089"/>
            <a:ext cx="133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9" grpId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8" grpId="0" animBg="1"/>
      <p:bldP spid="62" grpId="0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B012BC3D-703B-4109-8F2B-4A9B14A407E8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603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신뢰할 수 없는 분산 환경에서 메시지 전송 및 데이터 상태 공유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Bitcoin mailing list </a:t>
            </a:r>
            <a:r>
              <a:rPr lang="en-US" altLang="ko-KR" sz="1400" dirty="0">
                <a:hlinkClick r:id="rId3"/>
              </a:rPr>
              <a:t>#014847 – James A. Donald</a:t>
            </a:r>
            <a:r>
              <a:rPr lang="en-US" altLang="ko-KR" sz="1400" dirty="0"/>
              <a:t>, 2008-11-13 06:16:31</a:t>
            </a:r>
          </a:p>
          <a:p>
            <a:pPr lvl="1"/>
            <a:r>
              <a:rPr lang="en-US" altLang="ko-KR" sz="1600" dirty="0"/>
              <a:t>It is not sufficient that everyone knows X.</a:t>
            </a:r>
            <a:br>
              <a:rPr lang="en-US" altLang="ko-KR" sz="1600" dirty="0"/>
            </a:br>
            <a:r>
              <a:rPr lang="en-US" altLang="ko-KR" sz="1600" dirty="0"/>
              <a:t>We also need everyone to know that everyone knows X, </a:t>
            </a:r>
            <a:br>
              <a:rPr lang="en-US" altLang="ko-KR" sz="1600" dirty="0"/>
            </a:br>
            <a:r>
              <a:rPr lang="en-US" altLang="ko-KR" sz="1600" dirty="0"/>
              <a:t>and that everyone knows that everyone knows that everyone knows X</a:t>
            </a:r>
            <a:br>
              <a:rPr lang="en-US" altLang="ko-KR" sz="1600" dirty="0"/>
            </a:br>
            <a:r>
              <a:rPr lang="en-US" altLang="ko-KR" sz="1600" dirty="0"/>
              <a:t>- which, as in the Byzantine Generals problem, is the classic hard problem of distributed data processing.</a:t>
            </a:r>
            <a:endParaRPr lang="en-US" altLang="ko-KR" sz="1800" dirty="0"/>
          </a:p>
          <a:p>
            <a:pPr lvl="1"/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사실로는 충분하지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사실도 모두가 알아야 하며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또 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사실을 우리가 모두 다 안다는 사실도 전원이 알아야 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이는 비잔틴 장군 문제처럼</a:t>
            </a:r>
            <a:r>
              <a:rPr lang="en-US" altLang="ko-KR" sz="1600" dirty="0"/>
              <a:t>, </a:t>
            </a:r>
            <a:r>
              <a:rPr lang="ko-KR" altLang="en-US" sz="1600" dirty="0"/>
              <a:t>분산 데이터 시스템에서 오래된 난제이다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– </a:t>
            </a:r>
            <a:r>
              <a:rPr lang="en-US" altLang="ko-KR" sz="1600" dirty="0">
                <a:hlinkClick r:id="rId4"/>
              </a:rPr>
              <a:t>Paper</a:t>
            </a:r>
            <a:endParaRPr lang="en-US" altLang="ko-KR" sz="1600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 </a:t>
            </a:r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(Leslie </a:t>
            </a:r>
            <a:r>
              <a:rPr lang="en-US" altLang="ko-KR" dirty="0" err="1"/>
              <a:t>Lamport</a:t>
            </a:r>
            <a:r>
              <a:rPr lang="en-US" altLang="ko-KR" dirty="0"/>
              <a:t>), </a:t>
            </a:r>
            <a:r>
              <a:rPr lang="ko-KR" altLang="en-US" dirty="0" err="1"/>
              <a:t>쇼스탁</a:t>
            </a:r>
            <a:r>
              <a:rPr lang="en-US" altLang="ko-KR" dirty="0"/>
              <a:t>(Robert </a:t>
            </a:r>
            <a:r>
              <a:rPr lang="en-US" altLang="ko-KR" dirty="0" err="1"/>
              <a:t>Shostak</a:t>
            </a:r>
            <a:r>
              <a:rPr lang="en-US" altLang="ko-KR" dirty="0"/>
              <a:t>), </a:t>
            </a:r>
            <a:r>
              <a:rPr lang="ko-KR" altLang="en-US" dirty="0"/>
              <a:t>피스</a:t>
            </a:r>
            <a:r>
              <a:rPr lang="en-US" altLang="ko-KR" dirty="0"/>
              <a:t>(Marshall Pease)</a:t>
            </a:r>
            <a:r>
              <a:rPr lang="ko-KR" altLang="en-US" dirty="0"/>
              <a:t>가 공저한 논문</a:t>
            </a:r>
            <a:endParaRPr lang="en-US" altLang="ko-KR" dirty="0"/>
          </a:p>
          <a:p>
            <a:pPr lvl="1"/>
            <a:r>
              <a:rPr lang="ko-KR" altLang="en-US" dirty="0"/>
              <a:t>적군의 도시를 공격하려는 비잔티움 제국군의 여러 부대가 지리적으로 떨어진 상태에서 각 부대의 장군들이 </a:t>
            </a:r>
            <a:r>
              <a:rPr lang="en-US" altLang="ko-KR" dirty="0"/>
              <a:t>(</a:t>
            </a:r>
            <a:r>
              <a:rPr lang="ko-KR" altLang="en-US" dirty="0"/>
              <a:t>중간에 잡힐지도 모르는</a:t>
            </a:r>
            <a:r>
              <a:rPr lang="en-US" altLang="ko-KR" dirty="0"/>
              <a:t>) </a:t>
            </a:r>
            <a:r>
              <a:rPr lang="ko-KR" altLang="en-US" dirty="0"/>
              <a:t>전령을 통해 교신하면서 공격 계획을 함께 세우는 상황을 가정 </a:t>
            </a:r>
            <a:r>
              <a:rPr lang="en-US" altLang="ko-KR" dirty="0"/>
              <a:t>– </a:t>
            </a:r>
            <a:r>
              <a:rPr lang="ko-KR" altLang="en-US" sz="1200" dirty="0">
                <a:hlinkClick r:id="rId5"/>
              </a:rPr>
              <a:t>위키백과</a:t>
            </a:r>
            <a:endParaRPr lang="en-US" altLang="ko-KR" sz="1200" dirty="0"/>
          </a:p>
          <a:p>
            <a:pPr lvl="1"/>
            <a:r>
              <a:rPr lang="ko-KR" altLang="en-US" dirty="0"/>
              <a:t>배신자가 존재할 경우에도 합의에 성공하려면 배신자를 포함하여 총 몇 명의 장군이 네트워크에 있어야 할 지를 정하는 것</a:t>
            </a:r>
            <a:endParaRPr lang="en-US" altLang="ko-KR" dirty="0"/>
          </a:p>
          <a:p>
            <a:pPr lvl="1"/>
            <a:r>
              <a:rPr lang="ko-KR" altLang="en-US" dirty="0"/>
              <a:t>한 체계 내에서 연결된 다양한 시스템들이 그 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정상 작동 </a:t>
            </a:r>
            <a:r>
              <a:rPr lang="ko-KR" altLang="en-US" dirty="0" err="1"/>
              <a:t>시킬수</a:t>
            </a:r>
            <a:r>
              <a:rPr lang="ko-KR" altLang="en-US" dirty="0"/>
              <a:t> 있는지 고민하는 일종의 사고 실험  </a:t>
            </a:r>
            <a:r>
              <a:rPr lang="en-US" altLang="ko-KR" dirty="0"/>
              <a:t>- </a:t>
            </a:r>
            <a:r>
              <a:rPr lang="ko-KR" altLang="en-US" sz="1200" dirty="0">
                <a:hlinkClick r:id="rId6"/>
              </a:rPr>
              <a:t>나무위키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1230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A1888C99-6C14-4E1B-A4A6-F9DFA9F2B47C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- </a:t>
            </a: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 , </a:t>
            </a:r>
            <a:r>
              <a:rPr lang="ko-KR" altLang="en-US" sz="1400" dirty="0">
                <a:hlinkClick r:id="rId4"/>
              </a:rPr>
              <a:t>한글 분석</a:t>
            </a:r>
            <a:endParaRPr lang="en-US" altLang="ko-KR" sz="1400" dirty="0"/>
          </a:p>
          <a:p>
            <a:pPr lvl="1"/>
            <a:r>
              <a:rPr lang="en-US" altLang="ko-KR" dirty="0"/>
              <a:t>Base Conditions</a:t>
            </a:r>
          </a:p>
          <a:p>
            <a:pPr lvl="2"/>
            <a:r>
              <a:rPr lang="ko-KR" altLang="en-US" dirty="0"/>
              <a:t>적은 한 번에 공격을 해야 이길 수 있는 상대</a:t>
            </a:r>
            <a:endParaRPr lang="en-US" altLang="ko-KR" dirty="0"/>
          </a:p>
          <a:p>
            <a:pPr lvl="2"/>
            <a:r>
              <a:rPr lang="ko-KR" altLang="en-US" dirty="0"/>
              <a:t>적진을 둘러싼 장군들은 합의를 통해 공격 여부 결정</a:t>
            </a:r>
            <a:endParaRPr lang="en-US" altLang="ko-KR" dirty="0"/>
          </a:p>
          <a:p>
            <a:pPr lvl="2"/>
            <a:r>
              <a:rPr lang="ko-KR" altLang="en-US" dirty="0"/>
              <a:t>장군들은 전령을 통해서만 서로 연락 가능</a:t>
            </a:r>
            <a:endParaRPr lang="en-US" altLang="ko-KR" dirty="0"/>
          </a:p>
          <a:p>
            <a:pPr lvl="2"/>
            <a:r>
              <a:rPr lang="ko-KR" altLang="en-US" dirty="0"/>
              <a:t>장군들 중 한 명의 사령관이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메시지를 모든 장군에게 전달</a:t>
            </a:r>
            <a:endParaRPr lang="en-US" altLang="ko-KR" dirty="0"/>
          </a:p>
          <a:p>
            <a:pPr lvl="2"/>
            <a:r>
              <a:rPr lang="ko-KR" altLang="en-US" dirty="0"/>
              <a:t>장군들은 사령관으로부터 받은 메시지를 나머지 장군들에게 전달  </a:t>
            </a:r>
            <a:r>
              <a:rPr lang="en-US" altLang="ko-KR" dirty="0"/>
              <a:t>(</a:t>
            </a:r>
            <a:r>
              <a:rPr lang="ko-KR" altLang="en-US" dirty="0"/>
              <a:t>장군들은 서로 연결되어 있다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장군들은 자신이 받은 메시지를 종합하여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명령 이행 </a:t>
            </a:r>
            <a:r>
              <a:rPr lang="en-US" altLang="ko-KR" dirty="0"/>
              <a:t>(</a:t>
            </a:r>
            <a:r>
              <a:rPr lang="ko-KR" altLang="en-US" dirty="0"/>
              <a:t>동기화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Risk Factors : </a:t>
            </a:r>
            <a:r>
              <a:rPr lang="ko-KR" altLang="en-US" dirty="0"/>
              <a:t>합의를 방해하는 요소들</a:t>
            </a:r>
            <a:endParaRPr lang="en-US" altLang="ko-KR" dirty="0"/>
          </a:p>
          <a:p>
            <a:pPr lvl="2"/>
            <a:r>
              <a:rPr lang="ko-KR" altLang="en-US" dirty="0"/>
              <a:t>전령은 메시지 전달을 실패할 수 있다</a:t>
            </a:r>
            <a:r>
              <a:rPr lang="en-US" altLang="ko-KR" dirty="0"/>
              <a:t>. (</a:t>
            </a:r>
            <a:r>
              <a:rPr lang="ko-KR" altLang="en-US" dirty="0"/>
              <a:t>적군에게 포획</a:t>
            </a:r>
            <a:r>
              <a:rPr lang="en-US" altLang="ko-KR" dirty="0"/>
              <a:t>,</a:t>
            </a:r>
            <a:r>
              <a:rPr lang="ko-KR" altLang="en-US" dirty="0"/>
              <a:t>살해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기타 사고 등</a:t>
            </a:r>
            <a:r>
              <a:rPr lang="en-US" altLang="ko-KR" dirty="0"/>
              <a:t>)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메시지를 보낸 장군은 메시지 도달 여부를 알 수 없다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altLang="ko-KR" dirty="0"/>
          </a:p>
          <a:p>
            <a:pPr lvl="2"/>
            <a:r>
              <a:rPr lang="ko-KR" altLang="en-US" dirty="0"/>
              <a:t>장군들 중에 배신자가 섞여 있어 메시지를 왜곡할 수 있다</a:t>
            </a:r>
            <a:r>
              <a:rPr lang="en-US" altLang="ko-KR" dirty="0"/>
              <a:t>.  (</a:t>
            </a:r>
            <a:r>
              <a:rPr lang="ko-KR" altLang="en-US" dirty="0"/>
              <a:t>사령관도 배신자가 될 수 있다</a:t>
            </a:r>
            <a:r>
              <a:rPr lang="en-US" altLang="ko-KR" dirty="0"/>
              <a:t>.)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9D7E83-50A8-45E1-AB0D-8738ABC44F5D}"/>
              </a:ext>
            </a:extLst>
          </p:cNvPr>
          <p:cNvGrpSpPr/>
          <p:nvPr/>
        </p:nvGrpSpPr>
        <p:grpSpPr>
          <a:xfrm>
            <a:off x="869955" y="4099457"/>
            <a:ext cx="4336294" cy="2174663"/>
            <a:chOff x="869955" y="3789363"/>
            <a:chExt cx="4336294" cy="217466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44DADE-DF15-41E0-BE3D-EC8F6A50C0FE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3</a:t>
              </a:r>
              <a:endParaRPr lang="ko-KR" altLang="en-US" sz="14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03ADF29-2686-4C1C-859C-EEA9EB393368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1</a:t>
              </a:r>
              <a:endParaRPr lang="ko-KR" altLang="en-US" sz="14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C6BA66-ECC1-440A-8A5F-7E68884D5C8B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82699A-D5DD-4F88-801C-9D71BD62CB68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115797-51BD-4C5C-9D88-F59CB9E46A29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4</a:t>
              </a:r>
              <a:endParaRPr lang="ko-KR" altLang="en-US" sz="1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A8A7D2-3B3F-4B45-AD6F-1CEB5DD814D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1949955" y="4755387"/>
              <a:ext cx="546667" cy="201582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774FA7A-E2A5-49C5-ACFC-D00D05934EA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9677772-BAA3-4711-83F1-280AADA7334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3576622" y="5494759"/>
              <a:ext cx="549627" cy="27624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FC2963B-C92F-4EF3-8823-86A2964E9ED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BD6A40E-CBDD-4C94-BEA5-7EB98EF15702}"/>
                </a:ext>
              </a:extLst>
            </p:cNvPr>
            <p:cNvCxnSpPr>
              <a:cxnSpLocks/>
              <a:stCxn id="11" idx="4"/>
              <a:endCxn id="34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888E566-943B-4F4A-9CF0-8DFBD63FAB8B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11F688-46A1-4A50-B54F-13BBA8CCF2C2}"/>
              </a:ext>
            </a:extLst>
          </p:cNvPr>
          <p:cNvSpPr txBox="1"/>
          <p:nvPr/>
        </p:nvSpPr>
        <p:spPr>
          <a:xfrm>
            <a:off x="2763429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1FF"/>
                </a:solidFill>
              </a:rPr>
              <a:t>승리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CBD206-8A8E-4704-938F-B4CC10D07E82}"/>
              </a:ext>
            </a:extLst>
          </p:cNvPr>
          <p:cNvGrpSpPr/>
          <p:nvPr/>
        </p:nvGrpSpPr>
        <p:grpSpPr>
          <a:xfrm>
            <a:off x="6988553" y="4099457"/>
            <a:ext cx="4336294" cy="2174663"/>
            <a:chOff x="869955" y="3789363"/>
            <a:chExt cx="4336294" cy="217466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816E38-4F56-4A8B-A278-ABC4EF9D439F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장군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 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4B7C446-2506-440B-875D-CEC35E6191E3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1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FCEB5C1-88B0-401C-973C-798A75F16DD1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6E2690F-281D-4EF1-A4F9-8811CC12B59F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D1D75C3-33D4-4604-8F5B-61463BA5A4BB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4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F91DFF1-02F3-46BC-8252-5BE07DCCE0E3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19EBFC0-B30C-49E8-941B-BDB4D1E1ADEF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E872BF8-3A1B-434A-9E9C-9672612BA719}"/>
                </a:ext>
              </a:extLst>
            </p:cNvPr>
            <p:cNvCxnSpPr>
              <a:cxnSpLocks/>
              <a:stCxn id="59" idx="4"/>
              <a:endCxn id="67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67A57E3-3208-4119-90EF-84F9B9417B30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06528A-DD37-4622-B548-B627ECCB9296}"/>
              </a:ext>
            </a:extLst>
          </p:cNvPr>
          <p:cNvSpPr txBox="1"/>
          <p:nvPr/>
        </p:nvSpPr>
        <p:spPr>
          <a:xfrm>
            <a:off x="8882027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F296B"/>
                </a:solidFill>
              </a:rPr>
              <a:t>패배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DFE8091-C8B5-4729-A9D5-05199F25D76B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6321287" y="5060047"/>
            <a:ext cx="667266" cy="5434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C15FF8-A14D-4AEE-9BA6-36FC7459547C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1324847" y="6081098"/>
            <a:ext cx="737282" cy="10889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3C343C0-8AC2-4ABE-974E-115B4943DB5A}"/>
              </a:ext>
            </a:extLst>
          </p:cNvPr>
          <p:cNvSpPr txBox="1"/>
          <p:nvPr/>
        </p:nvSpPr>
        <p:spPr>
          <a:xfrm>
            <a:off x="5881270" y="4756325"/>
            <a:ext cx="123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  <a:r>
              <a:rPr lang="en-US" altLang="ko-KR" sz="1200" b="1" dirty="0">
                <a:solidFill>
                  <a:srgbClr val="EF296B"/>
                </a:solidFill>
              </a:rPr>
              <a:t>(Traitor)</a:t>
            </a:r>
            <a:endParaRPr lang="ko-KR" altLang="en-US" sz="1200" b="1" dirty="0">
              <a:solidFill>
                <a:srgbClr val="EF296B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5F7F07-F371-4C53-B104-C9E25DC7FA91}"/>
              </a:ext>
            </a:extLst>
          </p:cNvPr>
          <p:cNvSpPr txBox="1"/>
          <p:nvPr/>
        </p:nvSpPr>
        <p:spPr>
          <a:xfrm>
            <a:off x="11272696" y="57604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1D49CA-E7E0-4F3E-94B9-033C7AFC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3119312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80883-BD94-423F-A566-B58E88EC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74DCD7-BDC4-4B8A-975C-B1D892189080}"/>
              </a:ext>
            </a:extLst>
          </p:cNvPr>
          <p:cNvSpPr/>
          <p:nvPr/>
        </p:nvSpPr>
        <p:spPr>
          <a:xfrm>
            <a:off x="869955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100AF9-3EE9-499E-953D-1F4DA98A07AD}"/>
              </a:ext>
            </a:extLst>
          </p:cNvPr>
          <p:cNvSpPr/>
          <p:nvPr/>
        </p:nvSpPr>
        <p:spPr>
          <a:xfrm>
            <a:off x="2496622" y="4099457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사령관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B3A823-DB4B-46E9-9D16-AC0041C82E35}"/>
              </a:ext>
            </a:extLst>
          </p:cNvPr>
          <p:cNvSpPr/>
          <p:nvPr/>
        </p:nvSpPr>
        <p:spPr>
          <a:xfrm>
            <a:off x="4120644" y="4867025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2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AE9D7-7071-495A-9F2B-CA62FE62292C}"/>
              </a:ext>
            </a:extLst>
          </p:cNvPr>
          <p:cNvSpPr txBox="1"/>
          <p:nvPr/>
        </p:nvSpPr>
        <p:spPr>
          <a:xfrm>
            <a:off x="2713456" y="3822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AA13BF-8DD0-4032-AF80-5270FA05FD9A}"/>
              </a:ext>
            </a:extLst>
          </p:cNvPr>
          <p:cNvSpPr/>
          <p:nvPr/>
        </p:nvSpPr>
        <p:spPr>
          <a:xfrm>
            <a:off x="6747294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73E4BE-88C8-4997-904F-E7ADAA1C6847}"/>
              </a:ext>
            </a:extLst>
          </p:cNvPr>
          <p:cNvSpPr/>
          <p:nvPr/>
        </p:nvSpPr>
        <p:spPr>
          <a:xfrm>
            <a:off x="8373961" y="4099457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사령관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1680CC-67FA-4761-A2EC-74104D46F909}"/>
              </a:ext>
            </a:extLst>
          </p:cNvPr>
          <p:cNvSpPr/>
          <p:nvPr/>
        </p:nvSpPr>
        <p:spPr>
          <a:xfrm>
            <a:off x="9997983" y="4867025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장군</a:t>
            </a:r>
            <a:r>
              <a:rPr lang="en-US" altLang="ko-KR" sz="1400" dirty="0">
                <a:solidFill>
                  <a:srgbClr val="EF296B"/>
                </a:solidFill>
              </a:rPr>
              <a:t> 2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29046-9B06-4762-8558-8A05C737C637}"/>
              </a:ext>
            </a:extLst>
          </p:cNvPr>
          <p:cNvSpPr txBox="1"/>
          <p:nvPr/>
        </p:nvSpPr>
        <p:spPr>
          <a:xfrm>
            <a:off x="10214817" y="45900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5D8426-5992-49B9-AD3D-8E4E7FDE3534}"/>
              </a:ext>
            </a:extLst>
          </p:cNvPr>
          <p:cNvCxnSpPr>
            <a:cxnSpLocks/>
          </p:cNvCxnSpPr>
          <p:nvPr/>
        </p:nvCxnSpPr>
        <p:spPr>
          <a:xfrm flipH="1">
            <a:off x="1914562" y="4366157"/>
            <a:ext cx="517688" cy="500868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F31EF-8AC9-43F7-8332-B196C3DC33F6}"/>
              </a:ext>
            </a:extLst>
          </p:cNvPr>
          <p:cNvCxnSpPr>
            <a:cxnSpLocks/>
          </p:cNvCxnSpPr>
          <p:nvPr/>
        </p:nvCxnSpPr>
        <p:spPr>
          <a:xfrm>
            <a:off x="3650398" y="4388990"/>
            <a:ext cx="508514" cy="478035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81D18-90C8-4BF8-B19D-EA9CEACFE4AB}"/>
              </a:ext>
            </a:extLst>
          </p:cNvPr>
          <p:cNvCxnSpPr>
            <a:cxnSpLocks/>
          </p:cNvCxnSpPr>
          <p:nvPr/>
        </p:nvCxnSpPr>
        <p:spPr>
          <a:xfrm flipH="1">
            <a:off x="2300192" y="4923560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58A453-7BE4-4573-91DA-3DD0F842004D}"/>
              </a:ext>
            </a:extLst>
          </p:cNvPr>
          <p:cNvCxnSpPr>
            <a:cxnSpLocks/>
          </p:cNvCxnSpPr>
          <p:nvPr/>
        </p:nvCxnSpPr>
        <p:spPr>
          <a:xfrm>
            <a:off x="2335584" y="5201968"/>
            <a:ext cx="1473091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E469DC-F349-4347-9410-D7B385CBCC0C}"/>
              </a:ext>
            </a:extLst>
          </p:cNvPr>
          <p:cNvCxnSpPr>
            <a:cxnSpLocks/>
          </p:cNvCxnSpPr>
          <p:nvPr/>
        </p:nvCxnSpPr>
        <p:spPr>
          <a:xfrm flipH="1">
            <a:off x="8103870" y="4925656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A643EF-E5AD-4C11-906F-429DC1ED76C1}"/>
              </a:ext>
            </a:extLst>
          </p:cNvPr>
          <p:cNvCxnSpPr>
            <a:cxnSpLocks/>
          </p:cNvCxnSpPr>
          <p:nvPr/>
        </p:nvCxnSpPr>
        <p:spPr>
          <a:xfrm>
            <a:off x="8162013" y="5253069"/>
            <a:ext cx="1473091" cy="0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BA8FFC-B4FF-498C-B173-8647A8103969}"/>
              </a:ext>
            </a:extLst>
          </p:cNvPr>
          <p:cNvCxnSpPr>
            <a:cxnSpLocks/>
          </p:cNvCxnSpPr>
          <p:nvPr/>
        </p:nvCxnSpPr>
        <p:spPr>
          <a:xfrm flipH="1">
            <a:off x="7791671" y="4366157"/>
            <a:ext cx="517688" cy="500868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FBD9F7-FC22-472D-A053-4D8467E44BB0}"/>
              </a:ext>
            </a:extLst>
          </p:cNvPr>
          <p:cNvCxnSpPr>
            <a:cxnSpLocks/>
          </p:cNvCxnSpPr>
          <p:nvPr/>
        </p:nvCxnSpPr>
        <p:spPr>
          <a:xfrm>
            <a:off x="9550911" y="4396360"/>
            <a:ext cx="508514" cy="478035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5651A4-85F4-4FCE-96CF-3ACA19564BEB}"/>
              </a:ext>
            </a:extLst>
          </p:cNvPr>
          <p:cNvSpPr txBox="1"/>
          <p:nvPr/>
        </p:nvSpPr>
        <p:spPr>
          <a:xfrm>
            <a:off x="2757753" y="45874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93FD2-866E-4490-A920-87EB9689ABE7}"/>
              </a:ext>
            </a:extLst>
          </p:cNvPr>
          <p:cNvSpPr txBox="1"/>
          <p:nvPr/>
        </p:nvSpPr>
        <p:spPr>
          <a:xfrm>
            <a:off x="2769107" y="525547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B1B2A-F31E-4F51-B9D8-2840D471AD7D}"/>
              </a:ext>
            </a:extLst>
          </p:cNvPr>
          <p:cNvSpPr txBox="1"/>
          <p:nvPr/>
        </p:nvSpPr>
        <p:spPr>
          <a:xfrm>
            <a:off x="1653530" y="43330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67EE9-B0B0-4BBB-A54F-93CD168A80CD}"/>
              </a:ext>
            </a:extLst>
          </p:cNvPr>
          <p:cNvSpPr txBox="1"/>
          <p:nvPr/>
        </p:nvSpPr>
        <p:spPr>
          <a:xfrm>
            <a:off x="3857624" y="436615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E4BE4-4BE0-4B03-83A1-F5FDC21B8248}"/>
              </a:ext>
            </a:extLst>
          </p:cNvPr>
          <p:cNvSpPr txBox="1"/>
          <p:nvPr/>
        </p:nvSpPr>
        <p:spPr>
          <a:xfrm>
            <a:off x="7548538" y="4333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C3C8-0BEB-4998-AE66-55D8C13FD135}"/>
              </a:ext>
            </a:extLst>
          </p:cNvPr>
          <p:cNvSpPr txBox="1"/>
          <p:nvPr/>
        </p:nvSpPr>
        <p:spPr>
          <a:xfrm>
            <a:off x="9638045" y="43272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B0EE6B-8E80-4D33-A251-2A4DBF36EA12}"/>
              </a:ext>
            </a:extLst>
          </p:cNvPr>
          <p:cNvSpPr txBox="1"/>
          <p:nvPr/>
        </p:nvSpPr>
        <p:spPr>
          <a:xfrm>
            <a:off x="8672238" y="45899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83A92E-4B18-44E2-9BD5-0648FBF48219}"/>
              </a:ext>
            </a:extLst>
          </p:cNvPr>
          <p:cNvSpPr txBox="1"/>
          <p:nvPr/>
        </p:nvSpPr>
        <p:spPr>
          <a:xfrm>
            <a:off x="8677340" y="526716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</p:spTree>
    <p:extLst>
      <p:ext uri="{BB962C8B-B14F-4D97-AF65-F5344CB8AC3E}">
        <p14:creationId xmlns:p14="http://schemas.microsoft.com/office/powerpoint/2010/main" val="2984694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 algn="ctr">
              <a:lnSpc>
                <a:spcPct val="250000"/>
              </a:lnSpc>
              <a:buNone/>
            </a:pPr>
            <a:r>
              <a:rPr lang="en-US" altLang="ko-KR" sz="3000" dirty="0"/>
              <a:t>P2P</a:t>
            </a:r>
            <a:r>
              <a:rPr lang="ko-KR" altLang="en-US" sz="3000" dirty="0"/>
              <a:t> 네트워크</a:t>
            </a:r>
            <a:endParaRPr lang="en-US" altLang="ko-KR" sz="3000" dirty="0"/>
          </a:p>
          <a:p>
            <a:pPr indent="0" algn="ctr">
              <a:lnSpc>
                <a:spcPct val="250000"/>
              </a:lnSpc>
              <a:buNone/>
            </a:pPr>
            <a:r>
              <a:rPr lang="ko-KR" altLang="en-US" sz="3000" dirty="0"/>
              <a:t>전사서명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해쉬</a:t>
            </a:r>
            <a:endParaRPr lang="en-US" altLang="ko-KR" sz="3000" dirty="0"/>
          </a:p>
          <a:p>
            <a:pPr indent="0" algn="ctr">
              <a:lnSpc>
                <a:spcPct val="250000"/>
              </a:lnSpc>
              <a:buNone/>
            </a:pPr>
            <a:r>
              <a:rPr lang="ko-KR" altLang="en-US" sz="3000" dirty="0"/>
              <a:t>합의 알고리즘</a:t>
            </a:r>
            <a:endParaRPr lang="en-US" altLang="ko-KR" sz="3000" dirty="0"/>
          </a:p>
          <a:p>
            <a:pPr indent="0" algn="ctr">
              <a:lnSpc>
                <a:spcPct val="250000"/>
              </a:lnSpc>
              <a:buNone/>
            </a:pPr>
            <a:r>
              <a:rPr lang="ko-KR" altLang="en-US" sz="3000" dirty="0"/>
              <a:t>스마트 </a:t>
            </a:r>
            <a:r>
              <a:rPr lang="ko-KR" altLang="en-US" sz="3000" dirty="0" err="1"/>
              <a:t>컨트랙트</a:t>
            </a:r>
            <a:endParaRPr lang="en-US" altLang="ko-KR" sz="30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13500" y="674860"/>
            <a:ext cx="60960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/>
              <a:t>The Times 03/Jan/2009 Chancellor on brink of second bailout for banks</a:t>
            </a:r>
            <a:br>
              <a:rPr lang="en-US" altLang="ko-KR" dirty="0"/>
            </a:br>
            <a:r>
              <a:rPr lang="ko-KR" altLang="en-US" sz="1600" dirty="0"/>
              <a:t>더 타임스 </a:t>
            </a:r>
            <a:r>
              <a:rPr lang="en-US" altLang="ko-KR" sz="1600" dirty="0"/>
              <a:t>2009-01-03 </a:t>
            </a: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[ </a:t>
            </a:r>
            <a:r>
              <a:rPr lang="en-US" altLang="ko-KR" dirty="0" err="1"/>
              <a:t>PoW</a:t>
            </a:r>
            <a:r>
              <a:rPr lang="en-US" altLang="ko-KR" dirty="0"/>
              <a:t> (Proof of Work)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/>
              <a:t>Confirmations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위</a:t>
            </a:r>
            <a:r>
              <a:rPr lang="en-US" altLang="ko-KR" dirty="0"/>
              <a:t>·</a:t>
            </a:r>
            <a:r>
              <a:rPr lang="ko-KR" altLang="en-US" dirty="0"/>
              <a:t>변조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/>
              <a:t>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54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/>
              <a:t>이더리움 스마트 </a:t>
            </a:r>
            <a:r>
              <a:rPr lang="ko-KR" altLang="en-US" dirty="0" err="1"/>
              <a:t>컨트랙트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 dirty="0"/>
              <a:t>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 (Ethereum Virtual Machine)</a:t>
            </a:r>
          </a:p>
          <a:p>
            <a:pPr lvl="1"/>
            <a:r>
              <a:rPr lang="en-US" altLang="ko-KR" dirty="0"/>
              <a:t>Ethereum Runtime Environment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이더리움  </a:t>
            </a:r>
            <a:r>
              <a:rPr lang="en-US" altLang="ko-KR" dirty="0"/>
              <a:t>[ EVM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EVM</a:t>
            </a:r>
            <a:r>
              <a:rPr lang="ko-KR" altLang="en-US" dirty="0"/>
              <a:t> 에서 동작하는 </a:t>
            </a:r>
            <a:r>
              <a:rPr lang="en-US" altLang="ko-KR" dirty="0"/>
              <a:t>bytecode </a:t>
            </a:r>
            <a:r>
              <a:rPr lang="ko-KR" altLang="en-US" dirty="0"/>
              <a:t>작성 프로그래밍 언어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이더리움 </a:t>
            </a:r>
            <a:r>
              <a:rPr lang="en-US" altLang="ko-KR" dirty="0"/>
              <a:t>[ Solidity 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2286905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858272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68072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2286905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68606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2013-11-27,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백서</a:t>
            </a:r>
            <a:r>
              <a:rPr lang="en-US" altLang="ko-KR" dirty="0"/>
              <a:t>, </a:t>
            </a:r>
            <a:r>
              <a:rPr lang="ko-KR" altLang="en-US" dirty="0"/>
              <a:t>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>
                <a:hlinkClick r:id="rId3"/>
              </a:rPr>
              <a:t>Ethereum JSON-RPC Specification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JSON-RPC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Http, WebSocket - CORS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API library &amp; Wallet API</a:t>
            </a:r>
          </a:p>
          <a:p>
            <a:pPr lvl="1"/>
            <a:r>
              <a:rPr lang="en-US" altLang="ko-KR" dirty="0">
                <a:hlinkClick r:id="rId5"/>
              </a:rPr>
              <a:t>web3js</a:t>
            </a:r>
            <a:r>
              <a:rPr lang="en-US" altLang="ko-KR" dirty="0"/>
              <a:t> (</a:t>
            </a:r>
            <a:r>
              <a:rPr lang="en-US" altLang="ko-KR" dirty="0" err="1"/>
              <a:t>javascript</a:t>
            </a:r>
            <a:r>
              <a:rPr lang="en-US" altLang="ko-KR" dirty="0"/>
              <a:t>), </a:t>
            </a:r>
            <a:r>
              <a:rPr lang="en-US" altLang="ko-KR" dirty="0">
                <a:hlinkClick r:id="rId6"/>
              </a:rPr>
              <a:t>web3j</a:t>
            </a:r>
            <a:r>
              <a:rPr lang="en-US" altLang="ko-KR" dirty="0"/>
              <a:t> (Java), </a:t>
            </a:r>
            <a:r>
              <a:rPr lang="en-US" altLang="ko-KR" dirty="0">
                <a:hlinkClick r:id="rId7"/>
              </a:rPr>
              <a:t>web3.py</a:t>
            </a:r>
            <a:r>
              <a:rPr lang="en-US" altLang="ko-KR" dirty="0"/>
              <a:t> (python), </a:t>
            </a:r>
            <a:r>
              <a:rPr lang="en-US" altLang="ko-KR" dirty="0" err="1">
                <a:hlinkClick r:id="rId8"/>
              </a:rPr>
              <a:t>Nethereum</a:t>
            </a:r>
            <a:r>
              <a:rPr lang="en-US" altLang="ko-KR" dirty="0"/>
              <a:t> (C#)</a:t>
            </a:r>
          </a:p>
          <a:p>
            <a:r>
              <a:rPr lang="ko-KR" altLang="en-US" dirty="0"/>
              <a:t>지갑</a:t>
            </a:r>
            <a:endParaRPr lang="en-US" altLang="ko-KR" dirty="0"/>
          </a:p>
          <a:p>
            <a:pPr lvl="1"/>
            <a:r>
              <a:rPr lang="ko-KR" altLang="en-US" dirty="0"/>
              <a:t>메타마스크 </a:t>
            </a:r>
            <a:r>
              <a:rPr lang="en-US" altLang="ko-KR" dirty="0"/>
              <a:t>(integration with web3js)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490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9453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197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1512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0A4C0B-7360-41AF-A726-01EF4231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0944AD-F020-48EA-A3F7-2921C2F2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0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 Next-Generation </a:t>
            </a:r>
            <a:r>
              <a:rPr lang="en-US" altLang="ko-KR" sz="2000" b="1" dirty="0">
                <a:solidFill>
                  <a:srgbClr val="00C8EB"/>
                </a:solidFill>
              </a:rPr>
              <a:t>Smart Contract</a:t>
            </a:r>
            <a:r>
              <a:rPr lang="en-US" altLang="ko-KR" sz="2000" b="1" dirty="0">
                <a:solidFill>
                  <a:schemeClr val="bg1"/>
                </a:solidFill>
              </a:rPr>
              <a:t> and </a:t>
            </a:r>
            <a:r>
              <a:rPr lang="en-US" altLang="ko-KR" sz="2000" b="1" dirty="0">
                <a:solidFill>
                  <a:srgbClr val="DBAC7D"/>
                </a:solidFill>
              </a:rPr>
              <a:t>Decentralized Application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차세대 </a:t>
            </a:r>
            <a:r>
              <a:rPr lang="ko-KR" altLang="en-US" sz="2000" b="1" dirty="0">
                <a:solidFill>
                  <a:srgbClr val="00C8EB"/>
                </a:solidFill>
              </a:rPr>
              <a:t>스마트 </a:t>
            </a:r>
            <a:r>
              <a:rPr lang="ko-KR" altLang="en-US" sz="2000" b="1" dirty="0" err="1">
                <a:solidFill>
                  <a:srgbClr val="00C8EB"/>
                </a:solidFill>
              </a:rPr>
              <a:t>컨트랙트</a:t>
            </a:r>
            <a:r>
              <a:rPr lang="ko-KR" altLang="en-US" sz="2000" b="1" dirty="0" err="1">
                <a:solidFill>
                  <a:schemeClr val="bg1"/>
                </a:solidFill>
              </a:rPr>
              <a:t>와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rgbClr val="DBAC7D"/>
                </a:solidFill>
              </a:rPr>
              <a:t>탈중앙화된</a:t>
            </a:r>
            <a:r>
              <a:rPr lang="ko-KR" altLang="en-US" sz="2000" b="1" dirty="0">
                <a:solidFill>
                  <a:srgbClr val="DBAC7D"/>
                </a:solidFill>
              </a:rPr>
              <a:t> 어플리케이션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00C8EB"/>
                </a:solidFill>
              </a:rPr>
              <a:t>플랫폼</a:t>
            </a:r>
            <a:endParaRPr lang="en-US" altLang="ko-KR" sz="2000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Satoshi Nakamoto's development of </a:t>
            </a:r>
            <a:r>
              <a:rPr lang="en-US" altLang="ko-KR" dirty="0">
                <a:solidFill>
                  <a:srgbClr val="FFC700"/>
                </a:solidFill>
              </a:rPr>
              <a:t>Bitcoin</a:t>
            </a:r>
            <a:r>
              <a:rPr lang="en-US" altLang="ko-KR" dirty="0"/>
              <a:t> in 2009 has often been hailed as a radical development in money and currency, being </a:t>
            </a:r>
            <a:r>
              <a:rPr lang="en-US" altLang="ko-KR" dirty="0">
                <a:solidFill>
                  <a:srgbClr val="DBAC7D"/>
                </a:solidFill>
              </a:rPr>
              <a:t>the first example of a digital asset which simultaneously has no backing or "intrinsic value" and no centralized issuer or controller</a:t>
            </a:r>
            <a:r>
              <a:rPr lang="en-US" altLang="ko-KR" dirty="0"/>
              <a:t>. However, another, arguably more important, part of the Bitcoin experiment is the underlying </a:t>
            </a:r>
            <a:r>
              <a:rPr lang="en-US" altLang="ko-KR" dirty="0">
                <a:solidFill>
                  <a:srgbClr val="DBAC7D"/>
                </a:solidFill>
              </a:rPr>
              <a:t>blockchain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>
                <a:solidFill>
                  <a:srgbClr val="DBAC7D"/>
                </a:solidFill>
              </a:rPr>
              <a:t>technology as a tool of distributed consensus</a:t>
            </a:r>
            <a:r>
              <a:rPr lang="en-US" altLang="ko-KR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dirty="0" err="1"/>
              <a:t>사토시</a:t>
            </a:r>
            <a:r>
              <a:rPr lang="ko-KR" altLang="en-US" dirty="0"/>
              <a:t> </a:t>
            </a:r>
            <a:r>
              <a:rPr lang="ko-KR" altLang="en-US" dirty="0" err="1"/>
              <a:t>나카모토에</a:t>
            </a:r>
            <a:r>
              <a:rPr lang="ko-KR" altLang="en-US" dirty="0"/>
              <a:t> 의해 </a:t>
            </a:r>
            <a:r>
              <a:rPr lang="en-US" altLang="ko-KR" dirty="0"/>
              <a:t>2009 </a:t>
            </a:r>
            <a:r>
              <a:rPr lang="ko-KR" altLang="en-US" dirty="0"/>
              <a:t>년 개발된 </a:t>
            </a:r>
            <a:r>
              <a:rPr lang="ko-KR" altLang="en-US" dirty="0" err="1">
                <a:solidFill>
                  <a:srgbClr val="FFC700"/>
                </a:solidFill>
              </a:rPr>
              <a:t>비트코인</a:t>
            </a:r>
            <a:r>
              <a:rPr lang="ko-KR" altLang="en-US" dirty="0" err="1"/>
              <a:t>은</a:t>
            </a:r>
            <a:r>
              <a:rPr lang="ko-KR" altLang="en-US" dirty="0"/>
              <a:t> 종종 화폐와 통화분야에서 매우 근본적인 혁신으로 묘사되어 왔는데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ko-KR" altLang="en-US" dirty="0" err="1"/>
              <a:t>비트코인이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dirty="0">
                <a:solidFill>
                  <a:srgbClr val="DBAC7D"/>
                </a:solidFill>
              </a:rPr>
              <a:t>, </a:t>
            </a:r>
            <a:r>
              <a:rPr lang="ko-KR" altLang="en-US" dirty="0" err="1">
                <a:solidFill>
                  <a:srgbClr val="DBAC7D"/>
                </a:solidFill>
              </a:rPr>
              <a:t>중앙화된</a:t>
            </a:r>
            <a:r>
              <a:rPr lang="ko-KR" altLang="en-US" dirty="0">
                <a:solidFill>
                  <a:srgbClr val="DBAC7D"/>
                </a:solidFill>
              </a:rPr>
              <a:t> 발행기관이나 통제기관도 없는 디지털 자산의 첫 번째 사례</a:t>
            </a:r>
            <a:r>
              <a:rPr lang="ko-KR" altLang="en-US" dirty="0"/>
              <a:t>였기 때문이다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비트코인</a:t>
            </a:r>
            <a:r>
              <a:rPr lang="ko-KR" altLang="en-US" dirty="0"/>
              <a:t> 실험의 더욱 중요한 측면은 </a:t>
            </a:r>
            <a:r>
              <a:rPr lang="ko-KR" altLang="en-US" dirty="0" err="1"/>
              <a:t>비트코인을</a:t>
            </a:r>
            <a:r>
              <a:rPr lang="ko-KR" altLang="en-US" dirty="0"/>
              <a:t> 떠받치고 있는 </a:t>
            </a:r>
            <a:r>
              <a:rPr lang="ko-KR" altLang="en-US" dirty="0">
                <a:solidFill>
                  <a:srgbClr val="DBAC7D"/>
                </a:solidFill>
              </a:rPr>
              <a:t>분산 합의 </a:t>
            </a:r>
            <a:r>
              <a:rPr lang="ko-KR" altLang="en-US" dirty="0" err="1">
                <a:solidFill>
                  <a:srgbClr val="DBAC7D"/>
                </a:solidFill>
              </a:rPr>
              <a:t>수단으로서의</a:t>
            </a:r>
            <a:r>
              <a:rPr lang="ko-KR" altLang="en-US" dirty="0">
                <a:solidFill>
                  <a:srgbClr val="DBAC7D"/>
                </a:solidFill>
              </a:rPr>
              <a:t> 블록체인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ko-KR" altLang="en-US" dirty="0">
                <a:solidFill>
                  <a:srgbClr val="DBAC7D"/>
                </a:solidFill>
              </a:rPr>
              <a:t>기술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이에 대한 관심이 급격하게 늘어나고 있다</a:t>
            </a:r>
            <a:r>
              <a:rPr lang="en-US" altLang="ko-KR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14794</TotalTime>
  <Words>11391</Words>
  <Application>Microsoft Office PowerPoint</Application>
  <PresentationFormat>와이드스크린</PresentationFormat>
  <Paragraphs>1761</Paragraphs>
  <Slides>91</Slides>
  <Notes>65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4" baseType="lpstr">
      <vt:lpstr>-apple-system</vt:lpstr>
      <vt:lpstr>Binance Plex</vt:lpstr>
      <vt:lpstr>charter</vt:lpstr>
      <vt:lpstr>Helvetica Neue</vt:lpstr>
      <vt:lpstr>se-nanumgothic</vt:lpstr>
      <vt:lpstr>맑은 고딕</vt:lpstr>
      <vt:lpstr>Arial</vt:lpstr>
      <vt:lpstr>Cambria Math</vt:lpstr>
      <vt:lpstr>Consolas</vt:lpstr>
      <vt:lpstr>Helvetica</vt:lpstr>
      <vt:lpstr>Open Sans</vt:lpstr>
      <vt:lpstr>Office 테마</vt:lpstr>
      <vt:lpstr>비트맵 이미지</vt:lpstr>
      <vt:lpstr>Blockchain?!</vt:lpstr>
      <vt:lpstr>Cypherpunk 선언문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기타 용어</vt:lpstr>
      <vt:lpstr>암호학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비대칭키 암호(공개키 암호) </vt:lpstr>
      <vt:lpstr>대칭키 암호, 비대칭키 암호(공개키 암호) </vt:lpstr>
      <vt:lpstr>비대칭키 암호(공개키 암호) [ 타원곡선 암호(ECC, Elliptic Curve Cryptography) ]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머클트리(Merkle tree)</vt:lpstr>
      <vt:lpstr>머클트리(Merkle tree) [ 트랜잭션 위·변조 탐지 ]</vt:lpstr>
      <vt:lpstr>블록과 블록체인</vt:lpstr>
      <vt:lpstr>블록과 블록체인</vt:lpstr>
      <vt:lpstr>블록과 블록체인 [ 블록 헤더(Block Header) – 머클 루트 (Merkle Root) ]</vt:lpstr>
      <vt:lpstr>블록과 블록체인 [ 블록 헤더(Block Header) – 이전 블록 해쉬 (Previous Block Hash) ]</vt:lpstr>
      <vt:lpstr>블록과 블록체인 [ 블록 헤더(Block Header) –블록 해시 (Block Hash) ]</vt:lpstr>
      <vt:lpstr>블록과 블록체인</vt:lpstr>
      <vt:lpstr>블록과 블록체인 [ 트랜잭션 및 블록 위·변조 탐지 ]</vt:lpstr>
      <vt:lpstr>분산원장 기술 (DTL; Distributed Ledger Technology)</vt:lpstr>
      <vt:lpstr>Timestamp Server</vt:lpstr>
      <vt:lpstr>블록 높이(height), 깊이(depth), 컴펌(confirmation)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[ PoW (Proof of Work) ]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블록체인의 보안 [위·변조 방지, 검열 저항성]</vt:lpstr>
      <vt:lpstr>스마트 계약(Smart Contract)</vt:lpstr>
      <vt:lpstr>스마트 컨트랙트 - 비트코인</vt:lpstr>
      <vt:lpstr>스마트 컨트랙트 : 이더리움  [ EVM ]</vt:lpstr>
      <vt:lpstr>스마트 컨트랙트 : 이더리움 [ Solidity ]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Dapp (Decentrialized Application)</vt:lpstr>
      <vt:lpstr>Dapp (Decentrialized Application)</vt:lpstr>
      <vt:lpstr>이더리움 블럭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1287</cp:revision>
  <dcterms:created xsi:type="dcterms:W3CDTF">2022-04-18T06:24:13Z</dcterms:created>
  <dcterms:modified xsi:type="dcterms:W3CDTF">2022-05-02T02:50:40Z</dcterms:modified>
</cp:coreProperties>
</file>