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321" r:id="rId3"/>
    <p:sldId id="259" r:id="rId4"/>
    <p:sldId id="261" r:id="rId5"/>
    <p:sldId id="260" r:id="rId6"/>
    <p:sldId id="266" r:id="rId7"/>
    <p:sldId id="268" r:id="rId8"/>
    <p:sldId id="263" r:id="rId9"/>
    <p:sldId id="264" r:id="rId10"/>
    <p:sldId id="265" r:id="rId11"/>
    <p:sldId id="276" r:id="rId12"/>
    <p:sldId id="357" r:id="rId13"/>
    <p:sldId id="262" r:id="rId14"/>
    <p:sldId id="272" r:id="rId15"/>
    <p:sldId id="269" r:id="rId16"/>
    <p:sldId id="270" r:id="rId17"/>
    <p:sldId id="273" r:id="rId18"/>
    <p:sldId id="274" r:id="rId19"/>
    <p:sldId id="286" r:id="rId20"/>
    <p:sldId id="271" r:id="rId21"/>
    <p:sldId id="337" r:id="rId22"/>
    <p:sldId id="277" r:id="rId23"/>
    <p:sldId id="275" r:id="rId24"/>
    <p:sldId id="280" r:id="rId25"/>
    <p:sldId id="281" r:id="rId26"/>
    <p:sldId id="279" r:id="rId27"/>
    <p:sldId id="289" r:id="rId28"/>
    <p:sldId id="278" r:id="rId29"/>
    <p:sldId id="282" r:id="rId30"/>
    <p:sldId id="340" r:id="rId31"/>
    <p:sldId id="338" r:id="rId32"/>
    <p:sldId id="283" r:id="rId33"/>
    <p:sldId id="284" r:id="rId34"/>
    <p:sldId id="347" r:id="rId35"/>
    <p:sldId id="344" r:id="rId36"/>
    <p:sldId id="351" r:id="rId37"/>
    <p:sldId id="353" r:id="rId38"/>
    <p:sldId id="355" r:id="rId39"/>
    <p:sldId id="358" r:id="rId40"/>
    <p:sldId id="359" r:id="rId41"/>
    <p:sldId id="288" r:id="rId42"/>
    <p:sldId id="290" r:id="rId43"/>
    <p:sldId id="291" r:id="rId44"/>
    <p:sldId id="292" r:id="rId45"/>
    <p:sldId id="295" r:id="rId46"/>
    <p:sldId id="293" r:id="rId47"/>
    <p:sldId id="294" r:id="rId48"/>
    <p:sldId id="360" r:id="rId49"/>
    <p:sldId id="296" r:id="rId50"/>
    <p:sldId id="361" r:id="rId51"/>
    <p:sldId id="299" r:id="rId52"/>
    <p:sldId id="297" r:id="rId53"/>
    <p:sldId id="298" r:id="rId54"/>
    <p:sldId id="319" r:id="rId55"/>
    <p:sldId id="307" r:id="rId56"/>
    <p:sldId id="300" r:id="rId57"/>
    <p:sldId id="301" r:id="rId58"/>
    <p:sldId id="302" r:id="rId59"/>
    <p:sldId id="306" r:id="rId60"/>
    <p:sldId id="303" r:id="rId61"/>
    <p:sldId id="309" r:id="rId62"/>
    <p:sldId id="308" r:id="rId63"/>
    <p:sldId id="310" r:id="rId64"/>
    <p:sldId id="312" r:id="rId65"/>
    <p:sldId id="311" r:id="rId66"/>
    <p:sldId id="329" r:id="rId67"/>
    <p:sldId id="331" r:id="rId68"/>
    <p:sldId id="330" r:id="rId69"/>
    <p:sldId id="304" r:id="rId70"/>
    <p:sldId id="305" r:id="rId71"/>
    <p:sldId id="313" r:id="rId72"/>
    <p:sldId id="287" r:id="rId73"/>
    <p:sldId id="314" r:id="rId74"/>
    <p:sldId id="315" r:id="rId75"/>
    <p:sldId id="316" r:id="rId76"/>
    <p:sldId id="320" r:id="rId77"/>
    <p:sldId id="317" r:id="rId78"/>
    <p:sldId id="318" r:id="rId79"/>
    <p:sldId id="322" r:id="rId80"/>
    <p:sldId id="332" r:id="rId81"/>
    <p:sldId id="324" r:id="rId82"/>
    <p:sldId id="323" r:id="rId83"/>
    <p:sldId id="325" r:id="rId84"/>
    <p:sldId id="333" r:id="rId85"/>
    <p:sldId id="335" r:id="rId86"/>
    <p:sldId id="326" r:id="rId87"/>
    <p:sldId id="327" r:id="rId88"/>
    <p:sldId id="349" r:id="rId89"/>
    <p:sldId id="328" r:id="rId90"/>
    <p:sldId id="258" r:id="rId9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12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4224" userDrawn="1">
          <p15:clr>
            <a:srgbClr val="A4A3A4"/>
          </p15:clr>
        </p15:guide>
        <p15:guide id="6" pos="143" userDrawn="1">
          <p15:clr>
            <a:srgbClr val="A4A3A4"/>
          </p15:clr>
        </p15:guide>
        <p15:guide id="7" pos="7514" userDrawn="1">
          <p15:clr>
            <a:srgbClr val="A4A3A4"/>
          </p15:clr>
        </p15:guide>
        <p15:guide id="8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FF"/>
    <a:srgbClr val="EF296B"/>
    <a:srgbClr val="00C8EB"/>
    <a:srgbClr val="FFC700"/>
    <a:srgbClr val="3F3F3F"/>
    <a:srgbClr val="B99FFF"/>
    <a:srgbClr val="00D35A"/>
    <a:srgbClr val="5AFA6E"/>
    <a:srgbClr val="DBAC7D"/>
    <a:srgbClr val="F79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934" autoAdjust="0"/>
  </p:normalViewPr>
  <p:slideViewPr>
    <p:cSldViewPr snapToGrid="0" showGuides="1">
      <p:cViewPr>
        <p:scale>
          <a:sx n="120" d="100"/>
          <a:sy n="120" d="100"/>
        </p:scale>
        <p:origin x="900" y="606"/>
      </p:cViewPr>
      <p:guideLst>
        <p:guide orient="horz" pos="414"/>
        <p:guide pos="3840"/>
        <p:guide pos="1912"/>
        <p:guide pos="5768"/>
        <p:guide orient="horz" pos="4224"/>
        <p:guide pos="143"/>
        <p:guide pos="7514"/>
        <p:guide orient="horz" pos="2387"/>
      </p:guideLst>
    </p:cSldViewPr>
  </p:slideViewPr>
  <p:notesTextViewPr>
    <p:cViewPr>
      <p:scale>
        <a:sx n="3" d="2"/>
        <a:sy n="3" d="2"/>
      </p:scale>
      <p:origin x="0" y="-42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01CD-EBEC-4713-BC5E-716D073266E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A9EE-A5B3-4995-A41F-DADDCF85C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Keccak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o.wikipedia.org/wiki/SHA-3#cite_note-2" TargetMode="External"/><Relationship Id="rId4" Type="http://schemas.openxmlformats.org/officeDocument/2006/relationships/hyperlink" Target="https://ko.wikipedia.org/wiki/SHA-3#cite_note-keccak-1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ash.kr/index.php/%EC%82%AC%ED%86%A0%EC%8B%9C_%EB%82%98%EC%B9%B4%EB%AA%A8%ED%86%A0" TargetMode="External"/><Relationship Id="rId7" Type="http://schemas.openxmlformats.org/officeDocument/2006/relationships/hyperlink" Target="http://wiki.hash.kr/index.php?title=%EB%B9%84%EC%9E%94%ED%8B%B4_%EC%9E%A5%EA%B5%B0%EC%9D%98_%EB%AC%B8%EC%A0%9C&amp;action=edit&amp;redlink=1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iki.hash.kr/index.php?title=%EB%91%90_%EC%9E%A5%EA%B5%B0%EC%9D%98_%EB%AC%B8%EC%A0%9C&amp;action=edit&amp;redlink=1" TargetMode="External"/><Relationship Id="rId5" Type="http://schemas.openxmlformats.org/officeDocument/2006/relationships/hyperlink" Target="http://wiki.hash.kr/index.php?title=%EC%A0%9C%EC%9E%84%EC%8A%A4_A_%EB%8F%84%EB%84%90%EB%93%9C&amp;action=edit&amp;redlink=1" TargetMode="External"/><Relationship Id="rId4" Type="http://schemas.openxmlformats.org/officeDocument/2006/relationships/hyperlink" Target="http://wiki.hash.kr/index.php/%EB%B9%84%ED%8A%B8%EC%BD%94%EC%9D%B8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ash.kr/index.php/%EC%82%AC%ED%86%A0%EC%8B%9C_%EB%82%98%EC%B9%B4%EB%AA%A8%ED%86%A0" TargetMode="External"/><Relationship Id="rId7" Type="http://schemas.openxmlformats.org/officeDocument/2006/relationships/hyperlink" Target="http://wiki.hash.kr/index.php?title=%EB%B9%84%EC%9E%94%ED%8B%B4_%EC%9E%A5%EA%B5%B0%EC%9D%98_%EB%AC%B8%EC%A0%9C&amp;action=edit&amp;redlink=1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iki.hash.kr/index.php?title=%EB%91%90_%EC%9E%A5%EA%B5%B0%EC%9D%98_%EB%AC%B8%EC%A0%9C&amp;action=edit&amp;redlink=1" TargetMode="External"/><Relationship Id="rId5" Type="http://schemas.openxmlformats.org/officeDocument/2006/relationships/hyperlink" Target="http://wiki.hash.kr/index.php?title=%EC%A0%9C%EC%9E%84%EC%8A%A4_A_%EB%8F%84%EB%84%90%EB%93%9C&amp;action=edit&amp;redlink=1" TargetMode="External"/><Relationship Id="rId4" Type="http://schemas.openxmlformats.org/officeDocument/2006/relationships/hyperlink" Target="http://wiki.hash.kr/index.php/%EB%B9%84%ED%8A%B8%EC%BD%94%EC%9D%B8" TargetMode="Externa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https://academy.binance.com/ko/articles/history-of-cryptography</a:t>
            </a:r>
          </a:p>
          <a:p>
            <a:r>
              <a:rPr lang="en-US" altLang="ko-KR" dirty="0"/>
              <a:t>https://academy.binance.com/ko/articles/history-of-blockchain</a:t>
            </a:r>
          </a:p>
          <a:p>
            <a:endParaRPr lang="en-US" altLang="ko-KR" dirty="0"/>
          </a:p>
          <a:p>
            <a:r>
              <a:rPr lang="ko-KR" altLang="en-US" dirty="0"/>
              <a:t>블록체인 해설서</a:t>
            </a:r>
            <a:r>
              <a:rPr lang="en-US" altLang="ko-KR" dirty="0"/>
              <a:t>: https://www.notion.so/2-91f0f82809ad4266bb9d37ea2c12eb8a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14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Hash</a:t>
            </a:r>
            <a:r>
              <a:rPr lang="ko-KR" altLang="en-US" dirty="0"/>
              <a:t> 알고리즘별 안정도 </a:t>
            </a:r>
            <a:r>
              <a:rPr lang="en-US" altLang="ko-KR" dirty="0"/>
              <a:t>: http://valerieaurora.org/hash.html</a:t>
            </a:r>
          </a:p>
          <a:p>
            <a:endParaRPr lang="en-US" altLang="ko-KR" dirty="0"/>
          </a:p>
          <a:p>
            <a:r>
              <a:rPr lang="en-US" altLang="ko-KR" dirty="0"/>
              <a:t>Merkle-</a:t>
            </a:r>
            <a:r>
              <a:rPr lang="en-US" altLang="ko-KR" dirty="0" err="1"/>
              <a:t>Damgard</a:t>
            </a:r>
            <a:r>
              <a:rPr lang="en-US" altLang="ko-KR" dirty="0"/>
              <a:t> </a:t>
            </a:r>
            <a:r>
              <a:rPr lang="ko-KR" altLang="en-US" dirty="0"/>
              <a:t>해시 함수</a:t>
            </a:r>
            <a:r>
              <a:rPr lang="en-US" altLang="ko-KR" dirty="0"/>
              <a:t>: https://3-24.github.io/cryptography/Merkle-Damgard/</a:t>
            </a:r>
          </a:p>
          <a:p>
            <a:r>
              <a:rPr lang="en-US" altLang="ko-KR" dirty="0"/>
              <a:t>IV: Initialization vector (</a:t>
            </a:r>
            <a:r>
              <a:rPr lang="ko-KR" altLang="en-US" dirty="0"/>
              <a:t>초기화 벡터</a:t>
            </a:r>
            <a:r>
              <a:rPr lang="en-US" altLang="ko-KR" dirty="0"/>
              <a:t>, </a:t>
            </a:r>
            <a:r>
              <a:rPr lang="ko-KR" altLang="en-US" dirty="0"/>
              <a:t>시작변수</a:t>
            </a:r>
            <a:r>
              <a:rPr lang="en-US" altLang="ko-KR" dirty="0"/>
              <a:t>[starting</a:t>
            </a:r>
            <a:r>
              <a:rPr lang="ko-KR" altLang="en-US" dirty="0"/>
              <a:t> </a:t>
            </a:r>
            <a:r>
              <a:rPr lang="en-US" altLang="ko-KR" dirty="0"/>
              <a:t>variables]) : https://en.wikipedia.org/wiki/Initialization_vector</a:t>
            </a:r>
          </a:p>
          <a:p>
            <a:endParaRPr lang="en-US" altLang="ko-KR" dirty="0"/>
          </a:p>
          <a:p>
            <a:r>
              <a:rPr lang="en-US" altLang="ko-KR" dirty="0"/>
              <a:t>SHA3 Competition Ann: https://www.federalregister.gov/documents/2007/11/02/E7-21581/announcing-request-for-candidate-algorithm-nominations-for-a-new-cryptographic-hash-algorithm-sha-3</a:t>
            </a:r>
          </a:p>
          <a:p>
            <a:endParaRPr lang="en-US" altLang="ko-KR" dirty="0"/>
          </a:p>
          <a:p>
            <a:r>
              <a:rPr lang="en-US" altLang="ko-KR" dirty="0"/>
              <a:t>NITS </a:t>
            </a:r>
            <a:r>
              <a:rPr lang="ko-KR" altLang="en-US" dirty="0" err="1"/>
              <a:t>컨테스트</a:t>
            </a:r>
            <a:r>
              <a:rPr lang="en-US" altLang="ko-KR" dirty="0"/>
              <a:t>(2007-11-02)</a:t>
            </a:r>
            <a:r>
              <a:rPr lang="ko-KR" altLang="en-US" dirty="0"/>
              <a:t> </a:t>
            </a:r>
            <a:r>
              <a:rPr lang="en-US" altLang="ko-KR" dirty="0"/>
              <a:t>: https://csrc.nist.gov/news/2007/request-for-candidate-algorithm-nominations</a:t>
            </a:r>
          </a:p>
          <a:p>
            <a:endParaRPr lang="en-US" altLang="ko-KR" dirty="0"/>
          </a:p>
          <a:p>
            <a:r>
              <a:rPr lang="en-US" altLang="ko-KR" dirty="0"/>
              <a:t>SHA3 : https://ko.wikipedia.org/wiki/SHA-3</a:t>
            </a: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2012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일에 귀도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베르토니조앤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데먼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질 반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아쉐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마이클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피터스가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설계한 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Keccak"/>
              </a:rPr>
              <a:t>Keccak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SHA-3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해시 알고리즘으로 선정되었다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endParaRPr lang="ko-KR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미국 국립표준기술연구소가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SHA-3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암호화 해시 함수 표준을 발표하였다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[2]</a:t>
            </a:r>
            <a:endParaRPr lang="en-US" altLang="ko-KR" b="0" i="0" u="none" strike="noStrike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u="none" strike="noStrike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NITS Example Values: https://csrc.nist.gov/projects/cryptographic-standards-and-guidelines/example-values</a:t>
            </a:r>
            <a:endParaRPr lang="ko-KR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ko-KR" altLang="en-US" dirty="0"/>
              <a:t>해시함수 원리 </a:t>
            </a:r>
            <a:r>
              <a:rPr lang="en-US" altLang="ko-KR" dirty="0"/>
              <a:t>: https://velog.io/@jeong0982/%EC%95%94%ED%98%B8%ED%95%99-5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1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쇄도 효과</a:t>
            </a:r>
            <a:r>
              <a:rPr lang="en-US" altLang="ko-KR" dirty="0"/>
              <a:t>: https://ko.wikipedia.org/wiki/%EC%87%84%EB%8F%84_%ED%9A%A8%EA%B3%BC</a:t>
            </a:r>
          </a:p>
          <a:p>
            <a:r>
              <a:rPr lang="en-US" altLang="ko-KR" dirty="0"/>
              <a:t>Online hash https://emn178.github.io/online-tools/sha3_256.html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9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아이콘</a:t>
            </a:r>
            <a:r>
              <a:rPr lang="en-US" altLang="ko-KR" dirty="0"/>
              <a:t>: https://www.flaticon.com/</a:t>
            </a:r>
          </a:p>
          <a:p>
            <a:endParaRPr lang="en-US" altLang="ko-KR" dirty="0"/>
          </a:p>
          <a:p>
            <a:r>
              <a:rPr lang="en-US" altLang="ko-KR" dirty="0"/>
              <a:t>AES </a:t>
            </a:r>
            <a:r>
              <a:rPr lang="ko-KR" altLang="en-US" dirty="0"/>
              <a:t>설명</a:t>
            </a:r>
            <a:r>
              <a:rPr lang="en-US" altLang="ko-KR" dirty="0"/>
              <a:t>: https://xn--vj5b11biyw.kr/27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95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타원곡선암호</a:t>
            </a:r>
            <a:r>
              <a:rPr lang="en-US" altLang="ko-KR" dirty="0"/>
              <a:t>: https://www.notion.so/05bda38917de41499e3a0825e9a4172c</a:t>
            </a:r>
          </a:p>
          <a:p>
            <a:endParaRPr lang="en-US" altLang="ko-KR" dirty="0"/>
          </a:p>
          <a:p>
            <a:r>
              <a:rPr lang="ko-KR" altLang="en-US" dirty="0"/>
              <a:t>밑바닥부터 시작하는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타원곡선 암호 </a:t>
            </a:r>
            <a:r>
              <a:rPr lang="en-US" altLang="ko-KR" dirty="0"/>
              <a:t>https://youtu.be/lHGGmJNgUEQ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ECC, ECDSA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이해하기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(ft.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수학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) : </a:t>
            </a:r>
            <a:r>
              <a:rPr lang="en-US" altLang="ko-KR" dirty="0"/>
              <a:t>http://blog.somi.me/math/2019/06/10/understanding-ECC-ECDSA/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95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</a:p>
          <a:p>
            <a:endParaRPr lang="en-US" altLang="ko-KR" dirty="0"/>
          </a:p>
          <a:p>
            <a:r>
              <a:rPr lang="en-US" altLang="ko-KR" dirty="0"/>
              <a:t>https://pthree.org/2014/05/02/analysis-of-ripemd-160/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2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15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8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ko-KR" altLang="en-US" dirty="0"/>
              <a:t> 비교</a:t>
            </a:r>
            <a:r>
              <a:rPr lang="en-US" altLang="ko-KR" dirty="0"/>
              <a:t>: https://www.notion.so/4-aff96b59d862419783debee12036f07b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6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원장이란 주요 거래를 계정과 잔고별로 모은 장부 문서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91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제네시스 블록</a:t>
            </a:r>
            <a:r>
              <a:rPr lang="en-US" altLang="ko-KR" dirty="0"/>
              <a:t>: http://wiki.hash.kr/index.php/%EC%A0%9C%EB%84%A4%EC%8B%9C%EC%8A%A4%EB%B8%94%EB%A1%9D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https://satoshi.nakamotoinstitute.org/emails/cryptography/threads/1/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92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머클트리</a:t>
            </a:r>
            <a:r>
              <a:rPr lang="en-US" altLang="ko-KR" dirty="0"/>
              <a:t>: http://wiki.hash.kr/index.php/%EB%A8%B8%ED%81%B4%ED%8A%B8%EB%A6%AC</a:t>
            </a:r>
          </a:p>
          <a:p>
            <a:endParaRPr lang="en-US" altLang="ko-KR" dirty="0"/>
          </a:p>
          <a:p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특히 그래프 이론에서 회로</a:t>
            </a:r>
            <a:r>
              <a:rPr lang="en-US" altLang="ko-KR" dirty="0"/>
              <a:t>[1]</a:t>
            </a:r>
            <a:r>
              <a:rPr lang="ko-KR" altLang="en-US" dirty="0"/>
              <a:t>가 없는 연결 </a:t>
            </a:r>
            <a:r>
              <a:rPr lang="ko-KR" altLang="en-US" dirty="0" err="1"/>
              <a:t>무향</a:t>
            </a:r>
            <a:r>
              <a:rPr lang="ko-KR" altLang="en-US" dirty="0"/>
              <a:t> 그래프를 트리라고 한다</a:t>
            </a:r>
            <a:endParaRPr lang="en-US" altLang="ko-KR" dirty="0"/>
          </a:p>
          <a:p>
            <a:r>
              <a:rPr lang="en-US" altLang="ko-KR" dirty="0"/>
              <a:t>https://namu.wiki/w/%ED%8A%B8%EB%A6%AC(%EA%B7%B8%EB%9E%98%ED%94%84)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트리 </a:t>
            </a:r>
            <a:r>
              <a:rPr lang="en-US" altLang="ko-KR" dirty="0"/>
              <a:t>: </a:t>
            </a:r>
            <a:r>
              <a:rPr lang="ko-KR" altLang="en-US" dirty="0"/>
              <a:t>그래프의 한 종류 </a:t>
            </a:r>
            <a:r>
              <a:rPr lang="en-US" altLang="ko-KR" dirty="0"/>
              <a:t>(https://gmlwjd9405.github.io/2018/08/12/data-structure-tree.html)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사이클</a:t>
            </a:r>
            <a:r>
              <a:rPr lang="en-US" altLang="ko-KR" dirty="0"/>
              <a:t>(cycle)</a:t>
            </a:r>
            <a:r>
              <a:rPr lang="ko-KR" altLang="en-US" dirty="0"/>
              <a:t>이 없는 하나의 연결 그래프</a:t>
            </a:r>
            <a:r>
              <a:rPr lang="en-US" altLang="ko-KR" dirty="0"/>
              <a:t>(Connected Graph)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또는 </a:t>
            </a:r>
            <a:r>
              <a:rPr lang="en-US" altLang="ko-KR" dirty="0"/>
              <a:t>DAG(Directed Acyclic Graph, </a:t>
            </a:r>
            <a:r>
              <a:rPr lang="ko-KR" altLang="en-US" dirty="0"/>
              <a:t>방향성이 있는 </a:t>
            </a:r>
            <a:r>
              <a:rPr lang="ko-KR" altLang="en-US" dirty="0" err="1"/>
              <a:t>비순환</a:t>
            </a:r>
            <a:r>
              <a:rPr lang="ko-KR" altLang="en-US" dirty="0"/>
              <a:t> 그래프</a:t>
            </a:r>
            <a:r>
              <a:rPr lang="en-US" altLang="ko-KR" dirty="0"/>
              <a:t>)</a:t>
            </a:r>
            <a:r>
              <a:rPr lang="ko-KR" altLang="en-US" dirty="0"/>
              <a:t>의 한 종류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 구조</a:t>
            </a:r>
            <a:r>
              <a:rPr lang="en-US" altLang="ko-KR" dirty="0"/>
              <a:t>(tree </a:t>
            </a:r>
            <a:r>
              <a:rPr lang="ko-KR" altLang="en-US" dirty="0"/>
              <a:t>構造</a:t>
            </a:r>
            <a:r>
              <a:rPr lang="en-US" altLang="ko-KR" dirty="0"/>
              <a:t>, </a:t>
            </a:r>
            <a:r>
              <a:rPr lang="ko-KR" altLang="en-US" dirty="0"/>
              <a:t>문화어</a:t>
            </a:r>
            <a:r>
              <a:rPr lang="en-US" altLang="ko-KR" dirty="0"/>
              <a:t>: </a:t>
            </a:r>
            <a:r>
              <a:rPr lang="ko-KR" altLang="en-US" dirty="0"/>
              <a:t>나무구조</a:t>
            </a:r>
            <a:r>
              <a:rPr lang="en-US" altLang="ko-KR" dirty="0"/>
              <a:t>)</a:t>
            </a:r>
            <a:r>
              <a:rPr lang="ko-KR" altLang="en-US" dirty="0"/>
              <a:t>란 그래프의 일종으로</a:t>
            </a:r>
            <a:r>
              <a:rPr lang="en-US" altLang="ko-KR" dirty="0"/>
              <a:t>, </a:t>
            </a:r>
            <a:r>
              <a:rPr lang="ko-KR" altLang="en-US" dirty="0"/>
              <a:t>여러 노드가 한 노드를 가리킬 수 없는 구조이다</a:t>
            </a:r>
            <a:r>
              <a:rPr lang="en-US" altLang="ko-KR" dirty="0"/>
              <a:t>. </a:t>
            </a:r>
            <a:r>
              <a:rPr lang="ko-KR" altLang="en-US" dirty="0"/>
              <a:t>간단하게는 회로가 없고</a:t>
            </a:r>
            <a:r>
              <a:rPr lang="en-US" altLang="ko-KR" dirty="0"/>
              <a:t>, </a:t>
            </a:r>
            <a:r>
              <a:rPr lang="ko-KR" altLang="en-US" dirty="0"/>
              <a:t>서로 다른 두 노드를 잇는 길이 하나뿐인 그래프를 트리라고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트리에서 최상위 노드 </a:t>
            </a:r>
            <a:r>
              <a:rPr lang="en-US" altLang="ko-KR" dirty="0"/>
              <a:t>: </a:t>
            </a:r>
            <a:r>
              <a:rPr lang="ko-KR" altLang="en-US" dirty="0"/>
              <a:t>루트 노드</a:t>
            </a:r>
            <a:r>
              <a:rPr lang="en-US" altLang="ko-KR" dirty="0"/>
              <a:t>(root node), </a:t>
            </a:r>
            <a:r>
              <a:rPr lang="ko-KR" altLang="en-US" dirty="0"/>
              <a:t>부모 노드</a:t>
            </a:r>
            <a:r>
              <a:rPr lang="en-US" altLang="ko-KR" dirty="0"/>
              <a:t>(parent node), </a:t>
            </a:r>
            <a:r>
              <a:rPr lang="ko-KR" altLang="en-US" dirty="0"/>
              <a:t>자식 노드</a:t>
            </a:r>
            <a:r>
              <a:rPr lang="en-US" altLang="ko-KR" dirty="0"/>
              <a:t>(child node), </a:t>
            </a:r>
            <a:r>
              <a:rPr lang="ko-KR" altLang="en-US" dirty="0"/>
              <a:t>잎 노드</a:t>
            </a:r>
            <a:r>
              <a:rPr lang="en-US" altLang="ko-KR" dirty="0"/>
              <a:t>(leaf node) </a:t>
            </a:r>
            <a:r>
              <a:rPr lang="ko-KR" altLang="en-US" dirty="0"/>
              <a:t>자식이 없는 노드</a:t>
            </a:r>
            <a:r>
              <a:rPr lang="en-US" altLang="ko-KR" dirty="0"/>
              <a:t>, </a:t>
            </a:r>
            <a:r>
              <a:rPr lang="ko-KR" altLang="en-US" dirty="0"/>
              <a:t>잎 노드가 아닌 노드는 내부 노드</a:t>
            </a:r>
            <a:r>
              <a:rPr lang="en-US" altLang="ko-KR" dirty="0"/>
              <a:t>(internal node)</a:t>
            </a:r>
          </a:p>
          <a:p>
            <a:r>
              <a:rPr lang="en-US" altLang="ko-KR" dirty="0"/>
              <a:t>https://ko.wikipedia.org/wiki/%ED%8A%B8%EB%A6%AC_%EA%B5%AC%EC%A1%B0</a:t>
            </a:r>
          </a:p>
          <a:p>
            <a:endParaRPr lang="en-US" altLang="ko-KR" dirty="0"/>
          </a:p>
          <a:p>
            <a:r>
              <a:rPr lang="en-US" altLang="ko-KR" dirty="0"/>
              <a:t>https://gmlwjd9405.github.io/2018/08/12/data-structure-tree.html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24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 : 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C 100 ETH : 7e723b466972005897162ac0acf899cd3630f85cda47ed0242de53cd375524d0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 : 529b7a5ebc3b3c2ff2bebda86580bbc16edb3d169d5e2d3cd881501aa239e4e2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1b0…1f5943…04e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1b039ee461b947d44bce97fbded54057e1f9a78c5d07ea13d044feb1b87c31f5943c182ccea74981469a9f52491ade33e453e7fb97998144fdc426704a9e204e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7e7…4d0529…4e2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7e723b466972005897162ac0acf899cd3630f85cda47ed0242de53cd375524d0529b7a5ebc3b3c2ff2bebda86580bbc16edb3d169d5e2d3cd881501aa239e4e2</a:t>
            </a:r>
          </a:p>
          <a:p>
            <a:r>
              <a:rPr lang="en-US" altLang="ko-KR" dirty="0"/>
              <a:t>258e7f4f193cd9ac3f120d1af47cc5b57018c6a2c3b3d6e89054aec80c573d7c</a:t>
            </a:r>
          </a:p>
          <a:p>
            <a:endParaRPr lang="en-US" altLang="ko-KR" dirty="0"/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31e…269</a:t>
            </a:r>
            <a:r>
              <a:rPr lang="en-US" altLang="ko-KR" dirty="0"/>
              <a:t>258…d7c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fdb30f553b65773ea61d7762a185e74638c685341cdab8af4e164d17e6aa996e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000000000000000000000000000000000000000000000000000000000000</a:t>
            </a:r>
            <a:r>
              <a:rPr lang="en-US" altLang="ko-KR" dirty="0"/>
              <a:t>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7e723b466972005897162ac0acf899cd3630f85cda47ed0242de53cd375524d00000000000000000000000000000000000000000000000000000000000000000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cba63f1530cbadbbbae26700145a3f44227ac2121e2d5e12a844a96e1de10b6f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6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블록 내 트랜잭션의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위변조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탐지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H 200 ETH : 242c5b25690f1e3f124e165286c0d5994e8b9be0508488b445557c9db8acce69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1b039ee461b947d44bce97fbded54057e1f9a78c5d07ea13d044feb1b87c31f5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242c5b25690f1e3f124e165286c0d5994e8b9be0508488b445557c9db8acce69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bf812b3dcb6abc82d4638b507d4c75f84fd217efa3f3aa1692aa3d7028f5dbbf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54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헤더</a:t>
            </a:r>
            <a:r>
              <a:rPr lang="en-US" altLang="ko-KR" dirty="0"/>
              <a:t>: https://www.datadriveninvestor.com/2019/11/21/a-decomposition-of-the-bitcoin-block-header/</a:t>
            </a:r>
          </a:p>
          <a:p>
            <a:endParaRPr lang="en-US" altLang="ko-KR" dirty="0"/>
          </a:p>
          <a:p>
            <a:r>
              <a:rPr lang="en-US" altLang="ko-KR" dirty="0"/>
              <a:t>Nonce</a:t>
            </a:r>
            <a:r>
              <a:rPr lang="ko-KR" altLang="en-US" dirty="0"/>
              <a:t>는 합의 알고리즘에서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47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타임스탬프</a:t>
            </a:r>
            <a:r>
              <a:rPr lang="en-US" altLang="ko-KR" dirty="0"/>
              <a:t>: http://wiki.hash.kr/index.php/%ED%83%80%EC%9E%84%EC%8A%A4%ED%83%AC%ED%94%84</a:t>
            </a:r>
          </a:p>
          <a:p>
            <a:r>
              <a:rPr lang="en-US" altLang="ko-KR" sz="1200" dirty="0"/>
              <a:t>'</a:t>
            </a:r>
            <a:r>
              <a:rPr lang="ko-KR" altLang="en-US" sz="1200" dirty="0"/>
              <a:t>시간</a:t>
            </a:r>
            <a:r>
              <a:rPr lang="en-US" altLang="ko-KR" sz="1200" dirty="0"/>
              <a:t>(time)' + '</a:t>
            </a:r>
            <a:r>
              <a:rPr lang="ko-KR" altLang="en-US" sz="1200" dirty="0"/>
              <a:t>도장을 찍다</a:t>
            </a:r>
            <a:r>
              <a:rPr lang="en-US" altLang="ko-KR" sz="1200" dirty="0"/>
              <a:t>(stamp)' </a:t>
            </a:r>
            <a:r>
              <a:rPr lang="ko-KR" altLang="en-US" sz="1200" dirty="0"/>
              <a:t>의 합성어</a:t>
            </a:r>
            <a:r>
              <a:rPr lang="en-US" altLang="ko-KR" sz="1200" dirty="0"/>
              <a:t> : </a:t>
            </a:r>
            <a:r>
              <a:rPr lang="ko-KR" altLang="en-US" sz="1200" dirty="0"/>
              <a:t>어떤 일이 일어난 시간을 기록하는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87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타임스탬프</a:t>
            </a:r>
            <a:r>
              <a:rPr lang="en-US" altLang="ko-KR" dirty="0"/>
              <a:t>: http://wiki.hash.kr/index.php/%ED%83%80%EC%9E%84%EC%8A%A4%ED%83%AC%ED%94%84</a:t>
            </a:r>
          </a:p>
          <a:p>
            <a:r>
              <a:rPr lang="en-US" altLang="ko-KR" sz="1200" dirty="0"/>
              <a:t>'</a:t>
            </a:r>
            <a:r>
              <a:rPr lang="ko-KR" altLang="en-US" sz="1200" dirty="0"/>
              <a:t>시간</a:t>
            </a:r>
            <a:r>
              <a:rPr lang="en-US" altLang="ko-KR" sz="1200" dirty="0"/>
              <a:t>(time)' + '</a:t>
            </a:r>
            <a:r>
              <a:rPr lang="ko-KR" altLang="en-US" sz="1200" dirty="0"/>
              <a:t>도장을 찍다</a:t>
            </a:r>
            <a:r>
              <a:rPr lang="en-US" altLang="ko-KR" sz="1200" dirty="0"/>
              <a:t>(stamp)' </a:t>
            </a:r>
            <a:r>
              <a:rPr lang="ko-KR" altLang="en-US" sz="1200" dirty="0"/>
              <a:t>의 합성어</a:t>
            </a:r>
            <a:r>
              <a:rPr lang="en-US" altLang="ko-KR" sz="1200" dirty="0"/>
              <a:t> : </a:t>
            </a:r>
            <a:r>
              <a:rPr lang="ko-KR" altLang="en-US" sz="1200" dirty="0"/>
              <a:t>어떤 일이 일어난 시간을 기록하는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773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139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72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rgbClr val="EF296B"/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 : </a:t>
            </a:r>
            <a:r>
              <a:rPr lang="en-US" altLang="ko-KR" dirty="0"/>
              <a:t>242c5b25690f1e3f124e165286c0d5994e8b9be0508488b445557c9db8acce69</a:t>
            </a:r>
          </a:p>
          <a:p>
            <a:endParaRPr lang="en-US" altLang="ko-KR" dirty="0"/>
          </a:p>
          <a:p>
            <a:r>
              <a:rPr lang="en-US" altLang="ko-KR" dirty="0"/>
              <a:t>3d29118bf7c80ae0d31eb593014d0da2039e54266d58d6579b960af46832254c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89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블록체인 </a:t>
            </a:r>
            <a:r>
              <a:rPr lang="en-US" altLang="ko-KR" dirty="0"/>
              <a:t>= Timestamp Server</a:t>
            </a:r>
          </a:p>
          <a:p>
            <a:r>
              <a:rPr lang="en-US" altLang="ko-KR" dirty="0"/>
              <a:t>Bitcoin Paper</a:t>
            </a:r>
            <a:r>
              <a:rPr lang="ko-KR" altLang="en-US" dirty="0"/>
              <a:t>에는 블록과 체인이 따로 언급되지만</a:t>
            </a:r>
            <a:r>
              <a:rPr lang="en-US" altLang="ko-KR" dirty="0"/>
              <a:t>, </a:t>
            </a:r>
            <a:r>
              <a:rPr lang="ko-KR" altLang="en-US" dirty="0"/>
              <a:t>명시적으로 블록체인이 언급되지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https://blockchair.com/bitcoin/block/0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17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컴펌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승인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94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https://www.oreilly.com/library/view/mastering-bitcoin/9781491902639/ch05.html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22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트랜잭션</a:t>
            </a:r>
            <a:r>
              <a:rPr lang="en-US" altLang="ko-KR" dirty="0"/>
              <a:t>: https://en.bitcoin.it/wiki/Transaction</a:t>
            </a:r>
          </a:p>
          <a:p>
            <a:endParaRPr lang="en-US" altLang="ko-KR" dirty="0"/>
          </a:p>
          <a:p>
            <a:r>
              <a:rPr lang="ko-KR" altLang="en-US" dirty="0" err="1"/>
              <a:t>비크코인</a:t>
            </a:r>
            <a:r>
              <a:rPr lang="ko-KR" altLang="en-US" dirty="0"/>
              <a:t> </a:t>
            </a:r>
            <a:r>
              <a:rPr lang="en-US" altLang="ko-KR" dirty="0"/>
              <a:t>Script: https://en.bitcoin.it/wiki/Script</a:t>
            </a:r>
          </a:p>
          <a:p>
            <a:r>
              <a:rPr lang="ko-KR" altLang="en-US" dirty="0"/>
              <a:t>튜링</a:t>
            </a:r>
            <a:r>
              <a:rPr lang="en-US" altLang="ko-KR" dirty="0"/>
              <a:t>-</a:t>
            </a:r>
            <a:r>
              <a:rPr lang="ko-KR" altLang="en-US" dirty="0" err="1"/>
              <a:t>비완전</a:t>
            </a:r>
            <a:r>
              <a:rPr lang="ko-KR" altLang="en-US" dirty="0"/>
              <a:t> 언어인 포스</a:t>
            </a:r>
            <a:r>
              <a:rPr lang="en-US" altLang="ko-KR" dirty="0"/>
              <a:t>(Forth) </a:t>
            </a:r>
            <a:r>
              <a:rPr lang="ko-KR" altLang="en-US" dirty="0"/>
              <a:t>기반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Multisig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https://blockchair.com/bitcoin/address/3KmpsSrCkEF4dz2aqG2ShvWPc9sysndTsx</a:t>
            </a:r>
          </a:p>
          <a:p>
            <a:endParaRPr lang="en-US" altLang="ko-KR" dirty="0"/>
          </a:p>
          <a:p>
            <a:r>
              <a:rPr lang="ko-KR" altLang="en-US" dirty="0"/>
              <a:t>이건 </a:t>
            </a:r>
            <a:r>
              <a:rPr lang="ko-KR" altLang="en-US" dirty="0" err="1"/>
              <a:t>머지</a:t>
            </a:r>
            <a:r>
              <a:rPr lang="en-US" altLang="ko-KR" dirty="0"/>
              <a:t>? </a:t>
            </a:r>
            <a:r>
              <a:rPr lang="ko-KR" altLang="en-US" dirty="0"/>
              <a:t>다중 </a:t>
            </a:r>
            <a:r>
              <a:rPr lang="en-US" altLang="ko-KR" dirty="0"/>
              <a:t>senders 417 -&gt; 1 </a:t>
            </a:r>
            <a:r>
              <a:rPr lang="en-US" altLang="ko-KR" dirty="0" err="1"/>
              <a:t>receipients</a:t>
            </a:r>
            <a:endParaRPr lang="en-US" altLang="ko-KR" dirty="0"/>
          </a:p>
          <a:p>
            <a:r>
              <a:rPr lang="en-US" altLang="ko-KR" dirty="0"/>
              <a:t>https://blockchair.com/bitcoin/transaction/b1059c378d4b58e572682bd5de3d7c115b5d3bc68dd0f2da6c4f2dad38243ac8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40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Account: https://ethereum.org/en/developers/docs/accounts/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40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주소 생성</a:t>
            </a:r>
            <a:r>
              <a:rPr lang="en-US" altLang="ko-KR" dirty="0"/>
              <a:t>: https://medium.com/coinmonks/how-to-generate-a-bitcoin-address-step-by-step-9d7fcbf1ad0b</a:t>
            </a:r>
          </a:p>
          <a:p>
            <a:r>
              <a:rPr lang="en-US" altLang="ko-KR" dirty="0"/>
              <a:t>https://pthree.org/2014/05/02/analysis-of-ripemd-160/</a:t>
            </a:r>
          </a:p>
          <a:p>
            <a:r>
              <a:rPr lang="en-US" altLang="ko-KR" dirty="0"/>
              <a:t>P2SH: https://wikidocs.net/14507</a:t>
            </a:r>
          </a:p>
          <a:p>
            <a:endParaRPr lang="en-US" altLang="ko-KR" dirty="0"/>
          </a:p>
          <a:p>
            <a:r>
              <a:rPr lang="en-US" altLang="ko-KR" dirty="0"/>
              <a:t>EIP-55 : https://github.com/ethereum/EIPs/blob/master/EIPS/eip-55.md</a:t>
            </a:r>
          </a:p>
          <a:p>
            <a:r>
              <a:rPr lang="en-US" altLang="ko-KR" dirty="0"/>
              <a:t>Bitcoin base58Check: https://en.bitcoin.it/wiki/Base58Check_encoding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0OIl </a:t>
            </a:r>
            <a:r>
              <a:rPr lang="ko-KR" altLang="en-US" dirty="0"/>
              <a:t>제거 </a:t>
            </a:r>
            <a:r>
              <a:rPr lang="en-US" altLang="ko-KR" dirty="0"/>
              <a:t>(4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숫자와 알파벳이 아닌 문자 제거 </a:t>
            </a:r>
            <a:r>
              <a:rPr lang="en-US" altLang="ko-KR" dirty="0"/>
              <a:t>62: +, 63: / (2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\n (line break </a:t>
            </a:r>
            <a:r>
              <a:rPr lang="ko-KR" altLang="en-US" dirty="0"/>
              <a:t>제거</a:t>
            </a:r>
            <a:r>
              <a:rPr lang="en-US" altLang="ko-KR" dirty="0"/>
              <a:t>) 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alphanumeric</a:t>
            </a:r>
            <a:r>
              <a:rPr lang="ko-KR" altLang="en-US" dirty="0"/>
              <a:t> 인 경우 더블클릭으로 한번에 선택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34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분산 환경 내 데이터 상태에서 서로 믿을 수 없는 컴퓨터들간 여러 데이터의 상태 값을 공유할 수 있는 방법은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https://satoshi.nakamotoinstitute.org/emails/cryptography/threads/1/#014847</a:t>
            </a:r>
          </a:p>
          <a:p>
            <a:endParaRPr lang="en-US" altLang="ko-KR" dirty="0"/>
          </a:p>
          <a:p>
            <a:r>
              <a:rPr lang="en-US" altLang="ko-KR" dirty="0"/>
              <a:t>https://wiki.ncsoft.com/pages/viewpage.action?pageId=466690987</a:t>
            </a:r>
          </a:p>
          <a:p>
            <a:r>
              <a:rPr lang="en-US" altLang="ko-KR" dirty="0"/>
              <a:t>Practical </a:t>
            </a:r>
            <a:r>
              <a:rPr lang="ko-KR" altLang="en-US" dirty="0"/>
              <a:t>실용적인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https://dl.acm.org/doi/10.1145/357172.357176</a:t>
            </a:r>
          </a:p>
          <a:p>
            <a:endParaRPr lang="en-US" altLang="ko-KR" dirty="0"/>
          </a:p>
          <a:p>
            <a:r>
              <a:rPr lang="ko-KR" altLang="en-US" dirty="0" err="1"/>
              <a:t>레슬리</a:t>
            </a:r>
            <a:r>
              <a:rPr lang="ko-KR" altLang="en-US" dirty="0"/>
              <a:t> </a:t>
            </a:r>
            <a:r>
              <a:rPr lang="ko-KR" altLang="en-US" dirty="0" err="1"/>
              <a:t>램포트</a:t>
            </a:r>
            <a:r>
              <a:rPr lang="en-US" altLang="ko-KR" dirty="0"/>
              <a:t> – </a:t>
            </a:r>
            <a:r>
              <a:rPr lang="en-US" altLang="ko-KR" dirty="0" err="1"/>
              <a:t>Paxos</a:t>
            </a:r>
            <a:r>
              <a:rPr lang="en-US" altLang="ko-KR" dirty="0"/>
              <a:t> </a:t>
            </a:r>
            <a:r>
              <a:rPr lang="ko-KR" altLang="en-US" dirty="0"/>
              <a:t>제안</a:t>
            </a:r>
            <a:r>
              <a:rPr lang="en-US" altLang="ko-KR" dirty="0"/>
              <a:t>, </a:t>
            </a:r>
            <a:r>
              <a:rPr lang="ko-KR" altLang="en-US" dirty="0" err="1"/>
              <a:t>프레드</a:t>
            </a:r>
            <a:r>
              <a:rPr lang="ko-KR" altLang="en-US" dirty="0"/>
              <a:t> </a:t>
            </a:r>
            <a:r>
              <a:rPr lang="ko-KR" altLang="en-US" dirty="0" err="1"/>
              <a:t>슈나이더에</a:t>
            </a:r>
            <a:r>
              <a:rPr lang="ko-KR" altLang="en-US" dirty="0"/>
              <a:t> 의해 검증 </a:t>
            </a:r>
            <a:r>
              <a:rPr lang="en-US" altLang="ko-KR" dirty="0"/>
              <a:t>-&gt; </a:t>
            </a:r>
            <a:r>
              <a:rPr lang="ko-KR" altLang="en-US" dirty="0"/>
              <a:t>분산 컴퓨팅을 위한 상태 기계 접근법 기초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비잔틴 장애 허용</a:t>
            </a:r>
            <a:r>
              <a:rPr lang="en-US" altLang="ko-KR" dirty="0"/>
              <a:t>: http://wiki.hash.kr/index.php/%EB%B9%84%EC%9E%94%ED%8B%B4_%EC%9E%A5%EC%95%A0_%ED%97%88%EC%9A%A9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첫 번째 솔루션은 전달된 메시지가 위조될 수도 있다는 시나리오를 가정한다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 </a:t>
            </a:r>
            <a:endParaRPr lang="en-US" altLang="ko-KR" dirty="0"/>
          </a:p>
          <a:p>
            <a:r>
              <a:rPr lang="ko-KR" altLang="en-US" dirty="0"/>
              <a:t>두 번째 솔루션은 메시지의 서명이 위조될 수 없다는 전제로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“모두가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사실로는 충분하지 않습니다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사실도 모두가 알아야 하며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또 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사실을 우리가 모두 다 안다는 사실도 전원이 알아야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비잔틴 장군의 문제처럼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분산 데이터 시스템에서 오래된 난제이다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.”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2008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일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사토시</a:t>
            </a:r>
            <a:r>
              <a:rPr lang="ko-KR" altLang="en-US" b="0" i="0" u="none" strike="noStrike" dirty="0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 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나카모토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4" tooltip="비트코인"/>
              </a:rPr>
              <a:t>비트코인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개발 작업을 협업했던 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제임스 </a:t>
            </a:r>
            <a:r>
              <a:rPr lang="en-US" altLang="ko-KR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A 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도널드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가 사토시에게 보낸 이메일의 일부 내용이다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제임스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A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도널드가 보낸 말꼬리를 계속 잡는 문구는 컴퓨터 네트워크 분야에서 주로 다루는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6" tooltip="두 장군의 문제 (없는 문서)"/>
              </a:rPr>
              <a:t>두 장군의 문제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(Two Generals Problem)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에서 출발한다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이후 이 문제는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비잔틴 장군의 </a:t>
            </a:r>
            <a:r>
              <a:rPr lang="ko-KR" altLang="en-US" b="0" i="0" u="none" strike="noStrike" dirty="0" err="1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문제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’로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 확장이 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https://satoshi.nakamotoinstitute.org/emails/cryptography/threads/1/#014847</a:t>
            </a:r>
          </a:p>
          <a:p>
            <a:endParaRPr lang="en-US" altLang="ko-KR" dirty="0"/>
          </a:p>
          <a:p>
            <a:r>
              <a:rPr lang="en-US" altLang="ko-KR" dirty="0"/>
              <a:t>https://wiki.ncsoft.com/pages/viewpage.action?pageId=466690987</a:t>
            </a:r>
          </a:p>
          <a:p>
            <a:r>
              <a:rPr lang="en-US" altLang="ko-KR" dirty="0"/>
              <a:t>Practical </a:t>
            </a:r>
            <a:r>
              <a:rPr lang="ko-KR" altLang="en-US" dirty="0"/>
              <a:t>실용적인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https://dl.acm.org/doi/10.1145/357172.357176</a:t>
            </a:r>
          </a:p>
          <a:p>
            <a:r>
              <a:rPr lang="ko-KR" altLang="en-US" dirty="0" err="1"/>
              <a:t>레슬리</a:t>
            </a:r>
            <a:r>
              <a:rPr lang="ko-KR" altLang="en-US" dirty="0"/>
              <a:t> </a:t>
            </a:r>
            <a:r>
              <a:rPr lang="ko-KR" altLang="en-US" dirty="0" err="1"/>
              <a:t>램포트</a:t>
            </a:r>
            <a:r>
              <a:rPr lang="en-US" altLang="ko-KR" dirty="0"/>
              <a:t> – </a:t>
            </a:r>
            <a:r>
              <a:rPr lang="en-US" altLang="ko-KR" dirty="0" err="1"/>
              <a:t>Paxos</a:t>
            </a:r>
            <a:r>
              <a:rPr lang="en-US" altLang="ko-KR" dirty="0"/>
              <a:t> </a:t>
            </a:r>
            <a:r>
              <a:rPr lang="ko-KR" altLang="en-US" dirty="0"/>
              <a:t>제안</a:t>
            </a:r>
            <a:r>
              <a:rPr lang="en-US" altLang="ko-KR" dirty="0"/>
              <a:t>, </a:t>
            </a:r>
            <a:r>
              <a:rPr lang="ko-KR" altLang="en-US" dirty="0" err="1"/>
              <a:t>프레드</a:t>
            </a:r>
            <a:r>
              <a:rPr lang="ko-KR" altLang="en-US" dirty="0"/>
              <a:t> </a:t>
            </a:r>
            <a:r>
              <a:rPr lang="ko-KR" altLang="en-US" dirty="0" err="1"/>
              <a:t>슈나이더에</a:t>
            </a:r>
            <a:r>
              <a:rPr lang="ko-KR" altLang="en-US" dirty="0"/>
              <a:t> 의해 검증 </a:t>
            </a:r>
            <a:r>
              <a:rPr lang="en-US" altLang="ko-KR" dirty="0"/>
              <a:t>-&gt; </a:t>
            </a:r>
            <a:r>
              <a:rPr lang="ko-KR" altLang="en-US" dirty="0"/>
              <a:t>분산 컴퓨팅을 위한 상태 기계 접근법 기초</a:t>
            </a:r>
            <a:endParaRPr lang="en-US" altLang="ko-KR" dirty="0"/>
          </a:p>
          <a:p>
            <a:r>
              <a:rPr lang="ko-KR" altLang="en-US" dirty="0"/>
              <a:t>한글</a:t>
            </a:r>
            <a:r>
              <a:rPr lang="en-US" altLang="ko-KR" dirty="0"/>
              <a:t>: https://boohyung.gitbook.io/tech/research/byzantine-generals-problem</a:t>
            </a:r>
          </a:p>
          <a:p>
            <a:endParaRPr lang="en-US" altLang="ko-KR" dirty="0"/>
          </a:p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비잔틴 장애 허용</a:t>
            </a:r>
            <a:r>
              <a:rPr lang="en-US" altLang="ko-KR" dirty="0"/>
              <a:t>: http://wiki.hash.kr/index.php/%EB%B9%84%EC%9E%94%ED%8B%B4_%EC%9E%A5%EC%95%A0_%ED%97%88%EC%9A%A9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첫 번째 솔루션은 전달된 메시지가 위조될 수도 있다는 시나리오를 가정한다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 </a:t>
            </a:r>
            <a:endParaRPr lang="en-US" altLang="ko-KR" dirty="0"/>
          </a:p>
          <a:p>
            <a:r>
              <a:rPr lang="ko-KR" altLang="en-US" dirty="0"/>
              <a:t>두 번째 솔루션은 메시지의 서명이 위조될 수 없다는 전제로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“모두가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사실로는 충분하지 않습니다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사실도 모두가 알아야 하며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또 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사실을 우리가 모두 다 안다는 사실도 전원이 알아야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비잔틴 장군의 문제처럼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분산 데이터 시스템에서 오래된 난제이다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.”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2008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일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사토시</a:t>
            </a:r>
            <a:r>
              <a:rPr lang="ko-KR" altLang="en-US" b="0" i="0" u="none" strike="noStrike" dirty="0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 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나카모토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4" tooltip="비트코인"/>
              </a:rPr>
              <a:t>비트코인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개발 작업을 협업했던 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제임스 </a:t>
            </a:r>
            <a:r>
              <a:rPr lang="en-US" altLang="ko-KR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A 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도널드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가 사토시에게 보낸 이메일의 일부 내용이다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제임스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A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도널드가 보낸 말꼬리를 계속 잡는 문구는 컴퓨터 네트워크 분야에서 주로 다루는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6" tooltip="두 장군의 문제 (없는 문서)"/>
              </a:rPr>
              <a:t>두 장군의 문제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(Two Generals Problem)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에서 출발한다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이후 이 문제는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비잔틴 장군의 </a:t>
            </a:r>
            <a:r>
              <a:rPr lang="ko-KR" altLang="en-US" b="0" i="0" u="none" strike="noStrike" dirty="0" err="1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문제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’로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 확장이 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71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>
                <a:effectLst/>
              </a:rPr>
              <a:t>https://boohyung.gitbook.io/tech/research/byzantine-generals-problem</a:t>
            </a:r>
          </a:p>
          <a:p>
            <a:r>
              <a:rPr lang="en-US" altLang="ko-KR" b="1" dirty="0">
                <a:effectLst/>
              </a:rPr>
              <a:t>Pass Conditions: </a:t>
            </a:r>
            <a:r>
              <a:rPr lang="ko-KR" altLang="en-US" b="1" dirty="0">
                <a:effectLst/>
              </a:rPr>
              <a:t>어떻게 해야 전쟁에서 승리할 수 있을까</a:t>
            </a:r>
            <a:r>
              <a:rPr lang="en-US" altLang="ko-KR" b="1" dirty="0">
                <a:effectLst/>
              </a:rPr>
              <a:t>?</a:t>
            </a:r>
          </a:p>
          <a:p>
            <a:r>
              <a:rPr lang="ko-KR" altLang="en-US" dirty="0">
                <a:effectLst/>
              </a:rPr>
              <a:t>만약 사령관이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명령을 하달했을 때 메시지를 받은 장군들이 모두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을 이행해야 전쟁에서 승리할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그렇기 때문에 배신자의 방해가 있더라도 모두 같은 결정을 할 수 있어야 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이에 저자는 추가적으로 아래의 두 가지 조건을 제시한다</a:t>
            </a:r>
            <a:r>
              <a:rPr lang="en-US" altLang="ko-KR" dirty="0">
                <a:effectLst/>
              </a:rPr>
              <a:t>. (IC, Interactive Consistency)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IC1: </a:t>
            </a:r>
            <a:r>
              <a:rPr lang="ko-KR" altLang="en-US" dirty="0">
                <a:effectLst/>
              </a:rPr>
              <a:t>배신자가 아닌 모든 장군들은 같은 명령을 이행한다</a:t>
            </a:r>
            <a:r>
              <a:rPr lang="en-US" altLang="ko-KR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IC2: </a:t>
            </a:r>
            <a:r>
              <a:rPr lang="ko-KR" altLang="en-US" dirty="0">
                <a:effectLst/>
              </a:rPr>
              <a:t>만약 사령관이 배신자가 아니라면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배신자를 제외한 모든 장군들은 사령관의 명령을 이행한다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BGP</a:t>
            </a:r>
            <a:r>
              <a:rPr lang="ko-KR" altLang="en-US" dirty="0">
                <a:effectLst/>
              </a:rPr>
              <a:t>가 생길 수 있는 최소 조건은 아래와 같이 합의 대상이 </a:t>
            </a: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명일 때이다</a:t>
            </a:r>
            <a:r>
              <a:rPr lang="en-US" altLang="ko-KR" dirty="0">
                <a:effectLst/>
              </a:rPr>
              <a:t>. </a:t>
            </a:r>
          </a:p>
          <a:p>
            <a:r>
              <a:rPr lang="en-US" altLang="ko-KR" dirty="0" err="1">
                <a:effectLst/>
              </a:rPr>
              <a:t>V_i</a:t>
            </a:r>
            <a:r>
              <a:rPr lang="ko-KR" altLang="en-US" dirty="0">
                <a:effectLst/>
              </a:rPr>
              <a:t>가 </a:t>
            </a:r>
            <a:r>
              <a:rPr lang="en-US" altLang="ko-KR" dirty="0" err="1">
                <a:effectLst/>
              </a:rPr>
              <a:t>i</a:t>
            </a:r>
            <a:r>
              <a:rPr lang="ko-KR" altLang="en-US" dirty="0">
                <a:effectLst/>
              </a:rPr>
              <a:t>번째 장군이 받은 메시지의 집합이라고 할 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일정 시간 이후 배신자가 아닌 장군들은 자신이 받은 메시지 내용으로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과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중 하나를 선택하여 이행한다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과반수 우선 선택 기준</a:t>
            </a:r>
            <a:r>
              <a:rPr lang="en-US" altLang="ko-KR" dirty="0">
                <a:effectLst/>
              </a:rPr>
              <a:t>)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1.</a:t>
            </a:r>
            <a:r>
              <a:rPr lang="ko-KR" altLang="en-US" dirty="0">
                <a:effectLst/>
              </a:rPr>
              <a:t>사령관이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V_2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2.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가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r>
              <a:rPr lang="en-US" altLang="ko-KR" b="1" dirty="0">
                <a:effectLst/>
              </a:rPr>
              <a:t>m</a:t>
            </a:r>
            <a:r>
              <a:rPr lang="ko-KR" altLang="en-US" b="1" dirty="0">
                <a:effectLst/>
              </a:rPr>
              <a:t>의 수를 늘려서 </a:t>
            </a:r>
            <a:r>
              <a:rPr lang="en-US" altLang="ko-KR" b="1" dirty="0">
                <a:effectLst/>
              </a:rPr>
              <a:t>(m = 2, 3, ...)</a:t>
            </a:r>
            <a:r>
              <a:rPr lang="ko-KR" altLang="en-US" b="1" dirty="0">
                <a:effectLst/>
              </a:rPr>
              <a:t>장군의 수가 총 </a:t>
            </a:r>
            <a:r>
              <a:rPr lang="en-US" altLang="ko-KR" b="1" dirty="0">
                <a:effectLst/>
              </a:rPr>
              <a:t>3m</a:t>
            </a:r>
            <a:r>
              <a:rPr lang="ko-KR" altLang="en-US" b="1" dirty="0">
                <a:effectLst/>
              </a:rPr>
              <a:t>일 때를 생각해보면 배신자 집단에 사령관이 포함될 경우 정직한 장군들이 잘못된 결정을 하도록 조작이 가능함을 알 수 있다</a:t>
            </a:r>
            <a:r>
              <a:rPr lang="en-US" altLang="ko-KR" b="1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>안정적인 합의를 위해서는 </a:t>
            </a:r>
            <a:r>
              <a:rPr lang="ko-KR" altLang="en-US" b="1" dirty="0">
                <a:effectLst/>
              </a:rPr>
              <a:t>장군들은 모두 같은 알고리즘을 통해 메시지를 전달하고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전달받은 메시지에서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이나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 </a:t>
            </a:r>
            <a:r>
              <a:rPr lang="ko-KR" altLang="en-US" b="1" dirty="0">
                <a:effectLst/>
              </a:rPr>
              <a:t>중 일치된 하나의 메시지를 도출할 수 있어야 한다</a:t>
            </a:r>
            <a:r>
              <a:rPr lang="en-US" altLang="ko-KR" b="1" dirty="0">
                <a:effectLst/>
              </a:rPr>
              <a:t>.</a:t>
            </a:r>
            <a:r>
              <a:rPr lang="ko-KR" altLang="en-US" dirty="0">
                <a:effectLst/>
              </a:rPr>
              <a:t> 이를 위해 저자는 두 가지 알고리즘을 제시한다</a:t>
            </a:r>
            <a:r>
              <a:rPr lang="en-US" altLang="ko-KR" dirty="0">
                <a:effectLst/>
              </a:rPr>
              <a:t>. </a:t>
            </a:r>
          </a:p>
          <a:p>
            <a:pPr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775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https://wiki.ncsoft.com/pages/viewpage.action?pageId=466690987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18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Nodes and Clients: https://ethereum.org/en/developers/docs/nodes-and-clients/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7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https://ethereum.org/en/history/</a:t>
            </a:r>
          </a:p>
          <a:p>
            <a:r>
              <a:rPr lang="en-US" altLang="ko-KR" dirty="0"/>
              <a:t>https://etherscan.io/block/0</a:t>
            </a:r>
          </a:p>
          <a:p>
            <a:r>
              <a:rPr lang="en-US" altLang="ko-KR" dirty="0"/>
              <a:t>https://ethereum.org/en/whitepaper/</a:t>
            </a:r>
          </a:p>
          <a:p>
            <a:r>
              <a:rPr lang="ko-KR" altLang="en-US" dirty="0"/>
              <a:t>번역</a:t>
            </a:r>
            <a:r>
              <a:rPr lang="en-US" altLang="ko-KR" dirty="0"/>
              <a:t>: https://github.com/ethereum/wiki/wiki/%5BKorean%5D-White-Paper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885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: https://developer.bitcoin.org/reference/transactions.html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즉 전자서명을 생성하기 위해선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직렬화된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 트랜잭션 데이터가 필요하다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여기서 문제가 발생한다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트랜잭션에는 전자서명이 포함되고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전자서명을 생성하기 위해서는 트랜잭션 데이터가 필요하여 무한 재귀에 빠지게 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이 문제를 해결하기 위해서 전자서명에 사용되는 트랜잭션 직렬화 데이터를 생성할 때 전자서명 부분을 제외한 체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직렬화한다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제외 한 부분에는 참조하는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UTXO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의 잠금 스크립트를 대신 채워 넣는다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en-US" altLang="ko-KR" dirty="0"/>
              <a:t>: </a:t>
            </a:r>
            <a:r>
              <a:rPr lang="en-US" altLang="ko-KR" dirty="0" err="1"/>
              <a:t>v,r,s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마스터링 </a:t>
            </a:r>
            <a:r>
              <a:rPr lang="ko-KR" altLang="en-US" dirty="0" err="1"/>
              <a:t>비트코인</a:t>
            </a:r>
            <a:r>
              <a:rPr lang="en-US" altLang="ko-KR" dirty="0"/>
              <a:t>: https://www.oreilly.com/library/view/mastering-bitcoin-2nd/9781491954379/ch04.html</a:t>
            </a:r>
          </a:p>
          <a:p>
            <a:endParaRPr lang="en-US" altLang="ko-KR" dirty="0"/>
          </a:p>
          <a:p>
            <a:r>
              <a:rPr lang="ko-KR" altLang="en-US" dirty="0" err="1"/>
              <a:t>비트코인</a:t>
            </a:r>
            <a:endParaRPr lang="en-US" altLang="ko-KR" dirty="0"/>
          </a:p>
          <a:p>
            <a:r>
              <a:rPr lang="en-US" altLang="ko-KR" dirty="0"/>
              <a:t> * </a:t>
            </a:r>
            <a:r>
              <a:rPr lang="ko-KR" altLang="en-US" dirty="0"/>
              <a:t>직렬화</a:t>
            </a:r>
            <a:r>
              <a:rPr lang="en-US" altLang="ko-KR" dirty="0"/>
              <a:t>: https://medium.com/programming-bitcoin/chapter-4-%EC%A7%81%EB%A0%AC%ED%99%94-6e3cd2092692 (</a:t>
            </a:r>
            <a:r>
              <a:rPr lang="ko-KR" altLang="en-US" dirty="0"/>
              <a:t>공개키 직렬화</a:t>
            </a:r>
            <a:r>
              <a:rPr lang="en-US" altLang="ko-KR" dirty="0"/>
              <a:t>, </a:t>
            </a:r>
            <a:r>
              <a:rPr lang="ko-KR" altLang="en-US" dirty="0"/>
              <a:t>서명 직렬화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*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932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https://medium.com/@chamirachid/your-journey-to-consensus-part-1-6a88a6f818f6</a:t>
            </a:r>
          </a:p>
          <a:p>
            <a:r>
              <a:rPr lang="en-US" altLang="ko-KR" dirty="0"/>
              <a:t>https://101blockchains.com/%d0%ba%d0%be%d0%bd%d1%81%d0%b5%d0%bd%d1%81%d1%83%d1%81%d0%bd%d1%8b%d0%b5-%d0%b0%d0%bb%d0%b3%d0%be%d1%80%d0%b8%d1%82%d0%bc%d1%8b/#prettyPhoto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78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969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https://ethereum.org/en/developers/docs/blocks/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491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10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https://ycharts.com/indicators/ethereum_average_block_time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815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 err="1"/>
              <a:t>계산량에</a:t>
            </a:r>
            <a:r>
              <a:rPr lang="ko-KR" altLang="en-US" dirty="0"/>
              <a:t> 따른 증명</a:t>
            </a:r>
            <a:r>
              <a:rPr lang="en-US" altLang="ko-KR" dirty="0"/>
              <a:t>(Proof of Work)</a:t>
            </a:r>
            <a:r>
              <a:rPr lang="ko-KR" altLang="en-US" dirty="0"/>
              <a:t>의 문제점</a:t>
            </a:r>
            <a:br>
              <a:rPr lang="en-US" altLang="ko-KR" dirty="0"/>
            </a:br>
            <a:r>
              <a:rPr lang="en-US" altLang="ko-KR" dirty="0"/>
              <a:t>https://www.notion.so/9fa0d54b849846fba25c0f88d5ae14b4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21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https://www.bithumb.com/coin_inout/compare_price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439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https://docs.traderjoexyz.com/main/welcome/guides/avalanche-bridge-tutorial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899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https://ko.docs.klaytn.com/klaytn/design/consensus-mechanism</a:t>
            </a:r>
          </a:p>
          <a:p>
            <a:endParaRPr lang="en-US" altLang="ko-KR" dirty="0"/>
          </a:p>
          <a:p>
            <a:r>
              <a:rPr lang="en-US" altLang="ko-KR" dirty="0"/>
              <a:t>http://wiki.hash.kr/index.php/%ED%94%84%EB%9E%99%ED%8B%B0%EC%BB%AC_%EB%B9%84%EC%9E%94%ED%8B%B4_%EC%9E%A5%EC%95%A0_%ED%97%88%EC%9A%A9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3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804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https://ko.docs.klaytn.com/klaytn/design/consensus-mechanism</a:t>
            </a:r>
          </a:p>
          <a:p>
            <a:endParaRPr lang="en-US" altLang="ko-KR" dirty="0"/>
          </a:p>
          <a:p>
            <a:r>
              <a:rPr lang="en-US" altLang="ko-KR" dirty="0"/>
              <a:t>http://wiki.hash.kr/index.php/%ED%94%84%EB%9E%99%ED%8B%B0%EC%BB%AC_%EB%B9%84%EC%9E%94%ED%8B%B4_%EC%9E%A5%EC%95%A0_%ED%97%88%EC%9A%A9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976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검열 저항성</a:t>
            </a:r>
            <a:r>
              <a:rPr lang="en-US" altLang="ko-KR" dirty="0"/>
              <a:t>: https://brunch.co.kr/@dongha-sohn/7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038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 계약</a:t>
            </a:r>
            <a:r>
              <a:rPr lang="en-US" altLang="ko-KR" dirty="0"/>
              <a:t>: http://wiki.hash.kr/index.php/%EC%8A%A4%EB%A7%88%ED%8A%B8_%EA%B3%84%EC%95%BD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424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6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392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Gas and Fees: https://ethereum.org/en/developers/docs/gas/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6339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EVM, Solidity</a:t>
            </a:r>
            <a:r>
              <a:rPr lang="ko-KR" altLang="en-US" dirty="0"/>
              <a:t>를 통해서 블록체인에서 동작하는 프로그램을 작성할 수 </a:t>
            </a:r>
            <a:r>
              <a:rPr lang="ko-KR" altLang="en-US" dirty="0" err="1"/>
              <a:t>있게되었으나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트랜잭션은 모든 노드에 전파되고 실행되기 때문에 </a:t>
            </a:r>
            <a:r>
              <a:rPr lang="en-US" altLang="ko-KR" dirty="0"/>
              <a:t>DoS(Deny of Service)</a:t>
            </a:r>
            <a:r>
              <a:rPr lang="ko-KR" altLang="en-US" dirty="0"/>
              <a:t>를 당할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DoS: https://academy.binance.com/ko/articles/what-is-a-dos-attack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도스</a:t>
            </a:r>
            <a:r>
              <a:rPr lang="en-US" altLang="ko-KR" b="1" i="0" dirty="0">
                <a:solidFill>
                  <a:srgbClr val="14151A"/>
                </a:solidFill>
                <a:effectLst/>
                <a:latin typeface="Binance Plex"/>
              </a:rPr>
              <a:t>(DoS) vs </a:t>
            </a: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디도스</a:t>
            </a:r>
            <a:r>
              <a:rPr lang="en-US" altLang="ko-KR" b="1" i="0" dirty="0">
                <a:solidFill>
                  <a:srgbClr val="14151A"/>
                </a:solidFill>
                <a:effectLst/>
                <a:latin typeface="Binance Plex"/>
              </a:rPr>
              <a:t>(DDoS) </a:t>
            </a: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공격</a:t>
            </a:r>
          </a:p>
          <a:p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디도스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(</a:t>
            </a:r>
            <a:r>
              <a:rPr lang="en-US" altLang="ko-KR" b="0" i="0" dirty="0" err="1">
                <a:solidFill>
                  <a:srgbClr val="14151A"/>
                </a:solidFill>
                <a:effectLst/>
                <a:latin typeface="Binance Plex"/>
              </a:rPr>
              <a:t>DDos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, Distributed Denial-of-Service)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공격이 있습니다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.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도스와 디도스 공격의 차이점은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,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디도스 공격은 많은 악성 장치들이 단일 리소스를 타깃으로 삼는다는 것</a:t>
            </a:r>
            <a:endParaRPr lang="en-US" altLang="ko-KR" b="0" i="0" dirty="0">
              <a:solidFill>
                <a:srgbClr val="14151A"/>
              </a:solidFill>
              <a:effectLst/>
              <a:latin typeface="Binance Plex"/>
            </a:endParaRPr>
          </a:p>
          <a:p>
            <a:endParaRPr lang="en-US" altLang="ko-KR" b="0" i="0" dirty="0">
              <a:solidFill>
                <a:srgbClr val="14151A"/>
              </a:solidFill>
              <a:effectLst/>
              <a:latin typeface="Binance Plex"/>
            </a:endParaRPr>
          </a:p>
          <a:p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ETH burn: https://watchtheburn.com/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310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881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https://github.com/bitcoin/bips/blob/master/bip-0032.mediawiki</a:t>
            </a:r>
          </a:p>
          <a:p>
            <a:r>
              <a:rPr lang="en-US" altLang="ko-KR" dirty="0"/>
              <a:t>https://velog.io/@dik654/HDwallet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06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http://wiki.hash.kr/index.php/%EB%8B%88%EB%AA%A8%EB%8B%89</a:t>
            </a:r>
          </a:p>
          <a:p>
            <a:r>
              <a:rPr lang="en-US" altLang="ko-KR" dirty="0"/>
              <a:t>https://github.com/bitcoin/bips/blob/master/bip-0039.mediawiki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7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https://github.com/bitcoin/bips</a:t>
            </a:r>
          </a:p>
          <a:p>
            <a:r>
              <a:rPr lang="en-US" altLang="ko-KR" dirty="0"/>
              <a:t>https://github.com/ethereum/EIPs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https://eips.ethereum.org/erc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BIP: https://en.bitcoinwiki.org/wiki/Bitcoin_Improvement_Proposals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EIP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https://miro.medium.com/max/1400/1*J5s4FqYvj38K9a1x1koYRg.png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What is EIP: https://medium.com/coinmonks/what-the-heck-is-eip-and-how-can-i-create-one-ethereum-standards-eip-erc-faqs-2fd1194eebe0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577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574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39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721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https://medium.com/tomak/3-%EC%9D%B4%EB%8D%94%EB%A6%AC%EC%9B%80%EC%9D%80-%EC%96%B4%EB%96%BB%EA%B2%8C-%EB%8F%99%EC%9E%91%ED%95%98%EB%8A%94%EA%B0%80-c0a5d5d4df3c</a:t>
            </a:r>
          </a:p>
          <a:p>
            <a:r>
              <a:rPr lang="en-US" altLang="ko-KR" dirty="0"/>
              <a:t>https://hersheythings.xyz/entry/ethtereumstructure</a:t>
            </a:r>
          </a:p>
          <a:p>
            <a:r>
              <a:rPr lang="en-US" altLang="ko-KR" dirty="0"/>
              <a:t>https://brunch.co.kr/@skkrypto#articles</a:t>
            </a:r>
          </a:p>
          <a:p>
            <a:r>
              <a:rPr lang="en-US" altLang="ko-KR" dirty="0" err="1"/>
              <a:t>levelDB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https://beta.peakd.com/ethereum/@sigmoid/let-s-decode-ethereum-s-level-database-manually</a:t>
            </a:r>
          </a:p>
          <a:p>
            <a:r>
              <a:rPr lang="en-US" altLang="ko-KR" dirty="0"/>
              <a:t>https://ihpark92.tistory.com/category/%EC%9D%B4%EB%8D%94%EB%A6%AC%EC%9B%80/Ethereum%20Core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957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https://upbit.com/terms_of_service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가상자산을 출금할 수 있는 권리를 가진 채권을 매수</a:t>
            </a:r>
            <a:r>
              <a:rPr lang="en-US" altLang="ko-KR" dirty="0"/>
              <a:t>, </a:t>
            </a:r>
            <a:r>
              <a:rPr lang="ko-KR" altLang="en-US" dirty="0"/>
              <a:t>매도하는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89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https://m.blog.naver.com/icbanq/221727893563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5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모듈러</a:t>
            </a:r>
            <a:r>
              <a:rPr lang="ko-KR" altLang="en-US" dirty="0"/>
              <a:t> 연산</a:t>
            </a:r>
            <a:r>
              <a:rPr lang="en-US" altLang="ko-KR" dirty="0"/>
              <a:t>: https://www.crocus.co.kr/1231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7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digest : </a:t>
            </a:r>
            <a:r>
              <a:rPr lang="ko-KR" altLang="en-US" dirty="0"/>
              <a:t>요약</a:t>
            </a:r>
            <a:r>
              <a:rPr lang="en-US" altLang="ko-KR" dirty="0"/>
              <a:t>, </a:t>
            </a:r>
            <a:r>
              <a:rPr lang="ko-KR" altLang="en-US" dirty="0"/>
              <a:t>각 메시지마다 고유하게 산출되도록 만든 간단한 문자열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충돌은 반드시 발생한다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역상 저항성</a:t>
            </a:r>
            <a:r>
              <a:rPr lang="en-US" altLang="ko-KR" dirty="0"/>
              <a:t>: digest </a:t>
            </a:r>
            <a:r>
              <a:rPr lang="ko-KR" altLang="en-US" dirty="0"/>
              <a:t>값의 </a:t>
            </a:r>
            <a:r>
              <a:rPr lang="en-US" altLang="ko-KR" dirty="0"/>
              <a:t>message</a:t>
            </a:r>
            <a:r>
              <a:rPr lang="ko-KR" altLang="en-US" dirty="0"/>
              <a:t>를 찾기 어려워야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역상 저항성 </a:t>
            </a:r>
            <a:r>
              <a:rPr lang="en-US" altLang="ko-KR" dirty="0"/>
              <a:t>: </a:t>
            </a:r>
            <a:r>
              <a:rPr lang="ko-KR" altLang="en-US" dirty="0"/>
              <a:t>동일한 </a:t>
            </a:r>
            <a:r>
              <a:rPr lang="en-US" altLang="ko-KR" dirty="0"/>
              <a:t>digest</a:t>
            </a:r>
            <a:r>
              <a:rPr lang="ko-KR" altLang="en-US" dirty="0"/>
              <a:t>를 생성하는 다른 </a:t>
            </a:r>
            <a:r>
              <a:rPr lang="en-US" altLang="ko-KR" dirty="0"/>
              <a:t>message</a:t>
            </a:r>
            <a:r>
              <a:rPr lang="ko-KR" altLang="en-US" dirty="0"/>
              <a:t>를 찾기 어려워야 한다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충돌 저항성</a:t>
            </a:r>
            <a:r>
              <a:rPr lang="en-US" altLang="ko-KR" dirty="0"/>
              <a:t> : </a:t>
            </a:r>
            <a:r>
              <a:rPr lang="ko-KR" altLang="en-US" dirty="0"/>
              <a:t>같은 해시 값을 생성하는 </a:t>
            </a:r>
            <a:r>
              <a:rPr lang="en-US" altLang="ko-KR" dirty="0"/>
              <a:t>2</a:t>
            </a:r>
            <a:r>
              <a:rPr lang="ko-KR" altLang="en-US" dirty="0"/>
              <a:t>개의 입력 값을 찾는 것은 어려워야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블록체인 해설서 </a:t>
            </a:r>
            <a:r>
              <a:rPr lang="en-US" altLang="ko-KR" dirty="0"/>
              <a:t>: 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계산 용이성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원상 회피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두번째 원상 회피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충돌 회피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1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4A07-E2D8-4E20-898B-51BDB068F5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368" y="580677"/>
            <a:ext cx="9144000" cy="953648"/>
          </a:xfrm>
        </p:spPr>
        <p:txBody>
          <a:bodyPr anchor="b"/>
          <a:lstStyle>
            <a:lvl1pPr algn="l">
              <a:defRPr sz="6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2532D-ECE9-46F4-8CC6-574E376F6E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6368" y="1534325"/>
            <a:ext cx="9144000" cy="57480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4641E-3A91-4DBD-A598-EFAA0BF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99A30-76BF-47B1-B8B2-347A5138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20BAF-5843-4F84-971F-F71F937F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5D81-2EB3-45B6-80D9-FF3DF2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B0D54-7B75-4330-8878-AD47D812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DE25-2C07-4DA5-B591-06BF129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8EF9F-B768-4058-ABC0-11452297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43AFC-F076-4C9B-A50B-5DD6AAC4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7AE24-09D0-4631-B0A1-106CA8E5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387D-4A45-4E0F-92B3-1C6B28B4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79382-257C-4DFF-AA1F-DD3E238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1BE79-28FD-431D-A7C3-6E786BC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F1450-8B87-41FF-A23D-28F9F897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00BB-A7F3-4527-92F2-44D61049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35133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17B333-E087-442E-8433-5EFA3D89706B}"/>
              </a:ext>
            </a:extLst>
          </p:cNvPr>
          <p:cNvCxnSpPr/>
          <p:nvPr userDrawn="1"/>
        </p:nvCxnSpPr>
        <p:spPr>
          <a:xfrm>
            <a:off x="241300" y="508000"/>
            <a:ext cx="11684000" cy="0"/>
          </a:xfrm>
          <a:prstGeom prst="line">
            <a:avLst/>
          </a:prstGeom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>
            <a:extLst>
              <a:ext uri="{FF2B5EF4-FFF2-40B4-BE49-F238E27FC236}">
                <a16:creationId xmlns:a16="http://schemas.microsoft.com/office/drawing/2014/main" id="{FF9921B8-52D2-4CB0-92BA-A3BF2D0F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300" y="192088"/>
            <a:ext cx="11709400" cy="31591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[</a:t>
            </a:r>
            <a:r>
              <a:rPr lang="ko-KR" altLang="en-US" dirty="0"/>
              <a:t>소제목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5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B1AA-0040-49F6-B02F-C5727A4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B2D38-2671-45E3-8860-7496243D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98C97-C049-4869-98B3-C55675DE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FB33-1489-46B4-95CC-D776FF0F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36B39-D45F-43C8-BDBD-0B51589B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2DC54-7DEB-42F7-9563-40F3AD0B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78F47-737B-4E81-A9FC-80A66E33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C55B6-BC24-4D84-8F04-E716701F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60670-8CEE-456C-A12E-ADD6C35A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1B3636-6768-4698-8BD6-69CE6D41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0D746-4D87-49BB-A6FD-ADF190D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3BD3-2EB0-4E0A-8B0F-BA057C5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90238-6B55-4DA5-B764-E02AD59D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590A4-C75D-4BA0-8C9E-ACC78B75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85365-0089-4E4D-A1B5-D3FDF86B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CC63B-21BF-4ED8-ADFC-55902933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DA6C8-4359-4F5A-8E62-75D30877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38751-C002-4EDD-9D8E-805273B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988A0-801B-473D-8F0F-4DCBD29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90E1-D6EA-499D-895A-7E534DFF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EAC4E-8431-45DB-A82E-6DCF0812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FEE9B-B107-4C66-8D66-D8422706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D5F39-F4D7-47B0-9B8B-D8FA488B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5E346-7156-410D-90CF-B43DB0A0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8B6DA-7C3D-4917-9CF0-FF7C3D0B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DD93A-28C4-44E3-AA6F-ABDF757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2A91-2897-48EE-B1EC-0ACFE85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1CEDF-C29D-47CE-8B42-DF4AEE5B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D89BF-1AB5-451A-8680-D65CE506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6D983-3F99-4154-9378-256EABD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DCB05-42D5-4EB5-8983-4D75A87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548D8-F655-4C61-8671-E0DE58DE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B1ED8-9C31-4706-A7D1-9FE96878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85752-E6F5-4DE5-A161-C5DF6C50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DCC75-9973-49F8-B4A8-33323AD4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399F1-C43E-4556-B909-CC7DB6B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CF802-F6C5-4BA6-A496-23CE1A4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3DA13-7C28-4702-8D1F-0330944A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68E61-C58B-490A-A4A0-32AC3D75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92088"/>
            <a:ext cx="10515600" cy="31591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3762C-5095-4EEF-881C-5DCA77B6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6748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97BDC-250E-4FA2-B7F1-CC7F879EA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9D09A7C4-EE60-4503-9C87-23E2BF76D128}" type="datetimeFigureOut">
              <a:rPr lang="ko-KR" altLang="en-US" smtClean="0"/>
              <a:pPr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93BF7-F513-42AF-8F7D-D9B7EEF2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7B774-2BC4-4CF8-962D-98D30C01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B24396EE-110F-41A5-ABBB-D45E5F9D7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105000"/>
        </a:lnSpc>
        <a:spcBef>
          <a:spcPct val="0"/>
        </a:spcBef>
        <a:buNone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0" indent="-144000" algn="l" defTabSz="914400" rtl="0" eaLnBrk="1" latinLnBrk="1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18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36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6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54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4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72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90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2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eips.ethereum.org/erc" TargetMode="External"/><Relationship Id="rId5" Type="http://schemas.openxmlformats.org/officeDocument/2006/relationships/hyperlink" Target="https://github.com/ethereum/EIPs" TargetMode="External"/><Relationship Id="rId4" Type="http://schemas.openxmlformats.org/officeDocument/2006/relationships/hyperlink" Target="https://github.com/bitcoin/bips" TargetMode="External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security.googleblog.com/2017/02/announcing-first-sha1-collision.html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ederalregister.gov/documents/2015/08/05/2015-19181/announcing-approval-of-federal-information-processing-standard-fips-202-sha-3-standard" TargetMode="External"/><Relationship Id="rId5" Type="http://schemas.openxmlformats.org/officeDocument/2006/relationships/hyperlink" Target="https://www.nist.gov/news-events/news/2012/10/nist-selects-winner-secure-hash-algorithm-sha-3-competition" TargetMode="External"/><Relationship Id="rId4" Type="http://schemas.openxmlformats.org/officeDocument/2006/relationships/hyperlink" Target="https://csrc.nist.gov/projects/hash-functions/sha-3-project" TargetMode="External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mn178.github.io/online-tools/keccak_256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ublications/detail/fips/197/fin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hyperlink" Target="https://csrc.nist.gov/news/1997/announcing-development-of-fips-for-advanced-encry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satoshi.nakamotoinstitute.org/emails/cryptograph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bitcoin.org/files/bitcoin-paper/bitcoin_ko.pdf" TargetMode="External"/><Relationship Id="rId4" Type="http://schemas.openxmlformats.org/officeDocument/2006/relationships/hyperlink" Target="https://bitcoin.org/bitcoin.pd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atoshi.nakamotoinstitute.org/emails/cryptography/threads/1/#014847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%EB%B9%84%EC%9E%94%ED%8B%B0%EC%9B%80%20%EC%9E%A5%EA%B5%B0%20%EB%AC%B8%EC%A0%9C" TargetMode="External"/><Relationship Id="rId5" Type="http://schemas.openxmlformats.org/officeDocument/2006/relationships/hyperlink" Target="https://ko.wikipedia.org/wiki/%EB%B9%84%EC%9E%94%ED%8B%B0%EC%9B%80_%EC%9E%A5%EC%95%A0_%ED%97%88%EC%9A%A9" TargetMode="External"/><Relationship Id="rId4" Type="http://schemas.openxmlformats.org/officeDocument/2006/relationships/hyperlink" Target="https://dl.acm.org/doi/10.1145/357172.357176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57172.357176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hyung.gitbook.io/tech/research/byzantine-generals-proble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ckchair.com/bitcoin/block/0" TargetMode="Externa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itcoinity.org/bitcoin/block_time/5y?r=day&amp;t=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herscan.io/chart/blocktime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bridge.avax.network/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github.com/ethereum/wiki/wiki/%5BKorean%5D-White-Pap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eum.org/en/whitepaper/" TargetMode="External"/><Relationship Id="rId5" Type="http://schemas.openxmlformats.org/officeDocument/2006/relationships/hyperlink" Target="https://etherscan.io/block/0" TargetMode="Externa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ps/blob/master/bip-0039/english.txt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nethereum.com/" TargetMode="External"/><Relationship Id="rId3" Type="http://schemas.openxmlformats.org/officeDocument/2006/relationships/hyperlink" Target="https://playground.open-rpc.org/?schemaUrl=https://raw.githubusercontent.com/ethereum/eth1.0-apis/assembled-spec/openrpc.json&amp;uiSchema%5BappBar%5D%5Bui:splitView%5D=true&amp;uiSchema%5BappBar%5D%5Bui:input%5D=false&amp;uiSchema%5BappBar%5D%5Bui:examplesDropdown%5D=false" TargetMode="External"/><Relationship Id="rId7" Type="http://schemas.openxmlformats.org/officeDocument/2006/relationships/hyperlink" Target="https://web3py.readthedocs.io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web3j.io/" TargetMode="External"/><Relationship Id="rId5" Type="http://schemas.openxmlformats.org/officeDocument/2006/relationships/hyperlink" Target="https://web3js.readthedocs.io/" TargetMode="External"/><Relationship Id="rId4" Type="http://schemas.openxmlformats.org/officeDocument/2006/relationships/hyperlink" Target="https://www.jsonrpc.org/specification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D6752-2169-4EB0-8389-F4A3388DA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Blockchain?!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E2A17-F4E7-45FB-81AE-0824B6B29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블록체인은 어떻게 동작하는가</a:t>
            </a:r>
            <a:r>
              <a:rPr lang="en-US" altLang="ko-KR" dirty="0"/>
              <a:t>? (feat. </a:t>
            </a:r>
            <a:r>
              <a:rPr lang="ko-KR" altLang="en-US" dirty="0" err="1"/>
              <a:t>비트코인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이더리움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9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dirty="0" err="1"/>
              <a:t>비트코인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신뢰가 아닌 암호학적인 증명에 기반한 전자 화폐 시스템 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탈중앙화 디지털 자산의 첫 번째 사례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분산 합의 </a:t>
            </a:r>
            <a:r>
              <a:rPr lang="ko-KR" altLang="en-US" sz="1600" dirty="0" err="1"/>
              <a:t>수단으로서의</a:t>
            </a:r>
            <a:r>
              <a:rPr lang="ko-KR" altLang="en-US" sz="1600" dirty="0"/>
              <a:t> 블록체인 기술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ko-KR" altLang="en-US" dirty="0" err="1"/>
              <a:t>이더리움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스마트 </a:t>
            </a:r>
            <a:r>
              <a:rPr lang="ko-KR" altLang="en-US" sz="1600" dirty="0" err="1"/>
              <a:t>컨트랙트와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탈중앙화된</a:t>
            </a:r>
            <a:r>
              <a:rPr lang="ko-KR" altLang="en-US" sz="1600" dirty="0"/>
              <a:t> 어플리케이션 플랫폼</a:t>
            </a:r>
            <a:endParaRPr lang="en-US" altLang="ko-KR" sz="1600" dirty="0"/>
          </a:p>
          <a:p>
            <a:pPr marL="285750" indent="-285750"/>
            <a:r>
              <a:rPr lang="ko-KR" altLang="en-US" sz="1600" dirty="0" err="1"/>
              <a:t>튜링완전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turing</a:t>
            </a:r>
            <a:r>
              <a:rPr lang="en-US" altLang="ko-KR" sz="1600" dirty="0"/>
              <a:t>-complete) </a:t>
            </a:r>
            <a:r>
              <a:rPr lang="ko-KR" altLang="en-US" sz="1600" dirty="0"/>
              <a:t>프로그래밍 언어 지원 블록체인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규칙에 따라 </a:t>
            </a:r>
            <a:r>
              <a:rPr lang="en-US" altLang="ko-KR" sz="1600" dirty="0"/>
              <a:t>'</a:t>
            </a:r>
            <a:r>
              <a:rPr lang="ko-KR" altLang="en-US" sz="1600" dirty="0"/>
              <a:t>상태</a:t>
            </a:r>
            <a:r>
              <a:rPr lang="en-US" altLang="ko-KR" sz="1600" dirty="0"/>
              <a:t>'</a:t>
            </a:r>
            <a:r>
              <a:rPr lang="ko-KR" altLang="en-US" sz="1600" dirty="0"/>
              <a:t>를 변환시키는 기능이 포함된 </a:t>
            </a:r>
            <a:r>
              <a:rPr lang="en-US" altLang="ko-KR" sz="1600" dirty="0"/>
              <a:t>"</a:t>
            </a:r>
            <a:r>
              <a:rPr lang="ko-KR" altLang="en-US" sz="1600" dirty="0"/>
              <a:t>계약</a:t>
            </a:r>
            <a:r>
              <a:rPr lang="en-US" altLang="ko-KR" sz="1600" dirty="0"/>
              <a:t>(contracts)"</a:t>
            </a:r>
            <a:r>
              <a:rPr lang="ko-KR" altLang="en-US" sz="1600" dirty="0"/>
              <a:t> 작성 가능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거의 모든 형태의 어플리케이션을 만들어낼 수 있도록 지원</a:t>
            </a:r>
            <a:endParaRPr lang="en-US" altLang="ko-KR" sz="1600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94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4B368F-142F-4F78-A72D-7756965C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18314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C8EB"/>
                </a:solidFill>
              </a:rPr>
              <a:t>BIP</a:t>
            </a:r>
            <a:r>
              <a:rPr lang="ko-KR" altLang="en-US" dirty="0"/>
              <a:t> </a:t>
            </a:r>
            <a:r>
              <a:rPr lang="en-US" altLang="ko-KR" dirty="0"/>
              <a:t>(Bitcoin</a:t>
            </a:r>
            <a:r>
              <a:rPr lang="ko-KR" altLang="en-US" dirty="0"/>
              <a:t> </a:t>
            </a:r>
            <a:r>
              <a:rPr lang="en-US" altLang="ko-KR" dirty="0"/>
              <a:t>Improvement</a:t>
            </a:r>
            <a:r>
              <a:rPr lang="ko-KR" altLang="en-US" dirty="0"/>
              <a:t> </a:t>
            </a:r>
            <a:r>
              <a:rPr lang="en-US" altLang="ko-KR" dirty="0"/>
              <a:t>Proposals)</a:t>
            </a:r>
          </a:p>
          <a:p>
            <a:pPr lvl="1"/>
            <a:r>
              <a:rPr lang="ko-KR" altLang="en-US" dirty="0" err="1"/>
              <a:t>비트코인</a:t>
            </a:r>
            <a:r>
              <a:rPr lang="ko-KR" altLang="en-US" dirty="0"/>
              <a:t> 개선 제안</a:t>
            </a:r>
            <a:endParaRPr lang="en-US" altLang="ko-KR" dirty="0"/>
          </a:p>
          <a:p>
            <a:pPr lvl="1"/>
            <a:r>
              <a:rPr lang="en-US" altLang="ko-KR" sz="1200" dirty="0">
                <a:hlinkClick r:id="rId4"/>
              </a:rPr>
              <a:t>https://github.com/bitcoin/bips</a:t>
            </a:r>
            <a:endParaRPr lang="en-US" altLang="ko-KR" sz="1200" dirty="0"/>
          </a:p>
          <a:p>
            <a:pPr lvl="1"/>
            <a:endParaRPr lang="en-US" altLang="ko-KR" dirty="0"/>
          </a:p>
          <a:p>
            <a:pPr marL="216000" lvl="1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rgbClr val="00C8EB"/>
                </a:solidFill>
              </a:rPr>
              <a:t>EIP</a:t>
            </a:r>
            <a:r>
              <a:rPr lang="en-US" altLang="ko-KR" dirty="0"/>
              <a:t> (Ethereum Improvement Proposals)</a:t>
            </a:r>
          </a:p>
          <a:p>
            <a:pPr lvl="1"/>
            <a:r>
              <a:rPr lang="ko-KR" altLang="en-US" dirty="0" err="1"/>
              <a:t>이더리움</a:t>
            </a:r>
            <a:r>
              <a:rPr lang="ko-KR" altLang="en-US" dirty="0"/>
              <a:t> 개선  제안</a:t>
            </a:r>
            <a:endParaRPr lang="en-US" altLang="ko-KR" dirty="0"/>
          </a:p>
          <a:p>
            <a:pPr lvl="1"/>
            <a:r>
              <a:rPr lang="en-US" altLang="ko-KR" sz="1200" dirty="0">
                <a:hlinkClick r:id="rId5"/>
              </a:rPr>
              <a:t>https://github.com/ethereum/EIPs</a:t>
            </a:r>
            <a:endParaRPr lang="en-US" altLang="ko-KR" sz="1200" dirty="0"/>
          </a:p>
          <a:p>
            <a:r>
              <a:rPr lang="en-US" altLang="ko-KR" dirty="0">
                <a:solidFill>
                  <a:srgbClr val="00C8EB"/>
                </a:solidFill>
              </a:rPr>
              <a:t>ERC</a:t>
            </a:r>
            <a:r>
              <a:rPr lang="en-US" altLang="ko-KR" dirty="0"/>
              <a:t> (Ethereum Request for Comment)</a:t>
            </a:r>
          </a:p>
          <a:p>
            <a:pPr lvl="1"/>
            <a:r>
              <a:rPr lang="en-US" altLang="ko-KR" dirty="0"/>
              <a:t>RFC(Request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Comment)</a:t>
            </a:r>
            <a:r>
              <a:rPr lang="ko-KR" altLang="en-US" dirty="0"/>
              <a:t>의 </a:t>
            </a:r>
            <a:r>
              <a:rPr lang="ko-KR" altLang="en-US" dirty="0" err="1"/>
              <a:t>이더리움</a:t>
            </a:r>
            <a:r>
              <a:rPr lang="ko-KR" altLang="en-US" dirty="0"/>
              <a:t> 버전</a:t>
            </a:r>
            <a:endParaRPr lang="en-US" altLang="ko-KR" dirty="0"/>
          </a:p>
          <a:p>
            <a:pPr lvl="1"/>
            <a:r>
              <a:rPr lang="en-US" altLang="ko-KR" dirty="0"/>
              <a:t>EIP</a:t>
            </a:r>
            <a:r>
              <a:rPr lang="ko-KR" altLang="en-US" dirty="0"/>
              <a:t>에서 관리하는 공식 프로토콜</a:t>
            </a:r>
            <a:endParaRPr lang="en-US" altLang="ko-KR" dirty="0"/>
          </a:p>
          <a:p>
            <a:pPr lvl="1"/>
            <a:r>
              <a:rPr lang="en-US" altLang="ko-KR" dirty="0"/>
              <a:t>ERC-20(Token), ERC-721(NFT), ERC-1155(Multi-Token)</a:t>
            </a:r>
          </a:p>
          <a:p>
            <a:pPr lvl="1"/>
            <a:r>
              <a:rPr lang="en-US" altLang="ko-KR" sz="1200" dirty="0">
                <a:hlinkClick r:id="rId6"/>
              </a:rPr>
              <a:t>https://eips.ethereum.org/erc</a:t>
            </a:r>
            <a:endParaRPr lang="en-US" altLang="ko-KR" sz="1200" dirty="0"/>
          </a:p>
          <a:p>
            <a:endParaRPr lang="en-US" altLang="ko-KR" dirty="0">
              <a:solidFill>
                <a:srgbClr val="00C8EB"/>
              </a:solidFill>
            </a:endParaRPr>
          </a:p>
          <a:p>
            <a:r>
              <a:rPr lang="en-US" altLang="ko-KR" dirty="0">
                <a:solidFill>
                  <a:srgbClr val="00C8EB"/>
                </a:solidFill>
              </a:rPr>
              <a:t>NITS</a:t>
            </a:r>
            <a:r>
              <a:rPr lang="ko-KR" altLang="en-US" dirty="0"/>
              <a:t> </a:t>
            </a:r>
            <a:r>
              <a:rPr lang="en-US" altLang="ko-KR" dirty="0"/>
              <a:t>(National Institute of Standards and Technology)</a:t>
            </a:r>
          </a:p>
          <a:p>
            <a:pPr lvl="1"/>
            <a:r>
              <a:rPr lang="ko-KR" altLang="en-US" dirty="0"/>
              <a:t>미국 국립표준기술연구소</a:t>
            </a:r>
            <a:endParaRPr lang="en-US" altLang="ko-KR" dirty="0"/>
          </a:p>
          <a:p>
            <a:pPr lvl="1"/>
            <a:r>
              <a:rPr lang="ko-KR" altLang="en-US" dirty="0"/>
              <a:t>공식적인 임무는 경제 안보를 강화하고</a:t>
            </a:r>
            <a:r>
              <a:rPr lang="en-US" altLang="ko-KR" dirty="0"/>
              <a:t>, </a:t>
            </a:r>
            <a:r>
              <a:rPr lang="ko-KR" altLang="en-US" dirty="0"/>
              <a:t>삶의 질을 개선하는 방식으로 측정 과학</a:t>
            </a:r>
            <a:r>
              <a:rPr lang="en-US" altLang="ko-KR" dirty="0"/>
              <a:t>, </a:t>
            </a:r>
            <a:r>
              <a:rPr lang="ko-KR" altLang="en-US" dirty="0"/>
              <a:t>표준 및 기술을 </a:t>
            </a:r>
            <a:r>
              <a:rPr lang="ko-KR" altLang="en-US" dirty="0" err="1"/>
              <a:t>진보시켜</a:t>
            </a:r>
            <a:r>
              <a:rPr lang="ko-KR" altLang="en-US" dirty="0"/>
              <a:t> 미국 혁신과 산업 경쟁력을 증진시키는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0EAC13-4C7E-4D57-B941-DD2A2C8F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용어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230F10-C115-48B0-8AFA-1523E395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9157"/>
            <a:ext cx="5029095" cy="21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C9633A9A-5EC4-417D-BC1C-88C481611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690821"/>
          <a:ext cx="4441212" cy="129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비트맵 이미지" r:id="rId8" imgW="6667560" imgH="1943280" progId="Paint.Picture">
                  <p:embed/>
                </p:oleObj>
              </mc:Choice>
              <mc:Fallback>
                <p:oleObj name="비트맵 이미지" r:id="rId8" imgW="6667560" imgH="1943280" progId="Paint.Pictur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C9633A9A-5EC4-417D-BC1C-88C4816113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0" y="690821"/>
                        <a:ext cx="4441212" cy="129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21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C146C7-3A40-47DD-A4CB-32EDC2EE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</a:t>
            </a:r>
            <a:endParaRPr lang="en-US" altLang="ko-KR" dirty="0"/>
          </a:p>
          <a:p>
            <a:r>
              <a:rPr lang="ko-KR" altLang="en-US" dirty="0"/>
              <a:t>나머지</a:t>
            </a:r>
            <a:r>
              <a:rPr lang="en-US" altLang="ko-KR" dirty="0"/>
              <a:t>(modulo)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비대칭키 암호 </a:t>
            </a:r>
            <a:r>
              <a:rPr lang="en-US" altLang="ko-KR" dirty="0"/>
              <a:t>- </a:t>
            </a:r>
            <a:r>
              <a:rPr lang="ko-KR" altLang="en-US" dirty="0"/>
              <a:t>타원곡선 암호</a:t>
            </a:r>
            <a:r>
              <a:rPr lang="en-US" altLang="ko-KR" dirty="0"/>
              <a:t>(ECC, Elliptic Curve Cryptography)</a:t>
            </a:r>
          </a:p>
          <a:p>
            <a:r>
              <a:rPr lang="en-US" altLang="ko-KR" dirty="0"/>
              <a:t>256bit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A3CBA3-B6E3-4663-989D-064A65E3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암호학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63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6E3F0F-AEAA-4CA1-8F09-326E706B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17094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b="1" dirty="0"/>
              <a:t>10</a:t>
            </a:r>
            <a:r>
              <a:rPr lang="ko-KR" altLang="en-US" b="1" dirty="0"/>
              <a:t>진수</a:t>
            </a:r>
            <a:r>
              <a:rPr lang="en-US" altLang="ko-KR" b="1" dirty="0"/>
              <a:t>(decimal) : [0, 9]</a:t>
            </a:r>
          </a:p>
          <a:p>
            <a:pPr marL="285750" indent="-285750"/>
            <a:r>
              <a:rPr lang="en-US" altLang="ko-KR" sz="1600" dirty="0"/>
              <a:t>1, 2, 3, 4, 5, 6, 7, 8, 9, 10, 11, 12, 13, …</a:t>
            </a:r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진수</a:t>
            </a:r>
            <a:r>
              <a:rPr lang="en-US" altLang="ko-KR" b="1" dirty="0"/>
              <a:t>(binary) : [0,1]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자릿수별 </a:t>
            </a:r>
            <a:r>
              <a:rPr lang="en-US" altLang="ko-KR" sz="1600" dirty="0"/>
              <a:t>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B6871D-12C9-4D73-8EFE-B0903709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C018B2-2228-4B9C-A1A0-6F4A2C3A9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51166"/>
              </p:ext>
            </p:extLst>
          </p:nvPr>
        </p:nvGraphicFramePr>
        <p:xfrm>
          <a:off x="313898" y="2014491"/>
          <a:ext cx="11559660" cy="6373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330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BEB4E5-C589-4AF0-BA38-E5074CDC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66635"/>
              </p:ext>
            </p:extLst>
          </p:nvPr>
        </p:nvGraphicFramePr>
        <p:xfrm>
          <a:off x="313898" y="3348698"/>
          <a:ext cx="6757884" cy="914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412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18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655366"/>
                  </a:ext>
                </a:extLst>
              </a:tr>
              <a:tr h="277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자릿수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⁵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⁴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³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ko-KR" altLang="en-US" sz="1400" b="0" i="0" kern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¹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⁰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136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2403BB17-4117-4FDD-808A-C0E8B5DBF48A}"/>
              </a:ext>
            </a:extLst>
          </p:cNvPr>
          <p:cNvSpPr txBox="1">
            <a:spLocks/>
          </p:cNvSpPr>
          <p:nvPr/>
        </p:nvSpPr>
        <p:spPr>
          <a:xfrm>
            <a:off x="6093728" y="4429958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10</a:t>
            </a:r>
            <a:r>
              <a:rPr lang="ko-KR" altLang="en-US" sz="1600" dirty="0"/>
              <a:t>진수 ➡ </a:t>
            </a:r>
            <a:r>
              <a:rPr lang="en-US" altLang="ko-KR" sz="1600" dirty="0"/>
              <a:t>2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11                                                                          </a:t>
            </a:r>
            <a:r>
              <a:rPr lang="ko-KR" altLang="en-US" sz="1400" dirty="0"/>
              <a:t>➡</a:t>
            </a:r>
            <a:r>
              <a:rPr lang="en-US" altLang="ko-KR" sz="1400" dirty="0"/>
              <a:t> 1011</a:t>
            </a:r>
            <a:endParaRPr lang="ko-KR" altLang="en-US" sz="1400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F4ADE5B-D77F-4B84-A745-DEADCAA47CE7}"/>
              </a:ext>
            </a:extLst>
          </p:cNvPr>
          <p:cNvSpPr txBox="1">
            <a:spLocks/>
          </p:cNvSpPr>
          <p:nvPr/>
        </p:nvSpPr>
        <p:spPr>
          <a:xfrm>
            <a:off x="236756" y="4431220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➡</a:t>
            </a:r>
            <a:r>
              <a:rPr lang="en-US" altLang="ko-KR" sz="1600" dirty="0"/>
              <a:t> 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1011 = 1000 + 10 + 1 </a:t>
            </a:r>
            <a:r>
              <a:rPr lang="ko-KR" altLang="en-US" sz="1400" dirty="0"/>
              <a:t>➡</a:t>
            </a:r>
            <a:r>
              <a:rPr lang="en-US" altLang="ko-KR" sz="1400" dirty="0"/>
              <a:t> 8 + 2 + 1 = 11 </a:t>
            </a:r>
            <a:endParaRPr lang="ko-KR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154EBD-2FEC-456E-B01B-D89777BF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83" y="4855947"/>
            <a:ext cx="2519363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5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BBB66F-E06A-4D2D-8183-495DD797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717705"/>
          </a:xfrm>
        </p:spPr>
        <p:txBody>
          <a:bodyPr/>
          <a:lstStyle/>
          <a:p>
            <a:pPr indent="0">
              <a:buNone/>
            </a:pPr>
            <a:r>
              <a:rPr lang="en-US" altLang="ko-KR" b="1" dirty="0"/>
              <a:t>16</a:t>
            </a:r>
            <a:r>
              <a:rPr lang="ko-KR" altLang="en-US" b="1" dirty="0"/>
              <a:t>진수</a:t>
            </a:r>
            <a:r>
              <a:rPr lang="en-US" altLang="ko-KR" b="1" dirty="0"/>
              <a:t>(hex)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[0,</a:t>
            </a:r>
            <a:r>
              <a:rPr lang="ko-KR" altLang="en-US" b="1" dirty="0"/>
              <a:t> </a:t>
            </a:r>
            <a:r>
              <a:rPr lang="en-US" altLang="ko-KR" b="1" dirty="0"/>
              <a:t>f]</a:t>
            </a:r>
            <a:endParaRPr lang="ko-KR" altLang="en-US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8EB7DC-67AE-4FE0-A3C1-EAA449C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A0BE67-305D-4B49-AD12-A817A6DFF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93185"/>
              </p:ext>
            </p:extLst>
          </p:nvPr>
        </p:nvGraphicFramePr>
        <p:xfrm>
          <a:off x="277504" y="1161505"/>
          <a:ext cx="11009733" cy="9699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384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886171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129621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36886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9838477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937050156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226360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A9A79408-81DB-4EC4-A28B-7AE207A5A8CB}"/>
              </a:ext>
            </a:extLst>
          </p:cNvPr>
          <p:cNvSpPr txBox="1">
            <a:spLocks/>
          </p:cNvSpPr>
          <p:nvPr/>
        </p:nvSpPr>
        <p:spPr>
          <a:xfrm>
            <a:off x="241298" y="2392565"/>
            <a:ext cx="11683999" cy="427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b="1" dirty="0"/>
              <a:t>bit : 0 or 1 </a:t>
            </a:r>
            <a:r>
              <a:rPr lang="en-US" altLang="ko-KR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진수 한자리</a:t>
            </a:r>
            <a:r>
              <a:rPr lang="en-US" altLang="ko-KR" sz="1800" dirty="0"/>
              <a:t>, </a:t>
            </a:r>
            <a:r>
              <a:rPr lang="en-US" altLang="ko-KR" sz="1800" b="1" dirty="0"/>
              <a:t>1 nibble</a:t>
            </a:r>
            <a:r>
              <a:rPr lang="en-US" altLang="ko-KR" sz="1800" dirty="0"/>
              <a:t> = 4bits, </a:t>
            </a:r>
            <a:r>
              <a:rPr lang="en-US" altLang="ko-KR" sz="1200" dirty="0"/>
              <a:t>1 byte = 8bits, 1KB = 1024 bytes, 1MB = 1024 KB, 1GB = 1024 MB, …</a:t>
            </a:r>
            <a:endParaRPr lang="en-US" altLang="ko-KR" sz="12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ko-KR" altLang="en-US" b="1" dirty="0"/>
              <a:t>큰 </a:t>
            </a:r>
            <a:r>
              <a:rPr lang="en-US" altLang="ko-KR" b="1" dirty="0"/>
              <a:t>10</a:t>
            </a:r>
            <a:r>
              <a:rPr lang="ko-KR" altLang="en-US" b="1" dirty="0"/>
              <a:t>진수</a:t>
            </a:r>
            <a:r>
              <a:rPr lang="en-US" altLang="ko-KR" b="1" dirty="0"/>
              <a:t>(decimal)</a:t>
            </a:r>
            <a:r>
              <a:rPr lang="ko-KR" altLang="en-US" b="1" dirty="0"/>
              <a:t> </a:t>
            </a:r>
            <a:r>
              <a:rPr lang="ko-KR" altLang="en-US" sz="1800" dirty="0"/>
              <a:t>➡ </a:t>
            </a:r>
            <a:r>
              <a:rPr lang="en-US" altLang="ko-KR" sz="1800" dirty="0"/>
              <a:t>2</a:t>
            </a:r>
            <a:r>
              <a:rPr lang="ko-KR" altLang="en-US" sz="1800" dirty="0"/>
              <a:t>진수</a:t>
            </a:r>
            <a:r>
              <a:rPr lang="en-US" altLang="ko-KR" sz="1800" dirty="0"/>
              <a:t>(binary)(bit)</a:t>
            </a:r>
            <a:r>
              <a:rPr lang="ko-KR" altLang="en-US" sz="1800" dirty="0"/>
              <a:t> ➡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r>
              <a:rPr lang="en-US" altLang="ko-KR" b="1" dirty="0"/>
              <a:t>(</a:t>
            </a:r>
            <a:r>
              <a:rPr lang="en-US" altLang="ko-KR" dirty="0"/>
              <a:t>nibble</a:t>
            </a:r>
            <a:r>
              <a:rPr lang="en-US" altLang="ko-KR" b="1" dirty="0"/>
              <a:t>)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10</a:t>
            </a:r>
            <a:r>
              <a:rPr lang="ko-KR" altLang="en-US" dirty="0"/>
              <a:t>진수</a:t>
            </a:r>
            <a:endParaRPr lang="en-US" altLang="ko-KR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561673155925223069349637322719296911316457960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(160bit)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0000000000011001001011111011000100001101111100110111110010011111101100100110100000101001111010110010110011000110001000111100110100011011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1111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0101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1110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(160bit, 40nibble)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latin typeface="Consolas" panose="020B0609020204030204" pitchFamily="49" charset="0"/>
              </a:rPr>
              <a:t>00192Fb10dF37c9FB26829eb2CC623cd1B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8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590-C1DB-40BC-9F58-9E18FFBF5C21}"/>
              </a:ext>
            </a:extLst>
          </p:cNvPr>
          <p:cNvSpPr txBox="1"/>
          <p:nvPr/>
        </p:nvSpPr>
        <p:spPr>
          <a:xfrm>
            <a:off x="6083297" y="5373329"/>
            <a:ext cx="3284621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1111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0101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1110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1000</a:t>
            </a:r>
          </a:p>
          <a:p>
            <a:pPr algn="ctr"/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   F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5   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9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9   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E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8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9C680A-1399-4FA0-B8BB-D2A4C221328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881383" y="5321395"/>
            <a:ext cx="1201914" cy="3751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2C4BB1-7AA8-4953-8716-05BE9F86DA8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627002" y="5696495"/>
            <a:ext cx="1456295" cy="38117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8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4B2766-795B-4A1C-83F2-1E9CB6A1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6076D4-49AD-4959-B6B4-6CC1A78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</a:t>
            </a:r>
            <a:r>
              <a:rPr lang="en-US" altLang="ko-KR" dirty="0"/>
              <a:t>(modulo)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61704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ko-KR" altLang="en-US" dirty="0"/>
                  <a:t>임의의 길이를 갖는 임의의 데이터에 대해 고정된 길이의 데이터로 매핑하는 단방향 함수</a:t>
                </a:r>
                <a:br>
                  <a:rPr lang="en-US" altLang="ko-KR" dirty="0"/>
                </a:br>
                <a:endParaRPr lang="en-US" altLang="ko-KR" sz="1000" dirty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altLang="ko-KR" dirty="0"/>
              </a:p>
              <a:p>
                <a:pPr indent="0" algn="ctr">
                  <a:buNone/>
                </a:pPr>
                <a:r>
                  <a:rPr lang="ko-KR" altLang="en-US" sz="1600" dirty="0"/>
                  <a:t>임의의 정수에 대해 </a:t>
                </a:r>
                <a:r>
                  <a:rPr lang="en-US" altLang="ko-KR" sz="1600" dirty="0"/>
                  <a:t>0 ~ 7</a:t>
                </a:r>
                <a:r>
                  <a:rPr lang="ko-KR" altLang="en-US" sz="1600" dirty="0"/>
                  <a:t> 사이의 숫자로 매핑하는 단방향 함수</a:t>
                </a:r>
                <a:endParaRPr lang="en-US" altLang="ko-KR" dirty="0"/>
              </a:p>
              <a:p>
                <a:pPr indent="0">
                  <a:buNone/>
                </a:pPr>
                <a:r>
                  <a:rPr lang="en-US" altLang="ko-KR" dirty="0"/>
                  <a:t>Hash Table</a:t>
                </a:r>
              </a:p>
              <a:p>
                <a:pPr indent="0">
                  <a:buNone/>
                </a:pPr>
                <a:r>
                  <a:rPr lang="ko-KR" altLang="en-US" sz="1600" dirty="0"/>
                  <a:t>해시 함수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,  </a:t>
                </a:r>
                <a:r>
                  <a:rPr lang="ko-KR" altLang="en-US" sz="1600" dirty="0"/>
                  <a:t>값 </a:t>
                </a:r>
                <a:r>
                  <a:rPr lang="en-US" altLang="ko-KR" sz="1600" dirty="0"/>
                  <a:t>: 2, 7, 15, 33, -1, 14</a:t>
                </a:r>
              </a:p>
              <a:p>
                <a:pPr indent="0">
                  <a:buNone/>
                </a:pPr>
                <a:endParaRPr lang="en-US" altLang="ko-KR" dirty="0"/>
              </a:p>
              <a:p>
                <a:pPr indent="0">
                  <a:buNone/>
                </a:pPr>
                <a:endParaRPr lang="en-US" altLang="ko-KR" sz="100" dirty="0"/>
              </a:p>
              <a:p>
                <a:pPr marL="285750" indent="-285750"/>
                <a:r>
                  <a:rPr lang="en-US" altLang="ko-KR" dirty="0"/>
                  <a:t>2 % 7 = 2</a:t>
                </a:r>
              </a:p>
              <a:p>
                <a:pPr marL="285750" indent="-285750"/>
                <a:r>
                  <a:rPr lang="en-US" altLang="ko-KR" dirty="0"/>
                  <a:t>7 % 7 = 0</a:t>
                </a:r>
              </a:p>
              <a:p>
                <a:pPr marL="285750" indent="-285750"/>
                <a:r>
                  <a:rPr lang="en-US" altLang="ko-KR" dirty="0"/>
                  <a:t>15 % 7 = 1</a:t>
                </a:r>
              </a:p>
              <a:p>
                <a:pPr marL="285750" indent="-285750"/>
                <a:r>
                  <a:rPr lang="en-US" altLang="ko-KR" dirty="0"/>
                  <a:t>33 % 7 = 5</a:t>
                </a:r>
              </a:p>
              <a:p>
                <a:pPr marL="285750" indent="-285750"/>
                <a:r>
                  <a:rPr lang="en-US" altLang="ko-KR" dirty="0"/>
                  <a:t>-1 % 7 = 6</a:t>
                </a:r>
              </a:p>
              <a:p>
                <a:pPr marL="285750" indent="-285750"/>
                <a:r>
                  <a:rPr lang="en-US" altLang="ko-KR" dirty="0"/>
                  <a:t>14 % 7 = 0  : </a:t>
                </a:r>
                <a:r>
                  <a:rPr lang="ko-KR" altLang="en-US" dirty="0">
                    <a:solidFill>
                      <a:srgbClr val="00C8EB"/>
                    </a:solidFill>
                  </a:rPr>
                  <a:t>해시 충돌</a:t>
                </a:r>
                <a:r>
                  <a:rPr lang="en-US" altLang="ko-KR" dirty="0">
                    <a:solidFill>
                      <a:srgbClr val="00C8EB"/>
                    </a:solidFill>
                  </a:rPr>
                  <a:t>(Hash Collision)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해시 함수가 서로 다른 입력 값</a:t>
                </a:r>
                <a:r>
                  <a:rPr lang="en-US" altLang="ko-KR" dirty="0"/>
                  <a:t>[7,14]</a:t>
                </a:r>
                <a:r>
                  <a:rPr lang="ko-KR" altLang="en-US" dirty="0"/>
                  <a:t>에 대해 동일한 출력 값</a:t>
                </a:r>
                <a:r>
                  <a:rPr lang="en-US" altLang="ko-KR" dirty="0"/>
                  <a:t>[0]</a:t>
                </a:r>
                <a:r>
                  <a:rPr lang="ko-KR" altLang="en-US" dirty="0"/>
                  <a:t>는 내는 상황</a:t>
                </a:r>
                <a:r>
                  <a:rPr lang="en-US" altLang="ko-KR" dirty="0"/>
                  <a:t>)</a:t>
                </a:r>
              </a:p>
              <a:p>
                <a:pPr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  <a:blipFill>
                <a:blip r:embed="rId2"/>
                <a:stretch>
                  <a:fillRect l="-469" t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C95CBC6D-AF03-4989-A514-85B4CAD1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5F3CBA-943A-4642-8AFC-3D1C942DD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15597"/>
              </p:ext>
            </p:extLst>
          </p:nvPr>
        </p:nvGraphicFramePr>
        <p:xfrm>
          <a:off x="5499100" y="2339716"/>
          <a:ext cx="445887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621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1587684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277562749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336043160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498803417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01158658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129057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Index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99479-F52F-48C5-B6F0-73A46716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2040839"/>
          </a:xfrm>
        </p:spPr>
        <p:txBody>
          <a:bodyPr/>
          <a:lstStyle/>
          <a:p>
            <a:pPr indent="0">
              <a:buNone/>
            </a:pPr>
            <a:r>
              <a:rPr lang="ko-KR" altLang="en-US" b="1" dirty="0"/>
              <a:t>암호화 해시 함수</a:t>
            </a:r>
            <a:r>
              <a:rPr lang="en-US" altLang="ko-KR" b="1" dirty="0"/>
              <a:t>(Cryptographic Hash Function)</a:t>
            </a:r>
          </a:p>
          <a:p>
            <a:pPr indent="0">
              <a:buNone/>
            </a:pPr>
            <a:r>
              <a:rPr lang="ko-KR" altLang="en-US" sz="1600" dirty="0"/>
              <a:t>해시 함수의 일종으로</a:t>
            </a:r>
            <a:r>
              <a:rPr lang="en-US" altLang="ko-KR" sz="1600" dirty="0"/>
              <a:t>, </a:t>
            </a:r>
            <a:r>
              <a:rPr lang="ko-KR" altLang="en-US" sz="1600" dirty="0"/>
              <a:t>해시 </a:t>
            </a:r>
            <a:r>
              <a:rPr lang="ko-KR" altLang="en-US" sz="1600" dirty="0" err="1"/>
              <a:t>값으로부터</a:t>
            </a:r>
            <a:r>
              <a:rPr lang="ko-KR" altLang="en-US" sz="1600" dirty="0"/>
              <a:t> 원래의 입력 값과의 관계를 찾기 어려운 성질을 가지는 해시 함수</a:t>
            </a:r>
            <a:endParaRPr lang="en-US" altLang="ko-KR" sz="1600" dirty="0"/>
          </a:p>
          <a:p>
            <a:pPr marL="285750"/>
            <a:r>
              <a:rPr lang="ko-KR" altLang="en-US" sz="1400" dirty="0"/>
              <a:t>역상 저항성</a:t>
            </a:r>
            <a:r>
              <a:rPr lang="en-US" altLang="ko-KR" sz="1400" dirty="0"/>
              <a:t>(preimage resistance): </a:t>
            </a:r>
            <a:r>
              <a:rPr lang="ko-KR" altLang="en-US" sz="1400" dirty="0"/>
              <a:t>주어진 해시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해시 값을 생성하는 입력 값을 찾는 것이 계산상 어렵다</a:t>
            </a:r>
            <a:r>
              <a:rPr lang="en-US" altLang="ko-KR" sz="1400" dirty="0"/>
              <a:t>.</a:t>
            </a:r>
          </a:p>
          <a:p>
            <a:pPr marL="285750"/>
            <a:r>
              <a:rPr lang="ko-KR" altLang="en-US" sz="1400" dirty="0"/>
              <a:t>제 </a:t>
            </a:r>
            <a:r>
              <a:rPr lang="en-US" altLang="ko-KR" sz="1400" dirty="0"/>
              <a:t>2 </a:t>
            </a:r>
            <a:r>
              <a:rPr lang="ko-KR" altLang="en-US" sz="1400" dirty="0"/>
              <a:t>역상 저항성</a:t>
            </a:r>
            <a:r>
              <a:rPr lang="en-US" altLang="ko-KR" sz="1400" dirty="0"/>
              <a:t>(second preimage resistance): </a:t>
            </a:r>
            <a:r>
              <a:rPr lang="ko-KR" altLang="en-US" sz="1400" dirty="0"/>
              <a:t>입력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입력의 해시 값을 바꾸지 않으면서 입력을 변경하는 것이 계산상 어렵다</a:t>
            </a:r>
            <a:r>
              <a:rPr lang="en-US" altLang="ko-KR" sz="1400" dirty="0"/>
              <a:t>. </a:t>
            </a:r>
          </a:p>
          <a:p>
            <a:pPr marL="285750"/>
            <a:r>
              <a:rPr lang="ko-KR" altLang="en-US" sz="1400" dirty="0"/>
              <a:t>충돌 저항성</a:t>
            </a:r>
            <a:r>
              <a:rPr lang="en-US" altLang="ko-KR" sz="1400" dirty="0"/>
              <a:t>(collision resistance): </a:t>
            </a:r>
            <a:r>
              <a:rPr lang="ko-KR" altLang="en-US" sz="1400" dirty="0"/>
              <a:t>해시 충돌에 대해 안전해야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같은 해시 값을 생성하는 두 개의 입력 값을 찾는 것이 계산상 어려워야 한다</a:t>
            </a:r>
            <a:r>
              <a:rPr lang="en-US" altLang="ko-KR" sz="14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5C6E76-9AC2-448B-933F-714403A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8B551-87E1-4040-AF9D-CCEE3AEFB46F}"/>
              </a:ext>
            </a:extLst>
          </p:cNvPr>
          <p:cNvSpPr txBox="1"/>
          <p:nvPr/>
        </p:nvSpPr>
        <p:spPr>
          <a:xfrm>
            <a:off x="4193178" y="3240274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Hash(message) = digest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228F9E-4E05-4368-8F22-EE715AB4E89F}"/>
              </a:ext>
            </a:extLst>
          </p:cNvPr>
          <p:cNvGrpSpPr/>
          <p:nvPr/>
        </p:nvGrpSpPr>
        <p:grpSpPr>
          <a:xfrm>
            <a:off x="1023400" y="4294694"/>
            <a:ext cx="1723549" cy="743049"/>
            <a:chOff x="1023400" y="4294694"/>
            <a:chExt cx="1723549" cy="7430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2AE8EB-CC21-4750-91A5-7A8002FAD872}"/>
                </a:ext>
              </a:extLst>
            </p:cNvPr>
            <p:cNvSpPr txBox="1"/>
            <p:nvPr/>
          </p:nvSpPr>
          <p:spPr>
            <a:xfrm>
              <a:off x="1243814" y="4294694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역상 저항성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1AAD0B-2847-4663-9055-BCD5EF031A93}"/>
                </a:ext>
              </a:extLst>
            </p:cNvPr>
            <p:cNvSpPr txBox="1"/>
            <p:nvPr/>
          </p:nvSpPr>
          <p:spPr>
            <a:xfrm>
              <a:off x="1023400" y="4699189"/>
              <a:ext cx="1723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= digest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AA0B40-E768-4B35-9AD4-6CE4FD3503F7}"/>
              </a:ext>
            </a:extLst>
          </p:cNvPr>
          <p:cNvGrpSpPr/>
          <p:nvPr/>
        </p:nvGrpSpPr>
        <p:grpSpPr>
          <a:xfrm>
            <a:off x="4367993" y="4294694"/>
            <a:ext cx="2444900" cy="1051530"/>
            <a:chOff x="4367993" y="4294694"/>
            <a:chExt cx="2444900" cy="10515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3DD36E-C1AB-429E-9AB3-4CEA2CC625B6}"/>
                </a:ext>
              </a:extLst>
            </p:cNvPr>
            <p:cNvSpPr txBox="1"/>
            <p:nvPr/>
          </p:nvSpPr>
          <p:spPr>
            <a:xfrm>
              <a:off x="4711837" y="4294694"/>
              <a:ext cx="1750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제 </a:t>
              </a:r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2 </a:t>
              </a:r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역상 저항성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E91D0D-6DB7-4E9D-83AC-D5009E92EB37}"/>
                </a:ext>
              </a:extLst>
            </p:cNvPr>
            <p:cNvSpPr txBox="1"/>
            <p:nvPr/>
          </p:nvSpPr>
          <p:spPr>
            <a:xfrm>
              <a:off x="4367993" y="4761449"/>
              <a:ext cx="2444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Hash(message) = digest</a:t>
              </a:r>
            </a:p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          = digest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B09EF1-4AEF-4D2C-AEE8-296A7A24D2E7}"/>
              </a:ext>
            </a:extLst>
          </p:cNvPr>
          <p:cNvSpPr txBox="1"/>
          <p:nvPr/>
        </p:nvSpPr>
        <p:spPr>
          <a:xfrm>
            <a:off x="4355292" y="522820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2B94F1-8582-4816-8CEB-C8830FE6D84A}"/>
              </a:ext>
            </a:extLst>
          </p:cNvPr>
          <p:cNvGrpSpPr/>
          <p:nvPr/>
        </p:nvGrpSpPr>
        <p:grpSpPr>
          <a:xfrm>
            <a:off x="8387069" y="4294694"/>
            <a:ext cx="2066591" cy="779621"/>
            <a:chOff x="8784991" y="4304288"/>
            <a:chExt cx="2066591" cy="779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37D36D-6564-4DCA-B59A-3346F7C1AF68}"/>
                </a:ext>
              </a:extLst>
            </p:cNvPr>
            <p:cNvSpPr txBox="1"/>
            <p:nvPr/>
          </p:nvSpPr>
          <p:spPr>
            <a:xfrm>
              <a:off x="9176926" y="4304288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충돌 저항성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65F632-210E-43A8-BE8E-6E8AF3B526D3}"/>
                </a:ext>
              </a:extLst>
            </p:cNvPr>
            <p:cNvSpPr txBox="1"/>
            <p:nvPr/>
          </p:nvSpPr>
          <p:spPr>
            <a:xfrm>
              <a:off x="8784991" y="4745355"/>
              <a:ext cx="2066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1?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= 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2?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90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B392FF-C65A-427A-87B4-50DC43D3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183140"/>
          </a:xfrm>
        </p:spPr>
        <p:txBody>
          <a:bodyPr>
            <a:normAutofit/>
          </a:bodyPr>
          <a:lstStyle/>
          <a:p>
            <a:r>
              <a:rPr lang="en-US" altLang="ko-KR" dirty="0"/>
              <a:t>SHA(Secure Hash Algorithm) (SHA-0) </a:t>
            </a:r>
            <a:r>
              <a:rPr lang="en-US" altLang="ko-KR" sz="1400" dirty="0"/>
              <a:t>[Input : 2</a:t>
            </a:r>
            <a:r>
              <a:rPr lang="en-US" altLang="ko-KR" sz="1400" baseline="30000" dirty="0"/>
              <a:t>64</a:t>
            </a:r>
            <a:r>
              <a:rPr lang="en-US" altLang="ko-KR" sz="1400" dirty="0"/>
              <a:t>bit </a:t>
            </a:r>
            <a:r>
              <a:rPr lang="ko-KR" altLang="en-US" sz="1400" dirty="0"/>
              <a:t>➡ </a:t>
            </a:r>
            <a:r>
              <a:rPr lang="en-US" altLang="ko-KR" sz="1400" dirty="0"/>
              <a:t>Output:160bit]</a:t>
            </a:r>
          </a:p>
          <a:p>
            <a:pPr lvl="1"/>
            <a:r>
              <a:rPr lang="ko-KR" altLang="en-US" sz="1500" dirty="0"/>
              <a:t>미국 국가안보국</a:t>
            </a:r>
            <a:r>
              <a:rPr lang="en-US" altLang="ko-KR" sz="1500" dirty="0"/>
              <a:t>(NSA)</a:t>
            </a:r>
            <a:r>
              <a:rPr lang="ko-KR" altLang="en-US" sz="1500" dirty="0"/>
              <a:t>가 </a:t>
            </a:r>
            <a:r>
              <a:rPr lang="en-US" altLang="ko-KR" sz="1500" dirty="0"/>
              <a:t>1993</a:t>
            </a:r>
            <a:r>
              <a:rPr lang="ko-KR" altLang="en-US" sz="1500" dirty="0"/>
              <a:t>년 처음 설계했으면 미국 국가 표준으로 지정</a:t>
            </a:r>
            <a:endParaRPr lang="en-US" altLang="ko-KR" sz="1500" dirty="0"/>
          </a:p>
          <a:p>
            <a:r>
              <a:rPr lang="en-US" altLang="ko-KR" dirty="0"/>
              <a:t>SHA-1 </a:t>
            </a:r>
            <a:r>
              <a:rPr lang="en-US" altLang="ko-KR" sz="1400" dirty="0"/>
              <a:t>[Input : 2</a:t>
            </a:r>
            <a:r>
              <a:rPr lang="en-US" altLang="ko-KR" sz="1400" baseline="30000" dirty="0"/>
              <a:t>64</a:t>
            </a:r>
            <a:r>
              <a:rPr lang="en-US" altLang="ko-KR" sz="1400" dirty="0"/>
              <a:t>bit </a:t>
            </a:r>
            <a:r>
              <a:rPr lang="ko-KR" altLang="en-US" sz="1400" dirty="0"/>
              <a:t>➡ </a:t>
            </a:r>
            <a:r>
              <a:rPr lang="en-US" altLang="ko-KR" sz="1400" dirty="0"/>
              <a:t>Output:160bit]</a:t>
            </a:r>
          </a:p>
          <a:p>
            <a:pPr lvl="1"/>
            <a:r>
              <a:rPr lang="en-US" altLang="ko-KR" sz="1500" dirty="0"/>
              <a:t>1995</a:t>
            </a:r>
            <a:r>
              <a:rPr lang="ko-KR" altLang="en-US" sz="1500" dirty="0"/>
              <a:t>년 </a:t>
            </a:r>
            <a:r>
              <a:rPr lang="en-US" altLang="ko-KR" sz="1500" dirty="0"/>
              <a:t>SHA-0 </a:t>
            </a:r>
            <a:r>
              <a:rPr lang="ko-KR" altLang="en-US" sz="1500" dirty="0"/>
              <a:t>변형 발표 </a:t>
            </a:r>
            <a:r>
              <a:rPr lang="en-US" altLang="ko-KR" sz="1500" dirty="0"/>
              <a:t>(</a:t>
            </a:r>
            <a:r>
              <a:rPr lang="ko-KR" altLang="en-US" sz="1500" dirty="0"/>
              <a:t>보안 강화</a:t>
            </a:r>
            <a:r>
              <a:rPr lang="en-US" altLang="ko-KR" sz="1500" dirty="0"/>
              <a:t>)</a:t>
            </a:r>
          </a:p>
          <a:p>
            <a:pPr lvl="1"/>
            <a:r>
              <a:rPr lang="en-US" altLang="ko-KR" sz="1500" dirty="0"/>
              <a:t>2017-02-23 Google</a:t>
            </a:r>
            <a:r>
              <a:rPr lang="ko-KR" altLang="en-US" sz="1500" dirty="0"/>
              <a:t> </a:t>
            </a:r>
            <a:r>
              <a:rPr lang="en-US" altLang="ko-KR" sz="1500" dirty="0"/>
              <a:t>Announcing</a:t>
            </a:r>
            <a:r>
              <a:rPr lang="ko-KR" altLang="en-US" sz="1500" dirty="0"/>
              <a:t> </a:t>
            </a:r>
            <a:r>
              <a:rPr lang="en-US" altLang="ko-KR" sz="1500" dirty="0"/>
              <a:t>the</a:t>
            </a:r>
            <a:r>
              <a:rPr lang="ko-KR" altLang="en-US" sz="1500" dirty="0"/>
              <a:t> </a:t>
            </a:r>
            <a:r>
              <a:rPr lang="en-US" altLang="ko-KR" sz="1500" dirty="0"/>
              <a:t>first</a:t>
            </a:r>
            <a:r>
              <a:rPr lang="ko-KR" altLang="en-US" sz="1500" dirty="0"/>
              <a:t> </a:t>
            </a:r>
            <a:r>
              <a:rPr lang="en-US" altLang="ko-KR" sz="1500" dirty="0"/>
              <a:t>SHA1</a:t>
            </a:r>
            <a:r>
              <a:rPr lang="ko-KR" altLang="en-US" sz="1500" dirty="0"/>
              <a:t> </a:t>
            </a:r>
            <a:r>
              <a:rPr lang="en-US" altLang="ko-KR" sz="1500" dirty="0"/>
              <a:t>collision</a:t>
            </a:r>
            <a:r>
              <a:rPr lang="en-US" altLang="ko-KR" dirty="0"/>
              <a:t> </a:t>
            </a:r>
            <a:r>
              <a:rPr lang="ko-KR" altLang="en-US" sz="1400" dirty="0">
                <a:hlinkClick r:id="rId3"/>
              </a:rPr>
              <a:t>링크</a:t>
            </a:r>
            <a:endParaRPr lang="en-US" altLang="ko-KR" sz="1400" dirty="0"/>
          </a:p>
          <a:p>
            <a:r>
              <a:rPr lang="en-US" altLang="ko-KR" dirty="0"/>
              <a:t>SHA-2</a:t>
            </a:r>
          </a:p>
          <a:p>
            <a:pPr lvl="1"/>
            <a:r>
              <a:rPr lang="en-US" altLang="ko-KR" sz="1500" dirty="0"/>
              <a:t>2001</a:t>
            </a:r>
            <a:r>
              <a:rPr lang="ko-KR" altLang="en-US" sz="1500" dirty="0"/>
              <a:t>년 </a:t>
            </a:r>
            <a:r>
              <a:rPr lang="en-US" altLang="ko-KR" sz="1500" dirty="0"/>
              <a:t>SHA1</a:t>
            </a:r>
            <a:r>
              <a:rPr lang="ko-KR" altLang="en-US" sz="1500" dirty="0"/>
              <a:t> 변형 발표</a:t>
            </a:r>
            <a:endParaRPr lang="en-US" altLang="ko-KR" sz="1500" dirty="0"/>
          </a:p>
          <a:p>
            <a:pPr lvl="1"/>
            <a:r>
              <a:rPr lang="en-US" altLang="ko-KR" sz="1500" dirty="0"/>
              <a:t>SHA-224, </a:t>
            </a:r>
            <a:r>
              <a:rPr lang="en-US" altLang="ko-KR" sz="1500" dirty="0">
                <a:solidFill>
                  <a:srgbClr val="00C8EB"/>
                </a:solidFill>
              </a:rPr>
              <a:t>SHA-256</a:t>
            </a:r>
            <a:r>
              <a:rPr lang="en-US" altLang="ko-KR" sz="1500" dirty="0"/>
              <a:t>, SHA-384, SHA-512</a:t>
            </a:r>
          </a:p>
          <a:p>
            <a:pPr lvl="1"/>
            <a:r>
              <a:rPr lang="ko-KR" altLang="en-US" sz="1500" dirty="0" err="1">
                <a:solidFill>
                  <a:srgbClr val="F7931A"/>
                </a:solidFill>
              </a:rPr>
              <a:t>비트코인</a:t>
            </a:r>
            <a:r>
              <a:rPr lang="ko-KR" altLang="en-US" sz="1500" dirty="0">
                <a:solidFill>
                  <a:srgbClr val="F7931A"/>
                </a:solidFill>
              </a:rPr>
              <a:t> </a:t>
            </a:r>
            <a:r>
              <a:rPr lang="en-US" altLang="ko-KR" sz="1500" dirty="0">
                <a:solidFill>
                  <a:srgbClr val="F7931A"/>
                </a:solidFill>
              </a:rPr>
              <a:t>: SHA-256(SHA-256(message))</a:t>
            </a:r>
            <a:r>
              <a:rPr lang="en-US" altLang="ko-KR" sz="1500" dirty="0"/>
              <a:t> , Genesis Block (2009-01-03)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en-US" altLang="ko-KR" sz="1400" dirty="0"/>
              <a:t>Merkle-</a:t>
            </a:r>
            <a:r>
              <a:rPr lang="en-US" altLang="ko-KR" sz="1400" dirty="0" err="1"/>
              <a:t>Damgard</a:t>
            </a:r>
            <a:r>
              <a:rPr lang="en-US" altLang="ko-KR" sz="1400" dirty="0"/>
              <a:t> construction </a:t>
            </a:r>
            <a:r>
              <a:rPr lang="ko-KR" altLang="en-US" sz="1400" dirty="0"/>
              <a:t>기반 알고리즘</a:t>
            </a:r>
            <a:r>
              <a:rPr lang="en-US" altLang="ko-KR" sz="1400" dirty="0"/>
              <a:t>(MD5, SHA1, SHA2)</a:t>
            </a:r>
            <a:r>
              <a:rPr lang="ko-KR" altLang="en-US" sz="1400" dirty="0"/>
              <a:t>은 </a:t>
            </a:r>
            <a:r>
              <a:rPr lang="en-US" altLang="ko-KR" sz="1400" dirty="0"/>
              <a:t>Length extension attack </a:t>
            </a:r>
            <a:r>
              <a:rPr lang="ko-KR" altLang="en-US" sz="1400" dirty="0"/>
              <a:t>가능성 존재</a:t>
            </a:r>
            <a:endParaRPr lang="en-US" altLang="ko-KR" dirty="0"/>
          </a:p>
          <a:p>
            <a:r>
              <a:rPr lang="en-US" altLang="ko-KR" dirty="0"/>
              <a:t>Keccak</a:t>
            </a:r>
          </a:p>
          <a:p>
            <a:pPr lvl="1"/>
            <a:r>
              <a:rPr lang="en-US" altLang="ko-KR" sz="1500" dirty="0"/>
              <a:t>2007-11-02 NIST</a:t>
            </a:r>
            <a:r>
              <a:rPr lang="ko-KR" altLang="en-US" sz="1500" dirty="0"/>
              <a:t>이</a:t>
            </a:r>
            <a:r>
              <a:rPr lang="en-US" altLang="ko-KR" sz="1500" dirty="0"/>
              <a:t> SHA2</a:t>
            </a:r>
            <a:r>
              <a:rPr lang="ko-KR" altLang="en-US" sz="1500" dirty="0"/>
              <a:t>의 잠재적 충돌 우려로 공개적으로 </a:t>
            </a:r>
            <a:r>
              <a:rPr lang="en-US" altLang="ko-KR" sz="1500" dirty="0"/>
              <a:t>SHA-3 </a:t>
            </a:r>
            <a:r>
              <a:rPr lang="ko-KR" altLang="en-US" sz="1500" dirty="0"/>
              <a:t>대회 개최</a:t>
            </a:r>
            <a:r>
              <a:rPr lang="en-US" altLang="ko-KR" sz="1500" dirty="0"/>
              <a:t>,</a:t>
            </a:r>
            <a:r>
              <a:rPr lang="ko-KR" altLang="en-US" dirty="0"/>
              <a:t> </a:t>
            </a:r>
            <a:r>
              <a:rPr lang="en-US" altLang="ko-KR" sz="1400" dirty="0">
                <a:hlinkClick r:id="rId4"/>
              </a:rPr>
              <a:t>SHA-3 Project </a:t>
            </a:r>
            <a:endParaRPr lang="en-US" altLang="ko-KR" dirty="0"/>
          </a:p>
          <a:p>
            <a:pPr lvl="1"/>
            <a:r>
              <a:rPr lang="en-US" altLang="ko-KR" sz="1500" dirty="0"/>
              <a:t>2012-10-02 Keccak</a:t>
            </a:r>
            <a:r>
              <a:rPr lang="ko-KR" altLang="en-US" sz="1500" dirty="0"/>
              <a:t>이 우승 알고리즘으로 선정</a:t>
            </a:r>
            <a:r>
              <a:rPr lang="en-US" altLang="ko-KR" sz="1500" dirty="0"/>
              <a:t>,</a:t>
            </a:r>
            <a:r>
              <a:rPr lang="en-US" altLang="ko-KR" dirty="0"/>
              <a:t> </a:t>
            </a:r>
            <a:r>
              <a:rPr lang="en-US" altLang="ko-KR" sz="1400" dirty="0">
                <a:hlinkClick r:id="rId5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500" dirty="0"/>
              <a:t>고정길이</a:t>
            </a:r>
            <a:r>
              <a:rPr lang="en-US" altLang="ko-KR" sz="1500" dirty="0"/>
              <a:t>: keccak-224, </a:t>
            </a:r>
            <a:r>
              <a:rPr lang="en-US" altLang="ko-KR" sz="1500" dirty="0">
                <a:solidFill>
                  <a:srgbClr val="00C8EB"/>
                </a:solidFill>
              </a:rPr>
              <a:t>keccak-256</a:t>
            </a:r>
            <a:r>
              <a:rPr lang="en-US" altLang="ko-KR" sz="1500" dirty="0"/>
              <a:t>, keccak-384, keccak-512 | </a:t>
            </a:r>
            <a:r>
              <a:rPr lang="ko-KR" altLang="en-US" sz="1500" dirty="0"/>
              <a:t>가변길이</a:t>
            </a:r>
            <a:r>
              <a:rPr lang="en-US" altLang="ko-KR" sz="1500" dirty="0"/>
              <a:t>: SHAKE-128, SHAKE-256</a:t>
            </a:r>
          </a:p>
          <a:p>
            <a:pPr lvl="1"/>
            <a:r>
              <a:rPr lang="ko-KR" altLang="en-US" sz="1500" dirty="0" err="1">
                <a:solidFill>
                  <a:srgbClr val="F7931A"/>
                </a:solidFill>
              </a:rPr>
              <a:t>이더리움</a:t>
            </a:r>
            <a:r>
              <a:rPr lang="ko-KR" altLang="en-US" sz="1500" dirty="0">
                <a:solidFill>
                  <a:srgbClr val="F7931A"/>
                </a:solidFill>
              </a:rPr>
              <a:t> </a:t>
            </a:r>
            <a:r>
              <a:rPr lang="en-US" altLang="ko-KR" sz="1500" dirty="0">
                <a:solidFill>
                  <a:srgbClr val="F7931A"/>
                </a:solidFill>
              </a:rPr>
              <a:t>: keccak256(message)</a:t>
            </a:r>
            <a:r>
              <a:rPr lang="en-US" altLang="ko-KR" sz="1500" dirty="0"/>
              <a:t> , Genesis</a:t>
            </a:r>
            <a:r>
              <a:rPr lang="ko-KR" altLang="en-US" sz="1500" dirty="0"/>
              <a:t> </a:t>
            </a:r>
            <a:r>
              <a:rPr lang="en-US" altLang="ko-KR" sz="1500" dirty="0"/>
              <a:t>Block (2015-07-30)</a:t>
            </a:r>
          </a:p>
          <a:p>
            <a:r>
              <a:rPr lang="en-US" altLang="ko-KR" dirty="0"/>
              <a:t>SHA-3</a:t>
            </a:r>
          </a:p>
          <a:p>
            <a:pPr lvl="1"/>
            <a:r>
              <a:rPr lang="en-US" altLang="ko-KR" sz="1500" dirty="0"/>
              <a:t>2015-08-05</a:t>
            </a:r>
            <a:r>
              <a:rPr lang="ko-KR" altLang="en-US" sz="1500" dirty="0"/>
              <a:t> </a:t>
            </a:r>
            <a:r>
              <a:rPr lang="en-US" altLang="ko-KR" sz="1500" dirty="0"/>
              <a:t>NIST</a:t>
            </a:r>
            <a:r>
              <a:rPr lang="ko-KR" altLang="en-US" sz="1500" dirty="0"/>
              <a:t>가 </a:t>
            </a:r>
            <a:r>
              <a:rPr lang="en-US" altLang="ko-KR" sz="1500" dirty="0"/>
              <a:t>Keccak</a:t>
            </a:r>
            <a:r>
              <a:rPr lang="ko-KR" altLang="en-US" sz="1500" dirty="0"/>
              <a:t>을 수정하여 발표</a:t>
            </a:r>
            <a:r>
              <a:rPr lang="en-US" altLang="ko-KR" sz="1500" dirty="0"/>
              <a:t>,</a:t>
            </a:r>
            <a:r>
              <a:rPr lang="en-US" altLang="ko-KR" dirty="0"/>
              <a:t> </a:t>
            </a:r>
            <a:r>
              <a:rPr lang="en-US" altLang="ko-KR" sz="1400" dirty="0">
                <a:hlinkClick r:id="rId6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500" dirty="0"/>
              <a:t>고정길이</a:t>
            </a:r>
            <a:r>
              <a:rPr lang="en-US" altLang="ko-KR" sz="1500" dirty="0"/>
              <a:t>: SHA3-224, SHA3-256, SHA3-384, SHA3-512 | </a:t>
            </a:r>
            <a:r>
              <a:rPr lang="ko-KR" altLang="en-US" sz="1500" dirty="0"/>
              <a:t>가변길이</a:t>
            </a:r>
            <a:r>
              <a:rPr lang="en-US" altLang="ko-KR" sz="1500" dirty="0"/>
              <a:t>: SHAKE-128, SHAKE-256</a:t>
            </a:r>
          </a:p>
          <a:p>
            <a:pPr lvl="1"/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B2B7EF-2A3D-4A9F-BADE-3D9E8729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31F96C-6C6F-4B4F-9262-4A5F657047FD}"/>
              </a:ext>
            </a:extLst>
          </p:cNvPr>
          <p:cNvGrpSpPr/>
          <p:nvPr/>
        </p:nvGrpSpPr>
        <p:grpSpPr>
          <a:xfrm>
            <a:off x="8826991" y="3277748"/>
            <a:ext cx="3123709" cy="1703952"/>
            <a:chOff x="8696362" y="2523003"/>
            <a:chExt cx="3123709" cy="1703952"/>
          </a:xfrm>
        </p:grpSpPr>
        <p:pic>
          <p:nvPicPr>
            <p:cNvPr id="10242" name="Picture 2">
              <a:extLst>
                <a:ext uri="{FF2B5EF4-FFF2-40B4-BE49-F238E27FC236}">
                  <a16:creationId xmlns:a16="http://schemas.microsoft.com/office/drawing/2014/main" id="{050D84C6-085F-443F-80A1-7B5C7EE2E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362" y="2523003"/>
              <a:ext cx="3123709" cy="1457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D8D4A8-5670-475A-9E28-C5D9FB70562D}"/>
                </a:ext>
              </a:extLst>
            </p:cNvPr>
            <p:cNvSpPr txBox="1"/>
            <p:nvPr/>
          </p:nvSpPr>
          <p:spPr>
            <a:xfrm>
              <a:off x="9158395" y="3980734"/>
              <a:ext cx="21996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Merkle–</a:t>
              </a:r>
              <a:r>
                <a:rPr lang="en-US" altLang="ko-KR" sz="10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Damgård</a:t>
              </a:r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 hash construction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2B2193-F299-406C-B706-D9DAADBFD12E}"/>
              </a:ext>
            </a:extLst>
          </p:cNvPr>
          <p:cNvGrpSpPr/>
          <p:nvPr/>
        </p:nvGrpSpPr>
        <p:grpSpPr>
          <a:xfrm>
            <a:off x="8976438" y="699572"/>
            <a:ext cx="2824812" cy="2527628"/>
            <a:chOff x="8943989" y="524229"/>
            <a:chExt cx="2824812" cy="2527628"/>
          </a:xfrm>
        </p:grpSpPr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4C5683E1-9F45-4C7F-9244-80E36883A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4251" y="524229"/>
              <a:ext cx="2314575" cy="225398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D3C29-93A3-4747-B518-C8AFF42D9F0D}"/>
                </a:ext>
              </a:extLst>
            </p:cNvPr>
            <p:cNvSpPr txBox="1"/>
            <p:nvPr/>
          </p:nvSpPr>
          <p:spPr>
            <a:xfrm>
              <a:off x="8943989" y="2805636"/>
              <a:ext cx="28248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SHA-1 </a:t>
              </a:r>
              <a:r>
                <a:rPr lang="ko-KR" altLang="en-US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압축 함수가 블록 하나를 처리하는 과정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7B7C8B7-DEF8-4B84-9FD1-197ED8964FE2}"/>
              </a:ext>
            </a:extLst>
          </p:cNvPr>
          <p:cNvGrpSpPr/>
          <p:nvPr/>
        </p:nvGrpSpPr>
        <p:grpSpPr>
          <a:xfrm>
            <a:off x="8929371" y="5089967"/>
            <a:ext cx="2769232" cy="1654061"/>
            <a:chOff x="8929371" y="5089967"/>
            <a:chExt cx="2769232" cy="1654061"/>
          </a:xfrm>
        </p:grpSpPr>
        <p:pic>
          <p:nvPicPr>
            <p:cNvPr id="10246" name="Picture 6">
              <a:extLst>
                <a:ext uri="{FF2B5EF4-FFF2-40B4-BE49-F238E27FC236}">
                  <a16:creationId xmlns:a16="http://schemas.microsoft.com/office/drawing/2014/main" id="{614C477E-F109-49F3-A5BC-5713BD72D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371" y="5089967"/>
              <a:ext cx="2769232" cy="1397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9A079B-779D-4079-A10D-28BD4B6F327A}"/>
                </a:ext>
              </a:extLst>
            </p:cNvPr>
            <p:cNvSpPr txBox="1"/>
            <p:nvPr/>
          </p:nvSpPr>
          <p:spPr>
            <a:xfrm>
              <a:off x="9486677" y="6497807"/>
              <a:ext cx="16546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</a:rPr>
                <a:t>Keccak (sponge function)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45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99479-F52F-48C5-B6F0-73A46716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195191"/>
          </a:xfrm>
        </p:spPr>
        <p:txBody>
          <a:bodyPr/>
          <a:lstStyle/>
          <a:p>
            <a:pPr indent="0">
              <a:buNone/>
            </a:pPr>
            <a:r>
              <a:rPr lang="ko-KR" altLang="en-US" b="1" dirty="0"/>
              <a:t>쇄도 효과</a:t>
            </a:r>
            <a:r>
              <a:rPr lang="en-US" altLang="ko-KR" b="1" dirty="0"/>
              <a:t> (avalanche effect) (</a:t>
            </a:r>
            <a:r>
              <a:rPr lang="ko-KR" altLang="en-US" b="1" dirty="0"/>
              <a:t>산사태 효과</a:t>
            </a:r>
            <a:r>
              <a:rPr lang="en-US" altLang="ko-KR" b="1" dirty="0"/>
              <a:t>)</a:t>
            </a:r>
          </a:p>
          <a:p>
            <a:pPr indent="0">
              <a:buNone/>
            </a:pPr>
            <a:r>
              <a:rPr lang="ko-KR" altLang="en-US" sz="1600" dirty="0"/>
              <a:t>어떤 암호 알고리즘이 </a:t>
            </a:r>
            <a:r>
              <a:rPr lang="ko-KR" altLang="en-US" sz="1600" dirty="0" err="1"/>
              <a:t>입력값에</a:t>
            </a:r>
            <a:r>
              <a:rPr lang="ko-KR" altLang="en-US" sz="1600" dirty="0"/>
              <a:t> 미세한 변화를 줄 경우 </a:t>
            </a:r>
            <a:r>
              <a:rPr lang="ko-KR" altLang="en-US" sz="1600" dirty="0" err="1"/>
              <a:t>출력값에</a:t>
            </a:r>
            <a:r>
              <a:rPr lang="ko-KR" altLang="en-US" sz="1600" dirty="0"/>
              <a:t> 상당한 변화가 일어나는 성질</a:t>
            </a:r>
            <a:endParaRPr lang="en-US" altLang="ko-KR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5C6E76-9AC2-448B-933F-714403A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151CF9-E258-47A6-8B3D-A0ABE5A96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04894"/>
              </p:ext>
            </p:extLst>
          </p:nvPr>
        </p:nvGraphicFramePr>
        <p:xfrm>
          <a:off x="241299" y="1608795"/>
          <a:ext cx="11783404" cy="45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892">
                  <a:extLst>
                    <a:ext uri="{9D8B030D-6E8A-4147-A177-3AD203B41FA5}">
                      <a16:colId xmlns:a16="http://schemas.microsoft.com/office/drawing/2014/main" val="790860522"/>
                    </a:ext>
                  </a:extLst>
                </a:gridCol>
                <a:gridCol w="9611512">
                  <a:extLst>
                    <a:ext uri="{9D8B030D-6E8A-4147-A177-3AD203B41FA5}">
                      <a16:colId xmlns:a16="http://schemas.microsoft.com/office/drawing/2014/main" val="1862832914"/>
                    </a:ext>
                  </a:extLst>
                </a:gridCol>
              </a:tblGrid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message1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message2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{"from":"A","to":"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","value:100}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{"from":"A","to":"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","value:100}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552014"/>
                  </a:ext>
                </a:extLst>
              </a:tr>
              <a:tr h="347859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714380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SHA-256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SHA-256(message2)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57e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817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d123681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e427bd5ca289fdcb68d199e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d0e48cbd9e87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6454f448e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58/64 = 90.6%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3da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972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786e150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fd594bc0e6fe671c2ca2db1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ac663a3f54a3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da9ec62e9</a:t>
                      </a:r>
                      <a:endParaRPr lang="ko-KR" altLang="en-US" sz="14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816259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223939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Keccak-256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Keccak-256(message2)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284693edfb1d4aa0201888bc2e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3084e08c708d9f7936efa136a060c88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85757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62/64 = 96.9%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c19a6194cdbf9f29bc290f58f0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f3cf6a246d41b866cd761a2566c24fc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47fd8</a:t>
                      </a:r>
                      <a:endParaRPr lang="ko-KR" altLang="en-US" sz="140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995252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454215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SHA3-256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SHA3-256(message2)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fb2ca149b193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f3d1a7d1b3be530cef98244c8ce99cee49ce2b91c8653a43d98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63/64 = 98.4%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a47b2604a0da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b9abd23f8d252927956e55bae95250867dd558f6237357cfb44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045925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290816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Keccak-256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SHA3-256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284693edfb1d4aa0201888bc2e03084e08c70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d9f7936efa136a060c88c85757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63/64 = 98.4%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fb2ca149b1938f3d1a7d1b3be530cef98244c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ce99cee49ce2b91c8653a43d98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437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FD0107-9834-40A0-9E75-93B3E42C730E}"/>
              </a:ext>
            </a:extLst>
          </p:cNvPr>
          <p:cNvSpPr txBox="1"/>
          <p:nvPr/>
        </p:nvSpPr>
        <p:spPr>
          <a:xfrm>
            <a:off x="5357838" y="6428601"/>
            <a:ext cx="148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3"/>
              </a:rPr>
              <a:t>online-tools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178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57E245-EDA7-41E4-926A-D47BDB75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41021"/>
          </a:xfrm>
        </p:spPr>
        <p:txBody>
          <a:bodyPr/>
          <a:lstStyle/>
          <a:p>
            <a:pPr indent="0" algn="ctr">
              <a:buNone/>
            </a:pPr>
            <a:r>
              <a:rPr lang="ko-KR" altLang="en-US" dirty="0" err="1"/>
              <a:t>사이퍼</a:t>
            </a:r>
            <a:r>
              <a:rPr lang="ko-KR" altLang="en-US" dirty="0"/>
              <a:t> 펑크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C2BBC9-58C1-4009-BFEA-B16D08FA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역사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38B3FC2-B896-4C00-8713-43518BE8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8" y="3150936"/>
            <a:ext cx="4632444" cy="30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95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B2AB53-9FC8-495E-93FA-914B23C4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b="1" dirty="0"/>
              <a:t>대칭 키 암호</a:t>
            </a:r>
            <a:r>
              <a:rPr lang="en-US" altLang="ko-KR" b="1" dirty="0"/>
              <a:t>(symmetric-key algorithm)</a:t>
            </a:r>
          </a:p>
          <a:p>
            <a:pPr indent="0">
              <a:buNone/>
            </a:pPr>
            <a:r>
              <a:rPr lang="ko-KR" altLang="en-US" sz="1600" dirty="0"/>
              <a:t>암호화와 복호화에 같은 키를 쓰는 알고리즘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r>
              <a:rPr lang="en-US" altLang="ko-KR" dirty="0"/>
              <a:t>AES(Advanced Encryption Standard) : 2001-11-26</a:t>
            </a:r>
            <a:r>
              <a:rPr lang="ko-KR" altLang="en-US" dirty="0"/>
              <a:t> </a:t>
            </a:r>
            <a:r>
              <a:rPr lang="en-US" altLang="ko-KR" dirty="0"/>
              <a:t>NIST</a:t>
            </a:r>
            <a:r>
              <a:rPr lang="ko-KR" altLang="en-US" dirty="0"/>
              <a:t>에 의해 제정된 암호화 방식</a:t>
            </a:r>
            <a:r>
              <a:rPr lang="en-US" altLang="ko-KR" dirty="0"/>
              <a:t>, </a:t>
            </a:r>
            <a:r>
              <a:rPr lang="en-US" altLang="ko-KR" sz="1400" dirty="0">
                <a:hlinkClick r:id="rId3"/>
              </a:rPr>
              <a:t>Announcement</a:t>
            </a:r>
            <a:endParaRPr lang="en-US" altLang="ko-KR" sz="1400" dirty="0"/>
          </a:p>
          <a:p>
            <a:pPr lvl="1"/>
            <a:r>
              <a:rPr lang="en-US" altLang="ko-KR" dirty="0"/>
              <a:t>1997-01-02 NIST</a:t>
            </a:r>
            <a:r>
              <a:rPr lang="ko-KR" altLang="en-US" dirty="0"/>
              <a:t>가 </a:t>
            </a:r>
            <a:r>
              <a:rPr lang="en-US" altLang="ko-KR" dirty="0"/>
              <a:t>DES</a:t>
            </a:r>
            <a:r>
              <a:rPr lang="ko-KR" altLang="en-US" dirty="0"/>
              <a:t>를 대체할 목적으로 개선된 암호 기법 공모</a:t>
            </a:r>
            <a:r>
              <a:rPr lang="en-US" altLang="ko-KR" dirty="0"/>
              <a:t>, </a:t>
            </a:r>
            <a:r>
              <a:rPr lang="en-US" altLang="ko-KR" sz="1400" dirty="0">
                <a:hlinkClick r:id="rId4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빈슨트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레이믄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Vencent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Rijment</a:t>
            </a:r>
            <a:r>
              <a:rPr lang="en-US" altLang="ko-KR" sz="1400" dirty="0"/>
              <a:t>)</a:t>
            </a:r>
            <a:r>
              <a:rPr lang="ko-KR" altLang="en-US" sz="1400" dirty="0"/>
              <a:t>과 </a:t>
            </a:r>
            <a:r>
              <a:rPr lang="ko-KR" altLang="en-US" sz="1400" dirty="0" err="1"/>
              <a:t>요안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대믄</a:t>
            </a:r>
            <a:r>
              <a:rPr lang="en-US" altLang="ko-KR" sz="1400" dirty="0"/>
              <a:t>(Joan Daemen)</a:t>
            </a:r>
            <a:r>
              <a:rPr lang="ko-KR" altLang="en-US" sz="1400" dirty="0"/>
              <a:t>의 개발한 </a:t>
            </a:r>
            <a:r>
              <a:rPr lang="ko-KR" altLang="en-US" sz="1400" dirty="0" err="1"/>
              <a:t>레인달</a:t>
            </a:r>
            <a:r>
              <a:rPr lang="en-US" altLang="ko-KR" sz="1400" dirty="0"/>
              <a:t>(Rijndael) </a:t>
            </a:r>
            <a:r>
              <a:rPr lang="ko-KR" altLang="en-US" sz="1400" dirty="0"/>
              <a:t>알고리즘이 선정</a:t>
            </a:r>
            <a:endParaRPr lang="en-US" altLang="ko-KR" sz="1400" dirty="0"/>
          </a:p>
          <a:p>
            <a:pPr lvl="1"/>
            <a:r>
              <a:rPr lang="en-US" altLang="ko-KR" dirty="0"/>
              <a:t>AES-126, AES-192, AES-256</a:t>
            </a: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B7BFB5-1BB1-4161-A0D2-BAF3C0F9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BECA311-58C6-4D49-A151-39993E8F05C7}"/>
              </a:ext>
            </a:extLst>
          </p:cNvPr>
          <p:cNvGrpSpPr/>
          <p:nvPr/>
        </p:nvGrpSpPr>
        <p:grpSpPr>
          <a:xfrm>
            <a:off x="158352" y="1770220"/>
            <a:ext cx="6448549" cy="2173888"/>
            <a:chOff x="158352" y="1735843"/>
            <a:chExt cx="6448549" cy="21738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AC20FC-7D05-4F8B-A504-C764C91B84E0}"/>
                </a:ext>
              </a:extLst>
            </p:cNvPr>
            <p:cNvSpPr txBox="1"/>
            <p:nvPr/>
          </p:nvSpPr>
          <p:spPr>
            <a:xfrm>
              <a:off x="158352" y="2631222"/>
              <a:ext cx="1502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bg1">
                      <a:lumMod val="85000"/>
                    </a:schemeClr>
                  </a:solidFill>
                </a:rPr>
                <a:t>평문</a:t>
              </a: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</a:rPr>
                <a:t>(Plain Text)</a:t>
              </a:r>
            </a:p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(Hello!)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53255A-9B93-4B1F-BC62-33B0FCEA1AA9}"/>
                </a:ext>
              </a:extLst>
            </p:cNvPr>
            <p:cNvSpPr txBox="1"/>
            <p:nvPr/>
          </p:nvSpPr>
          <p:spPr>
            <a:xfrm>
              <a:off x="4729271" y="2610436"/>
              <a:ext cx="1877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85000"/>
                    </a:schemeClr>
                  </a:solidFill>
                </a:rPr>
                <a:t>암호문</a:t>
              </a: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</a:rPr>
                <a:t>(Cipher Text)</a:t>
              </a:r>
            </a:p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(FA3E2B29)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87B87850-9BBE-4C1B-883B-7E4D17A4D0CC}"/>
                </a:ext>
              </a:extLst>
            </p:cNvPr>
            <p:cNvCxnSpPr>
              <a:stCxn id="4" idx="0"/>
              <a:endCxn id="7" idx="0"/>
            </p:cNvCxnSpPr>
            <p:nvPr/>
          </p:nvCxnSpPr>
          <p:spPr>
            <a:xfrm rot="5400000" flipH="1" flipV="1">
              <a:off x="3278394" y="241530"/>
              <a:ext cx="20786" cy="4758598"/>
            </a:xfrm>
            <a:prstGeom prst="bentConnector3">
              <a:avLst>
                <a:gd name="adj1" fmla="val 4507385"/>
              </a:avLst>
            </a:prstGeom>
            <a:ln w="222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BED339B-B1EB-497B-A17B-589C035C9A44}"/>
                </a:ext>
              </a:extLst>
            </p:cNvPr>
            <p:cNvGrpSpPr/>
            <p:nvPr/>
          </p:nvGrpSpPr>
          <p:grpSpPr>
            <a:xfrm>
              <a:off x="2486828" y="2241025"/>
              <a:ext cx="1756250" cy="883576"/>
              <a:chOff x="1300295" y="1801517"/>
              <a:chExt cx="2128924" cy="1071070"/>
            </a:xfrm>
          </p:grpSpPr>
          <p:pic>
            <p:nvPicPr>
              <p:cNvPr id="5" name="내용 개체 틀 4" descr="키 윤곽선">
                <a:extLst>
                  <a:ext uri="{FF2B5EF4-FFF2-40B4-BE49-F238E27FC236}">
                    <a16:creationId xmlns:a16="http://schemas.microsoft.com/office/drawing/2014/main" id="{ED6FA38E-54B4-4EE9-98BA-53520085A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89661" y="1801517"/>
                <a:ext cx="914400" cy="91439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0848C-83D5-4FCB-9D32-425D519817A1}"/>
                  </a:ext>
                </a:extLst>
              </p:cNvPr>
              <p:cNvSpPr txBox="1"/>
              <p:nvPr/>
            </p:nvSpPr>
            <p:spPr>
              <a:xfrm>
                <a:off x="1300295" y="2499500"/>
                <a:ext cx="2128924" cy="373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rgbClr val="EF296B"/>
                    </a:solidFill>
                  </a:rPr>
                  <a:t>암호키</a:t>
                </a:r>
                <a:r>
                  <a:rPr lang="en-US" altLang="ko-KR" sz="1400" dirty="0">
                    <a:solidFill>
                      <a:srgbClr val="EF296B"/>
                    </a:solidFill>
                  </a:rPr>
                  <a:t>(Cypher Key)</a:t>
                </a:r>
                <a:endParaRPr lang="ko-KR" altLang="en-US" sz="1400" dirty="0">
                  <a:solidFill>
                    <a:srgbClr val="EF296B"/>
                  </a:solidFill>
                </a:endParaRPr>
              </a:p>
            </p:txBody>
          </p:sp>
        </p:grp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A4F4E657-3E6A-484C-82EF-3E508557FA51}"/>
                </a:ext>
              </a:extLst>
            </p:cNvPr>
            <p:cNvCxnSpPr>
              <a:cxnSpLocks/>
              <a:stCxn id="7" idx="2"/>
              <a:endCxn id="4" idx="2"/>
            </p:cNvCxnSpPr>
            <p:nvPr/>
          </p:nvCxnSpPr>
          <p:spPr>
            <a:xfrm rot="5400000">
              <a:off x="3278394" y="764750"/>
              <a:ext cx="20786" cy="4758598"/>
            </a:xfrm>
            <a:prstGeom prst="bentConnector3">
              <a:avLst>
                <a:gd name="adj1" fmla="val 4011243"/>
              </a:avLst>
            </a:prstGeom>
            <a:ln w="222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021276-9781-43D1-946D-9F2E34E2786E}"/>
                </a:ext>
              </a:extLst>
            </p:cNvPr>
            <p:cNvSpPr txBox="1"/>
            <p:nvPr/>
          </p:nvSpPr>
          <p:spPr>
            <a:xfrm>
              <a:off x="2552479" y="1735843"/>
              <a:ext cx="144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암호화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(Encrypt)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379C83-4679-48D8-82D6-06BE5B1B2D9F}"/>
                </a:ext>
              </a:extLst>
            </p:cNvPr>
            <p:cNvSpPr txBox="1"/>
            <p:nvPr/>
          </p:nvSpPr>
          <p:spPr>
            <a:xfrm>
              <a:off x="2614347" y="3601954"/>
              <a:ext cx="1471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복호화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(Decrypt)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63C19D4-E456-4D4B-A880-A145988E5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1318" y="2087870"/>
              <a:ext cx="0" cy="306310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90E621F-62C1-4468-A9A4-5F47C45FF7DB}"/>
                </a:ext>
              </a:extLst>
            </p:cNvPr>
            <p:cNvCxnSpPr>
              <a:cxnSpLocks/>
            </p:cNvCxnSpPr>
            <p:nvPr/>
          </p:nvCxnSpPr>
          <p:spPr>
            <a:xfrm>
              <a:off x="3351318" y="3212148"/>
              <a:ext cx="0" cy="337448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52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AB93E2-C5EC-4824-B8F4-DC89B798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b="1" dirty="0"/>
              <a:t>비대칭키 암호 </a:t>
            </a:r>
            <a:r>
              <a:rPr lang="en-US" altLang="ko-KR" b="1" dirty="0"/>
              <a:t>(</a:t>
            </a:r>
            <a:r>
              <a:rPr lang="ko-KR" altLang="en-US" b="1" dirty="0"/>
              <a:t>공개키 암호</a:t>
            </a:r>
            <a:r>
              <a:rPr lang="en-US" altLang="ko-KR" b="1" dirty="0"/>
              <a:t>, public-key cryptography)</a:t>
            </a:r>
          </a:p>
          <a:p>
            <a:pPr indent="0">
              <a:buNone/>
            </a:pPr>
            <a:r>
              <a:rPr lang="ko-KR" altLang="en-US" sz="1600" dirty="0"/>
              <a:t>암호화와 복호화에 다른 키를 쓰는 알고리즘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개인키로 공개키 생성 가능</a:t>
            </a:r>
            <a:r>
              <a:rPr lang="en-US" altLang="ko-KR" sz="1600" dirty="0"/>
              <a:t>, </a:t>
            </a:r>
            <a:r>
              <a:rPr lang="ko-KR" altLang="en-US" sz="1600" dirty="0"/>
              <a:t>공개키로 개인키 생성 불가능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/>
              <a:t>개인키로 암호화한 암호문을 공개키로 복호화 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/>
              <a:t>공개키로 암호화한 암호문을 개인키로 복호화 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14D4A9-FF15-4B89-9DF6-20809CA8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EC7D6C-B02D-4B8F-8783-3749A1B80EF4}"/>
              </a:ext>
            </a:extLst>
          </p:cNvPr>
          <p:cNvGrpSpPr/>
          <p:nvPr/>
        </p:nvGrpSpPr>
        <p:grpSpPr>
          <a:xfrm>
            <a:off x="615837" y="1861787"/>
            <a:ext cx="5870061" cy="846846"/>
            <a:chOff x="855843" y="1621666"/>
            <a:chExt cx="5870061" cy="84684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A95ADF-1478-40D1-84CF-D7A7BB4E1B91}"/>
                </a:ext>
              </a:extLst>
            </p:cNvPr>
            <p:cNvGrpSpPr/>
            <p:nvPr/>
          </p:nvGrpSpPr>
          <p:grpSpPr>
            <a:xfrm>
              <a:off x="855843" y="1621666"/>
              <a:ext cx="1728807" cy="846846"/>
              <a:chOff x="855843" y="1532289"/>
              <a:chExt cx="1728807" cy="846846"/>
            </a:xfrm>
          </p:grpSpPr>
          <p:pic>
            <p:nvPicPr>
              <p:cNvPr id="4" name="내용 개체 틀 4" descr="키 윤곽선">
                <a:extLst>
                  <a:ext uri="{FF2B5EF4-FFF2-40B4-BE49-F238E27FC236}">
                    <a16:creationId xmlns:a16="http://schemas.microsoft.com/office/drawing/2014/main" id="{73DD6D19-856D-4F5B-8F76-E102C7299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166" y="1532289"/>
                <a:ext cx="754332" cy="754331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D9FF2B-B67B-4C86-B064-6A733CED7389}"/>
                  </a:ext>
                </a:extLst>
              </p:cNvPr>
              <p:cNvSpPr txBox="1"/>
              <p:nvPr/>
            </p:nvSpPr>
            <p:spPr>
              <a:xfrm>
                <a:off x="855843" y="2071358"/>
                <a:ext cx="1728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EF296B"/>
                    </a:solidFill>
                  </a:rPr>
                  <a:t>개인키</a:t>
                </a:r>
                <a:r>
                  <a:rPr lang="en-US" altLang="ko-KR" sz="1400" dirty="0">
                    <a:solidFill>
                      <a:srgbClr val="EF296B"/>
                    </a:solidFill>
                  </a:rPr>
                  <a:t>(Private Key)</a:t>
                </a:r>
                <a:endParaRPr lang="ko-KR" altLang="en-US" sz="1400" dirty="0">
                  <a:solidFill>
                    <a:srgbClr val="EF296B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AA1B65-1B4C-497F-9596-8E1FF603AB95}"/>
                </a:ext>
              </a:extLst>
            </p:cNvPr>
            <p:cNvSpPr txBox="1"/>
            <p:nvPr/>
          </p:nvSpPr>
          <p:spPr>
            <a:xfrm>
              <a:off x="5054613" y="2160735"/>
              <a:ext cx="16712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71FF"/>
                  </a:solidFill>
                </a:rPr>
                <a:t>공개키</a:t>
              </a:r>
              <a:r>
                <a:rPr lang="en-US" altLang="ko-KR" sz="1400" dirty="0">
                  <a:solidFill>
                    <a:srgbClr val="0071FF"/>
                  </a:solidFill>
                </a:rPr>
                <a:t>(Public Key)</a:t>
              </a:r>
              <a:endParaRPr lang="ko-KR" altLang="en-US" sz="1400" dirty="0">
                <a:solidFill>
                  <a:srgbClr val="0071FF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F20918F-EE96-410D-802F-FE6B10391E6B}"/>
                </a:ext>
              </a:extLst>
            </p:cNvPr>
            <p:cNvCxnSpPr>
              <a:cxnSpLocks/>
            </p:cNvCxnSpPr>
            <p:nvPr/>
          </p:nvCxnSpPr>
          <p:spPr>
            <a:xfrm>
              <a:off x="3086959" y="1918178"/>
              <a:ext cx="1378380" cy="0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11A8E68-CC20-4CCE-B484-FBF617221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6959" y="2275687"/>
              <a:ext cx="1354502" cy="0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원형: 비어 있음 17">
              <a:extLst>
                <a:ext uri="{FF2B5EF4-FFF2-40B4-BE49-F238E27FC236}">
                  <a16:creationId xmlns:a16="http://schemas.microsoft.com/office/drawing/2014/main" id="{19249592-A53E-4AFA-8317-CD77DB03F4A7}"/>
                </a:ext>
              </a:extLst>
            </p:cNvPr>
            <p:cNvSpPr/>
            <p:nvPr/>
          </p:nvSpPr>
          <p:spPr>
            <a:xfrm>
              <a:off x="3614582" y="1748870"/>
              <a:ext cx="323134" cy="323134"/>
            </a:xfrm>
            <a:prstGeom prst="donut">
              <a:avLst/>
            </a:prstGeom>
            <a:solidFill>
              <a:srgbClr val="00D35A"/>
            </a:solidFill>
            <a:ln w="0">
              <a:solidFill>
                <a:srgbClr val="00D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곱하기 기호 18">
              <a:extLst>
                <a:ext uri="{FF2B5EF4-FFF2-40B4-BE49-F238E27FC236}">
                  <a16:creationId xmlns:a16="http://schemas.microsoft.com/office/drawing/2014/main" id="{71F97DA0-FB59-4929-A089-9A4065834224}"/>
                </a:ext>
              </a:extLst>
            </p:cNvPr>
            <p:cNvSpPr/>
            <p:nvPr/>
          </p:nvSpPr>
          <p:spPr>
            <a:xfrm>
              <a:off x="3602643" y="2092304"/>
              <a:ext cx="376208" cy="376208"/>
            </a:xfrm>
            <a:prstGeom prst="mathMultiply">
              <a:avLst/>
            </a:prstGeom>
            <a:solidFill>
              <a:srgbClr val="EF296B"/>
            </a:solidFill>
            <a:ln w="0">
              <a:solidFill>
                <a:srgbClr val="EF2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래픽 44" descr="키 단색으로 채워진">
              <a:extLst>
                <a:ext uri="{FF2B5EF4-FFF2-40B4-BE49-F238E27FC236}">
                  <a16:creationId xmlns:a16="http://schemas.microsoft.com/office/drawing/2014/main" id="{242861C0-426B-4E9D-8042-0E88516F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0054" y="1621666"/>
              <a:ext cx="756000" cy="75600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CDAD773-868A-4FF2-9222-3306235A6E8A}"/>
              </a:ext>
            </a:extLst>
          </p:cNvPr>
          <p:cNvGrpSpPr/>
          <p:nvPr/>
        </p:nvGrpSpPr>
        <p:grpSpPr>
          <a:xfrm>
            <a:off x="589146" y="3535015"/>
            <a:ext cx="8794110" cy="1000276"/>
            <a:chOff x="371133" y="2933052"/>
            <a:chExt cx="8794110" cy="100027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67F119F-68DF-4F00-8DEE-6F370FB6E983}"/>
                </a:ext>
              </a:extLst>
            </p:cNvPr>
            <p:cNvGrpSpPr/>
            <p:nvPr/>
          </p:nvGrpSpPr>
          <p:grpSpPr>
            <a:xfrm>
              <a:off x="371133" y="2933052"/>
              <a:ext cx="8794110" cy="992859"/>
              <a:chOff x="371133" y="2933052"/>
              <a:chExt cx="8794110" cy="99285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83196A-213F-491E-8FDB-EF6BB859498A}"/>
                  </a:ext>
                </a:extLst>
              </p:cNvPr>
              <p:cNvSpPr txBox="1"/>
              <p:nvPr/>
            </p:nvSpPr>
            <p:spPr>
              <a:xfrm>
                <a:off x="371133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5AE62E-1F27-45B2-957C-A2031449D03A}"/>
                  </a:ext>
                </a:extLst>
              </p:cNvPr>
              <p:cNvSpPr txBox="1"/>
              <p:nvPr/>
            </p:nvSpPr>
            <p:spPr>
              <a:xfrm>
                <a:off x="3835913" y="3036161"/>
                <a:ext cx="1821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>
                        <a:lumMod val="85000"/>
                      </a:schemeClr>
                    </a:solidFill>
                  </a:rPr>
                  <a:t>암호문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(Cipher Text)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6EB69570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ko-KR" altLang="en-US" sz="1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7E780C-357D-467F-AEBC-B1D83B958F54}"/>
                  </a:ext>
                </a:extLst>
              </p:cNvPr>
              <p:cNvSpPr txBox="1"/>
              <p:nvPr/>
            </p:nvSpPr>
            <p:spPr>
              <a:xfrm>
                <a:off x="7662972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845165E2-6DC7-46F5-B06B-E80BB944AFB6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1873404" y="3297771"/>
                <a:ext cx="1962509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내용 개체 틀 4" descr="키 윤곽선">
                <a:extLst>
                  <a:ext uri="{FF2B5EF4-FFF2-40B4-BE49-F238E27FC236}">
                    <a16:creationId xmlns:a16="http://schemas.microsoft.com/office/drawing/2014/main" id="{71CC4B58-1388-41F7-994F-50A30F8E3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72390" y="3171580"/>
                <a:ext cx="754332" cy="754331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4FF749C-C405-4ABA-BC58-27CC4E7180B6}"/>
                  </a:ext>
                </a:extLst>
              </p:cNvPr>
              <p:cNvCxnSpPr>
                <a:cxnSpLocks/>
                <a:stCxn id="21" idx="3"/>
                <a:endCxn id="22" idx="1"/>
              </p:cNvCxnSpPr>
              <p:nvPr/>
            </p:nvCxnSpPr>
            <p:spPr>
              <a:xfrm>
                <a:off x="5657181" y="3297771"/>
                <a:ext cx="2005791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CD0AFA-4873-4FCA-8EFB-9FB66D4857C8}"/>
                  </a:ext>
                </a:extLst>
              </p:cNvPr>
              <p:cNvSpPr txBox="1"/>
              <p:nvPr/>
            </p:nvSpPr>
            <p:spPr>
              <a:xfrm>
                <a:off x="2220364" y="2933053"/>
                <a:ext cx="144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암호화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(Encrypt)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E38CD8-6CFF-473F-952A-DB1ADD84C5DA}"/>
                  </a:ext>
                </a:extLst>
              </p:cNvPr>
              <p:cNvSpPr txBox="1"/>
              <p:nvPr/>
            </p:nvSpPr>
            <p:spPr>
              <a:xfrm>
                <a:off x="6032963" y="2933052"/>
                <a:ext cx="1471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복호화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(Decrypt)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46" name="그래픽 45" descr="키 단색으로 채워진">
              <a:extLst>
                <a:ext uri="{FF2B5EF4-FFF2-40B4-BE49-F238E27FC236}">
                  <a16:creationId xmlns:a16="http://schemas.microsoft.com/office/drawing/2014/main" id="{5E5533BE-4500-4426-A826-5DB27D6F0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6523" y="3177328"/>
              <a:ext cx="756000" cy="7560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4092322-B0A2-45E3-B153-957145B71C42}"/>
              </a:ext>
            </a:extLst>
          </p:cNvPr>
          <p:cNvGrpSpPr/>
          <p:nvPr/>
        </p:nvGrpSpPr>
        <p:grpSpPr>
          <a:xfrm>
            <a:off x="584262" y="5207253"/>
            <a:ext cx="8794110" cy="1011267"/>
            <a:chOff x="371132" y="4010965"/>
            <a:chExt cx="8794110" cy="101126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ED77FAE-1B06-4168-87B3-5389D1DC9559}"/>
                </a:ext>
              </a:extLst>
            </p:cNvPr>
            <p:cNvGrpSpPr/>
            <p:nvPr/>
          </p:nvGrpSpPr>
          <p:grpSpPr>
            <a:xfrm>
              <a:off x="371132" y="4010965"/>
              <a:ext cx="8794110" cy="1011267"/>
              <a:chOff x="371133" y="2915395"/>
              <a:chExt cx="8794110" cy="101126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3EC11C-921E-4EAD-B13E-F0510C0391C7}"/>
                  </a:ext>
                </a:extLst>
              </p:cNvPr>
              <p:cNvSpPr txBox="1"/>
              <p:nvPr/>
            </p:nvSpPr>
            <p:spPr>
              <a:xfrm>
                <a:off x="371133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B29DE7-2509-489D-9B80-391ED5454B5B}"/>
                  </a:ext>
                </a:extLst>
              </p:cNvPr>
              <p:cNvSpPr txBox="1"/>
              <p:nvPr/>
            </p:nvSpPr>
            <p:spPr>
              <a:xfrm>
                <a:off x="3835913" y="3036161"/>
                <a:ext cx="1821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>
                        <a:lumMod val="85000"/>
                      </a:schemeClr>
                    </a:solidFill>
                  </a:rPr>
                  <a:t>암호문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(Cipher Text)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08E03CE4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ko-KR" altLang="en-US" sz="1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45D1FE-8D39-46AD-8645-BF7758597B3B}"/>
                  </a:ext>
                </a:extLst>
              </p:cNvPr>
              <p:cNvSpPr txBox="1"/>
              <p:nvPr/>
            </p:nvSpPr>
            <p:spPr>
              <a:xfrm>
                <a:off x="7662972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160ACAA7-05C6-4A83-A576-2FFF2614249D}"/>
                  </a:ext>
                </a:extLst>
              </p:cNvPr>
              <p:cNvCxnSpPr>
                <a:cxnSpLocks/>
                <a:stCxn id="35" idx="3"/>
                <a:endCxn id="36" idx="1"/>
              </p:cNvCxnSpPr>
              <p:nvPr/>
            </p:nvCxnSpPr>
            <p:spPr>
              <a:xfrm>
                <a:off x="1873404" y="3297771"/>
                <a:ext cx="1962509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내용 개체 틀 4" descr="키 윤곽선">
                <a:extLst>
                  <a:ext uri="{FF2B5EF4-FFF2-40B4-BE49-F238E27FC236}">
                    <a16:creationId xmlns:a16="http://schemas.microsoft.com/office/drawing/2014/main" id="{1DB8711E-9517-44EE-98FE-83A9AA415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96524" y="3172331"/>
                <a:ext cx="754332" cy="754331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9F26D9FF-87B5-4C64-B940-8D3B606AA700}"/>
                  </a:ext>
                </a:extLst>
              </p:cNvPr>
              <p:cNvCxnSpPr>
                <a:cxnSpLocks/>
                <a:stCxn id="36" idx="3"/>
                <a:endCxn id="37" idx="1"/>
              </p:cNvCxnSpPr>
              <p:nvPr/>
            </p:nvCxnSpPr>
            <p:spPr>
              <a:xfrm>
                <a:off x="5657181" y="3297771"/>
                <a:ext cx="2005791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391F60-C509-4453-96E0-645DB3E45D64}"/>
                  </a:ext>
                </a:extLst>
              </p:cNvPr>
              <p:cNvSpPr txBox="1"/>
              <p:nvPr/>
            </p:nvSpPr>
            <p:spPr>
              <a:xfrm>
                <a:off x="2140752" y="2915395"/>
                <a:ext cx="144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암호화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(Encrypt)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35EE2B8-09E8-4933-9F02-B202E4CC6349}"/>
                  </a:ext>
                </a:extLst>
              </p:cNvPr>
              <p:cNvSpPr txBox="1"/>
              <p:nvPr/>
            </p:nvSpPr>
            <p:spPr>
              <a:xfrm>
                <a:off x="5948055" y="2939904"/>
                <a:ext cx="1471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복호화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(Decrypt)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47" name="그래픽 46" descr="키 단색으로 채워진">
              <a:extLst>
                <a:ext uri="{FF2B5EF4-FFF2-40B4-BE49-F238E27FC236}">
                  <a16:creationId xmlns:a16="http://schemas.microsoft.com/office/drawing/2014/main" id="{91ADC569-5322-42C6-B9CA-AFFEE0B7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9464" y="4264062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428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5D84D4-C995-424F-8ACA-4AF92E41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단방향</a:t>
            </a:r>
            <a:endParaRPr lang="en-US" altLang="ko-KR" dirty="0"/>
          </a:p>
          <a:p>
            <a:r>
              <a:rPr lang="ko-KR" altLang="en-US" dirty="0"/>
              <a:t>비밀키 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endParaRPr lang="en-US" altLang="ko-KR" dirty="0"/>
          </a:p>
          <a:p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좌표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0F83B5-000A-4A61-AE4F-07C509D6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[ </a:t>
            </a:r>
            <a:r>
              <a:rPr lang="ko-KR" altLang="en-US" dirty="0"/>
              <a:t>타원곡선 암호</a:t>
            </a:r>
            <a:r>
              <a:rPr lang="en-US" altLang="ko-KR" dirty="0"/>
              <a:t>(ECC, Elliptic Curve Cryptography)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588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32431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ko-KR" dirty="0"/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98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8617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3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3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 err="1"/>
              <a:t>비트코인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 : 256bit - SHA256(SHA256(message))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56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36448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 err="1"/>
              <a:t>비트코인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 : 256bit - SHA256(SHA256(message))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marL="285750" indent="-285750"/>
            <a:r>
              <a:rPr lang="ko-KR" altLang="en-US" dirty="0" err="1"/>
              <a:t>이더리움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Hash: 256bit - Keccak256(message)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indent="0">
              <a:buNone/>
            </a:pPr>
            <a:endParaRPr lang="en-US" altLang="ko-KR" dirty="0"/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810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B4F9BE-B2EE-42EB-919B-94594147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030740"/>
          </a:xfrm>
        </p:spPr>
        <p:txBody>
          <a:bodyPr/>
          <a:lstStyle/>
          <a:p>
            <a:r>
              <a:rPr lang="en-US" altLang="ko-KR" dirty="0"/>
              <a:t>Hash:</a:t>
            </a:r>
            <a:r>
              <a:rPr lang="ko-KR" altLang="en-US" dirty="0"/>
              <a:t> 임의의 길이를 갖는 임의의 데이터에 대해 고정된 길이의 데이터로 매핑하는 단방향 함수</a:t>
            </a:r>
            <a:endParaRPr lang="en-US" altLang="ko-KR" dirty="0"/>
          </a:p>
          <a:p>
            <a:r>
              <a:rPr lang="ko-KR" altLang="en-US" dirty="0"/>
              <a:t>암호화 해시 함수</a:t>
            </a:r>
            <a:r>
              <a:rPr lang="en-US" altLang="ko-KR" dirty="0"/>
              <a:t> : </a:t>
            </a:r>
            <a:r>
              <a:rPr lang="ko-KR" altLang="en-US" dirty="0"/>
              <a:t>해시 </a:t>
            </a:r>
            <a:r>
              <a:rPr lang="ko-KR" altLang="en-US" dirty="0" err="1"/>
              <a:t>값으로부터</a:t>
            </a:r>
            <a:r>
              <a:rPr lang="ko-KR" altLang="en-US" dirty="0"/>
              <a:t> 원래의 </a:t>
            </a:r>
            <a:r>
              <a:rPr lang="ko-KR" altLang="en-US" dirty="0" err="1"/>
              <a:t>입력값과의</a:t>
            </a:r>
            <a:r>
              <a:rPr lang="ko-KR" altLang="en-US" dirty="0"/>
              <a:t> 관계를 찾기 어려운 성질을 가지는 함수</a:t>
            </a:r>
            <a:endParaRPr lang="en-US" altLang="ko-KR" dirty="0"/>
          </a:p>
          <a:p>
            <a:r>
              <a:rPr lang="ko-KR" altLang="en-US" dirty="0" err="1"/>
              <a:t>대칭키</a:t>
            </a:r>
            <a:r>
              <a:rPr lang="ko-KR" altLang="en-US" dirty="0"/>
              <a:t> 암호 </a:t>
            </a:r>
            <a:r>
              <a:rPr lang="en-US" altLang="ko-KR" dirty="0"/>
              <a:t>: </a:t>
            </a:r>
            <a:r>
              <a:rPr lang="ko-KR" altLang="en-US" sz="1800" dirty="0"/>
              <a:t>암호화와 복호화에 같은 암호 키를 쓰는 알고리즘</a:t>
            </a:r>
            <a:endParaRPr lang="en-US" altLang="ko-KR" dirty="0"/>
          </a:p>
          <a:p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 err="1"/>
              <a:t>공개비</a:t>
            </a:r>
            <a:r>
              <a:rPr lang="ko-KR" altLang="en-US" dirty="0"/>
              <a:t> 암호</a:t>
            </a:r>
            <a:r>
              <a:rPr lang="en-US" altLang="ko-KR" dirty="0"/>
              <a:t>) : </a:t>
            </a:r>
            <a:r>
              <a:rPr lang="ko-KR" altLang="en-US" sz="1800" dirty="0"/>
              <a:t>암호화와 복호화에 다른 암호 키를 쓰는 알고리즘</a:t>
            </a:r>
            <a:endParaRPr lang="en-US" altLang="ko-KR" sz="1800" dirty="0"/>
          </a:p>
          <a:p>
            <a:r>
              <a:rPr lang="en-US" altLang="ko-KR" dirty="0"/>
              <a:t>256bit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01AEDD-C1D8-4207-A1C2-F05EDFF3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암호학</a:t>
            </a:r>
            <a:r>
              <a:rPr lang="ko-KR" altLang="en-US" dirty="0"/>
              <a:t>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B120B4-D210-41AD-89EE-23B997746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02379"/>
              </p:ext>
            </p:extLst>
          </p:nvPr>
        </p:nvGraphicFramePr>
        <p:xfrm>
          <a:off x="433191" y="2738120"/>
          <a:ext cx="4576065" cy="132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514793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1344867">
                  <a:extLst>
                    <a:ext uri="{9D8B030D-6E8A-4147-A177-3AD203B41FA5}">
                      <a16:colId xmlns:a16="http://schemas.microsoft.com/office/drawing/2014/main" val="115876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비트코인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이더리움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SHA256 2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Keccak256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비대칭키 암호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ECC 256bit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(secp256k1)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ECC 256bit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(secp256k1)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05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027968-71C8-4113-8D55-A8DAA099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/>
              <a:t>원장</a:t>
            </a:r>
            <a:r>
              <a:rPr lang="en-US" altLang="ko-KR" dirty="0"/>
              <a:t>(Ledger)</a:t>
            </a:r>
            <a:r>
              <a:rPr lang="ko-KR" altLang="en-US" dirty="0"/>
              <a:t>이란 주요 거래</a:t>
            </a:r>
            <a:r>
              <a:rPr lang="en-US" altLang="ko-KR" dirty="0"/>
              <a:t>(Transaction)</a:t>
            </a:r>
            <a:r>
              <a:rPr lang="ko-KR" altLang="en-US" dirty="0"/>
              <a:t>를 계정</a:t>
            </a:r>
            <a:r>
              <a:rPr lang="en-US" altLang="ko-KR" dirty="0"/>
              <a:t>(Account)</a:t>
            </a:r>
            <a:r>
              <a:rPr lang="ko-KR" altLang="en-US" dirty="0"/>
              <a:t>과 잔고별로 모은 장부 문서</a:t>
            </a:r>
            <a:endParaRPr lang="en-US" altLang="ko-KR" dirty="0"/>
          </a:p>
          <a:p>
            <a:r>
              <a:rPr lang="ko-KR" altLang="en-US" dirty="0"/>
              <a:t>원장 이미지</a:t>
            </a:r>
            <a:r>
              <a:rPr lang="en-US" altLang="ko-KR" dirty="0"/>
              <a:t>, </a:t>
            </a:r>
            <a:r>
              <a:rPr lang="ko-KR" altLang="en-US" dirty="0"/>
              <a:t>원장의 한 페이지</a:t>
            </a:r>
            <a:endParaRPr lang="en-US" altLang="ko-KR" dirty="0"/>
          </a:p>
          <a:p>
            <a:pPr lvl="1"/>
            <a:r>
              <a:rPr lang="ko-KR" altLang="en-US" dirty="0" err="1"/>
              <a:t>비트코인의</a:t>
            </a:r>
            <a:r>
              <a:rPr lang="ko-KR" altLang="en-US" dirty="0"/>
              <a:t> 전자 화폐 시스템과 연계하여 설명</a:t>
            </a:r>
            <a:endParaRPr lang="en-US" altLang="ko-KR" dirty="0"/>
          </a:p>
          <a:p>
            <a:pPr lvl="1"/>
            <a:r>
              <a:rPr lang="en-US" altLang="ko-KR" dirty="0"/>
              <a:t>Blockchain</a:t>
            </a:r>
            <a:r>
              <a:rPr lang="ko-KR" altLang="en-US" dirty="0"/>
              <a:t>을 </a:t>
            </a:r>
            <a:r>
              <a:rPr lang="en-US" altLang="ko-KR" dirty="0"/>
              <a:t>Ledger</a:t>
            </a:r>
            <a:r>
              <a:rPr lang="ko-KR" altLang="en-US" dirty="0"/>
              <a:t>라고 불리는 이유</a:t>
            </a:r>
            <a:endParaRPr lang="en-US" altLang="ko-KR" dirty="0"/>
          </a:p>
          <a:p>
            <a:r>
              <a:rPr lang="ko-KR" altLang="en-US" dirty="0"/>
              <a:t>트랜잭션 </a:t>
            </a:r>
            <a:r>
              <a:rPr lang="en-US" altLang="ko-KR" dirty="0"/>
              <a:t>= </a:t>
            </a:r>
            <a:r>
              <a:rPr lang="ko-KR" altLang="en-US" dirty="0"/>
              <a:t>거래 한 건</a:t>
            </a:r>
            <a:r>
              <a:rPr lang="en-US" altLang="ko-KR" dirty="0"/>
              <a:t>(transaction)</a:t>
            </a:r>
          </a:p>
          <a:p>
            <a:r>
              <a:rPr lang="ko-KR" altLang="en-US" dirty="0"/>
              <a:t>블록</a:t>
            </a:r>
            <a:r>
              <a:rPr lang="en-US" altLang="ko-KR" dirty="0"/>
              <a:t>(block)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한 페이지</a:t>
            </a:r>
            <a:r>
              <a:rPr lang="en-US" altLang="ko-KR" dirty="0"/>
              <a:t>(page)</a:t>
            </a:r>
          </a:p>
          <a:p>
            <a:r>
              <a:rPr lang="ko-KR" altLang="en-US" dirty="0"/>
              <a:t>블록체인</a:t>
            </a:r>
            <a:r>
              <a:rPr lang="en-US" altLang="ko-KR" dirty="0"/>
              <a:t>(blockchain)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원장</a:t>
            </a:r>
            <a:r>
              <a:rPr lang="en-US" altLang="ko-KR" dirty="0"/>
              <a:t>(ledger)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E1D4DB-FB82-4B6A-B297-ADE63CF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원장</a:t>
            </a:r>
            <a:r>
              <a:rPr lang="en-US" altLang="ko-KR" dirty="0"/>
              <a:t>(Ledger)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778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D86826-DE65-449D-AF49-A5002DF5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(transaction, </a:t>
            </a:r>
            <a:r>
              <a:rPr lang="en-US" altLang="ko-KR" dirty="0" err="1"/>
              <a:t>tx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거래 한 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에게 </a:t>
            </a:r>
            <a:r>
              <a:rPr lang="en-US" altLang="ko-KR" dirty="0"/>
              <a:t>100 </a:t>
            </a:r>
            <a:r>
              <a:rPr lang="ko-KR" altLang="en-US" dirty="0" err="1"/>
              <a:t>비트코인</a:t>
            </a:r>
            <a:r>
              <a:rPr lang="ko-KR" altLang="en-US" dirty="0"/>
              <a:t> 이체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에게 </a:t>
            </a:r>
            <a:r>
              <a:rPr lang="en-US" altLang="ko-KR" dirty="0"/>
              <a:t>200 </a:t>
            </a:r>
            <a:r>
              <a:rPr lang="ko-KR" altLang="en-US" dirty="0" err="1"/>
              <a:t>비트코인</a:t>
            </a:r>
            <a:r>
              <a:rPr lang="ko-KR" altLang="en-US" dirty="0"/>
              <a:t> 이체</a:t>
            </a:r>
            <a:endParaRPr lang="en-US" altLang="ko-KR" sz="100" dirty="0"/>
          </a:p>
          <a:p>
            <a:endParaRPr lang="en-US" altLang="ko-KR" dirty="0"/>
          </a:p>
          <a:p>
            <a:r>
              <a:rPr lang="ko-KR" altLang="en-US" dirty="0"/>
              <a:t>블록 </a:t>
            </a:r>
            <a:r>
              <a:rPr lang="en-US" altLang="ko-KR" dirty="0"/>
              <a:t>: </a:t>
            </a:r>
            <a:r>
              <a:rPr lang="ko-KR" altLang="en-US" dirty="0"/>
              <a:t>트랜잭션의 묶음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" dirty="0"/>
          </a:p>
          <a:p>
            <a:endParaRPr lang="en-US" altLang="ko-KR" dirty="0"/>
          </a:p>
          <a:p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블록의 묶음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C45B4-CA31-4806-AE91-4E0665AA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블록체인 </a:t>
            </a:r>
            <a:r>
              <a:rPr lang="en-US" altLang="ko-KR" dirty="0"/>
              <a:t>(transaction, block, blockchain)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9510F2-68EE-4958-A12E-58EA74787EDF}"/>
              </a:ext>
            </a:extLst>
          </p:cNvPr>
          <p:cNvSpPr/>
          <p:nvPr/>
        </p:nvSpPr>
        <p:spPr>
          <a:xfrm>
            <a:off x="481262" y="2672723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96050-8144-4C58-987D-9AF6925BEC28}"/>
              </a:ext>
            </a:extLst>
          </p:cNvPr>
          <p:cNvSpPr txBox="1"/>
          <p:nvPr/>
        </p:nvSpPr>
        <p:spPr>
          <a:xfrm>
            <a:off x="1261098" y="2672723"/>
            <a:ext cx="7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CF17F18-11ED-45C5-BCF9-C67C26810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47055"/>
              </p:ext>
            </p:extLst>
          </p:nvPr>
        </p:nvGraphicFramePr>
        <p:xfrm>
          <a:off x="599596" y="3042055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2EEAEE-3C43-45E1-9075-5B7A281F7333}"/>
              </a:ext>
            </a:extLst>
          </p:cNvPr>
          <p:cNvSpPr txBox="1"/>
          <p:nvPr/>
        </p:nvSpPr>
        <p:spPr>
          <a:xfrm>
            <a:off x="3492594" y="1062007"/>
            <a:ext cx="1819088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8A378-684D-4AFC-BB08-4B659679A992}"/>
              </a:ext>
            </a:extLst>
          </p:cNvPr>
          <p:cNvSpPr txBox="1"/>
          <p:nvPr/>
        </p:nvSpPr>
        <p:spPr>
          <a:xfrm>
            <a:off x="3492594" y="1400039"/>
            <a:ext cx="1814279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9B1662-FAAB-4F2D-873C-E3B2DAA7E91B}"/>
              </a:ext>
            </a:extLst>
          </p:cNvPr>
          <p:cNvSpPr/>
          <p:nvPr/>
        </p:nvSpPr>
        <p:spPr>
          <a:xfrm>
            <a:off x="481262" y="4853306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DF8E4-CEFC-4334-AA0F-F6D2FFAED796}"/>
              </a:ext>
            </a:extLst>
          </p:cNvPr>
          <p:cNvSpPr txBox="1"/>
          <p:nvPr/>
        </p:nvSpPr>
        <p:spPr>
          <a:xfrm>
            <a:off x="1165720" y="485330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8BD361A-EBF3-49F3-81D4-A20916FBE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76478"/>
              </p:ext>
            </p:extLst>
          </p:nvPr>
        </p:nvGraphicFramePr>
        <p:xfrm>
          <a:off x="599596" y="5222638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C40611-E5BC-4EAF-97BD-48B28783139C}"/>
              </a:ext>
            </a:extLst>
          </p:cNvPr>
          <p:cNvSpPr/>
          <p:nvPr/>
        </p:nvSpPr>
        <p:spPr>
          <a:xfrm>
            <a:off x="3482497" y="4852234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F882E-AAAC-4FA7-AF47-14FBA6E8849A}"/>
              </a:ext>
            </a:extLst>
          </p:cNvPr>
          <p:cNvSpPr txBox="1"/>
          <p:nvPr/>
        </p:nvSpPr>
        <p:spPr>
          <a:xfrm>
            <a:off x="4166955" y="48522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03D8198-8879-4F80-B2A7-A768F4F0E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567147"/>
              </p:ext>
            </p:extLst>
          </p:nvPr>
        </p:nvGraphicFramePr>
        <p:xfrm>
          <a:off x="3600831" y="5221566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300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780336-32BB-42D7-8F3C-072DA50A07DF}"/>
              </a:ext>
            </a:extLst>
          </p:cNvPr>
          <p:cNvSpPr/>
          <p:nvPr/>
        </p:nvSpPr>
        <p:spPr>
          <a:xfrm>
            <a:off x="6483732" y="4852234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62F35-26A5-48D7-BD67-DC3C81D32A53}"/>
              </a:ext>
            </a:extLst>
          </p:cNvPr>
          <p:cNvSpPr txBox="1"/>
          <p:nvPr/>
        </p:nvSpPr>
        <p:spPr>
          <a:xfrm>
            <a:off x="7168190" y="48522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E628804-3778-403D-974A-DAE40B6A4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3594"/>
              </p:ext>
            </p:extLst>
          </p:nvPr>
        </p:nvGraphicFramePr>
        <p:xfrm>
          <a:off x="6602066" y="5221566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E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D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400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3011B68-5EE9-4D54-BC32-6CC29729F017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2736325" y="5409984"/>
            <a:ext cx="746172" cy="1072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84B299-A54F-4ADC-8695-E2761793E6A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737560" y="5409984"/>
            <a:ext cx="746172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2B1E2E-819F-47A8-94C2-6A557F06A706}"/>
              </a:ext>
            </a:extLst>
          </p:cNvPr>
          <p:cNvSpPr txBox="1"/>
          <p:nvPr/>
        </p:nvSpPr>
        <p:spPr>
          <a:xfrm>
            <a:off x="962527" y="5999249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</p:spTree>
    <p:extLst>
      <p:ext uri="{BB962C8B-B14F-4D97-AF65-F5344CB8AC3E}">
        <p14:creationId xmlns:p14="http://schemas.microsoft.com/office/powerpoint/2010/main" val="2636261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24FE19-C2EF-4B1C-8315-6C2202F1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94883"/>
            <a:ext cx="10515600" cy="2734118"/>
          </a:xfrm>
        </p:spPr>
        <p:txBody>
          <a:bodyPr/>
          <a:lstStyle/>
          <a:p>
            <a:r>
              <a:rPr lang="ko-KR" altLang="en-US" dirty="0"/>
              <a:t>블록은 트랜잭션</a:t>
            </a:r>
            <a:r>
              <a:rPr lang="en-US" altLang="ko-KR" dirty="0"/>
              <a:t>(</a:t>
            </a:r>
            <a:r>
              <a:rPr lang="ko-KR" altLang="en-US" dirty="0"/>
              <a:t>거래</a:t>
            </a:r>
            <a:r>
              <a:rPr lang="en-US" altLang="ko-KR" dirty="0"/>
              <a:t>)</a:t>
            </a:r>
            <a:r>
              <a:rPr lang="ko-KR" altLang="en-US" dirty="0"/>
              <a:t>의 묶음</a:t>
            </a:r>
            <a:endParaRPr lang="en-US" altLang="ko-KR" dirty="0"/>
          </a:p>
          <a:p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(Merkle tree)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해시 트리</a:t>
            </a:r>
            <a:r>
              <a:rPr lang="en-US" altLang="ko-KR" dirty="0"/>
              <a:t>(Hash tree)]</a:t>
            </a:r>
          </a:p>
          <a:p>
            <a:pPr lvl="1"/>
            <a:r>
              <a:rPr lang="ko-KR" altLang="en-US" dirty="0"/>
              <a:t>블록에 포함된 내역을 트리 형태로 요약한 것</a:t>
            </a:r>
            <a:endParaRPr lang="en-US" altLang="ko-KR" dirty="0"/>
          </a:p>
          <a:p>
            <a:pPr lvl="1"/>
            <a:r>
              <a:rPr lang="en-US" altLang="ko-KR" dirty="0"/>
              <a:t>leaf(</a:t>
            </a:r>
            <a:r>
              <a:rPr lang="ko-KR" altLang="en-US" dirty="0"/>
              <a:t>잎</a:t>
            </a:r>
            <a:r>
              <a:rPr lang="en-US" altLang="ko-KR" dirty="0"/>
              <a:t>) </a:t>
            </a:r>
            <a:r>
              <a:rPr lang="ko-KR" altLang="en-US" dirty="0"/>
              <a:t>가 아닌 모든 노드가 자식 노드들의 해시로 구성된 트리</a:t>
            </a:r>
            <a:endParaRPr lang="en-US" altLang="ko-KR" dirty="0"/>
          </a:p>
          <a:p>
            <a:pPr lvl="1"/>
            <a:r>
              <a:rPr lang="en-US" altLang="ko-KR" dirty="0"/>
              <a:t>1979</a:t>
            </a:r>
            <a:r>
              <a:rPr lang="ko-KR" altLang="en-US" dirty="0"/>
              <a:t>년 </a:t>
            </a:r>
            <a:r>
              <a:rPr lang="ko-KR" altLang="en-US" dirty="0" err="1"/>
              <a:t>랄프</a:t>
            </a:r>
            <a:r>
              <a:rPr lang="ko-KR" altLang="en-US" dirty="0"/>
              <a:t> </a:t>
            </a:r>
            <a:r>
              <a:rPr lang="ko-KR" altLang="en-US" dirty="0" err="1"/>
              <a:t>머클</a:t>
            </a:r>
            <a:r>
              <a:rPr lang="en-US" altLang="ko-KR" dirty="0"/>
              <a:t>(Ralph Merkle)</a:t>
            </a:r>
            <a:r>
              <a:rPr lang="ko-KR" altLang="en-US" dirty="0"/>
              <a:t>이 개발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B1BD5-F70E-4AA8-9622-68C59F6B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트랜잭션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689AD6-0013-4A49-B03B-EE1F829AE7A5}"/>
              </a:ext>
            </a:extLst>
          </p:cNvPr>
          <p:cNvSpPr/>
          <p:nvPr/>
        </p:nvSpPr>
        <p:spPr>
          <a:xfrm>
            <a:off x="246586" y="3168414"/>
            <a:ext cx="2255063" cy="1732058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B3A06-CBFE-4C7A-8501-866D9918FB24}"/>
              </a:ext>
            </a:extLst>
          </p:cNvPr>
          <p:cNvSpPr txBox="1"/>
          <p:nvPr/>
        </p:nvSpPr>
        <p:spPr>
          <a:xfrm>
            <a:off x="1026422" y="3168414"/>
            <a:ext cx="7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1F83D-5D1B-4D49-8A97-5000270A3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91448"/>
              </p:ext>
            </p:extLst>
          </p:nvPr>
        </p:nvGraphicFramePr>
        <p:xfrm>
          <a:off x="364920" y="3537746"/>
          <a:ext cx="201839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12357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Tx3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500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58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9947D4-AC53-4166-9A70-A664FBD0134F}"/>
              </a:ext>
            </a:extLst>
          </p:cNvPr>
          <p:cNvSpPr txBox="1"/>
          <p:nvPr/>
        </p:nvSpPr>
        <p:spPr>
          <a:xfrm>
            <a:off x="3307364" y="6111623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7EDCB-7061-42CC-8469-BEEFB4C76502}"/>
              </a:ext>
            </a:extLst>
          </p:cNvPr>
          <p:cNvSpPr txBox="1"/>
          <p:nvPr/>
        </p:nvSpPr>
        <p:spPr>
          <a:xfrm>
            <a:off x="5444388" y="6116122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0E4BF-ECD7-4206-854E-FFF3C5C04B63}"/>
              </a:ext>
            </a:extLst>
          </p:cNvPr>
          <p:cNvSpPr txBox="1"/>
          <p:nvPr/>
        </p:nvSpPr>
        <p:spPr>
          <a:xfrm>
            <a:off x="7581412" y="6111623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21767-9640-422E-BD87-E6DFB6079340}"/>
              </a:ext>
            </a:extLst>
          </p:cNvPr>
          <p:cNvSpPr txBox="1"/>
          <p:nvPr/>
        </p:nvSpPr>
        <p:spPr>
          <a:xfrm>
            <a:off x="9703431" y="6105786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49582-9705-420F-B3EE-105EFDDF82F2}"/>
              </a:ext>
            </a:extLst>
          </p:cNvPr>
          <p:cNvSpPr txBox="1"/>
          <p:nvPr/>
        </p:nvSpPr>
        <p:spPr>
          <a:xfrm>
            <a:off x="3307364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7481F-F049-4E81-B966-19494D66168A}"/>
              </a:ext>
            </a:extLst>
          </p:cNvPr>
          <p:cNvSpPr txBox="1"/>
          <p:nvPr/>
        </p:nvSpPr>
        <p:spPr>
          <a:xfrm>
            <a:off x="5440455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1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5C7A8-EEAE-447F-BE2D-456CAF06503B}"/>
              </a:ext>
            </a:extLst>
          </p:cNvPr>
          <p:cNvSpPr txBox="1"/>
          <p:nvPr/>
        </p:nvSpPr>
        <p:spPr>
          <a:xfrm>
            <a:off x="7571943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AE402-BDC7-453B-A5D7-DF6A7FFCBD85}"/>
              </a:ext>
            </a:extLst>
          </p:cNvPr>
          <p:cNvSpPr txBox="1"/>
          <p:nvPr/>
        </p:nvSpPr>
        <p:spPr>
          <a:xfrm>
            <a:off x="9703431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3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8C1C4-613C-4D65-BCDF-D84FF605CF35}"/>
              </a:ext>
            </a:extLst>
          </p:cNvPr>
          <p:cNvSpPr txBox="1"/>
          <p:nvPr/>
        </p:nvSpPr>
        <p:spPr>
          <a:xfrm>
            <a:off x="4340280" y="4146322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4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0 + Hash1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991AC-3A35-4AFE-A653-CFE04AE7CDC6}"/>
              </a:ext>
            </a:extLst>
          </p:cNvPr>
          <p:cNvSpPr txBox="1"/>
          <p:nvPr/>
        </p:nvSpPr>
        <p:spPr>
          <a:xfrm>
            <a:off x="8571645" y="4144359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2 + Hash3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88F43-7B8D-4EA3-9024-6ABCF7B277D1}"/>
              </a:ext>
            </a:extLst>
          </p:cNvPr>
          <p:cNvSpPr txBox="1"/>
          <p:nvPr/>
        </p:nvSpPr>
        <p:spPr>
          <a:xfrm>
            <a:off x="6498099" y="3168414"/>
            <a:ext cx="180000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C8EB"/>
                </a:solidFill>
              </a:rPr>
              <a:t>Merkle Root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0 + Hash1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926AA8-D894-4631-A93B-E2B63DE1E787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4207364" y="5725237"/>
            <a:ext cx="0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42B79A-7403-4188-826F-1DAE640D833B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H="1" flipV="1">
            <a:off x="6340455" y="5725237"/>
            <a:ext cx="3933" cy="39088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681200-528A-41CF-8902-27662B4A6477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8471943" y="5725237"/>
            <a:ext cx="9469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CAF030-1D9F-4EE7-BE03-7B9D8643958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V="1">
            <a:off x="10603431" y="5725237"/>
            <a:ext cx="0" cy="38054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4E1CC-F46A-46F8-B1CA-799EB348E7DA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flipV="1">
            <a:off x="4207364" y="4669542"/>
            <a:ext cx="1032916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8555D6-EA98-487F-8625-2FE3A80FC608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H="1" flipV="1">
            <a:off x="5240280" y="4669542"/>
            <a:ext cx="1100175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B041EC-8F28-4151-ABB1-58E588922EBF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8471943" y="4667579"/>
            <a:ext cx="999702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9215EB-CA66-46CC-875D-790BE85250C1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H="1" flipV="1">
            <a:off x="9471645" y="4667579"/>
            <a:ext cx="1131786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89775BA-AE42-4DF3-968D-D7150D7BFC20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5240280" y="3691634"/>
            <a:ext cx="2157819" cy="4546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FAE405-EE83-436D-B5C4-DF5520584336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7398099" y="3691634"/>
            <a:ext cx="2073546" cy="45272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D506F06-6740-47FD-B78A-EEF0B6CE2F36}"/>
              </a:ext>
            </a:extLst>
          </p:cNvPr>
          <p:cNvCxnSpPr>
            <a:cxnSpLocks/>
          </p:cNvCxnSpPr>
          <p:nvPr/>
        </p:nvCxnSpPr>
        <p:spPr>
          <a:xfrm>
            <a:off x="3307364" y="5946935"/>
            <a:ext cx="81960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990CBBC-65CC-4BB5-94EB-2A1F17ACA7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378" y="5096044"/>
            <a:ext cx="1343879" cy="995055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D6765AB-02D6-49FA-B84B-F87934D30099}"/>
              </a:ext>
            </a:extLst>
          </p:cNvPr>
          <p:cNvSpPr txBox="1"/>
          <p:nvPr/>
        </p:nvSpPr>
        <p:spPr>
          <a:xfrm>
            <a:off x="1235300" y="6105786"/>
            <a:ext cx="180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C3382C-920D-413F-936B-E3F26BF090B6}"/>
              </a:ext>
            </a:extLst>
          </p:cNvPr>
          <p:cNvSpPr txBox="1"/>
          <p:nvPr/>
        </p:nvSpPr>
        <p:spPr>
          <a:xfrm>
            <a:off x="1719650" y="53097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Leaf Node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2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5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27C90E-7E5A-4BB7-B9AF-64B8CB32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4082" y="1126318"/>
            <a:ext cx="4225235" cy="545470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Bitcoin: A Peer-to-Peer Electronic Cash System]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F93D7-2E7B-49A0-8EAE-2E065A299EE6}"/>
              </a:ext>
            </a:extLst>
          </p:cNvPr>
          <p:cNvSpPr txBox="1"/>
          <p:nvPr/>
        </p:nvSpPr>
        <p:spPr>
          <a:xfrm>
            <a:off x="7157303" y="6581027"/>
            <a:ext cx="39987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https://bitcoin.org/bitcoin.pdf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5"/>
              </a:rPr>
              <a:t>한글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BCEBDD-CC4B-42A8-BCE8-EC4D313FD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661" y="1125940"/>
            <a:ext cx="3255277" cy="5455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A101F-6F03-4957-A834-8A951D981335}"/>
              </a:ext>
            </a:extLst>
          </p:cNvPr>
          <p:cNvSpPr txBox="1"/>
          <p:nvPr/>
        </p:nvSpPr>
        <p:spPr>
          <a:xfrm>
            <a:off x="1355297" y="6581027"/>
            <a:ext cx="33600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linkClick r:id="rId7"/>
              </a:rPr>
              <a:t>https://satoshi.nakamotoinstitute.org/emails/cryptography/</a:t>
            </a:r>
            <a:endParaRPr lang="ko-KR" altLang="en-US" sz="900" dirty="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FD3592D1-C1B7-48C7-8FE4-51FE1D281A88}"/>
              </a:ext>
            </a:extLst>
          </p:cNvPr>
          <p:cNvSpPr txBox="1">
            <a:spLocks/>
          </p:cNvSpPr>
          <p:nvPr/>
        </p:nvSpPr>
        <p:spPr>
          <a:xfrm>
            <a:off x="241300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2008-10-31 </a:t>
            </a:r>
            <a:r>
              <a:rPr lang="en-US" altLang="ko-KR" dirty="0" err="1"/>
              <a:t>Cypherpunk</a:t>
            </a:r>
            <a:r>
              <a:rPr lang="en-US" altLang="ko-KR" dirty="0"/>
              <a:t> mailing list</a:t>
            </a:r>
            <a:endParaRPr lang="ko-KR" altLang="en-US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04213258-12A8-48E3-A5E0-C05C5614F06E}"/>
              </a:ext>
            </a:extLst>
          </p:cNvPr>
          <p:cNvSpPr txBox="1">
            <a:spLocks/>
          </p:cNvSpPr>
          <p:nvPr/>
        </p:nvSpPr>
        <p:spPr>
          <a:xfrm>
            <a:off x="6096000" y="705391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Bitcoin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51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머클트리</a:t>
            </a:r>
            <a:r>
              <a:rPr lang="en-US" altLang="ko-KR" dirty="0"/>
              <a:t>(Merkle tree)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C5A76-AB64-46D1-8FA0-4BAA8E4A424B}"/>
              </a:ext>
            </a:extLst>
          </p:cNvPr>
          <p:cNvSpPr txBox="1"/>
          <p:nvPr/>
        </p:nvSpPr>
        <p:spPr>
          <a:xfrm>
            <a:off x="8894385" y="611959"/>
            <a:ext cx="2962671" cy="646331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Hash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비트코인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SHA-256(SHA-256(message))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이더리움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Keccak-256(message)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CD5503-6531-4DEF-A40C-21B952F46997}"/>
              </a:ext>
            </a:extLst>
          </p:cNvPr>
          <p:cNvGrpSpPr/>
          <p:nvPr/>
        </p:nvGrpSpPr>
        <p:grpSpPr>
          <a:xfrm>
            <a:off x="1496432" y="782166"/>
            <a:ext cx="9201722" cy="2554394"/>
            <a:chOff x="154283" y="846989"/>
            <a:chExt cx="9201722" cy="25543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31270-4453-4023-A406-264E505CD21D}"/>
                </a:ext>
              </a:extLst>
            </p:cNvPr>
            <p:cNvSpPr txBox="1"/>
            <p:nvPr/>
          </p:nvSpPr>
          <p:spPr>
            <a:xfrm>
              <a:off x="154283" y="309091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AEDF9D-21C6-47D3-8995-CDD543F4E669}"/>
                </a:ext>
              </a:extLst>
            </p:cNvPr>
            <p:cNvSpPr txBox="1"/>
            <p:nvPr/>
          </p:nvSpPr>
          <p:spPr>
            <a:xfrm>
              <a:off x="2501524" y="3093606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1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416F27-9EB6-4B36-B683-58D637158A1C}"/>
                </a:ext>
              </a:extLst>
            </p:cNvPr>
            <p:cNvSpPr txBox="1"/>
            <p:nvPr/>
          </p:nvSpPr>
          <p:spPr>
            <a:xfrm>
              <a:off x="4848765" y="3091081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2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A8302D-1B82-4075-80AF-EC7EB02216DF}"/>
                </a:ext>
              </a:extLst>
            </p:cNvPr>
            <p:cNvSpPr txBox="1"/>
            <p:nvPr/>
          </p:nvSpPr>
          <p:spPr>
            <a:xfrm>
              <a:off x="7196005" y="3089930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x3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430C24-A732-47E6-A1CB-54C46B88EDFE}"/>
                </a:ext>
              </a:extLst>
            </p:cNvPr>
            <p:cNvSpPr txBox="1"/>
            <p:nvPr/>
          </p:nvSpPr>
          <p:spPr>
            <a:xfrm>
              <a:off x="154283" y="231198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0)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A00ED6-88A3-43DE-B578-9B7565674F3A}"/>
                </a:ext>
              </a:extLst>
            </p:cNvPr>
            <p:cNvSpPr txBox="1"/>
            <p:nvPr/>
          </p:nvSpPr>
          <p:spPr>
            <a:xfrm>
              <a:off x="2506847" y="2307258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1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71E76-0E40-40CB-8B20-59199FCC58CA}"/>
                </a:ext>
              </a:extLst>
            </p:cNvPr>
            <p:cNvSpPr txBox="1"/>
            <p:nvPr/>
          </p:nvSpPr>
          <p:spPr>
            <a:xfrm>
              <a:off x="4851114" y="230625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2)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5321FF-462D-4886-AB58-51744C7AE325}"/>
                </a:ext>
              </a:extLst>
            </p:cNvPr>
            <p:cNvSpPr txBox="1"/>
            <p:nvPr/>
          </p:nvSpPr>
          <p:spPr>
            <a:xfrm>
              <a:off x="7193032" y="2305100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3)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DC9EFF-72F8-49B3-83FC-34EBA6F6DEEB}"/>
                </a:ext>
              </a:extLst>
            </p:cNvPr>
            <p:cNvSpPr txBox="1"/>
            <p:nvPr/>
          </p:nvSpPr>
          <p:spPr>
            <a:xfrm>
              <a:off x="1330500" y="158333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0 + Hash1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6EA8C7-ED4E-4BEB-9039-13805D2D3737}"/>
                </a:ext>
              </a:extLst>
            </p:cNvPr>
            <p:cNvSpPr txBox="1"/>
            <p:nvPr/>
          </p:nvSpPr>
          <p:spPr>
            <a:xfrm>
              <a:off x="6025889" y="158137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2 + Hash3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981C4F-1F99-4DA2-AA73-9CD5A2F28FEB}"/>
                </a:ext>
              </a:extLst>
            </p:cNvPr>
            <p:cNvSpPr txBox="1"/>
            <p:nvPr/>
          </p:nvSpPr>
          <p:spPr>
            <a:xfrm>
              <a:off x="3673850" y="846989"/>
              <a:ext cx="2160000" cy="523220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C8EB"/>
                  </a:solidFill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0 + Hash1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EFAF172-3A05-464A-A4BF-5CAD8DB698FF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1234283" y="2835201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50ABD76-C903-48CE-9BF5-35FA23F0A250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581524" y="2830478"/>
              <a:ext cx="5323" cy="26312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21D0D3B-80F6-47D2-BB73-D5FE5C289F02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V="1">
              <a:off x="5928765" y="2829471"/>
              <a:ext cx="2349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CEBDA30-5336-4DF4-840F-FF1A3CEE81B4}"/>
                </a:ext>
              </a:extLst>
            </p:cNvPr>
            <p:cNvCxnSpPr>
              <a:cxnSpLocks/>
              <a:stCxn id="8" idx="0"/>
              <a:endCxn id="12" idx="2"/>
            </p:cNvCxnSpPr>
            <p:nvPr/>
          </p:nvCxnSpPr>
          <p:spPr>
            <a:xfrm flipH="1" flipV="1">
              <a:off x="8273032" y="2828320"/>
              <a:ext cx="2973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267EAC7-8D11-4FFA-A1F4-2B97CA5F4AB0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V="1">
              <a:off x="1234283" y="2106555"/>
              <a:ext cx="1176217" cy="2054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A3516C2-8C22-47A2-AE0E-766021A7AA98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2410500" y="2106555"/>
              <a:ext cx="1176347" cy="20070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8441B44-83E9-4BBE-BD6C-2C9C69D40A5D}"/>
                </a:ext>
              </a:extLst>
            </p:cNvPr>
            <p:cNvCxnSpPr>
              <a:cxnSpLocks/>
              <a:stCxn id="11" idx="0"/>
              <a:endCxn id="14" idx="2"/>
            </p:cNvCxnSpPr>
            <p:nvPr/>
          </p:nvCxnSpPr>
          <p:spPr>
            <a:xfrm flipV="1">
              <a:off x="5931114" y="2104592"/>
              <a:ext cx="1174775" cy="2016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E0F5209-5187-4440-804F-9F15D1DE943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H="1" flipV="1">
              <a:off x="7105889" y="2104592"/>
              <a:ext cx="1167143" cy="20050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2926E60-F271-478E-8DB0-34C84A468ACC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2410500" y="1370209"/>
              <a:ext cx="2343350" cy="2131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21C89C2-CC46-441E-8D7A-D46A37BEE5A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4753850" y="1370209"/>
              <a:ext cx="2352039" cy="21116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7A707B7-82C5-4BF7-B6B4-066C33464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283" y="2956395"/>
              <a:ext cx="9201722" cy="1374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CAE2CC7-EAED-46AB-8F3C-E6C2D0FDFA09}"/>
              </a:ext>
            </a:extLst>
          </p:cNvPr>
          <p:cNvSpPr txBox="1"/>
          <p:nvPr/>
        </p:nvSpPr>
        <p:spPr>
          <a:xfrm>
            <a:off x="5391874" y="3509336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Keccak-256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F7C08-98D9-4DBA-9262-E0B1512BBFE4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D42C0-D1C6-4A14-80A4-9942AE392DD9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953D81-BBB5-4D95-9E79-383CDAA9977E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CBBD21-5061-4E38-9E31-FC2CA2E26E50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B9170-DA14-4357-9D3A-263C06E36FB1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B99FFF"/>
                </a:solidFill>
              </a:rPr>
              <a:t>1b0…1f5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DED58-DF97-4E07-A169-A1C1E23A9F00}"/>
              </a:ext>
            </a:extLst>
          </p:cNvPr>
          <p:cNvSpPr txBox="1"/>
          <p:nvPr/>
        </p:nvSpPr>
        <p:spPr>
          <a:xfrm>
            <a:off x="3843673" y="5436609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0x943…04e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3D1496-15DD-4E30-87A4-E6A34BA7E4D4}"/>
              </a:ext>
            </a:extLst>
          </p:cNvPr>
          <p:cNvSpPr txBox="1"/>
          <p:nvPr/>
        </p:nvSpPr>
        <p:spPr>
          <a:xfrm>
            <a:off x="6187084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0x7e7…4d0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F16960-F4A5-461E-AFB3-327FE4E1EFD0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0x529…4e2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6A275F-4E01-4DED-BB89-C46B08DFD02A}"/>
              </a:ext>
            </a:extLst>
          </p:cNvPr>
          <p:cNvSpPr txBox="1"/>
          <p:nvPr/>
        </p:nvSpPr>
        <p:spPr>
          <a:xfrm>
            <a:off x="2607742" y="4693624"/>
            <a:ext cx="227273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0x31e…269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</a:t>
            </a:r>
            <a:r>
              <a:rPr lang="en-US" altLang="ko-KR" sz="1200" dirty="0">
                <a:solidFill>
                  <a:srgbClr val="B99FFF"/>
                </a:solidFill>
              </a:rPr>
              <a:t>1b0…1f5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943…04e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A5CDE-AD99-4707-81EA-DE4982EE6A7E}"/>
              </a:ext>
            </a:extLst>
          </p:cNvPr>
          <p:cNvSpPr txBox="1"/>
          <p:nvPr/>
        </p:nvSpPr>
        <p:spPr>
          <a:xfrm>
            <a:off x="7313741" y="4705407"/>
            <a:ext cx="22716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0x258…d7c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Keccak-256(7e7…4d0529…4e2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672E4B-02A9-40AF-8BE4-984DD357C8AF}"/>
              </a:ext>
            </a:extLst>
          </p:cNvPr>
          <p:cNvSpPr txBox="1"/>
          <p:nvPr/>
        </p:nvSpPr>
        <p:spPr>
          <a:xfrm>
            <a:off x="4947087" y="3965349"/>
            <a:ext cx="2296783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fdb…96e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Keccak-256(31e…269258…d7c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6BB9C4-2E04-4A6D-AD4B-36F6F8ED2DD3}"/>
              </a:ext>
            </a:extLst>
          </p:cNvPr>
          <p:cNvCxnSpPr>
            <a:cxnSpLocks/>
            <a:stCxn id="82" idx="0"/>
            <a:endCxn id="86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87C3CF-59B2-4100-98E4-76C369E80C14}"/>
              </a:ext>
            </a:extLst>
          </p:cNvPr>
          <p:cNvCxnSpPr>
            <a:cxnSpLocks/>
            <a:stCxn id="83" idx="0"/>
            <a:endCxn id="87" idx="2"/>
          </p:cNvCxnSpPr>
          <p:nvPr/>
        </p:nvCxnSpPr>
        <p:spPr>
          <a:xfrm flipV="1">
            <a:off x="4921758" y="5959829"/>
            <a:ext cx="191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A05795-96D2-4387-8829-B443F75EC736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H="1" flipV="1">
            <a:off x="7267084" y="5959236"/>
            <a:ext cx="1915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A4CB61-64A8-4B9A-873E-35D7109E29F5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E11269-E3BC-4034-A4BD-6E9534AD048B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2574517" y="5216844"/>
            <a:ext cx="1169594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1D4E7B-22AC-4CD6-85D3-023AEA48FA1A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H="1" flipV="1">
            <a:off x="3744111" y="5216844"/>
            <a:ext cx="1179562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533508-9D16-4001-9479-2C5DF7AA0B73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7267084" y="5228627"/>
            <a:ext cx="1182457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842D18-2B3E-4884-982E-152B44F12C2A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H="1" flipV="1">
            <a:off x="8449541" y="5228627"/>
            <a:ext cx="1160954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5096A7-D2C7-411E-B244-E208D7D8B4B1}"/>
              </a:ext>
            </a:extLst>
          </p:cNvPr>
          <p:cNvCxnSpPr>
            <a:cxnSpLocks/>
            <a:stCxn id="90" idx="0"/>
            <a:endCxn id="92" idx="2"/>
          </p:cNvCxnSpPr>
          <p:nvPr/>
        </p:nvCxnSpPr>
        <p:spPr>
          <a:xfrm flipV="1">
            <a:off x="3744111" y="4488569"/>
            <a:ext cx="2351368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8EDDDB-FC93-4127-9916-5E7CB3E1F0CA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6095479" y="4488569"/>
            <a:ext cx="2354062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7014A5-3574-459B-B554-74B37246AB21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3B14FEF-6273-4A23-A0F7-871E5FB4AF28}"/>
              </a:ext>
            </a:extLst>
          </p:cNvPr>
          <p:cNvSpPr txBox="1"/>
          <p:nvPr/>
        </p:nvSpPr>
        <p:spPr>
          <a:xfrm>
            <a:off x="165349" y="3509336"/>
            <a:ext cx="5259635" cy="61555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1b0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39ee461b947d44bce97fbded54057e1f9a78c5d07ea13d044feb1b87c3</a:t>
            </a:r>
            <a:r>
              <a:rPr lang="en-US" altLang="ko-KR" sz="1100" dirty="0">
                <a:solidFill>
                  <a:srgbClr val="B99FFF"/>
                </a:solidFill>
              </a:rPr>
              <a:t>1f5</a:t>
            </a:r>
            <a:endParaRPr lang="en-US" altLang="ko-KR" sz="1100" b="0" dirty="0">
              <a:solidFill>
                <a:srgbClr val="B99FFF"/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1b0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r>
              <a:rPr lang="en-US" altLang="ko-KR" sz="1100" dirty="0">
                <a:solidFill>
                  <a:srgbClr val="B99FFF"/>
                </a:solidFill>
              </a:rPr>
              <a:t>1f5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A878D8-3D7D-47BF-AD19-84CF52295BEE}"/>
              </a:ext>
            </a:extLst>
          </p:cNvPr>
          <p:cNvSpPr txBox="1"/>
          <p:nvPr/>
        </p:nvSpPr>
        <p:spPr>
          <a:xfrm>
            <a:off x="7693616" y="3567156"/>
            <a:ext cx="4234859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※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마지막 노드의 짝이 없는 경우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200" dirty="0">
                <a:solidFill>
                  <a:srgbClr val="B99FFF"/>
                </a:solidFill>
              </a:rPr>
              <a:t>000…000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추가 후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</a:t>
            </a:r>
            <a:b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Hash(7e7…4d0</a:t>
            </a:r>
            <a:r>
              <a:rPr lang="en-US" altLang="ko-KR" sz="1100" dirty="0">
                <a:solidFill>
                  <a:srgbClr val="B99FFF"/>
                </a:solidFill>
              </a:rPr>
              <a:t>000…000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) = cba…b6f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49" grpId="0"/>
      <p:bldP spid="1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머클트리</a:t>
            </a:r>
            <a:r>
              <a:rPr lang="en-US" altLang="ko-KR" dirty="0"/>
              <a:t>(Merkle tree) [ </a:t>
            </a:r>
            <a:r>
              <a:rPr lang="ko-KR" altLang="en-US" dirty="0"/>
              <a:t>트랜잭션 위</a:t>
            </a:r>
            <a:r>
              <a:rPr lang="en-US" altLang="ko-KR" dirty="0"/>
              <a:t>·</a:t>
            </a:r>
            <a:r>
              <a:rPr lang="ko-KR" altLang="en-US" dirty="0"/>
              <a:t>변조 탐지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F7C08-98D9-4DBA-9262-E0B1512BBFE4}"/>
              </a:ext>
            </a:extLst>
          </p:cNvPr>
          <p:cNvSpPr txBox="1"/>
          <p:nvPr/>
        </p:nvSpPr>
        <p:spPr>
          <a:xfrm>
            <a:off x="1494517" y="30350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D42C0-D1C6-4A14-80A4-9942AE392DD9}"/>
              </a:ext>
            </a:extLst>
          </p:cNvPr>
          <p:cNvSpPr txBox="1"/>
          <p:nvPr/>
        </p:nvSpPr>
        <p:spPr>
          <a:xfrm>
            <a:off x="3841758" y="303770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953D81-BBB5-4D95-9E79-383CDAA9977E}"/>
              </a:ext>
            </a:extLst>
          </p:cNvPr>
          <p:cNvSpPr txBox="1"/>
          <p:nvPr/>
        </p:nvSpPr>
        <p:spPr>
          <a:xfrm>
            <a:off x="6188999" y="3035180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CBBD21-5061-4E38-9E31-FC2CA2E26E50}"/>
              </a:ext>
            </a:extLst>
          </p:cNvPr>
          <p:cNvSpPr txBox="1"/>
          <p:nvPr/>
        </p:nvSpPr>
        <p:spPr>
          <a:xfrm>
            <a:off x="8536239" y="3034029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B9170-DA14-4357-9D3A-263C06E36FB1}"/>
              </a:ext>
            </a:extLst>
          </p:cNvPr>
          <p:cNvSpPr txBox="1"/>
          <p:nvPr/>
        </p:nvSpPr>
        <p:spPr>
          <a:xfrm>
            <a:off x="1494517" y="2256080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0x1b0…1f5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DED58-DF97-4E07-A169-A1C1E23A9F00}"/>
              </a:ext>
            </a:extLst>
          </p:cNvPr>
          <p:cNvSpPr txBox="1"/>
          <p:nvPr/>
        </p:nvSpPr>
        <p:spPr>
          <a:xfrm>
            <a:off x="3843673" y="2256673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0x943…04e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3D1496-15DD-4E30-87A4-E6A34BA7E4D4}"/>
              </a:ext>
            </a:extLst>
          </p:cNvPr>
          <p:cNvSpPr txBox="1"/>
          <p:nvPr/>
        </p:nvSpPr>
        <p:spPr>
          <a:xfrm>
            <a:off x="6187084" y="2256080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0x7e7…4d0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F16960-F4A5-461E-AFB3-327FE4E1EFD0}"/>
              </a:ext>
            </a:extLst>
          </p:cNvPr>
          <p:cNvSpPr txBox="1"/>
          <p:nvPr/>
        </p:nvSpPr>
        <p:spPr>
          <a:xfrm>
            <a:off x="8530495" y="2262912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0x529…4e2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6A275F-4E01-4DED-BB89-C46B08DFD02A}"/>
              </a:ext>
            </a:extLst>
          </p:cNvPr>
          <p:cNvSpPr txBox="1"/>
          <p:nvPr/>
        </p:nvSpPr>
        <p:spPr>
          <a:xfrm>
            <a:off x="2607742" y="1513688"/>
            <a:ext cx="227273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0x31e…269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Keccak-256(1b0…1f5943…04e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A5CDE-AD99-4707-81EA-DE4982EE6A7E}"/>
              </a:ext>
            </a:extLst>
          </p:cNvPr>
          <p:cNvSpPr txBox="1"/>
          <p:nvPr/>
        </p:nvSpPr>
        <p:spPr>
          <a:xfrm>
            <a:off x="7313741" y="1525471"/>
            <a:ext cx="22716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0x258…d7c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Keccak-256(7e7…4d0529…4e2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672E4B-02A9-40AF-8BE4-984DD357C8AF}"/>
              </a:ext>
            </a:extLst>
          </p:cNvPr>
          <p:cNvSpPr txBox="1"/>
          <p:nvPr/>
        </p:nvSpPr>
        <p:spPr>
          <a:xfrm>
            <a:off x="4947087" y="785413"/>
            <a:ext cx="2296783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fdb…96e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Keccak-256(31e…269258…d7c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6BB9C4-2E04-4A6D-AD4B-36F6F8ED2DD3}"/>
              </a:ext>
            </a:extLst>
          </p:cNvPr>
          <p:cNvCxnSpPr>
            <a:cxnSpLocks/>
            <a:stCxn id="82" idx="0"/>
            <a:endCxn id="86" idx="2"/>
          </p:cNvCxnSpPr>
          <p:nvPr/>
        </p:nvCxnSpPr>
        <p:spPr>
          <a:xfrm flipV="1">
            <a:off x="2574517" y="2779300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87C3CF-59B2-4100-98E4-76C369E80C14}"/>
              </a:ext>
            </a:extLst>
          </p:cNvPr>
          <p:cNvCxnSpPr>
            <a:cxnSpLocks/>
            <a:stCxn id="83" idx="0"/>
            <a:endCxn id="87" idx="2"/>
          </p:cNvCxnSpPr>
          <p:nvPr/>
        </p:nvCxnSpPr>
        <p:spPr>
          <a:xfrm flipV="1">
            <a:off x="4921758" y="2779893"/>
            <a:ext cx="191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A05795-96D2-4387-8829-B443F75EC736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H="1" flipV="1">
            <a:off x="7267084" y="2779300"/>
            <a:ext cx="1915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A4CB61-64A8-4B9A-873E-35D7109E29F5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H="1" flipV="1">
            <a:off x="9610495" y="2786132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E11269-E3BC-4034-A4BD-6E9534AD048B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2574517" y="2036908"/>
            <a:ext cx="1169594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1D4E7B-22AC-4CD6-85D3-023AEA48FA1A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H="1" flipV="1">
            <a:off x="3744111" y="2036908"/>
            <a:ext cx="1179562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533508-9D16-4001-9479-2C5DF7AA0B73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7267084" y="2048691"/>
            <a:ext cx="1182457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842D18-2B3E-4884-982E-152B44F12C2A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H="1" flipV="1">
            <a:off x="8449541" y="2048691"/>
            <a:ext cx="1160954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5096A7-D2C7-411E-B244-E208D7D8B4B1}"/>
              </a:ext>
            </a:extLst>
          </p:cNvPr>
          <p:cNvCxnSpPr>
            <a:cxnSpLocks/>
            <a:stCxn id="90" idx="0"/>
            <a:endCxn id="92" idx="2"/>
          </p:cNvCxnSpPr>
          <p:nvPr/>
        </p:nvCxnSpPr>
        <p:spPr>
          <a:xfrm flipV="1">
            <a:off x="3744111" y="1308633"/>
            <a:ext cx="2351368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8EDDDB-FC93-4127-9916-5E7CB3E1F0CA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6095479" y="1308633"/>
            <a:ext cx="2354062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7014A5-3574-459B-B554-74B37246AB21}"/>
              </a:ext>
            </a:extLst>
          </p:cNvPr>
          <p:cNvCxnSpPr>
            <a:cxnSpLocks/>
          </p:cNvCxnSpPr>
          <p:nvPr/>
        </p:nvCxnSpPr>
        <p:spPr>
          <a:xfrm flipV="1">
            <a:off x="1494517" y="2900494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9AF5DE2-FBC4-4A56-8702-FEEC474AD485}"/>
              </a:ext>
            </a:extLst>
          </p:cNvPr>
          <p:cNvSpPr txBox="1"/>
          <p:nvPr/>
        </p:nvSpPr>
        <p:spPr>
          <a:xfrm>
            <a:off x="3841758" y="3496958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1EC6510-48BE-4A74-81F2-A975FB56F743}"/>
              </a:ext>
            </a:extLst>
          </p:cNvPr>
          <p:cNvCxnSpPr>
            <a:cxnSpLocks/>
            <a:stCxn id="83" idx="2"/>
            <a:endCxn id="151" idx="0"/>
          </p:cNvCxnSpPr>
          <p:nvPr/>
        </p:nvCxnSpPr>
        <p:spPr>
          <a:xfrm>
            <a:off x="4921758" y="3345482"/>
            <a:ext cx="0" cy="151476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4EEC583-3362-4DF2-983B-C7242072E1E5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91F6CBF-4881-4FA5-B197-309531CFF145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C6F9F5-4541-44F8-AB4F-BFD9C17DA4F7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F4A001-5F2F-4BDD-8D92-E7DE37AD3362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68A0B84-5FA3-4AB6-952B-95B1DF2448FB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0x1b0…1f5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139C988-E62C-498C-86F1-D09E2E929FC6}"/>
              </a:ext>
            </a:extLst>
          </p:cNvPr>
          <p:cNvSpPr txBox="1"/>
          <p:nvPr/>
        </p:nvSpPr>
        <p:spPr>
          <a:xfrm>
            <a:off x="3843249" y="5436609"/>
            <a:ext cx="216084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242…e69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rgbClr val="EF296B"/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B7D9FD2-EA60-435B-87F2-2C14D5EC4165}"/>
              </a:ext>
            </a:extLst>
          </p:cNvPr>
          <p:cNvSpPr txBox="1"/>
          <p:nvPr/>
        </p:nvSpPr>
        <p:spPr>
          <a:xfrm>
            <a:off x="6187084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0x7e7…4d0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A831CDA-C67C-4A03-8442-6CEDE9BB0EB5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0x529…4e2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F0E2B9-B4D4-4D55-B00B-C44170C8C7D6}"/>
              </a:ext>
            </a:extLst>
          </p:cNvPr>
          <p:cNvSpPr txBox="1"/>
          <p:nvPr/>
        </p:nvSpPr>
        <p:spPr>
          <a:xfrm>
            <a:off x="2607744" y="4693624"/>
            <a:ext cx="227273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3d2…54c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Keccak-256(1b0…1f5</a:t>
            </a:r>
            <a:r>
              <a:rPr lang="en-US" altLang="ko-KR" sz="1200" dirty="0">
                <a:solidFill>
                  <a:srgbClr val="EF296B"/>
                </a:solidFill>
              </a:rPr>
              <a:t>242…e69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B19CA0-7F68-478F-A0C2-A1F82BCF9F9E}"/>
              </a:ext>
            </a:extLst>
          </p:cNvPr>
          <p:cNvSpPr txBox="1"/>
          <p:nvPr/>
        </p:nvSpPr>
        <p:spPr>
          <a:xfrm>
            <a:off x="7313741" y="4705407"/>
            <a:ext cx="22716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0x258…d7c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Keccak-256(7e7…4d0529…4e2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727E396-9915-448B-8EDD-13BBAFD5786E}"/>
              </a:ext>
            </a:extLst>
          </p:cNvPr>
          <p:cNvSpPr txBox="1"/>
          <p:nvPr/>
        </p:nvSpPr>
        <p:spPr>
          <a:xfrm>
            <a:off x="4947890" y="3965349"/>
            <a:ext cx="229518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bf8…</a:t>
            </a:r>
            <a:r>
              <a:rPr lang="en-US" altLang="ko-KR" sz="1400" dirty="0" err="1">
                <a:solidFill>
                  <a:srgbClr val="EF296B"/>
                </a:solidFill>
              </a:rPr>
              <a:t>bbf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</a:t>
            </a:r>
            <a:r>
              <a:rPr lang="en-US" altLang="ko-KR" sz="1200" dirty="0">
                <a:solidFill>
                  <a:srgbClr val="EF296B"/>
                </a:solidFill>
              </a:rPr>
              <a:t>3d2…54c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258…d7c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A1279BA-3B77-4889-9F18-562D3E522768}"/>
              </a:ext>
            </a:extLst>
          </p:cNvPr>
          <p:cNvCxnSpPr>
            <a:cxnSpLocks/>
            <a:stCxn id="155" idx="0"/>
            <a:endCxn id="159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4593EA60-5CD3-44A1-AC8E-EC114D8CA4CD}"/>
              </a:ext>
            </a:extLst>
          </p:cNvPr>
          <p:cNvCxnSpPr>
            <a:cxnSpLocks/>
            <a:stCxn id="156" idx="0"/>
            <a:endCxn id="160" idx="2"/>
          </p:cNvCxnSpPr>
          <p:nvPr/>
        </p:nvCxnSpPr>
        <p:spPr>
          <a:xfrm flipV="1">
            <a:off x="4921758" y="5959829"/>
            <a:ext cx="191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D2B6997-1338-4A84-B05B-BD6D78D7B561}"/>
              </a:ext>
            </a:extLst>
          </p:cNvPr>
          <p:cNvCxnSpPr>
            <a:cxnSpLocks/>
            <a:stCxn id="157" idx="0"/>
            <a:endCxn id="161" idx="2"/>
          </p:cNvCxnSpPr>
          <p:nvPr/>
        </p:nvCxnSpPr>
        <p:spPr>
          <a:xfrm flipH="1" flipV="1">
            <a:off x="7267084" y="5959236"/>
            <a:ext cx="1915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E1CBABEC-2F6C-430E-8A05-B0EE668DA34D}"/>
              </a:ext>
            </a:extLst>
          </p:cNvPr>
          <p:cNvCxnSpPr>
            <a:cxnSpLocks/>
            <a:stCxn id="158" idx="0"/>
            <a:endCxn id="162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22D9A323-5F12-441C-A9A8-F9B32FBE9DE1}"/>
              </a:ext>
            </a:extLst>
          </p:cNvPr>
          <p:cNvCxnSpPr>
            <a:cxnSpLocks/>
            <a:stCxn id="159" idx="0"/>
            <a:endCxn id="163" idx="2"/>
          </p:cNvCxnSpPr>
          <p:nvPr/>
        </p:nvCxnSpPr>
        <p:spPr>
          <a:xfrm flipV="1">
            <a:off x="2574517" y="5216844"/>
            <a:ext cx="1169596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3FD671E5-A97C-468B-A10B-52DDE53A7D59}"/>
              </a:ext>
            </a:extLst>
          </p:cNvPr>
          <p:cNvCxnSpPr>
            <a:cxnSpLocks/>
            <a:stCxn id="160" idx="0"/>
            <a:endCxn id="163" idx="2"/>
          </p:cNvCxnSpPr>
          <p:nvPr/>
        </p:nvCxnSpPr>
        <p:spPr>
          <a:xfrm flipH="1" flipV="1">
            <a:off x="3744113" y="5216844"/>
            <a:ext cx="1179560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2FC9106-45C8-470A-BFB9-B74ACDCEBFB8}"/>
              </a:ext>
            </a:extLst>
          </p:cNvPr>
          <p:cNvCxnSpPr>
            <a:cxnSpLocks/>
            <a:stCxn id="161" idx="0"/>
            <a:endCxn id="164" idx="2"/>
          </p:cNvCxnSpPr>
          <p:nvPr/>
        </p:nvCxnSpPr>
        <p:spPr>
          <a:xfrm flipV="1">
            <a:off x="7267084" y="5228627"/>
            <a:ext cx="1182457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A634BD28-B2CD-4138-A75E-9255C369D9F1}"/>
              </a:ext>
            </a:extLst>
          </p:cNvPr>
          <p:cNvCxnSpPr>
            <a:cxnSpLocks/>
            <a:stCxn id="162" idx="0"/>
            <a:endCxn id="164" idx="2"/>
          </p:cNvCxnSpPr>
          <p:nvPr/>
        </p:nvCxnSpPr>
        <p:spPr>
          <a:xfrm flipH="1" flipV="1">
            <a:off x="8449541" y="5228627"/>
            <a:ext cx="1160954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4552C36-3BCC-4611-977C-5138CAE44427}"/>
              </a:ext>
            </a:extLst>
          </p:cNvPr>
          <p:cNvCxnSpPr>
            <a:cxnSpLocks/>
            <a:stCxn id="163" idx="0"/>
            <a:endCxn id="165" idx="2"/>
          </p:cNvCxnSpPr>
          <p:nvPr/>
        </p:nvCxnSpPr>
        <p:spPr>
          <a:xfrm flipV="1">
            <a:off x="3744113" y="4488569"/>
            <a:ext cx="2351367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CFCF625-7ED2-469D-A092-0F8B06D8C5BD}"/>
              </a:ext>
            </a:extLst>
          </p:cNvPr>
          <p:cNvCxnSpPr>
            <a:cxnSpLocks/>
            <a:stCxn id="164" idx="0"/>
            <a:endCxn id="165" idx="2"/>
          </p:cNvCxnSpPr>
          <p:nvPr/>
        </p:nvCxnSpPr>
        <p:spPr>
          <a:xfrm flipH="1" flipV="1">
            <a:off x="6095480" y="4488569"/>
            <a:ext cx="2354061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29C4D6E6-2B0B-4416-A9C0-7EE24861E81C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2842C68-8716-4A5D-9A82-ACB51501B9B2}"/>
              </a:ext>
            </a:extLst>
          </p:cNvPr>
          <p:cNvSpPr txBox="1"/>
          <p:nvPr/>
        </p:nvSpPr>
        <p:spPr>
          <a:xfrm>
            <a:off x="1681758" y="3489803"/>
            <a:ext cx="216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EF296B"/>
                </a:solidFill>
              </a:rPr>
              <a:t>Hacker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3AE22F7-4157-4C2F-B4F4-41C9389CEDCF}"/>
              </a:ext>
            </a:extLst>
          </p:cNvPr>
          <p:cNvCxnSpPr>
            <a:cxnSpLocks/>
            <a:endCxn id="177" idx="3"/>
          </p:cNvCxnSpPr>
          <p:nvPr/>
        </p:nvCxnSpPr>
        <p:spPr>
          <a:xfrm>
            <a:off x="3159314" y="3643692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E5B920C-627A-41FD-A7A8-58BB748A4D71}"/>
              </a:ext>
            </a:extLst>
          </p:cNvPr>
          <p:cNvSpPr txBox="1"/>
          <p:nvPr/>
        </p:nvSpPr>
        <p:spPr>
          <a:xfrm>
            <a:off x="8065574" y="3907104"/>
            <a:ext cx="333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0xbf8…</a:t>
            </a:r>
            <a:r>
              <a:rPr lang="en-US" altLang="ko-KR" sz="1400" dirty="0" err="1">
                <a:solidFill>
                  <a:srgbClr val="EF296B"/>
                </a:solidFill>
              </a:rPr>
              <a:t>bbf</a:t>
            </a:r>
            <a:r>
              <a:rPr lang="en-US" altLang="ko-KR" sz="1400" dirty="0">
                <a:solidFill>
                  <a:srgbClr val="EF296B"/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≠</a:t>
            </a:r>
            <a:r>
              <a:rPr lang="en-US" altLang="ko-KR" sz="1400" dirty="0">
                <a:solidFill>
                  <a:srgbClr val="EF296B"/>
                </a:solidFill>
              </a:rPr>
              <a:t> </a:t>
            </a:r>
            <a:r>
              <a:rPr lang="en-US" altLang="ko-KR" sz="1400" dirty="0">
                <a:solidFill>
                  <a:srgbClr val="00C8EB"/>
                </a:solidFill>
              </a:rPr>
              <a:t>0xfdb…96e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위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·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변조 탐지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61A511F-5202-4A3C-8F6E-98D815A266ED}"/>
              </a:ext>
            </a:extLst>
          </p:cNvPr>
          <p:cNvCxnSpPr>
            <a:cxnSpLocks/>
          </p:cNvCxnSpPr>
          <p:nvPr/>
        </p:nvCxnSpPr>
        <p:spPr>
          <a:xfrm>
            <a:off x="7383130" y="4064027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77" grpId="0" animBg="1"/>
      <p:bldP spid="1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헤더</a:t>
            </a:r>
            <a:r>
              <a:rPr lang="en-US" altLang="ko-KR" dirty="0"/>
              <a:t>(Header)</a:t>
            </a:r>
          </a:p>
          <a:p>
            <a:pPr lvl="1"/>
            <a:r>
              <a:rPr lang="ko-KR" altLang="en-US" dirty="0"/>
              <a:t>타임스탬프 </a:t>
            </a:r>
            <a:r>
              <a:rPr lang="en-US" altLang="ko-KR" dirty="0"/>
              <a:t>(Timestamp) : </a:t>
            </a:r>
            <a:r>
              <a:rPr lang="ko-KR" altLang="en-US" dirty="0"/>
              <a:t>블록 생성 시간 </a:t>
            </a:r>
            <a:r>
              <a:rPr lang="en-US" altLang="ko-KR" dirty="0"/>
              <a:t>(= </a:t>
            </a:r>
            <a:r>
              <a:rPr lang="ko-KR" altLang="en-US" dirty="0"/>
              <a:t>트랜잭션 생성 시간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머클</a:t>
            </a:r>
            <a:r>
              <a:rPr lang="ko-KR" altLang="en-US" dirty="0"/>
              <a:t> 루트 </a:t>
            </a:r>
            <a:r>
              <a:rPr lang="en-US" altLang="ko-KR" dirty="0"/>
              <a:t>(Merkle Root) : </a:t>
            </a:r>
            <a:r>
              <a:rPr lang="ko-KR" altLang="en-US" dirty="0"/>
              <a:t>트랜잭션 목록 </a:t>
            </a:r>
            <a:r>
              <a:rPr lang="ko-KR" altLang="en-US" dirty="0" err="1"/>
              <a:t>머클</a:t>
            </a:r>
            <a:r>
              <a:rPr lang="ko-KR" altLang="en-US" dirty="0"/>
              <a:t> 트리의 </a:t>
            </a:r>
            <a:r>
              <a:rPr lang="ko-KR" altLang="en-US" dirty="0" err="1"/>
              <a:t>머클</a:t>
            </a:r>
            <a:r>
              <a:rPr lang="ko-KR" altLang="en-US" dirty="0"/>
              <a:t> 루트</a:t>
            </a:r>
            <a:endParaRPr lang="en-US" altLang="ko-KR" dirty="0"/>
          </a:p>
          <a:p>
            <a:pPr lvl="1"/>
            <a:r>
              <a:rPr lang="ko-KR" altLang="en-US" dirty="0"/>
              <a:t>이전 블록 해시 </a:t>
            </a:r>
            <a:r>
              <a:rPr lang="en-US" altLang="ko-KR" dirty="0"/>
              <a:t>(Previous Block Hash)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블록 해시 </a:t>
            </a:r>
            <a:r>
              <a:rPr lang="en-US" altLang="ko-KR" dirty="0"/>
              <a:t>(Block</a:t>
            </a:r>
            <a:r>
              <a:rPr lang="ko-KR" altLang="en-US" dirty="0"/>
              <a:t> </a:t>
            </a:r>
            <a:r>
              <a:rPr lang="en-US" altLang="ko-KR" dirty="0"/>
              <a:t>Hash) : Hash (Timestamp + Merkle Root + Previous Block Hash)</a:t>
            </a:r>
          </a:p>
          <a:p>
            <a:pPr lvl="1"/>
            <a:r>
              <a:rPr lang="ko-KR" altLang="en-US" dirty="0" err="1"/>
              <a:t>논스</a:t>
            </a:r>
            <a:r>
              <a:rPr lang="ko-KR" altLang="en-US" dirty="0"/>
              <a:t> </a:t>
            </a:r>
            <a:r>
              <a:rPr lang="en-US" altLang="ko-KR" dirty="0"/>
              <a:t>(Nonce) : </a:t>
            </a:r>
            <a:r>
              <a:rPr lang="ko-KR" altLang="en-US" dirty="0"/>
              <a:t>임의의 값 </a:t>
            </a:r>
            <a:r>
              <a:rPr lang="en-US" altLang="ko-KR" dirty="0"/>
              <a:t>(</a:t>
            </a:r>
            <a:r>
              <a:rPr lang="ko-KR" altLang="en-US" dirty="0"/>
              <a:t>합의 알고리즘이 </a:t>
            </a:r>
            <a:r>
              <a:rPr lang="en-US" altLang="ko-KR" dirty="0" err="1"/>
              <a:t>PoW</a:t>
            </a:r>
            <a:r>
              <a:rPr lang="en-US" altLang="ko-KR" dirty="0"/>
              <a:t> [Proof of Work, </a:t>
            </a:r>
            <a:r>
              <a:rPr lang="ko-KR" altLang="en-US" dirty="0"/>
              <a:t>작업 증명</a:t>
            </a:r>
            <a:r>
              <a:rPr lang="en-US" altLang="ko-KR" dirty="0"/>
              <a:t>]</a:t>
            </a:r>
            <a:r>
              <a:rPr lang="ko-KR" altLang="en-US" dirty="0"/>
              <a:t>인 경우 퍼즐 정답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A5DA93-0CDC-4AE3-B992-0DDE48F18106}"/>
              </a:ext>
            </a:extLst>
          </p:cNvPr>
          <p:cNvSpPr/>
          <p:nvPr/>
        </p:nvSpPr>
        <p:spPr>
          <a:xfrm>
            <a:off x="1721283" y="2867560"/>
            <a:ext cx="2255063" cy="3267113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72665-85A0-4572-B42C-24130C524EC4}"/>
              </a:ext>
            </a:extLst>
          </p:cNvPr>
          <p:cNvSpPr txBox="1"/>
          <p:nvPr/>
        </p:nvSpPr>
        <p:spPr>
          <a:xfrm>
            <a:off x="2405741" y="2867561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3DC9A3E-C8C3-4863-BA5E-02E0B9956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86254"/>
              </p:ext>
            </p:extLst>
          </p:nvPr>
        </p:nvGraphicFramePr>
        <p:xfrm>
          <a:off x="1839617" y="540006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1DD978D-9C88-46B0-A58B-583F8A221341}"/>
              </a:ext>
            </a:extLst>
          </p:cNvPr>
          <p:cNvSpPr txBox="1"/>
          <p:nvPr/>
        </p:nvSpPr>
        <p:spPr>
          <a:xfrm>
            <a:off x="2168885" y="6151772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7CEAE-F066-44C9-BCBE-94FD0191CC88}"/>
              </a:ext>
            </a:extLst>
          </p:cNvPr>
          <p:cNvSpPr txBox="1"/>
          <p:nvPr/>
        </p:nvSpPr>
        <p:spPr>
          <a:xfrm>
            <a:off x="1746746" y="508198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CD7459-2A82-4513-BCF8-3637295E8EA5}"/>
              </a:ext>
            </a:extLst>
          </p:cNvPr>
          <p:cNvSpPr txBox="1"/>
          <p:nvPr/>
        </p:nvSpPr>
        <p:spPr>
          <a:xfrm>
            <a:off x="1746746" y="32289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C8EB"/>
                </a:solidFill>
              </a:rPr>
              <a:t>Header</a:t>
            </a:r>
            <a:endParaRPr lang="ko-KR" altLang="en-US" sz="1400" b="1" dirty="0">
              <a:solidFill>
                <a:srgbClr val="00C8EB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964140E-6F75-4FE2-B3A8-359ACB7E6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47099"/>
              </p:ext>
            </p:extLst>
          </p:nvPr>
        </p:nvGraphicFramePr>
        <p:xfrm>
          <a:off x="1839617" y="3537657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70575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5F74D4-300B-4418-B63E-C40896110518}"/>
              </a:ext>
            </a:extLst>
          </p:cNvPr>
          <p:cNvSpPr/>
          <p:nvPr/>
        </p:nvSpPr>
        <p:spPr>
          <a:xfrm>
            <a:off x="4961990" y="2867560"/>
            <a:ext cx="2255063" cy="3267113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24069-2DD0-4950-8012-72DB70F2AA79}"/>
              </a:ext>
            </a:extLst>
          </p:cNvPr>
          <p:cNvSpPr txBox="1"/>
          <p:nvPr/>
        </p:nvSpPr>
        <p:spPr>
          <a:xfrm>
            <a:off x="5646448" y="2867561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9E0E304-783B-4345-9CAD-7A3E0BF36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4447"/>
              </p:ext>
            </p:extLst>
          </p:nvPr>
        </p:nvGraphicFramePr>
        <p:xfrm>
          <a:off x="5080324" y="540006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300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F859CF5-3F6B-419B-AD6C-8B9E146BBDF5}"/>
              </a:ext>
            </a:extLst>
          </p:cNvPr>
          <p:cNvSpPr txBox="1"/>
          <p:nvPr/>
        </p:nvSpPr>
        <p:spPr>
          <a:xfrm>
            <a:off x="4987453" y="508198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850DE2-9187-4186-ADE4-3AB6035EFACF}"/>
              </a:ext>
            </a:extLst>
          </p:cNvPr>
          <p:cNvSpPr txBox="1"/>
          <p:nvPr/>
        </p:nvSpPr>
        <p:spPr>
          <a:xfrm>
            <a:off x="4987453" y="32289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62AD952-48D1-4856-876C-278D17E4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34005"/>
              </p:ext>
            </p:extLst>
          </p:nvPr>
        </p:nvGraphicFramePr>
        <p:xfrm>
          <a:off x="5080324" y="3537657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293959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E35D8A-22C8-430C-BA1C-23EBBAD6FD39}"/>
              </a:ext>
            </a:extLst>
          </p:cNvPr>
          <p:cNvSpPr/>
          <p:nvPr/>
        </p:nvSpPr>
        <p:spPr>
          <a:xfrm>
            <a:off x="8208142" y="2867560"/>
            <a:ext cx="2255063" cy="3267113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33E623-C77D-4206-9A85-0F69DF2CED13}"/>
              </a:ext>
            </a:extLst>
          </p:cNvPr>
          <p:cNvSpPr txBox="1"/>
          <p:nvPr/>
        </p:nvSpPr>
        <p:spPr>
          <a:xfrm>
            <a:off x="8892600" y="2867561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369BFD3-1B9E-4D68-B576-507A54F8C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18661"/>
              </p:ext>
            </p:extLst>
          </p:nvPr>
        </p:nvGraphicFramePr>
        <p:xfrm>
          <a:off x="8326476" y="540006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E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D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400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9F8DEC7-E216-4160-AE9B-5D85BB251CB2}"/>
              </a:ext>
            </a:extLst>
          </p:cNvPr>
          <p:cNvSpPr txBox="1"/>
          <p:nvPr/>
        </p:nvSpPr>
        <p:spPr>
          <a:xfrm>
            <a:off x="8233605" y="508198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B93ED0-24ED-4B9B-B66D-8DF2AD03686A}"/>
              </a:ext>
            </a:extLst>
          </p:cNvPr>
          <p:cNvSpPr txBox="1"/>
          <p:nvPr/>
        </p:nvSpPr>
        <p:spPr>
          <a:xfrm>
            <a:off x="8233605" y="32289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275DC85-4639-4C7F-86B0-DF8A118A3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8117"/>
              </p:ext>
            </p:extLst>
          </p:nvPr>
        </p:nvGraphicFramePr>
        <p:xfrm>
          <a:off x="8326476" y="3537657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54982780"/>
                  </a:ext>
                </a:extLst>
              </a:tr>
            </a:tbl>
          </a:graphicData>
        </a:graphic>
      </p:graphicFrame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8FD4862-AB27-45EB-9BE4-0F7D3AAC09DD}"/>
              </a:ext>
            </a:extLst>
          </p:cNvPr>
          <p:cNvCxnSpPr>
            <a:cxnSpLocks/>
          </p:cNvCxnSpPr>
          <p:nvPr/>
        </p:nvCxnSpPr>
        <p:spPr>
          <a:xfrm flipH="1">
            <a:off x="3858011" y="4301897"/>
            <a:ext cx="1222313" cy="3234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D137E1B-120D-4A4B-A799-7D6F6E22A5A4}"/>
              </a:ext>
            </a:extLst>
          </p:cNvPr>
          <p:cNvCxnSpPr>
            <a:cxnSpLocks/>
          </p:cNvCxnSpPr>
          <p:nvPr/>
        </p:nvCxnSpPr>
        <p:spPr>
          <a:xfrm flipH="1">
            <a:off x="7104163" y="4284958"/>
            <a:ext cx="1222313" cy="3234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26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r>
              <a:rPr lang="ko-KR" altLang="en-US" dirty="0"/>
              <a:t>타임스탬프 </a:t>
            </a:r>
            <a:r>
              <a:rPr lang="en-US" altLang="ko-KR" dirty="0"/>
              <a:t>(Timestamp) - </a:t>
            </a:r>
            <a:r>
              <a:rPr lang="en-US" altLang="ko-KR" sz="1400" dirty="0"/>
              <a:t>'</a:t>
            </a:r>
            <a:r>
              <a:rPr lang="ko-KR" altLang="en-US" sz="1400" dirty="0"/>
              <a:t>시간</a:t>
            </a:r>
            <a:r>
              <a:rPr lang="en-US" altLang="ko-KR" sz="1400" dirty="0"/>
              <a:t>(time)' + '</a:t>
            </a:r>
            <a:r>
              <a:rPr lang="ko-KR" altLang="en-US" sz="1400" dirty="0"/>
              <a:t>도장을 찍다</a:t>
            </a:r>
            <a:r>
              <a:rPr lang="en-US" altLang="ko-KR" sz="1400" dirty="0"/>
              <a:t>(stamp)' </a:t>
            </a:r>
            <a:r>
              <a:rPr lang="ko-KR" altLang="en-US" sz="1400" dirty="0"/>
              <a:t>의 합성어</a:t>
            </a:r>
            <a:endParaRPr lang="en-US" altLang="ko-KR" sz="1400" dirty="0"/>
          </a:p>
          <a:p>
            <a:pPr lvl="1"/>
            <a:r>
              <a:rPr lang="ko-KR" altLang="en-US" dirty="0"/>
              <a:t>시간 표기방법</a:t>
            </a:r>
            <a:endParaRPr lang="en-US" altLang="ko-KR" dirty="0"/>
          </a:p>
          <a:p>
            <a:pPr lvl="1"/>
            <a:r>
              <a:rPr lang="en-US" altLang="ko-KR" dirty="0"/>
              <a:t>1970-01-01</a:t>
            </a:r>
            <a:r>
              <a:rPr lang="ko-KR" altLang="en-US" dirty="0"/>
              <a:t> </a:t>
            </a:r>
            <a:r>
              <a:rPr lang="en-US" altLang="ko-KR" dirty="0"/>
              <a:t>00:00:00.000 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시작해서 초</a:t>
            </a:r>
            <a:r>
              <a:rPr lang="en-US" altLang="ko-KR" dirty="0"/>
              <a:t>(second) </a:t>
            </a:r>
            <a:r>
              <a:rPr lang="ko-KR" altLang="en-US" dirty="0"/>
              <a:t>또는 </a:t>
            </a:r>
            <a:r>
              <a:rPr lang="ko-KR" altLang="en-US" dirty="0" err="1"/>
              <a:t>밀리초</a:t>
            </a:r>
            <a:r>
              <a:rPr lang="en-US" altLang="ko-KR" dirty="0"/>
              <a:t>(millisecond) </a:t>
            </a:r>
            <a:r>
              <a:rPr lang="ko-KR" altLang="en-US" dirty="0"/>
              <a:t>로 표시 </a:t>
            </a:r>
            <a:r>
              <a:rPr lang="en-US" altLang="ko-KR" dirty="0"/>
              <a:t>(1s = 1000ms)</a:t>
            </a:r>
          </a:p>
          <a:p>
            <a:pPr lvl="2"/>
            <a:r>
              <a:rPr lang="ko-KR" altLang="en-US" dirty="0"/>
              <a:t>초 </a:t>
            </a:r>
            <a:r>
              <a:rPr lang="en-US" altLang="ko-KR" dirty="0"/>
              <a:t>(s)</a:t>
            </a:r>
            <a:r>
              <a:rPr lang="ko-KR" altLang="en-US" dirty="0"/>
              <a:t> 기준 </a:t>
            </a:r>
            <a:r>
              <a:rPr lang="en-US" altLang="ko-KR" dirty="0"/>
              <a:t>: 1 = 1970-01-01</a:t>
            </a:r>
            <a:r>
              <a:rPr lang="ko-KR" altLang="en-US" dirty="0"/>
              <a:t> </a:t>
            </a:r>
            <a:r>
              <a:rPr lang="en-US" altLang="ko-KR" dirty="0"/>
              <a:t>00:00:01</a:t>
            </a:r>
          </a:p>
          <a:p>
            <a:pPr lvl="2"/>
            <a:r>
              <a:rPr lang="ko-KR" altLang="en-US" dirty="0" err="1"/>
              <a:t>밀리초</a:t>
            </a:r>
            <a:r>
              <a:rPr lang="en-US" altLang="ko-KR" dirty="0"/>
              <a:t>(</a:t>
            </a:r>
            <a:r>
              <a:rPr lang="en-US" altLang="ko-KR" dirty="0" err="1"/>
              <a:t>ms</a:t>
            </a:r>
            <a:r>
              <a:rPr lang="en-US" altLang="ko-KR" dirty="0"/>
              <a:t>) </a:t>
            </a:r>
            <a:r>
              <a:rPr lang="ko-KR" altLang="en-US" dirty="0"/>
              <a:t>기준</a:t>
            </a:r>
            <a:r>
              <a:rPr lang="en-US" altLang="ko-KR" dirty="0"/>
              <a:t> : 1 = 1970-01-01</a:t>
            </a:r>
            <a:r>
              <a:rPr lang="ko-KR" altLang="en-US" dirty="0"/>
              <a:t> </a:t>
            </a:r>
            <a:r>
              <a:rPr lang="en-US" altLang="ko-KR" dirty="0"/>
              <a:t>00:00:00.001</a:t>
            </a:r>
          </a:p>
          <a:p>
            <a:pPr lvl="1"/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en-US" altLang="ko-KR" dirty="0"/>
              <a:t> : </a:t>
            </a:r>
            <a:r>
              <a:rPr lang="ko-KR" altLang="en-US" dirty="0"/>
              <a:t>초 단위 사용</a:t>
            </a:r>
            <a:endParaRPr lang="en-US" altLang="ko-KR" dirty="0"/>
          </a:p>
          <a:p>
            <a:r>
              <a:rPr lang="ko-KR" altLang="en-US" dirty="0"/>
              <a:t>블록체인</a:t>
            </a:r>
            <a:endParaRPr lang="en-US" altLang="ko-KR" dirty="0"/>
          </a:p>
          <a:p>
            <a:pPr lvl="1"/>
            <a:r>
              <a:rPr lang="ko-KR" altLang="en-US" dirty="0"/>
              <a:t>블록 생성 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)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2"/>
            <a:r>
              <a:rPr lang="ko-KR" altLang="en-US" dirty="0"/>
              <a:t>트랜잭션 존재 시간</a:t>
            </a:r>
            <a:r>
              <a:rPr lang="en-US" altLang="ko-KR" dirty="0"/>
              <a:t> : </a:t>
            </a:r>
            <a:r>
              <a:rPr lang="ko-KR" altLang="en-US" dirty="0"/>
              <a:t>실제 트랜잭션 실행 시간과 다른 문제 존재</a:t>
            </a:r>
            <a:endParaRPr lang="en-US" altLang="ko-KR" dirty="0"/>
          </a:p>
          <a:p>
            <a:pPr lvl="1"/>
            <a:r>
              <a:rPr lang="ko-KR" altLang="en-US" dirty="0"/>
              <a:t>블록의 순서 정의</a:t>
            </a:r>
            <a:endParaRPr lang="en-US" altLang="ko-KR" dirty="0"/>
          </a:p>
          <a:p>
            <a:pPr lvl="2"/>
            <a:r>
              <a:rPr lang="ko-KR" altLang="en-US" dirty="0"/>
              <a:t>새 블록은 이전 블록보다 항상 미래</a:t>
            </a:r>
            <a:endParaRPr lang="en-US" altLang="ko-KR" dirty="0"/>
          </a:p>
          <a:p>
            <a:pPr lvl="1"/>
            <a:r>
              <a:rPr lang="ko-KR" altLang="en-US" dirty="0"/>
              <a:t>존재 증명 </a:t>
            </a:r>
            <a:r>
              <a:rPr lang="en-US" altLang="ko-KR" dirty="0"/>
              <a:t>: </a:t>
            </a:r>
            <a:r>
              <a:rPr lang="ko-KR" altLang="en-US" dirty="0"/>
              <a:t>데이터가 특정 시점에 존재하고 있었다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E472C2-90F1-4E5A-B9DC-F92BE1067C2D}"/>
              </a:ext>
            </a:extLst>
          </p:cNvPr>
          <p:cNvSpPr/>
          <p:nvPr/>
        </p:nvSpPr>
        <p:spPr>
          <a:xfrm>
            <a:off x="6029253" y="2292189"/>
            <a:ext cx="2255063" cy="3534608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EE85F-6C5A-4193-B6A8-A04A081AD855}"/>
              </a:ext>
            </a:extLst>
          </p:cNvPr>
          <p:cNvSpPr txBox="1"/>
          <p:nvPr/>
        </p:nvSpPr>
        <p:spPr>
          <a:xfrm>
            <a:off x="6713711" y="22921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78CC36-1188-4398-9021-02885DD58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89977"/>
              </p:ext>
            </p:extLst>
          </p:nvPr>
        </p:nvGraphicFramePr>
        <p:xfrm>
          <a:off x="6147587" y="5064960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CCEF45-2CB7-4ADF-B016-9A41A69BB904}"/>
              </a:ext>
            </a:extLst>
          </p:cNvPr>
          <p:cNvSpPr txBox="1"/>
          <p:nvPr/>
        </p:nvSpPr>
        <p:spPr>
          <a:xfrm>
            <a:off x="6475347" y="5831888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20204-60D2-4121-8DD3-40967B046FA3}"/>
              </a:ext>
            </a:extLst>
          </p:cNvPr>
          <p:cNvSpPr txBox="1"/>
          <p:nvPr/>
        </p:nvSpPr>
        <p:spPr>
          <a:xfrm>
            <a:off x="6054716" y="4746878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589F0-C7FC-4A0B-90B9-989E9DB71545}"/>
              </a:ext>
            </a:extLst>
          </p:cNvPr>
          <p:cNvSpPr txBox="1"/>
          <p:nvPr/>
        </p:nvSpPr>
        <p:spPr>
          <a:xfrm>
            <a:off x="6054716" y="265362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270504D-8C6D-4A95-9401-010D4EF2E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7893"/>
              </p:ext>
            </p:extLst>
          </p:nvPr>
        </p:nvGraphicFramePr>
        <p:xfrm>
          <a:off x="6147587" y="2962286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1438237513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7196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2650B6-CC19-48FF-A1D7-FD91BC9862BE}"/>
              </a:ext>
            </a:extLst>
          </p:cNvPr>
          <p:cNvSpPr/>
          <p:nvPr/>
        </p:nvSpPr>
        <p:spPr>
          <a:xfrm>
            <a:off x="9269960" y="2292189"/>
            <a:ext cx="2255063" cy="3534607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0DE97-6431-4314-877D-812E700511E6}"/>
              </a:ext>
            </a:extLst>
          </p:cNvPr>
          <p:cNvSpPr txBox="1"/>
          <p:nvPr/>
        </p:nvSpPr>
        <p:spPr>
          <a:xfrm>
            <a:off x="9954418" y="2292190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09A46C1-D0E8-49EE-8ED9-FA5CFBF4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97024"/>
              </p:ext>
            </p:extLst>
          </p:nvPr>
        </p:nvGraphicFramePr>
        <p:xfrm>
          <a:off x="9388294" y="5064960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300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EA264F-9894-4944-992B-7338FA0D0CF8}"/>
              </a:ext>
            </a:extLst>
          </p:cNvPr>
          <p:cNvSpPr txBox="1"/>
          <p:nvPr/>
        </p:nvSpPr>
        <p:spPr>
          <a:xfrm>
            <a:off x="9295423" y="4746878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24D26-1DDE-4FA0-ACCA-6CB605F95309}"/>
              </a:ext>
            </a:extLst>
          </p:cNvPr>
          <p:cNvSpPr txBox="1"/>
          <p:nvPr/>
        </p:nvSpPr>
        <p:spPr>
          <a:xfrm>
            <a:off x="9295423" y="265362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74F737-28CE-42DE-94E3-923D35845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87125"/>
              </p:ext>
            </p:extLst>
          </p:nvPr>
        </p:nvGraphicFramePr>
        <p:xfrm>
          <a:off x="9388294" y="2962286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1438269988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652287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1634E1F-D613-440A-9D5F-E2333CE40C3A}"/>
              </a:ext>
            </a:extLst>
          </p:cNvPr>
          <p:cNvSpPr txBox="1"/>
          <p:nvPr/>
        </p:nvSpPr>
        <p:spPr>
          <a:xfrm>
            <a:off x="8322837" y="5923558"/>
            <a:ext cx="3404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1438237513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2015-07-30 03:26:13 PM +UTC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1438269988 : 2015-07-30 03:26:28 PM +UTC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249683-7627-460B-8264-AFB99AEBF27C}"/>
              </a:ext>
            </a:extLst>
          </p:cNvPr>
          <p:cNvCxnSpPr>
            <a:cxnSpLocks/>
          </p:cNvCxnSpPr>
          <p:nvPr/>
        </p:nvCxnSpPr>
        <p:spPr>
          <a:xfrm flipH="1">
            <a:off x="8165981" y="3957096"/>
            <a:ext cx="1222313" cy="3234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58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92694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루트 </a:t>
            </a:r>
            <a:r>
              <a:rPr lang="en-US" altLang="ko-KR" dirty="0"/>
              <a:t>(Merkle Root)</a:t>
            </a:r>
          </a:p>
          <a:p>
            <a:pPr lvl="1"/>
            <a:r>
              <a:rPr lang="ko-KR" altLang="en-US" dirty="0"/>
              <a:t>트랜잭션들의 </a:t>
            </a:r>
            <a:r>
              <a:rPr lang="ko-KR" altLang="en-US" dirty="0" err="1"/>
              <a:t>머클</a:t>
            </a:r>
            <a:r>
              <a:rPr lang="ko-KR" altLang="en-US" dirty="0"/>
              <a:t> 트리 루트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머클</a:t>
            </a:r>
            <a:r>
              <a:rPr lang="ko-KR" altLang="en-US" dirty="0"/>
              <a:t> 루트 </a:t>
            </a:r>
            <a:r>
              <a:rPr lang="en-US" altLang="ko-KR" dirty="0"/>
              <a:t>(Merkle Root)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895C-255D-4376-B322-55D80C9CA589}"/>
              </a:ext>
            </a:extLst>
          </p:cNvPr>
          <p:cNvSpPr/>
          <p:nvPr/>
        </p:nvSpPr>
        <p:spPr>
          <a:xfrm>
            <a:off x="2191037" y="2021396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6EF96-E18A-48D7-AB3E-1955E825DD93}"/>
              </a:ext>
            </a:extLst>
          </p:cNvPr>
          <p:cNvSpPr txBox="1"/>
          <p:nvPr/>
        </p:nvSpPr>
        <p:spPr>
          <a:xfrm>
            <a:off x="2875495" y="2021397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437575-A226-477E-8177-836AE3CAD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07821"/>
              </p:ext>
            </p:extLst>
          </p:nvPr>
        </p:nvGraphicFramePr>
        <p:xfrm>
          <a:off x="2309371" y="4881598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CBD775-65AA-409A-96C5-118396A9FB69}"/>
              </a:ext>
            </a:extLst>
          </p:cNvPr>
          <p:cNvSpPr txBox="1"/>
          <p:nvPr/>
        </p:nvSpPr>
        <p:spPr>
          <a:xfrm>
            <a:off x="2216500" y="4563516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D51B0-7472-43B7-AED4-E830FE434618}"/>
              </a:ext>
            </a:extLst>
          </p:cNvPr>
          <p:cNvSpPr txBox="1"/>
          <p:nvPr/>
        </p:nvSpPr>
        <p:spPr>
          <a:xfrm>
            <a:off x="2216500" y="238283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D8DB66-A06B-4953-B407-DDBA11E26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14770"/>
              </p:ext>
            </p:extLst>
          </p:nvPr>
        </p:nvGraphicFramePr>
        <p:xfrm>
          <a:off x="2309371" y="2691493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BC0E74-B816-4630-9A53-90416C8D70E2}"/>
              </a:ext>
            </a:extLst>
          </p:cNvPr>
          <p:cNvGrpSpPr/>
          <p:nvPr/>
        </p:nvGrpSpPr>
        <p:grpSpPr>
          <a:xfrm>
            <a:off x="5504609" y="2977940"/>
            <a:ext cx="4509156" cy="1831794"/>
            <a:chOff x="3648510" y="2977940"/>
            <a:chExt cx="4509156" cy="18317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3FD3A3-A307-4319-9247-6300EE80EFEE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E0823F-4DC8-4BE8-B141-BC7AEF85D35D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9F20DE-D6BE-4849-9FFA-09E893EEB779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0ACCD4-CDB9-4EF3-8D18-690657049156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0x943…04e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FA3470-F615-4DC3-910C-EB6DEC3AF97E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00C8EB"/>
                  </a:solidFill>
                </a:rPr>
                <a:t>31e…269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7440390-E194-497A-861D-644815F5B3BF}"/>
                </a:ext>
              </a:extLst>
            </p:cNvPr>
            <p:cNvCxnSpPr>
              <a:cxnSpLocks/>
              <a:stCxn id="10" idx="0"/>
              <a:endCxn id="12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56C50AC-BA0E-4F46-8A90-005786E0FA28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6E9CCF-D6BD-41A5-9DAD-04FA7CD5E7D5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68DAFE8-FEE6-4BE4-88A3-4329297898A2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AD30656-2286-4EBF-9900-AF6679D6742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327765" y="4881598"/>
            <a:ext cx="3426438" cy="304800"/>
          </a:xfrm>
          <a:prstGeom prst="bentConnector3">
            <a:avLst>
              <a:gd name="adj1" fmla="val 100062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6B3689-F1B7-4936-921B-71E3CFA17E70}"/>
              </a:ext>
            </a:extLst>
          </p:cNvPr>
          <p:cNvCxnSpPr>
            <a:stCxn id="14" idx="1"/>
          </p:cNvCxnSpPr>
          <p:nvPr/>
        </p:nvCxnSpPr>
        <p:spPr>
          <a:xfrm flipH="1">
            <a:off x="4327765" y="3239550"/>
            <a:ext cx="2290069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5E2901-BD88-46A7-8B88-AD0B37D8BFD2}"/>
              </a:ext>
            </a:extLst>
          </p:cNvPr>
          <p:cNvSpPr txBox="1"/>
          <p:nvPr/>
        </p:nvSpPr>
        <p:spPr>
          <a:xfrm>
            <a:off x="2690335" y="3206676"/>
            <a:ext cx="1256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31e…269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46B775-8554-4B1D-9B6C-C7CAE391F9B8}"/>
              </a:ext>
            </a:extLst>
          </p:cNvPr>
          <p:cNvSpPr txBox="1"/>
          <p:nvPr/>
        </p:nvSpPr>
        <p:spPr>
          <a:xfrm>
            <a:off x="5776385" y="5195905"/>
            <a:ext cx="613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①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919C4-64B1-4868-88AD-D239CF89D324}"/>
              </a:ext>
            </a:extLst>
          </p:cNvPr>
          <p:cNvSpPr txBox="1"/>
          <p:nvPr/>
        </p:nvSpPr>
        <p:spPr>
          <a:xfrm>
            <a:off x="7453109" y="2664881"/>
            <a:ext cx="613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②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BB5B8-CFD4-4648-9516-E3D3B7395B78}"/>
              </a:ext>
            </a:extLst>
          </p:cNvPr>
          <p:cNvSpPr txBox="1"/>
          <p:nvPr/>
        </p:nvSpPr>
        <p:spPr>
          <a:xfrm>
            <a:off x="5197696" y="2928265"/>
            <a:ext cx="613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③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31" grpId="0"/>
      <p:bldP spid="32" grpId="0"/>
      <p:bldP spid="33" grpId="0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6BC6CB-8FA5-4B1B-AE69-16DDE4AC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블록 해시 </a:t>
            </a:r>
            <a:r>
              <a:rPr lang="en-US" altLang="ko-KR" dirty="0"/>
              <a:t>(Previous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Hash)</a:t>
            </a:r>
          </a:p>
          <a:p>
            <a:pPr lvl="1"/>
            <a:r>
              <a:rPr lang="ko-KR" altLang="en-US" dirty="0"/>
              <a:t>이전 블록과 관계 형성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C8EB"/>
                </a:solidFill>
              </a:rPr>
              <a:t>Genesis Block</a:t>
            </a:r>
            <a:r>
              <a:rPr lang="ko-KR" altLang="en-US" dirty="0"/>
              <a:t>의 </a:t>
            </a:r>
            <a:r>
              <a:rPr lang="en-US" altLang="ko-KR" dirty="0"/>
              <a:t>Previous Block Hash: </a:t>
            </a:r>
            <a:r>
              <a:rPr lang="en-US" altLang="ko-KR" b="0" i="0" dirty="0">
                <a:effectLst/>
                <a:latin typeface="Helvetica" panose="020B0604020202020204" pitchFamily="34" charset="0"/>
              </a:rPr>
              <a:t>0x</a:t>
            </a:r>
            <a:r>
              <a:rPr lang="en-US" altLang="ko-KR" b="0" i="0" dirty="0">
                <a:solidFill>
                  <a:srgbClr val="00C8EB"/>
                </a:solidFill>
                <a:effectLst/>
                <a:latin typeface="Helvetica" panose="020B0604020202020204" pitchFamily="34" charset="0"/>
              </a:rPr>
              <a:t>0000000000000000000000000000000000000000000000000000000000000000</a:t>
            </a:r>
            <a:endParaRPr lang="en-US" altLang="ko-KR" dirty="0">
              <a:solidFill>
                <a:srgbClr val="00C8EB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BAB0B0-5161-46F1-90E8-51A0BFD7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이전 블록 </a:t>
            </a:r>
            <a:r>
              <a:rPr lang="ko-KR" altLang="en-US" dirty="0" err="1"/>
              <a:t>해쉬</a:t>
            </a:r>
            <a:r>
              <a:rPr lang="en-US" altLang="ko-KR" dirty="0"/>
              <a:t> (Previous Block Hash) 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68714B-4752-41D1-A476-FE2ACD8EB5DE}"/>
              </a:ext>
            </a:extLst>
          </p:cNvPr>
          <p:cNvSpPr/>
          <p:nvPr/>
        </p:nvSpPr>
        <p:spPr>
          <a:xfrm>
            <a:off x="1727761" y="2552646"/>
            <a:ext cx="2255063" cy="303568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E8FBB-4885-4935-97E8-AE0B261AFBBC}"/>
              </a:ext>
            </a:extLst>
          </p:cNvPr>
          <p:cNvSpPr txBox="1"/>
          <p:nvPr/>
        </p:nvSpPr>
        <p:spPr>
          <a:xfrm>
            <a:off x="2412219" y="255264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77DF5C8-F382-4284-9E7D-61150E034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90079"/>
              </p:ext>
            </p:extLst>
          </p:nvPr>
        </p:nvGraphicFramePr>
        <p:xfrm>
          <a:off x="1846095" y="5185262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76013D-2A80-4129-B091-EB6287766C7A}"/>
              </a:ext>
            </a:extLst>
          </p:cNvPr>
          <p:cNvSpPr txBox="1"/>
          <p:nvPr/>
        </p:nvSpPr>
        <p:spPr>
          <a:xfrm>
            <a:off x="2175363" y="5588332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C8EB"/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87A51-F73A-40B3-BB6F-7337BB8E3BD0}"/>
              </a:ext>
            </a:extLst>
          </p:cNvPr>
          <p:cNvSpPr txBox="1"/>
          <p:nvPr/>
        </p:nvSpPr>
        <p:spPr>
          <a:xfrm>
            <a:off x="1753224" y="4867180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7013B-B441-41D0-B889-4FD5DFB40BCA}"/>
              </a:ext>
            </a:extLst>
          </p:cNvPr>
          <p:cNvSpPr txBox="1"/>
          <p:nvPr/>
        </p:nvSpPr>
        <p:spPr>
          <a:xfrm>
            <a:off x="1753224" y="291408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05711F-2D4E-4033-AF39-A27CB1407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82741"/>
              </p:ext>
            </p:extLst>
          </p:nvPr>
        </p:nvGraphicFramePr>
        <p:xfrm>
          <a:off x="1846095" y="322274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000…000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rgbClr val="EF296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7716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012319-9851-49BB-8C4B-07D21F3995BE}"/>
              </a:ext>
            </a:extLst>
          </p:cNvPr>
          <p:cNvSpPr/>
          <p:nvPr/>
        </p:nvSpPr>
        <p:spPr>
          <a:xfrm>
            <a:off x="4968468" y="2552645"/>
            <a:ext cx="2255063" cy="303568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0F693-757C-456F-8F00-C62C2AD53290}"/>
              </a:ext>
            </a:extLst>
          </p:cNvPr>
          <p:cNvSpPr txBox="1"/>
          <p:nvPr/>
        </p:nvSpPr>
        <p:spPr>
          <a:xfrm>
            <a:off x="5652926" y="255264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394446-DA10-4BBB-955A-E5C586008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27806"/>
              </p:ext>
            </p:extLst>
          </p:nvPr>
        </p:nvGraphicFramePr>
        <p:xfrm>
          <a:off x="5086802" y="5185262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3B9271-538D-4AC8-8BDA-A5BB14BD7754}"/>
              </a:ext>
            </a:extLst>
          </p:cNvPr>
          <p:cNvSpPr txBox="1"/>
          <p:nvPr/>
        </p:nvSpPr>
        <p:spPr>
          <a:xfrm>
            <a:off x="4993931" y="4867180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B459A-8C1A-426D-A535-AA522B48504F}"/>
              </a:ext>
            </a:extLst>
          </p:cNvPr>
          <p:cNvSpPr txBox="1"/>
          <p:nvPr/>
        </p:nvSpPr>
        <p:spPr>
          <a:xfrm>
            <a:off x="4993931" y="291408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2D7F34-8A95-4F07-9B65-FA2E4EDF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030"/>
              </p:ext>
            </p:extLst>
          </p:nvPr>
        </p:nvGraphicFramePr>
        <p:xfrm>
          <a:off x="5086802" y="322274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rgbClr val="EF296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289779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E5C1D8-44D3-4B52-BC81-0FC243AF06D7}"/>
              </a:ext>
            </a:extLst>
          </p:cNvPr>
          <p:cNvSpPr/>
          <p:nvPr/>
        </p:nvSpPr>
        <p:spPr>
          <a:xfrm>
            <a:off x="8214620" y="2552645"/>
            <a:ext cx="2255063" cy="303568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2836A-8C3C-4134-A764-AB3E384FDED6}"/>
              </a:ext>
            </a:extLst>
          </p:cNvPr>
          <p:cNvSpPr txBox="1"/>
          <p:nvPr/>
        </p:nvSpPr>
        <p:spPr>
          <a:xfrm>
            <a:off x="8899078" y="255264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8503F7D-75A6-4223-B43A-229EAB0AB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99508"/>
              </p:ext>
            </p:extLst>
          </p:nvPr>
        </p:nvGraphicFramePr>
        <p:xfrm>
          <a:off x="8332954" y="5185262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EC674AC-8261-4E86-9E5A-48C632F85901}"/>
              </a:ext>
            </a:extLst>
          </p:cNvPr>
          <p:cNvSpPr txBox="1"/>
          <p:nvPr/>
        </p:nvSpPr>
        <p:spPr>
          <a:xfrm>
            <a:off x="8240083" y="4867180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4CB85-0E1B-4FE7-955A-799286A3A08A}"/>
              </a:ext>
            </a:extLst>
          </p:cNvPr>
          <p:cNvSpPr txBox="1"/>
          <p:nvPr/>
        </p:nvSpPr>
        <p:spPr>
          <a:xfrm>
            <a:off x="8240083" y="291408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3AEDD58-7EDF-4140-941C-0511F6022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88594"/>
              </p:ext>
            </p:extLst>
          </p:nvPr>
        </p:nvGraphicFramePr>
        <p:xfrm>
          <a:off x="8332954" y="322274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7223417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BF6723-B8C8-4228-9085-597BCEDF2FC3}"/>
              </a:ext>
            </a:extLst>
          </p:cNvPr>
          <p:cNvCxnSpPr>
            <a:cxnSpLocks/>
          </p:cNvCxnSpPr>
          <p:nvPr/>
        </p:nvCxnSpPr>
        <p:spPr>
          <a:xfrm flipH="1">
            <a:off x="3869934" y="3990509"/>
            <a:ext cx="1222313" cy="323499"/>
          </a:xfrm>
          <a:prstGeom prst="straightConnector1">
            <a:avLst/>
          </a:prstGeom>
          <a:ln w="1905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AA30AB4-E54E-44C7-ACD4-12B475C1D234}"/>
              </a:ext>
            </a:extLst>
          </p:cNvPr>
          <p:cNvCxnSpPr>
            <a:cxnSpLocks/>
          </p:cNvCxnSpPr>
          <p:nvPr/>
        </p:nvCxnSpPr>
        <p:spPr>
          <a:xfrm flipH="1">
            <a:off x="7110641" y="4006896"/>
            <a:ext cx="1222313" cy="323499"/>
          </a:xfrm>
          <a:prstGeom prst="straightConnector1">
            <a:avLst/>
          </a:prstGeom>
          <a:ln w="19050">
            <a:solidFill>
              <a:srgbClr val="FFC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20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6BC6CB-8FA5-4B1B-AE69-16DDE4AC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해시 </a:t>
            </a:r>
            <a:r>
              <a:rPr lang="en-US" altLang="ko-KR" dirty="0"/>
              <a:t>(Block</a:t>
            </a:r>
            <a:r>
              <a:rPr lang="ko-KR" altLang="en-US" dirty="0"/>
              <a:t> </a:t>
            </a:r>
            <a:r>
              <a:rPr lang="en-US" altLang="ko-KR" dirty="0"/>
              <a:t>Hash)</a:t>
            </a:r>
          </a:p>
          <a:p>
            <a:pPr lvl="1"/>
            <a:r>
              <a:rPr lang="en-US" altLang="ko-KR" dirty="0"/>
              <a:t>Timestamp, Merkle Root, Previous Block Hash </a:t>
            </a:r>
            <a:r>
              <a:rPr lang="ko-KR" altLang="en-US" dirty="0"/>
              <a:t>등의 </a:t>
            </a:r>
            <a:r>
              <a:rPr lang="en-US" altLang="ko-KR" dirty="0"/>
              <a:t>Block </a:t>
            </a:r>
            <a:r>
              <a:rPr lang="ko-KR" altLang="en-US" dirty="0"/>
              <a:t>정보를 </a:t>
            </a:r>
            <a:r>
              <a:rPr lang="en-US" altLang="ko-KR" dirty="0"/>
              <a:t>Hash</a:t>
            </a:r>
            <a:r>
              <a:rPr lang="ko-KR" altLang="en-US" dirty="0"/>
              <a:t>로 변환한  값</a:t>
            </a:r>
            <a:endParaRPr lang="en-US" altLang="ko-KR" dirty="0"/>
          </a:p>
          <a:p>
            <a:pPr lvl="1"/>
            <a:r>
              <a:rPr lang="en-US" altLang="ko-KR" dirty="0"/>
              <a:t>Block Hash = Hash(Timestamp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Merkle</a:t>
            </a:r>
            <a:r>
              <a:rPr lang="ko-KR" altLang="en-US" dirty="0"/>
              <a:t> </a:t>
            </a:r>
            <a:r>
              <a:rPr lang="en-US" altLang="ko-KR" dirty="0"/>
              <a:t>Root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Previous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Hash + Nonce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기타 정보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내용 증명 </a:t>
            </a:r>
            <a:r>
              <a:rPr lang="en-US" altLang="ko-KR" dirty="0"/>
              <a:t>: </a:t>
            </a:r>
            <a:r>
              <a:rPr lang="ko-KR" altLang="en-US" dirty="0"/>
              <a:t>이후 데이터가 변경되지 않았다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C8EB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BAB0B0-5161-46F1-90E8-51A0BFD7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블록 해시</a:t>
            </a:r>
            <a:r>
              <a:rPr lang="en-US" altLang="ko-KR" dirty="0"/>
              <a:t> (Block Hash) 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68714B-4752-41D1-A476-FE2ACD8EB5DE}"/>
              </a:ext>
            </a:extLst>
          </p:cNvPr>
          <p:cNvSpPr/>
          <p:nvPr/>
        </p:nvSpPr>
        <p:spPr>
          <a:xfrm>
            <a:off x="1727761" y="2562858"/>
            <a:ext cx="2255063" cy="320747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E8FBB-4885-4935-97E8-AE0B261AFBBC}"/>
              </a:ext>
            </a:extLst>
          </p:cNvPr>
          <p:cNvSpPr txBox="1"/>
          <p:nvPr/>
        </p:nvSpPr>
        <p:spPr>
          <a:xfrm>
            <a:off x="2412219" y="256285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77DF5C8-F382-4284-9E7D-61150E034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29743"/>
              </p:ext>
            </p:extLst>
          </p:nvPr>
        </p:nvGraphicFramePr>
        <p:xfrm>
          <a:off x="1846095" y="533389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76013D-2A80-4129-B091-EB6287766C7A}"/>
              </a:ext>
            </a:extLst>
          </p:cNvPr>
          <p:cNvSpPr txBox="1"/>
          <p:nvPr/>
        </p:nvSpPr>
        <p:spPr>
          <a:xfrm>
            <a:off x="2175363" y="5770334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87A51-F73A-40B3-BB6F-7337BB8E3BD0}"/>
              </a:ext>
            </a:extLst>
          </p:cNvPr>
          <p:cNvSpPr txBox="1"/>
          <p:nvPr/>
        </p:nvSpPr>
        <p:spPr>
          <a:xfrm>
            <a:off x="1753224" y="501581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7013B-B441-41D0-B889-4FD5DFB40BCA}"/>
              </a:ext>
            </a:extLst>
          </p:cNvPr>
          <p:cNvSpPr txBox="1"/>
          <p:nvPr/>
        </p:nvSpPr>
        <p:spPr>
          <a:xfrm>
            <a:off x="1753224" y="292429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05711F-2D4E-4033-AF39-A27CB1407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86505"/>
              </p:ext>
            </p:extLst>
          </p:nvPr>
        </p:nvGraphicFramePr>
        <p:xfrm>
          <a:off x="1846095" y="3232954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0x000…000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EF296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62596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012319-9851-49BB-8C4B-07D21F3995BE}"/>
              </a:ext>
            </a:extLst>
          </p:cNvPr>
          <p:cNvSpPr/>
          <p:nvPr/>
        </p:nvSpPr>
        <p:spPr>
          <a:xfrm>
            <a:off x="4968468" y="2562857"/>
            <a:ext cx="2255063" cy="320747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0F693-757C-456F-8F00-C62C2AD53290}"/>
              </a:ext>
            </a:extLst>
          </p:cNvPr>
          <p:cNvSpPr txBox="1"/>
          <p:nvPr/>
        </p:nvSpPr>
        <p:spPr>
          <a:xfrm>
            <a:off x="5652926" y="2562858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394446-DA10-4BBB-955A-E5C586008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5517"/>
              </p:ext>
            </p:extLst>
          </p:nvPr>
        </p:nvGraphicFramePr>
        <p:xfrm>
          <a:off x="5086802" y="533389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3B9271-538D-4AC8-8BDA-A5BB14BD7754}"/>
              </a:ext>
            </a:extLst>
          </p:cNvPr>
          <p:cNvSpPr txBox="1"/>
          <p:nvPr/>
        </p:nvSpPr>
        <p:spPr>
          <a:xfrm>
            <a:off x="4993931" y="501581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B459A-8C1A-426D-A535-AA522B48504F}"/>
              </a:ext>
            </a:extLst>
          </p:cNvPr>
          <p:cNvSpPr txBox="1"/>
          <p:nvPr/>
        </p:nvSpPr>
        <p:spPr>
          <a:xfrm>
            <a:off x="4993931" y="292429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2D7F34-8A95-4F07-9B65-FA2E4EDF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83306"/>
              </p:ext>
            </p:extLst>
          </p:nvPr>
        </p:nvGraphicFramePr>
        <p:xfrm>
          <a:off x="5086802" y="3232954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88e…cb6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049746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E5C1D8-44D3-4B52-BC81-0FC243AF06D7}"/>
              </a:ext>
            </a:extLst>
          </p:cNvPr>
          <p:cNvSpPr/>
          <p:nvPr/>
        </p:nvSpPr>
        <p:spPr>
          <a:xfrm>
            <a:off x="8214620" y="2562857"/>
            <a:ext cx="2255063" cy="320747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2836A-8C3C-4134-A764-AB3E384FDED6}"/>
              </a:ext>
            </a:extLst>
          </p:cNvPr>
          <p:cNvSpPr txBox="1"/>
          <p:nvPr/>
        </p:nvSpPr>
        <p:spPr>
          <a:xfrm>
            <a:off x="8899078" y="2562858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8503F7D-75A6-4223-B43A-229EAB0AB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98728"/>
              </p:ext>
            </p:extLst>
          </p:nvPr>
        </p:nvGraphicFramePr>
        <p:xfrm>
          <a:off x="8332954" y="533389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EC674AC-8261-4E86-9E5A-48C632F85901}"/>
              </a:ext>
            </a:extLst>
          </p:cNvPr>
          <p:cNvSpPr txBox="1"/>
          <p:nvPr/>
        </p:nvSpPr>
        <p:spPr>
          <a:xfrm>
            <a:off x="8240083" y="501581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4CB85-0E1B-4FE7-955A-799286A3A08A}"/>
              </a:ext>
            </a:extLst>
          </p:cNvPr>
          <p:cNvSpPr txBox="1"/>
          <p:nvPr/>
        </p:nvSpPr>
        <p:spPr>
          <a:xfrm>
            <a:off x="8240083" y="292429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3AEDD58-7EDF-4140-941C-0511F6022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06829"/>
              </p:ext>
            </p:extLst>
          </p:nvPr>
        </p:nvGraphicFramePr>
        <p:xfrm>
          <a:off x="8332954" y="3232954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88e…cb6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9720061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B8C7876-34B6-4DBA-89F1-DA98FB008352}"/>
              </a:ext>
            </a:extLst>
          </p:cNvPr>
          <p:cNvCxnSpPr/>
          <p:nvPr/>
        </p:nvCxnSpPr>
        <p:spPr>
          <a:xfrm flipH="1">
            <a:off x="3864489" y="4124000"/>
            <a:ext cx="1222313" cy="395785"/>
          </a:xfrm>
          <a:prstGeom prst="straightConnector1">
            <a:avLst/>
          </a:prstGeom>
          <a:ln w="1905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2D6D81-EA9B-4A28-BFDA-3B101033295E}"/>
              </a:ext>
            </a:extLst>
          </p:cNvPr>
          <p:cNvCxnSpPr/>
          <p:nvPr/>
        </p:nvCxnSpPr>
        <p:spPr>
          <a:xfrm flipH="1">
            <a:off x="7110641" y="4124000"/>
            <a:ext cx="1222313" cy="395785"/>
          </a:xfrm>
          <a:prstGeom prst="straightConnector1">
            <a:avLst/>
          </a:prstGeom>
          <a:ln w="19050">
            <a:solidFill>
              <a:srgbClr val="FFC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1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2B0FAA-891F-4087-9B5B-0C2BAF44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8FCB13-6D10-402B-8A3A-C3548240437C}"/>
              </a:ext>
            </a:extLst>
          </p:cNvPr>
          <p:cNvSpPr/>
          <p:nvPr/>
        </p:nvSpPr>
        <p:spPr>
          <a:xfrm>
            <a:off x="6436398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99B7-1D46-4269-B0DF-36AA804998FA}"/>
              </a:ext>
            </a:extLst>
          </p:cNvPr>
          <p:cNvSpPr txBox="1"/>
          <p:nvPr/>
        </p:nvSpPr>
        <p:spPr>
          <a:xfrm>
            <a:off x="7120856" y="216583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9C87B5-8361-42B2-9AAC-38C867208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10322"/>
              </p:ext>
            </p:extLst>
          </p:nvPr>
        </p:nvGraphicFramePr>
        <p:xfrm>
          <a:off x="6554732" y="502603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D0C35-E760-4D16-97C8-E07ED3B5B203}"/>
              </a:ext>
            </a:extLst>
          </p:cNvPr>
          <p:cNvSpPr txBox="1"/>
          <p:nvPr/>
        </p:nvSpPr>
        <p:spPr>
          <a:xfrm>
            <a:off x="6461861" y="470795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82451-9075-4A7D-8B8D-9CC1CD3296F9}"/>
              </a:ext>
            </a:extLst>
          </p:cNvPr>
          <p:cNvSpPr txBox="1"/>
          <p:nvPr/>
        </p:nvSpPr>
        <p:spPr>
          <a:xfrm>
            <a:off x="6461861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B8555E1-36B4-4DB8-BC6C-664DD3F55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06554"/>
              </p:ext>
            </p:extLst>
          </p:nvPr>
        </p:nvGraphicFramePr>
        <p:xfrm>
          <a:off x="6554732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1438237513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31e…269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000…000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altLang="ko-KR" sz="1400" b="0" i="0" kern="1200" dirty="0">
                          <a:solidFill>
                            <a:srgbClr val="FFC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0000000000000042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1537EB79-2D00-4410-B6D3-AC0ABF6DA893}"/>
              </a:ext>
            </a:extLst>
          </p:cNvPr>
          <p:cNvGrpSpPr/>
          <p:nvPr/>
        </p:nvGrpSpPr>
        <p:grpSpPr>
          <a:xfrm>
            <a:off x="1091225" y="3167547"/>
            <a:ext cx="4509156" cy="1831794"/>
            <a:chOff x="3648510" y="2977940"/>
            <a:chExt cx="4509156" cy="18317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DE8096-9F4E-4670-B4FD-5CA83312CBBC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3495D5-A661-46ED-9BDB-0E40E46149A4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0E0507-55B5-4BDC-B8E2-1A44BC8018A4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670154-F512-4913-AD7B-A2871D42AAA4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0x943…04e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A2873-196E-42F6-B938-33E9B0303A64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0x31e…269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0002B4F-A103-496B-84C7-C3743793610F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65A05F-E237-4ACD-A156-AAE214ECEA9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4655864-AEEB-4A75-8769-7892EC2081F6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57420CE-2AE4-4519-97F4-8FDF0C23B7E0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22185A-3D51-4809-9637-0DFE69DEBF75}"/>
              </a:ext>
            </a:extLst>
          </p:cNvPr>
          <p:cNvSpPr/>
          <p:nvPr/>
        </p:nvSpPr>
        <p:spPr>
          <a:xfrm>
            <a:off x="9185787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59B2E-858D-4371-BBC2-C50952D75D8E}"/>
              </a:ext>
            </a:extLst>
          </p:cNvPr>
          <p:cNvSpPr txBox="1"/>
          <p:nvPr/>
        </p:nvSpPr>
        <p:spPr>
          <a:xfrm>
            <a:off x="9870245" y="216583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46B73C6-5EEA-4470-B53E-88FDE8026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925225"/>
              </p:ext>
            </p:extLst>
          </p:nvPr>
        </p:nvGraphicFramePr>
        <p:xfrm>
          <a:off x="9304121" y="5037989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147E529-9F22-455B-B736-F419939DDBBA}"/>
              </a:ext>
            </a:extLst>
          </p:cNvPr>
          <p:cNvSpPr txBox="1"/>
          <p:nvPr/>
        </p:nvSpPr>
        <p:spPr>
          <a:xfrm>
            <a:off x="9211250" y="4719907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C1C1F-10EA-4518-B89F-F259ADF00DDA}"/>
              </a:ext>
            </a:extLst>
          </p:cNvPr>
          <p:cNvSpPr txBox="1"/>
          <p:nvPr/>
        </p:nvSpPr>
        <p:spPr>
          <a:xfrm>
            <a:off x="9211250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6DEA02B-E945-4EEC-B70D-04E3EF525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00464"/>
              </p:ext>
            </p:extLst>
          </p:nvPr>
        </p:nvGraphicFramePr>
        <p:xfrm>
          <a:off x="9304121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1438269988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0x35a…7b9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0x88e…cb6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0x539bd4979fef1ec4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951744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9C920FE-F095-4744-BD22-53640882D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85028"/>
              </p:ext>
            </p:extLst>
          </p:nvPr>
        </p:nvGraphicFramePr>
        <p:xfrm>
          <a:off x="6424187" y="815362"/>
          <a:ext cx="1406686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6686">
                  <a:extLst>
                    <a:ext uri="{9D8B030D-6E8A-4147-A177-3AD203B41FA5}">
                      <a16:colId xmlns:a16="http://schemas.microsoft.com/office/drawing/2014/main" val="46348313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5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8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0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C8EB"/>
                          </a:solidFill>
                        </a:rPr>
                        <a:t>Block Hash</a:t>
                      </a:r>
                      <a:endParaRPr lang="ko-KR" altLang="en-US" sz="10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092932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6EAE74-112B-4D2B-8681-1BB86E9995CB}"/>
              </a:ext>
            </a:extLst>
          </p:cNvPr>
          <p:cNvSpPr txBox="1"/>
          <p:nvPr/>
        </p:nvSpPr>
        <p:spPr>
          <a:xfrm>
            <a:off x="6340458" y="58047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246158-6D59-4ED3-B979-F731489925D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573126" y="3597932"/>
            <a:ext cx="730995" cy="338703"/>
          </a:xfrm>
          <a:prstGeom prst="straightConnector1">
            <a:avLst/>
          </a:prstGeom>
          <a:ln w="1905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DA979D-40EA-4AEA-B068-8FA1AF4A4713}"/>
              </a:ext>
            </a:extLst>
          </p:cNvPr>
          <p:cNvCxnSpPr>
            <a:cxnSpLocks/>
          </p:cNvCxnSpPr>
          <p:nvPr/>
        </p:nvCxnSpPr>
        <p:spPr>
          <a:xfrm>
            <a:off x="4477188" y="3313857"/>
            <a:ext cx="2077544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3B5C857E-1788-4C82-A14D-39AC5B712A55}"/>
              </a:ext>
            </a:extLst>
          </p:cNvPr>
          <p:cNvCxnSpPr>
            <a:cxnSpLocks/>
          </p:cNvCxnSpPr>
          <p:nvPr/>
        </p:nvCxnSpPr>
        <p:spPr>
          <a:xfrm rot="10800000">
            <a:off x="3320132" y="5021663"/>
            <a:ext cx="3234605" cy="321124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984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2B0FAA-891F-4087-9B5B-0C2BAF44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트랜잭션 및 블록 위</a:t>
            </a:r>
            <a:r>
              <a:rPr lang="en-US" altLang="ko-KR" dirty="0"/>
              <a:t>·</a:t>
            </a:r>
            <a:r>
              <a:rPr lang="ko-KR" altLang="en-US" dirty="0"/>
              <a:t>변조 탐지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8FCB13-6D10-402B-8A3A-C3548240437C}"/>
              </a:ext>
            </a:extLst>
          </p:cNvPr>
          <p:cNvSpPr/>
          <p:nvPr/>
        </p:nvSpPr>
        <p:spPr>
          <a:xfrm>
            <a:off x="6436398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99B7-1D46-4269-B0DF-36AA804998FA}"/>
              </a:ext>
            </a:extLst>
          </p:cNvPr>
          <p:cNvSpPr txBox="1"/>
          <p:nvPr/>
        </p:nvSpPr>
        <p:spPr>
          <a:xfrm>
            <a:off x="7120856" y="216583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9C87B5-8361-42B2-9AAC-38C867208D40}"/>
              </a:ext>
            </a:extLst>
          </p:cNvPr>
          <p:cNvGraphicFramePr>
            <a:graphicFrameLocks noGrp="1"/>
          </p:cNvGraphicFramePr>
          <p:nvPr/>
        </p:nvGraphicFramePr>
        <p:xfrm>
          <a:off x="6554732" y="502603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D0C35-E760-4D16-97C8-E07ED3B5B203}"/>
              </a:ext>
            </a:extLst>
          </p:cNvPr>
          <p:cNvSpPr txBox="1"/>
          <p:nvPr/>
        </p:nvSpPr>
        <p:spPr>
          <a:xfrm>
            <a:off x="6461861" y="470795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82451-9075-4A7D-8B8D-9CC1CD3296F9}"/>
              </a:ext>
            </a:extLst>
          </p:cNvPr>
          <p:cNvSpPr txBox="1"/>
          <p:nvPr/>
        </p:nvSpPr>
        <p:spPr>
          <a:xfrm>
            <a:off x="6461861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B8555E1-36B4-4DB8-BC6C-664DD3F55634}"/>
              </a:ext>
            </a:extLst>
          </p:cNvPr>
          <p:cNvGraphicFramePr>
            <a:graphicFrameLocks noGrp="1"/>
          </p:cNvGraphicFramePr>
          <p:nvPr/>
        </p:nvGraphicFramePr>
        <p:xfrm>
          <a:off x="6554732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1438237513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31e…269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000…000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altLang="ko-KR" sz="1400" b="0" i="0" kern="1200" dirty="0">
                          <a:solidFill>
                            <a:srgbClr val="FFC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0000000000000042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1537EB79-2D00-4410-B6D3-AC0ABF6DA893}"/>
              </a:ext>
            </a:extLst>
          </p:cNvPr>
          <p:cNvGrpSpPr/>
          <p:nvPr/>
        </p:nvGrpSpPr>
        <p:grpSpPr>
          <a:xfrm>
            <a:off x="1091225" y="3167547"/>
            <a:ext cx="4509156" cy="1831794"/>
            <a:chOff x="3648510" y="2977940"/>
            <a:chExt cx="4509156" cy="18317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DE8096-9F4E-4670-B4FD-5CA83312CBBC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3495D5-A661-46ED-9BDB-0E40E46149A4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0E0507-55B5-4BDC-B8E2-1A44BC8018A4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670154-F512-4913-AD7B-A2871D42AAA4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0x943…04e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A2873-196E-42F6-B938-33E9B0303A64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0x31e…269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0002B4F-A103-496B-84C7-C3743793610F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65A05F-E237-4ACD-A156-AAE214ECEA9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4655864-AEEB-4A75-8769-7892EC2081F6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57420CE-2AE4-4519-97F4-8FDF0C23B7E0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22185A-3D51-4809-9637-0DFE69DEBF75}"/>
              </a:ext>
            </a:extLst>
          </p:cNvPr>
          <p:cNvSpPr/>
          <p:nvPr/>
        </p:nvSpPr>
        <p:spPr>
          <a:xfrm>
            <a:off x="9185787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59B2E-858D-4371-BBC2-C50952D75D8E}"/>
              </a:ext>
            </a:extLst>
          </p:cNvPr>
          <p:cNvSpPr txBox="1"/>
          <p:nvPr/>
        </p:nvSpPr>
        <p:spPr>
          <a:xfrm>
            <a:off x="9870245" y="216583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46B73C6-5EEA-4470-B53E-88FDE8026D88}"/>
              </a:ext>
            </a:extLst>
          </p:cNvPr>
          <p:cNvGraphicFramePr>
            <a:graphicFrameLocks noGrp="1"/>
          </p:cNvGraphicFramePr>
          <p:nvPr/>
        </p:nvGraphicFramePr>
        <p:xfrm>
          <a:off x="9304121" y="5037989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147E529-9F22-455B-B736-F419939DDBBA}"/>
              </a:ext>
            </a:extLst>
          </p:cNvPr>
          <p:cNvSpPr txBox="1"/>
          <p:nvPr/>
        </p:nvSpPr>
        <p:spPr>
          <a:xfrm>
            <a:off x="9211250" y="4719907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C1C1F-10EA-4518-B89F-F259ADF00DDA}"/>
              </a:ext>
            </a:extLst>
          </p:cNvPr>
          <p:cNvSpPr txBox="1"/>
          <p:nvPr/>
        </p:nvSpPr>
        <p:spPr>
          <a:xfrm>
            <a:off x="9211250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6DEA02B-E945-4EEC-B70D-04E3EF525705}"/>
              </a:ext>
            </a:extLst>
          </p:cNvPr>
          <p:cNvGraphicFramePr>
            <a:graphicFrameLocks noGrp="1"/>
          </p:cNvGraphicFramePr>
          <p:nvPr/>
        </p:nvGraphicFramePr>
        <p:xfrm>
          <a:off x="9304121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1438269988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0x35a…7b9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0x88e…cb6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0x539bd4979fef1ec4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951744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9C920FE-F095-4744-BD22-53640882D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29572"/>
              </p:ext>
            </p:extLst>
          </p:nvPr>
        </p:nvGraphicFramePr>
        <p:xfrm>
          <a:off x="6424187" y="815362"/>
          <a:ext cx="1406686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6686">
                  <a:extLst>
                    <a:ext uri="{9D8B030D-6E8A-4147-A177-3AD203B41FA5}">
                      <a16:colId xmlns:a16="http://schemas.microsoft.com/office/drawing/2014/main" val="46348313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5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8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0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C8EB"/>
                          </a:solidFill>
                        </a:rPr>
                        <a:t>Block Hash</a:t>
                      </a:r>
                      <a:endParaRPr lang="ko-KR" altLang="en-US" sz="10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092932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6EAE74-112B-4D2B-8681-1BB86E9995CB}"/>
              </a:ext>
            </a:extLst>
          </p:cNvPr>
          <p:cNvSpPr txBox="1"/>
          <p:nvPr/>
        </p:nvSpPr>
        <p:spPr>
          <a:xfrm>
            <a:off x="6340458" y="58047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246158-6D59-4ED3-B979-F731489925D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573126" y="3597932"/>
            <a:ext cx="730995" cy="338703"/>
          </a:xfrm>
          <a:prstGeom prst="straightConnector1">
            <a:avLst/>
          </a:prstGeom>
          <a:ln w="1905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DA979D-40EA-4AEA-B068-8FA1AF4A4713}"/>
              </a:ext>
            </a:extLst>
          </p:cNvPr>
          <p:cNvCxnSpPr>
            <a:cxnSpLocks/>
          </p:cNvCxnSpPr>
          <p:nvPr/>
        </p:nvCxnSpPr>
        <p:spPr>
          <a:xfrm>
            <a:off x="4477188" y="3313857"/>
            <a:ext cx="2077544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F1F8873-510D-445A-A2F7-18EE0AD3FF3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563929" y="5635637"/>
            <a:ext cx="0" cy="20134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BF3A2E8-3228-4E5C-AE66-C9A7A24C2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18574"/>
              </p:ext>
            </p:extLst>
          </p:nvPr>
        </p:nvGraphicFramePr>
        <p:xfrm>
          <a:off x="6554732" y="583697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H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F9701E2-4B20-414E-BB6C-15D12E51AFAB}"/>
              </a:ext>
            </a:extLst>
          </p:cNvPr>
          <p:cNvCxnSpPr>
            <a:cxnSpLocks/>
          </p:cNvCxnSpPr>
          <p:nvPr/>
        </p:nvCxnSpPr>
        <p:spPr>
          <a:xfrm rot="10800000">
            <a:off x="3320132" y="5021663"/>
            <a:ext cx="3234601" cy="1120114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5FD37F-1058-4D21-9AF5-A947057F7AC1}"/>
              </a:ext>
            </a:extLst>
          </p:cNvPr>
          <p:cNvSpPr txBox="1"/>
          <p:nvPr/>
        </p:nvSpPr>
        <p:spPr>
          <a:xfrm>
            <a:off x="3438466" y="4691563"/>
            <a:ext cx="2160000" cy="307777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097D86-A21F-4D57-AA40-1FD647A0B6A3}"/>
              </a:ext>
            </a:extLst>
          </p:cNvPr>
          <p:cNvSpPr txBox="1"/>
          <p:nvPr/>
        </p:nvSpPr>
        <p:spPr>
          <a:xfrm>
            <a:off x="3438466" y="3913906"/>
            <a:ext cx="216000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242…e69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rgbClr val="EF296B"/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87F960-FF05-42DB-A98A-807F8BB2E139}"/>
              </a:ext>
            </a:extLst>
          </p:cNvPr>
          <p:cNvSpPr txBox="1"/>
          <p:nvPr/>
        </p:nvSpPr>
        <p:spPr>
          <a:xfrm>
            <a:off x="2204450" y="3168448"/>
            <a:ext cx="2272738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3d2…54c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Keccak-256(1b0…1f5943…04e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DDD374-27C5-4D53-B72F-462321538681}"/>
              </a:ext>
            </a:extLst>
          </p:cNvPr>
          <p:cNvSpPr txBox="1"/>
          <p:nvPr/>
        </p:nvSpPr>
        <p:spPr>
          <a:xfrm>
            <a:off x="7111080" y="3188891"/>
            <a:ext cx="905697" cy="246221"/>
          </a:xfrm>
          <a:prstGeom prst="rect">
            <a:avLst/>
          </a:prstGeom>
          <a:solidFill>
            <a:srgbClr val="3F3F3F"/>
          </a:solidFill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3d2…54c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161640-F809-4481-A4B8-3BDAF3BBDA2C}"/>
              </a:ext>
            </a:extLst>
          </p:cNvPr>
          <p:cNvSpPr txBox="1"/>
          <p:nvPr/>
        </p:nvSpPr>
        <p:spPr>
          <a:xfrm>
            <a:off x="7126571" y="3800176"/>
            <a:ext cx="888064" cy="246221"/>
          </a:xfrm>
          <a:prstGeom prst="rect">
            <a:avLst/>
          </a:prstGeom>
          <a:solidFill>
            <a:srgbClr val="3F3F3F"/>
          </a:solidFill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7ea…5c2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1C1D954-9260-49AC-AF86-5D6A55AB188C}"/>
              </a:ext>
            </a:extLst>
          </p:cNvPr>
          <p:cNvCxnSpPr>
            <a:cxnSpLocks/>
          </p:cNvCxnSpPr>
          <p:nvPr/>
        </p:nvCxnSpPr>
        <p:spPr>
          <a:xfrm flipH="1">
            <a:off x="8573126" y="3598680"/>
            <a:ext cx="730995" cy="338703"/>
          </a:xfrm>
          <a:prstGeom prst="straightConnector1">
            <a:avLst/>
          </a:prstGeom>
          <a:ln w="1905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3201FB-4385-4B88-A526-034F89834B86}"/>
              </a:ext>
            </a:extLst>
          </p:cNvPr>
          <p:cNvSpPr txBox="1"/>
          <p:nvPr/>
        </p:nvSpPr>
        <p:spPr>
          <a:xfrm>
            <a:off x="8691460" y="3801616"/>
            <a:ext cx="519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F296B"/>
                </a:solidFill>
              </a:rPr>
              <a:t>Error</a:t>
            </a:r>
            <a:endParaRPr lang="ko-KR" altLang="en-US" sz="1200" dirty="0">
              <a:solidFill>
                <a:srgbClr val="EF29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4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4" grpId="0" animBg="1"/>
      <p:bldP spid="45" grpId="0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43C0C24-A829-464C-BE5F-ACE567CE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분산원장 기술 </a:t>
            </a:r>
            <a:r>
              <a:rPr lang="en-US" altLang="ko-KR" dirty="0"/>
              <a:t>(DTL; Distributed Ledger Technology)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E6D6FB2-40E6-4497-97D5-32348B43B76E}"/>
              </a:ext>
            </a:extLst>
          </p:cNvPr>
          <p:cNvSpPr/>
          <p:nvPr/>
        </p:nvSpPr>
        <p:spPr>
          <a:xfrm>
            <a:off x="437322" y="1789042"/>
            <a:ext cx="11314706" cy="467536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A703E1-EA7C-4CEC-A54C-23366B1C192B}"/>
              </a:ext>
            </a:extLst>
          </p:cNvPr>
          <p:cNvSpPr txBox="1"/>
          <p:nvPr/>
        </p:nvSpPr>
        <p:spPr>
          <a:xfrm>
            <a:off x="445273" y="1797756"/>
            <a:ext cx="312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Blockchain Network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F7CDF-E92F-4375-8C69-5109A44E4B2D}"/>
              </a:ext>
            </a:extLst>
          </p:cNvPr>
          <p:cNvSpPr txBox="1"/>
          <p:nvPr/>
        </p:nvSpPr>
        <p:spPr>
          <a:xfrm>
            <a:off x="2237068" y="2786201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63144C84-B4C0-47FA-A83D-6E161FB79624}"/>
              </a:ext>
            </a:extLst>
          </p:cNvPr>
          <p:cNvGrpSpPr/>
          <p:nvPr/>
        </p:nvGrpSpPr>
        <p:grpSpPr>
          <a:xfrm>
            <a:off x="1053726" y="3255639"/>
            <a:ext cx="2802248" cy="537677"/>
            <a:chOff x="1053726" y="2802411"/>
            <a:chExt cx="2802248" cy="53767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7E0111-6812-461B-ADCE-F0F4A4840439}"/>
                </a:ext>
              </a:extLst>
            </p:cNvPr>
            <p:cNvSpPr/>
            <p:nvPr/>
          </p:nvSpPr>
          <p:spPr>
            <a:xfrm>
              <a:off x="1053726" y="2802411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02A574-22A6-441E-9861-908646268D93}"/>
                </a:ext>
              </a:extLst>
            </p:cNvPr>
            <p:cNvSpPr txBox="1"/>
            <p:nvPr/>
          </p:nvSpPr>
          <p:spPr>
            <a:xfrm>
              <a:off x="1138299" y="2871195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7F0879E-4E3B-4C9F-ADDC-AACE37202226}"/>
                </a:ext>
              </a:extLst>
            </p:cNvPr>
            <p:cNvCxnSpPr>
              <a:cxnSpLocks/>
              <a:stCxn id="9" idx="3"/>
              <a:endCxn id="23" idx="1"/>
            </p:cNvCxnSpPr>
            <p:nvPr/>
          </p:nvCxnSpPr>
          <p:spPr>
            <a:xfrm>
              <a:off x="2306824" y="3071250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901E459-3F3A-4F35-B358-C81E29778F5E}"/>
                </a:ext>
              </a:extLst>
            </p:cNvPr>
            <p:cNvSpPr/>
            <p:nvPr/>
          </p:nvSpPr>
          <p:spPr>
            <a:xfrm>
              <a:off x="2513216" y="2802411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4A5B39-C5EC-4A47-808D-0D3F130E0F1C}"/>
                </a:ext>
              </a:extLst>
            </p:cNvPr>
            <p:cNvSpPr txBox="1"/>
            <p:nvPr/>
          </p:nvSpPr>
          <p:spPr>
            <a:xfrm>
              <a:off x="2602874" y="2871195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861CAB9-A70F-471F-8A71-F88D68DB5EFD}"/>
                </a:ext>
              </a:extLst>
            </p:cNvPr>
            <p:cNvSpPr txBox="1"/>
            <p:nvPr/>
          </p:nvSpPr>
          <p:spPr>
            <a:xfrm flipH="1">
              <a:off x="3810255" y="2871194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3DDFFC8-765C-4339-B752-C589B7C3F49D}"/>
              </a:ext>
            </a:extLst>
          </p:cNvPr>
          <p:cNvSpPr txBox="1"/>
          <p:nvPr/>
        </p:nvSpPr>
        <p:spPr>
          <a:xfrm>
            <a:off x="9609890" y="2786201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493D8A5-1BDF-495B-B020-EBD9D2B949DE}"/>
              </a:ext>
            </a:extLst>
          </p:cNvPr>
          <p:cNvGrpSpPr/>
          <p:nvPr/>
        </p:nvGrpSpPr>
        <p:grpSpPr>
          <a:xfrm>
            <a:off x="8417731" y="3255639"/>
            <a:ext cx="2802248" cy="537677"/>
            <a:chOff x="8417731" y="2802411"/>
            <a:chExt cx="2802248" cy="537677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16684B5-878A-4485-B95B-92EE383EA900}"/>
                </a:ext>
              </a:extLst>
            </p:cNvPr>
            <p:cNvSpPr/>
            <p:nvPr/>
          </p:nvSpPr>
          <p:spPr>
            <a:xfrm>
              <a:off x="8417731" y="2802411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1D18861-F524-4CB7-9C81-A672B56AA775}"/>
                </a:ext>
              </a:extLst>
            </p:cNvPr>
            <p:cNvSpPr txBox="1"/>
            <p:nvPr/>
          </p:nvSpPr>
          <p:spPr>
            <a:xfrm>
              <a:off x="8502304" y="2871195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B3B35FEC-578B-4249-9436-20E8CF77227B}"/>
                </a:ext>
              </a:extLst>
            </p:cNvPr>
            <p:cNvCxnSpPr>
              <a:cxnSpLocks/>
              <a:stCxn id="86" idx="3"/>
              <a:endCxn id="89" idx="1"/>
            </p:cNvCxnSpPr>
            <p:nvPr/>
          </p:nvCxnSpPr>
          <p:spPr>
            <a:xfrm>
              <a:off x="9670829" y="3071250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5DEA478-B567-404A-BE4C-815ED61B1929}"/>
                </a:ext>
              </a:extLst>
            </p:cNvPr>
            <p:cNvSpPr/>
            <p:nvPr/>
          </p:nvSpPr>
          <p:spPr>
            <a:xfrm>
              <a:off x="9877221" y="2802411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DD25033-8019-42D9-866B-9F50A35360DD}"/>
                </a:ext>
              </a:extLst>
            </p:cNvPr>
            <p:cNvSpPr txBox="1"/>
            <p:nvPr/>
          </p:nvSpPr>
          <p:spPr>
            <a:xfrm>
              <a:off x="9966879" y="2871195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A9366F6-9794-4FCE-9AD1-8EB71793C7BE}"/>
                </a:ext>
              </a:extLst>
            </p:cNvPr>
            <p:cNvSpPr txBox="1"/>
            <p:nvPr/>
          </p:nvSpPr>
          <p:spPr>
            <a:xfrm flipH="1">
              <a:off x="11174260" y="2871194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F68D654-8472-44F8-ADFD-8A483678F0A5}"/>
              </a:ext>
            </a:extLst>
          </p:cNvPr>
          <p:cNvSpPr txBox="1"/>
          <p:nvPr/>
        </p:nvSpPr>
        <p:spPr>
          <a:xfrm>
            <a:off x="5927887" y="2786201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F00DD64-CD98-48A0-8E4F-96EE50DD6AE9}"/>
              </a:ext>
            </a:extLst>
          </p:cNvPr>
          <p:cNvGrpSpPr/>
          <p:nvPr/>
        </p:nvGrpSpPr>
        <p:grpSpPr>
          <a:xfrm>
            <a:off x="4735728" y="3255639"/>
            <a:ext cx="2802248" cy="537677"/>
            <a:chOff x="4735728" y="2802411"/>
            <a:chExt cx="2802248" cy="537677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31E0EE-B2C3-4C15-9491-5B42A1FDA3F3}"/>
                </a:ext>
              </a:extLst>
            </p:cNvPr>
            <p:cNvSpPr/>
            <p:nvPr/>
          </p:nvSpPr>
          <p:spPr>
            <a:xfrm>
              <a:off x="4735728" y="2802411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BCA1D47-6232-486F-9CCD-D43D6A478D6F}"/>
                </a:ext>
              </a:extLst>
            </p:cNvPr>
            <p:cNvSpPr txBox="1"/>
            <p:nvPr/>
          </p:nvSpPr>
          <p:spPr>
            <a:xfrm>
              <a:off x="4820301" y="2871195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B2BF03B5-D8BA-43B5-8277-5EE248BAD99C}"/>
                </a:ext>
              </a:extLst>
            </p:cNvPr>
            <p:cNvCxnSpPr>
              <a:cxnSpLocks/>
              <a:stCxn id="118" idx="3"/>
              <a:endCxn id="121" idx="1"/>
            </p:cNvCxnSpPr>
            <p:nvPr/>
          </p:nvCxnSpPr>
          <p:spPr>
            <a:xfrm>
              <a:off x="5988826" y="3071250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9F5D7D0-1D9C-432B-A17B-AD4EEC36E8C1}"/>
                </a:ext>
              </a:extLst>
            </p:cNvPr>
            <p:cNvSpPr/>
            <p:nvPr/>
          </p:nvSpPr>
          <p:spPr>
            <a:xfrm>
              <a:off x="6195218" y="2802411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8B914D7-8867-40AF-BC47-9A71E0F92140}"/>
                </a:ext>
              </a:extLst>
            </p:cNvPr>
            <p:cNvSpPr txBox="1"/>
            <p:nvPr/>
          </p:nvSpPr>
          <p:spPr>
            <a:xfrm>
              <a:off x="6284876" y="2871195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DEF1FFA-5A33-42D9-B030-21EA04B91090}"/>
                </a:ext>
              </a:extLst>
            </p:cNvPr>
            <p:cNvSpPr txBox="1"/>
            <p:nvPr/>
          </p:nvSpPr>
          <p:spPr>
            <a:xfrm flipH="1">
              <a:off x="7492257" y="2871194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477A5D4B-A36C-48C3-8270-41AF05CFA8A6}"/>
              </a:ext>
            </a:extLst>
          </p:cNvPr>
          <p:cNvSpPr txBox="1"/>
          <p:nvPr/>
        </p:nvSpPr>
        <p:spPr>
          <a:xfrm>
            <a:off x="2234003" y="4733248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781F1FA-C014-4E46-9C30-9D40BA040D4B}"/>
              </a:ext>
            </a:extLst>
          </p:cNvPr>
          <p:cNvGrpSpPr/>
          <p:nvPr/>
        </p:nvGrpSpPr>
        <p:grpSpPr>
          <a:xfrm>
            <a:off x="1055470" y="5202686"/>
            <a:ext cx="2802248" cy="537677"/>
            <a:chOff x="1055470" y="4749458"/>
            <a:chExt cx="2802248" cy="537677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64C23929-1D2B-4D16-98CB-084D1BAF7529}"/>
                </a:ext>
              </a:extLst>
            </p:cNvPr>
            <p:cNvSpPr/>
            <p:nvPr/>
          </p:nvSpPr>
          <p:spPr>
            <a:xfrm>
              <a:off x="1055470" y="4749458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6BCD898-77BB-469C-ABE1-641EFE7EEB1E}"/>
                </a:ext>
              </a:extLst>
            </p:cNvPr>
            <p:cNvSpPr txBox="1"/>
            <p:nvPr/>
          </p:nvSpPr>
          <p:spPr>
            <a:xfrm>
              <a:off x="1140043" y="4818242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234035EF-5168-48B4-9470-D4D8FD50D833}"/>
                </a:ext>
              </a:extLst>
            </p:cNvPr>
            <p:cNvCxnSpPr>
              <a:cxnSpLocks/>
              <a:stCxn id="134" idx="3"/>
              <a:endCxn id="137" idx="1"/>
            </p:cNvCxnSpPr>
            <p:nvPr/>
          </p:nvCxnSpPr>
          <p:spPr>
            <a:xfrm>
              <a:off x="2308568" y="5018297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9FDCE8F-45D3-4EA1-83D3-8E6AEA72B430}"/>
                </a:ext>
              </a:extLst>
            </p:cNvPr>
            <p:cNvSpPr/>
            <p:nvPr/>
          </p:nvSpPr>
          <p:spPr>
            <a:xfrm>
              <a:off x="2514960" y="4749458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48340C-BA8E-462F-B7CE-5D5937FCE638}"/>
                </a:ext>
              </a:extLst>
            </p:cNvPr>
            <p:cNvSpPr txBox="1"/>
            <p:nvPr/>
          </p:nvSpPr>
          <p:spPr>
            <a:xfrm>
              <a:off x="2604618" y="4818242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C3C005A-85C2-4334-BD57-28BB3C41C764}"/>
                </a:ext>
              </a:extLst>
            </p:cNvPr>
            <p:cNvSpPr txBox="1"/>
            <p:nvPr/>
          </p:nvSpPr>
          <p:spPr>
            <a:xfrm flipH="1">
              <a:off x="3811999" y="4818241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4402FCBB-F8CF-49E4-9B93-16A2C0F91676}"/>
              </a:ext>
            </a:extLst>
          </p:cNvPr>
          <p:cNvSpPr txBox="1"/>
          <p:nvPr/>
        </p:nvSpPr>
        <p:spPr>
          <a:xfrm>
            <a:off x="9626061" y="4733248"/>
            <a:ext cx="319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26D23343-B45D-4092-B195-3D83CB60B4FA}"/>
              </a:ext>
            </a:extLst>
          </p:cNvPr>
          <p:cNvGrpSpPr/>
          <p:nvPr/>
        </p:nvGrpSpPr>
        <p:grpSpPr>
          <a:xfrm>
            <a:off x="8419475" y="5202686"/>
            <a:ext cx="2802248" cy="537677"/>
            <a:chOff x="8419475" y="4749458"/>
            <a:chExt cx="2802248" cy="53767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9E6E405-7A6B-4FF3-8BD5-74E3FB87D5E3}"/>
                </a:ext>
              </a:extLst>
            </p:cNvPr>
            <p:cNvSpPr/>
            <p:nvPr/>
          </p:nvSpPr>
          <p:spPr>
            <a:xfrm>
              <a:off x="8419475" y="4749458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8A55B07-B0C5-439D-90CC-41F57108E733}"/>
                </a:ext>
              </a:extLst>
            </p:cNvPr>
            <p:cNvSpPr txBox="1"/>
            <p:nvPr/>
          </p:nvSpPr>
          <p:spPr>
            <a:xfrm>
              <a:off x="8504048" y="4818242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B47E17AD-62A7-456D-AEF4-98D6E42DFCB9}"/>
                </a:ext>
              </a:extLst>
            </p:cNvPr>
            <p:cNvCxnSpPr>
              <a:cxnSpLocks/>
              <a:stCxn id="142" idx="3"/>
              <a:endCxn id="145" idx="1"/>
            </p:cNvCxnSpPr>
            <p:nvPr/>
          </p:nvCxnSpPr>
          <p:spPr>
            <a:xfrm>
              <a:off x="9672573" y="5018297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929C759-E449-4C62-BE51-7130A9CA00E6}"/>
                </a:ext>
              </a:extLst>
            </p:cNvPr>
            <p:cNvSpPr/>
            <p:nvPr/>
          </p:nvSpPr>
          <p:spPr>
            <a:xfrm>
              <a:off x="9878965" y="4749458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38F4E3F-52B3-488A-B0FA-7A0386723E9E}"/>
                </a:ext>
              </a:extLst>
            </p:cNvPr>
            <p:cNvSpPr txBox="1"/>
            <p:nvPr/>
          </p:nvSpPr>
          <p:spPr>
            <a:xfrm>
              <a:off x="9968623" y="4818242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5615AC-204A-4149-ABE3-582D273552E6}"/>
                </a:ext>
              </a:extLst>
            </p:cNvPr>
            <p:cNvSpPr txBox="1"/>
            <p:nvPr/>
          </p:nvSpPr>
          <p:spPr>
            <a:xfrm flipH="1">
              <a:off x="11176004" y="4818241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20951A0B-1EA9-48BC-B536-F2EF0913C90B}"/>
              </a:ext>
            </a:extLst>
          </p:cNvPr>
          <p:cNvSpPr txBox="1"/>
          <p:nvPr/>
        </p:nvSpPr>
        <p:spPr>
          <a:xfrm>
            <a:off x="5940712" y="473324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DBBE2EB-2FF4-49F7-B817-C5B142E10337}"/>
              </a:ext>
            </a:extLst>
          </p:cNvPr>
          <p:cNvGrpSpPr/>
          <p:nvPr/>
        </p:nvGrpSpPr>
        <p:grpSpPr>
          <a:xfrm>
            <a:off x="4735728" y="5202686"/>
            <a:ext cx="2802248" cy="537677"/>
            <a:chOff x="4735728" y="4749458"/>
            <a:chExt cx="2802248" cy="537677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76DF5ED7-4848-4203-B5C7-78058474BC95}"/>
                </a:ext>
              </a:extLst>
            </p:cNvPr>
            <p:cNvSpPr/>
            <p:nvPr/>
          </p:nvSpPr>
          <p:spPr>
            <a:xfrm>
              <a:off x="4735728" y="4749458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925F99A-3655-48FD-B3C6-BBAC8B691124}"/>
                </a:ext>
              </a:extLst>
            </p:cNvPr>
            <p:cNvSpPr txBox="1"/>
            <p:nvPr/>
          </p:nvSpPr>
          <p:spPr>
            <a:xfrm>
              <a:off x="4820301" y="4818242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746A4E71-3668-4C98-93E6-420DB81373AF}"/>
                </a:ext>
              </a:extLst>
            </p:cNvPr>
            <p:cNvCxnSpPr>
              <a:cxnSpLocks/>
              <a:stCxn id="150" idx="3"/>
              <a:endCxn id="153" idx="1"/>
            </p:cNvCxnSpPr>
            <p:nvPr/>
          </p:nvCxnSpPr>
          <p:spPr>
            <a:xfrm>
              <a:off x="5988826" y="5018297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902A0C8-F4C0-44FB-9E30-EE0F5EE5D105}"/>
                </a:ext>
              </a:extLst>
            </p:cNvPr>
            <p:cNvSpPr/>
            <p:nvPr/>
          </p:nvSpPr>
          <p:spPr>
            <a:xfrm>
              <a:off x="6195218" y="4749458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0C5EAD-02E1-4BC4-B430-C8A0CDD8BD00}"/>
                </a:ext>
              </a:extLst>
            </p:cNvPr>
            <p:cNvSpPr txBox="1"/>
            <p:nvPr/>
          </p:nvSpPr>
          <p:spPr>
            <a:xfrm>
              <a:off x="6284876" y="4818242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3B5A669-A3DC-4858-9EA3-A9949CF6A8BB}"/>
                </a:ext>
              </a:extLst>
            </p:cNvPr>
            <p:cNvSpPr txBox="1"/>
            <p:nvPr/>
          </p:nvSpPr>
          <p:spPr>
            <a:xfrm flipH="1">
              <a:off x="7492257" y="4818241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56" name="내용 개체 틀 1">
            <a:extLst>
              <a:ext uri="{FF2B5EF4-FFF2-40B4-BE49-F238E27FC236}">
                <a16:creationId xmlns:a16="http://schemas.microsoft.com/office/drawing/2014/main" id="{7C274022-090D-4992-9470-E627FC3D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122896"/>
          </a:xfrm>
        </p:spPr>
        <p:txBody>
          <a:bodyPr>
            <a:normAutofit/>
          </a:bodyPr>
          <a:lstStyle/>
          <a:p>
            <a:r>
              <a:rPr lang="ko-KR" altLang="en-US" dirty="0"/>
              <a:t>블록체인은 분산원장 기술</a:t>
            </a:r>
            <a:r>
              <a:rPr lang="en-US" altLang="ko-KR" dirty="0"/>
              <a:t> (DTL; Distributed Ledger Technology)</a:t>
            </a:r>
          </a:p>
          <a:p>
            <a:pPr lvl="1"/>
            <a:r>
              <a:rPr lang="ko-KR" altLang="en-US" dirty="0"/>
              <a:t>참여자들 모두 블록체인의 복사본을 가짐</a:t>
            </a:r>
            <a:endParaRPr lang="en-US" altLang="ko-KR" dirty="0"/>
          </a:p>
          <a:p>
            <a:pPr lvl="1"/>
            <a:r>
              <a:rPr lang="ko-KR" altLang="en-US" dirty="0"/>
              <a:t>참여자들은 각자 블록체인을 검증</a:t>
            </a:r>
          </a:p>
        </p:txBody>
      </p:sp>
    </p:spTree>
    <p:extLst>
      <p:ext uri="{BB962C8B-B14F-4D97-AF65-F5344CB8AC3E}">
        <p14:creationId xmlns:p14="http://schemas.microsoft.com/office/powerpoint/2010/main" val="371061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" grpId="0"/>
      <p:bldP spid="85" grpId="0"/>
      <p:bldP spid="117" grpId="0"/>
      <p:bldP spid="133" grpId="0"/>
      <p:bldP spid="141" grpId="0"/>
      <p:bldP spid="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99C6A-655D-4BFF-8B0E-5D5219FA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735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1. Introduction</a:t>
            </a:r>
          </a:p>
          <a:p>
            <a:pPr indent="0">
              <a:buNone/>
            </a:pPr>
            <a:r>
              <a:rPr lang="en-US" altLang="ko-KR" sz="1600" dirty="0"/>
              <a:t>Commerce on the Internet has come to </a:t>
            </a:r>
            <a:r>
              <a:rPr lang="en-US" altLang="ko-KR" sz="1600" i="1" dirty="0">
                <a:solidFill>
                  <a:srgbClr val="DBAC7D"/>
                </a:solidFill>
              </a:rPr>
              <a:t>rely almost exclusively on financial institutions serving as trusted third parties to process electronic payments</a:t>
            </a:r>
            <a:r>
              <a:rPr lang="en-US" altLang="ko-KR" sz="1600" dirty="0"/>
              <a:t>. While the system works well enough for most transactions, it still suffers from the inherent weaknesses of the trust based model.</a:t>
            </a:r>
          </a:p>
          <a:p>
            <a:pPr indent="0">
              <a:buNone/>
            </a:pPr>
            <a:r>
              <a:rPr lang="ko-KR" altLang="en-US" sz="1600" dirty="0"/>
              <a:t>인터넷 기반 상거래는 </a:t>
            </a:r>
            <a:r>
              <a:rPr lang="ko-KR" altLang="en-US" sz="1600" dirty="0">
                <a:solidFill>
                  <a:srgbClr val="DBAC7D"/>
                </a:solidFill>
              </a:rPr>
              <a:t>전자 결제를 처리할 신뢰받는 제 </a:t>
            </a:r>
            <a:r>
              <a:rPr lang="en-US" altLang="ko-KR" sz="1600" dirty="0">
                <a:solidFill>
                  <a:srgbClr val="DBAC7D"/>
                </a:solidFill>
              </a:rPr>
              <a:t>3 </a:t>
            </a:r>
            <a:r>
              <a:rPr lang="ko-KR" altLang="en-US" sz="1600" dirty="0">
                <a:solidFill>
                  <a:srgbClr val="DBAC7D"/>
                </a:solidFill>
              </a:rPr>
              <a:t>자 역할을 거의 전적으로 금융기관에 의존</a:t>
            </a:r>
            <a:r>
              <a:rPr lang="ko-KR" altLang="en-US" sz="1600" dirty="0"/>
              <a:t>해 왔다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시스템은 대다수 거래에 충분히 잘 동작하지만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신뢰 기반 모델의 태생적 약점을 극복하지 못한다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r>
              <a:rPr lang="en-US" altLang="ko-KR" sz="1600" dirty="0"/>
              <a:t>What is needed is an electronic payment system </a:t>
            </a:r>
            <a:r>
              <a:rPr lang="en-US" altLang="ko-KR" sz="1600" dirty="0">
                <a:solidFill>
                  <a:srgbClr val="DBAC7D"/>
                </a:solidFill>
              </a:rPr>
              <a:t>based on </a:t>
            </a:r>
            <a:r>
              <a:rPr lang="en-US" altLang="ko-KR" sz="1600" dirty="0">
                <a:solidFill>
                  <a:srgbClr val="00C8EB"/>
                </a:solidFill>
              </a:rPr>
              <a:t>cryptographic proof</a:t>
            </a:r>
            <a:r>
              <a:rPr lang="en-US" altLang="ko-KR" sz="1600" dirty="0">
                <a:solidFill>
                  <a:srgbClr val="DBAC7D"/>
                </a:solidFill>
              </a:rPr>
              <a:t> instead of trust</a:t>
            </a:r>
            <a:r>
              <a:rPr lang="en-US" altLang="ko-KR" sz="1600" dirty="0"/>
              <a:t>, allowing any two willing parties to transact directly with each other without the need for a trusted third party.</a:t>
            </a:r>
          </a:p>
          <a:p>
            <a:pPr indent="0">
              <a:buNone/>
            </a:pPr>
            <a:r>
              <a:rPr lang="ko-KR" altLang="en-US" sz="1600" dirty="0"/>
              <a:t>필요한 것은 </a:t>
            </a:r>
            <a:r>
              <a:rPr lang="ko-KR" altLang="en-US" sz="1600" dirty="0">
                <a:solidFill>
                  <a:srgbClr val="DBAC7D"/>
                </a:solidFill>
              </a:rPr>
              <a:t>신뢰 대신 </a:t>
            </a:r>
            <a:r>
              <a:rPr lang="ko-KR" altLang="en-US" sz="1600" dirty="0">
                <a:solidFill>
                  <a:srgbClr val="00C8EB"/>
                </a:solidFill>
              </a:rPr>
              <a:t>암호학적 증명</a:t>
            </a:r>
            <a:r>
              <a:rPr lang="en-US" altLang="ko-KR" sz="1600" dirty="0">
                <a:solidFill>
                  <a:srgbClr val="DBAC7D"/>
                </a:solidFill>
              </a:rPr>
              <a:t>(cryptographic proof)</a:t>
            </a:r>
            <a:r>
              <a:rPr lang="ko-KR" altLang="en-US" sz="1600" dirty="0">
                <a:solidFill>
                  <a:srgbClr val="DBAC7D"/>
                </a:solidFill>
              </a:rPr>
              <a:t>에 기반해</a:t>
            </a:r>
            <a:r>
              <a:rPr lang="en-US" altLang="ko-KR" sz="1600" dirty="0">
                <a:solidFill>
                  <a:srgbClr val="DBAC7D"/>
                </a:solidFill>
              </a:rPr>
              <a:t>)</a:t>
            </a:r>
            <a:r>
              <a:rPr lang="en-US" altLang="ko-KR" sz="1600" dirty="0"/>
              <a:t>, </a:t>
            </a:r>
            <a:r>
              <a:rPr lang="ko-KR" altLang="en-US" sz="1600" dirty="0"/>
              <a:t>거래 의사가 있는 두 당사자가 신뢰받는 제 </a:t>
            </a:r>
            <a:r>
              <a:rPr lang="en-US" altLang="ko-KR" sz="1600" dirty="0"/>
              <a:t>3 </a:t>
            </a:r>
            <a:r>
              <a:rPr lang="ko-KR" altLang="en-US" sz="1600" dirty="0"/>
              <a:t>자를 필요로 하지 않고 서로 직접 거래하게 해주는 전자 화폐 시스템이다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en-US" altLang="ko-KR" dirty="0"/>
              <a:t>12. Conclusion</a:t>
            </a:r>
          </a:p>
          <a:p>
            <a:pPr indent="0">
              <a:buNone/>
            </a:pPr>
            <a:r>
              <a:rPr lang="en-US" altLang="ko-KR" sz="1600" dirty="0"/>
              <a:t>We have proposed a system for electronic transactions </a:t>
            </a:r>
            <a:r>
              <a:rPr lang="en-US" altLang="ko-KR" sz="1600" dirty="0">
                <a:solidFill>
                  <a:srgbClr val="00C8EB"/>
                </a:solidFill>
              </a:rPr>
              <a:t>without relying on trust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ko-KR" altLang="en-US" sz="1600" dirty="0"/>
              <a:t>우리는 </a:t>
            </a:r>
            <a:r>
              <a:rPr lang="ko-KR" altLang="en-US" sz="1600" dirty="0">
                <a:solidFill>
                  <a:srgbClr val="00C8EB"/>
                </a:solidFill>
              </a:rPr>
              <a:t>신뢰에 의존하지 않는 </a:t>
            </a:r>
            <a:r>
              <a:rPr lang="ko-KR" altLang="en-US" sz="1600" dirty="0"/>
              <a:t>전자거래용 시스템을 제안했다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Bitcoin: A Peer-to-Peer Electronic Cash System (2008-10-31)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74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73BEAD-1611-4ED3-B248-EA97C7D1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Bitcoin - 3.Timestamp Server</a:t>
            </a:r>
          </a:p>
          <a:p>
            <a:pPr indent="0">
              <a:buNone/>
            </a:pPr>
            <a:r>
              <a:rPr lang="en-US" altLang="ko-KR" sz="1600" dirty="0"/>
              <a:t>The solution we propose begins with a timestamp server. A timestamp server works by taking a </a:t>
            </a:r>
            <a:r>
              <a:rPr lang="en-US" altLang="ko-KR" sz="1600" dirty="0">
                <a:solidFill>
                  <a:srgbClr val="FFC700"/>
                </a:solidFill>
              </a:rPr>
              <a:t>hash</a:t>
            </a:r>
            <a:r>
              <a:rPr lang="en-US" altLang="ko-KR" sz="1600" dirty="0"/>
              <a:t> of a </a:t>
            </a:r>
            <a:r>
              <a:rPr lang="en-US" altLang="ko-KR" sz="1600" dirty="0">
                <a:solidFill>
                  <a:srgbClr val="00C8EB"/>
                </a:solidFill>
              </a:rPr>
              <a:t>block</a:t>
            </a:r>
            <a:r>
              <a:rPr lang="en-US" altLang="ko-KR" sz="1600" dirty="0"/>
              <a:t> of </a:t>
            </a:r>
            <a:r>
              <a:rPr lang="en-US" altLang="ko-KR" sz="1600" dirty="0">
                <a:solidFill>
                  <a:srgbClr val="FFC700"/>
                </a:solidFill>
              </a:rPr>
              <a:t>items</a:t>
            </a:r>
            <a:r>
              <a:rPr lang="en-US" altLang="ko-KR" sz="1600" dirty="0"/>
              <a:t> to be timestamped and </a:t>
            </a:r>
            <a:r>
              <a:rPr lang="en-US" altLang="ko-KR" sz="1600" dirty="0">
                <a:solidFill>
                  <a:srgbClr val="00C8EB"/>
                </a:solidFill>
              </a:rPr>
              <a:t>widely publish</a:t>
            </a:r>
            <a:r>
              <a:rPr lang="en-US" altLang="ko-KR" sz="1600" dirty="0"/>
              <a:t>ing the hash, such as in a newspaper or Usenet post [2-5]. The timestamp proves that the </a:t>
            </a:r>
            <a:r>
              <a:rPr lang="en-US" altLang="ko-KR" sz="1600" dirty="0">
                <a:solidFill>
                  <a:srgbClr val="FFC700"/>
                </a:solidFill>
              </a:rPr>
              <a:t>data must have existed at the time</a:t>
            </a:r>
            <a:r>
              <a:rPr lang="en-US" altLang="ko-KR" sz="1600" dirty="0"/>
              <a:t>, obviously, in order to get into the hash. Each timestamp </a:t>
            </a:r>
            <a:r>
              <a:rPr lang="en-US" altLang="ko-KR" sz="1600" dirty="0">
                <a:solidFill>
                  <a:srgbClr val="FFC700"/>
                </a:solidFill>
              </a:rPr>
              <a:t>includes the previous</a:t>
            </a:r>
            <a:r>
              <a:rPr lang="en-US" altLang="ko-KR" sz="1600" dirty="0"/>
              <a:t> timestamp </a:t>
            </a:r>
            <a:r>
              <a:rPr lang="en-US" altLang="ko-KR" sz="1600" dirty="0">
                <a:solidFill>
                  <a:srgbClr val="FFC700"/>
                </a:solidFill>
              </a:rPr>
              <a:t>in its hash</a:t>
            </a:r>
            <a:r>
              <a:rPr lang="en-US" altLang="ko-KR" sz="1600" dirty="0"/>
              <a:t>, forming a </a:t>
            </a:r>
            <a:r>
              <a:rPr lang="en-US" altLang="ko-KR" sz="1600" dirty="0">
                <a:solidFill>
                  <a:srgbClr val="00C8EB"/>
                </a:solidFill>
              </a:rPr>
              <a:t>chain</a:t>
            </a:r>
            <a:r>
              <a:rPr lang="en-US" altLang="ko-KR" sz="1600" dirty="0"/>
              <a:t>, with each additional timestamp reinforcing the ones before it.</a:t>
            </a:r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ko-KR" altLang="en-US" sz="1600" dirty="0"/>
              <a:t>우리가 제안하는 해법은 타임스탬프 서버로 시작한다</a:t>
            </a:r>
            <a:r>
              <a:rPr lang="en-US" altLang="ko-KR" sz="1600" dirty="0"/>
              <a:t>. </a:t>
            </a:r>
            <a:r>
              <a:rPr lang="ko-KR" altLang="en-US" sz="1600" dirty="0"/>
              <a:t>타임스탬프 서버는 타임스탬프가 찍힌 </a:t>
            </a:r>
            <a:r>
              <a:rPr lang="ko-KR" altLang="en-US" sz="1600" dirty="0">
                <a:solidFill>
                  <a:srgbClr val="FFC700"/>
                </a:solidFill>
              </a:rPr>
              <a:t>항목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C8EB"/>
                </a:solidFill>
              </a:rPr>
              <a:t>블록</a:t>
            </a:r>
            <a:r>
              <a:rPr lang="ko-KR" altLang="en-US" sz="1600" dirty="0"/>
              <a:t>의 </a:t>
            </a:r>
            <a:r>
              <a:rPr lang="ko-KR" altLang="en-US" sz="1600" dirty="0">
                <a:solidFill>
                  <a:srgbClr val="FFC700"/>
                </a:solidFill>
              </a:rPr>
              <a:t>해시</a:t>
            </a:r>
            <a:r>
              <a:rPr lang="ko-KR" altLang="en-US" sz="1600" dirty="0"/>
              <a:t>를 가져가 그 해시를 신문이나 유즈넷 게시물</a:t>
            </a:r>
            <a:r>
              <a:rPr lang="en-US" altLang="ko-KR" sz="1600" dirty="0"/>
              <a:t>[2-5]</a:t>
            </a:r>
            <a:r>
              <a:rPr lang="ko-KR" altLang="en-US" sz="1600" dirty="0"/>
              <a:t>처럼 </a:t>
            </a:r>
            <a:r>
              <a:rPr lang="ko-KR" altLang="en-US" sz="1600" dirty="0">
                <a:solidFill>
                  <a:srgbClr val="00C8EB"/>
                </a:solidFill>
              </a:rPr>
              <a:t>널리 배포</a:t>
            </a:r>
            <a:r>
              <a:rPr lang="ko-KR" altLang="en-US" sz="1600" dirty="0"/>
              <a:t>하는 식으로 작동한다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타임스탬프는 그 </a:t>
            </a:r>
            <a:r>
              <a:rPr lang="ko-KR" altLang="en-US" sz="1600" dirty="0">
                <a:solidFill>
                  <a:srgbClr val="FFC700"/>
                </a:solidFill>
              </a:rPr>
              <a:t>데이터가</a:t>
            </a:r>
            <a:r>
              <a:rPr lang="en-US" altLang="ko-KR" sz="1600" dirty="0"/>
              <a:t>, </a:t>
            </a:r>
            <a:r>
              <a:rPr lang="ko-KR" altLang="en-US" sz="1600" dirty="0"/>
              <a:t>명백히</a:t>
            </a:r>
            <a:r>
              <a:rPr lang="en-US" altLang="ko-KR" sz="1600" dirty="0"/>
              <a:t>, </a:t>
            </a:r>
            <a:r>
              <a:rPr lang="ko-KR" altLang="en-US" sz="1600" dirty="0"/>
              <a:t>해시</a:t>
            </a:r>
            <a:r>
              <a:rPr lang="en-US" altLang="ko-KR" sz="1600" dirty="0"/>
              <a:t>(</a:t>
            </a:r>
            <a:r>
              <a:rPr lang="ko-KR" altLang="en-US" sz="1600" dirty="0"/>
              <a:t>과정</a:t>
            </a:r>
            <a:r>
              <a:rPr lang="en-US" altLang="ko-KR" sz="1600" dirty="0"/>
              <a:t>)</a:t>
            </a:r>
            <a:r>
              <a:rPr lang="ko-KR" altLang="en-US" sz="1600" dirty="0"/>
              <a:t>에 들어가기 위해 </a:t>
            </a:r>
            <a:r>
              <a:rPr lang="ko-KR" altLang="en-US" sz="1600" dirty="0">
                <a:solidFill>
                  <a:srgbClr val="FFC700"/>
                </a:solidFill>
              </a:rPr>
              <a:t>해당 시각부터 존재했음을 증명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각 타임스탬프는 </a:t>
            </a:r>
            <a:r>
              <a:rPr lang="ko-KR" altLang="en-US" sz="1600" dirty="0">
                <a:solidFill>
                  <a:srgbClr val="FFC700"/>
                </a:solidFill>
              </a:rPr>
              <a:t>그 해시 안 에 먼젓번 타임스탬프를 포함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그에 앞선 것들을 하나씩 연장하는</a:t>
            </a:r>
            <a:r>
              <a:rPr lang="en-US" altLang="ko-KR" sz="1600" dirty="0"/>
              <a:t>(reinforcing the ones) </a:t>
            </a:r>
            <a:r>
              <a:rPr lang="ko-KR" altLang="en-US" sz="1600" dirty="0"/>
              <a:t>타임스탬프가 찍힌 </a:t>
            </a:r>
            <a:r>
              <a:rPr lang="ko-KR" altLang="en-US" sz="1600" dirty="0">
                <a:solidFill>
                  <a:srgbClr val="00C8EB"/>
                </a:solidFill>
              </a:rPr>
              <a:t>사슬</a:t>
            </a:r>
            <a:r>
              <a:rPr lang="ko-KR" altLang="en-US" sz="1600" dirty="0"/>
              <a:t>을 생성한다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A3B86E-8B6B-4DBB-B29F-836AF3AB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Timestamp Server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C92A7-105E-4D56-B847-424FC1A68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64" y="5089921"/>
            <a:ext cx="4366667" cy="12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ED0BB4-ACA3-47FC-827F-5209BAB22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219" y="2216858"/>
            <a:ext cx="4305561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5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027968-71C8-4113-8D55-A8DAA099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14014"/>
          </a:xfrm>
        </p:spPr>
        <p:txBody>
          <a:bodyPr/>
          <a:lstStyle/>
          <a:p>
            <a:r>
              <a:rPr lang="ko-KR" altLang="en-US" dirty="0"/>
              <a:t>블록 높이</a:t>
            </a:r>
            <a:r>
              <a:rPr lang="en-US" altLang="ko-KR" dirty="0"/>
              <a:t>(height), </a:t>
            </a:r>
            <a:r>
              <a:rPr lang="ko-KR" altLang="en-US" dirty="0"/>
              <a:t>깊이</a:t>
            </a:r>
            <a:r>
              <a:rPr lang="en-US" altLang="ko-KR" dirty="0"/>
              <a:t>(depth), </a:t>
            </a:r>
            <a:r>
              <a:rPr lang="ko-KR" altLang="en-US" dirty="0" err="1"/>
              <a:t>컨펌</a:t>
            </a:r>
            <a:r>
              <a:rPr lang="en-US" altLang="ko-KR" dirty="0"/>
              <a:t>(confirmation)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E1D4DB-FB82-4B6A-B297-ADE63CF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높이</a:t>
            </a:r>
            <a:r>
              <a:rPr lang="en-US" altLang="ko-KR" dirty="0"/>
              <a:t>(height), </a:t>
            </a:r>
            <a:r>
              <a:rPr lang="ko-KR" altLang="en-US" dirty="0"/>
              <a:t>깊이</a:t>
            </a:r>
            <a:r>
              <a:rPr lang="en-US" altLang="ko-KR" dirty="0"/>
              <a:t>(depth), </a:t>
            </a:r>
            <a:r>
              <a:rPr lang="ko-KR" altLang="en-US" dirty="0" err="1"/>
              <a:t>컴펌</a:t>
            </a:r>
            <a:r>
              <a:rPr lang="en-US" altLang="ko-KR" dirty="0"/>
              <a:t>(confirmation)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2EDBE1-C929-4309-A125-830F40E9B263}"/>
              </a:ext>
            </a:extLst>
          </p:cNvPr>
          <p:cNvSpPr/>
          <p:nvPr/>
        </p:nvSpPr>
        <p:spPr>
          <a:xfrm>
            <a:off x="1528526" y="5608397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A85739-4DAB-4071-8724-1BB2ECD629DE}"/>
              </a:ext>
            </a:extLst>
          </p:cNvPr>
          <p:cNvSpPr/>
          <p:nvPr/>
        </p:nvSpPr>
        <p:spPr>
          <a:xfrm>
            <a:off x="1528526" y="4408718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8724DE-B9BF-470A-9B8D-21ECD0BB862F}"/>
              </a:ext>
            </a:extLst>
          </p:cNvPr>
          <p:cNvSpPr/>
          <p:nvPr/>
        </p:nvSpPr>
        <p:spPr>
          <a:xfrm>
            <a:off x="1528525" y="3186242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2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F0FACE-B0EC-40A1-A2CE-FC5EE17D64A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2001629" y="5354923"/>
            <a:ext cx="0" cy="25347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B73F12A-ECDC-4F3F-9770-7584AE07E3E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2001628" y="4132447"/>
            <a:ext cx="1" cy="2762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885F43-BB04-4F59-BD4A-637C03416B61}"/>
              </a:ext>
            </a:extLst>
          </p:cNvPr>
          <p:cNvSpPr>
            <a:spLocks noChangeAspect="1"/>
          </p:cNvSpPr>
          <p:nvPr/>
        </p:nvSpPr>
        <p:spPr>
          <a:xfrm>
            <a:off x="828812" y="1141168"/>
            <a:ext cx="946205" cy="9468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15AC6-4291-495F-9E99-E99E4ADD2BD3}"/>
              </a:ext>
            </a:extLst>
          </p:cNvPr>
          <p:cNvSpPr/>
          <p:nvPr/>
        </p:nvSpPr>
        <p:spPr>
          <a:xfrm>
            <a:off x="2362530" y="1149914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62E54E-71D8-4A79-AA38-D7064298756A}"/>
              </a:ext>
            </a:extLst>
          </p:cNvPr>
          <p:cNvSpPr/>
          <p:nvPr/>
        </p:nvSpPr>
        <p:spPr>
          <a:xfrm>
            <a:off x="3896248" y="1146092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2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C1CD20-869B-4931-BD65-671B2209A966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 flipV="1">
            <a:off x="1775017" y="1614568"/>
            <a:ext cx="587513" cy="844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421615-6FA4-44E3-8417-DF0B59E6F5B2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308735" y="1619195"/>
            <a:ext cx="587513" cy="382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CC90AE3D-0BE6-447B-9261-507CC1300D15}"/>
              </a:ext>
            </a:extLst>
          </p:cNvPr>
          <p:cNvSpPr/>
          <p:nvPr/>
        </p:nvSpPr>
        <p:spPr>
          <a:xfrm>
            <a:off x="1905162" y="2618297"/>
            <a:ext cx="192929" cy="32509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B58A0-462F-4C63-851B-3B2FF08D30D8}"/>
              </a:ext>
            </a:extLst>
          </p:cNvPr>
          <p:cNvSpPr txBox="1"/>
          <p:nvPr/>
        </p:nvSpPr>
        <p:spPr>
          <a:xfrm>
            <a:off x="786334" y="3469534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latest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CC1060-50B8-4113-9BCF-8E84D0AAC266}"/>
              </a:ext>
            </a:extLst>
          </p:cNvPr>
          <p:cNvSpPr txBox="1"/>
          <p:nvPr/>
        </p:nvSpPr>
        <p:spPr>
          <a:xfrm>
            <a:off x="3998254" y="2100500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latest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8EF0D0-B9FE-4B33-B429-6791890FE04D}"/>
              </a:ext>
            </a:extLst>
          </p:cNvPr>
          <p:cNvSpPr txBox="1"/>
          <p:nvPr/>
        </p:nvSpPr>
        <p:spPr>
          <a:xfrm>
            <a:off x="3037949" y="26182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높이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734F11-C546-46AE-A0AA-75B54CE3DE1E}"/>
              </a:ext>
            </a:extLst>
          </p:cNvPr>
          <p:cNvSpPr txBox="1"/>
          <p:nvPr/>
        </p:nvSpPr>
        <p:spPr>
          <a:xfrm>
            <a:off x="3205462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73FBD3-87C7-41FD-B7AC-90A136640DB3}"/>
              </a:ext>
            </a:extLst>
          </p:cNvPr>
          <p:cNvSpPr txBox="1"/>
          <p:nvPr/>
        </p:nvSpPr>
        <p:spPr>
          <a:xfrm>
            <a:off x="3205462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8C0090-A20E-4F32-B405-BAE638E2D916}"/>
              </a:ext>
            </a:extLst>
          </p:cNvPr>
          <p:cNvSpPr txBox="1"/>
          <p:nvPr/>
        </p:nvSpPr>
        <p:spPr>
          <a:xfrm>
            <a:off x="3205462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85EC96-02AD-4D4B-94FE-3D8717C7802F}"/>
              </a:ext>
            </a:extLst>
          </p:cNvPr>
          <p:cNvSpPr txBox="1"/>
          <p:nvPr/>
        </p:nvSpPr>
        <p:spPr>
          <a:xfrm>
            <a:off x="4484723" y="261829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깊이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02DC35-7DA8-4EA1-8D43-5AFB470CDB3C}"/>
              </a:ext>
            </a:extLst>
          </p:cNvPr>
          <p:cNvSpPr txBox="1"/>
          <p:nvPr/>
        </p:nvSpPr>
        <p:spPr>
          <a:xfrm>
            <a:off x="4652237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E5AB28-43E8-454A-AD8D-259DA5F318C6}"/>
              </a:ext>
            </a:extLst>
          </p:cNvPr>
          <p:cNvSpPr txBox="1"/>
          <p:nvPr/>
        </p:nvSpPr>
        <p:spPr>
          <a:xfrm>
            <a:off x="4652237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5D0400-C8F5-4B2F-80D7-D3458544DDDC}"/>
              </a:ext>
            </a:extLst>
          </p:cNvPr>
          <p:cNvSpPr txBox="1"/>
          <p:nvPr/>
        </p:nvSpPr>
        <p:spPr>
          <a:xfrm>
            <a:off x="4652237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ED79E-EAC4-4593-87E6-C29C887A794C}"/>
              </a:ext>
            </a:extLst>
          </p:cNvPr>
          <p:cNvSpPr txBox="1"/>
          <p:nvPr/>
        </p:nvSpPr>
        <p:spPr>
          <a:xfrm>
            <a:off x="3537062" y="261829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불변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614ED2-3240-4C43-BE9B-3B256730A9FA}"/>
              </a:ext>
            </a:extLst>
          </p:cNvPr>
          <p:cNvSpPr txBox="1"/>
          <p:nvPr/>
        </p:nvSpPr>
        <p:spPr>
          <a:xfrm>
            <a:off x="5004866" y="261623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가변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3C7171-5BC7-463C-A197-E50F12E4447D}"/>
              </a:ext>
            </a:extLst>
          </p:cNvPr>
          <p:cNvSpPr txBox="1"/>
          <p:nvPr/>
        </p:nvSpPr>
        <p:spPr>
          <a:xfrm>
            <a:off x="5704794" y="262207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컨펌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F8880B-F308-4711-9599-6F10159EFB11}"/>
              </a:ext>
            </a:extLst>
          </p:cNvPr>
          <p:cNvSpPr/>
          <p:nvPr/>
        </p:nvSpPr>
        <p:spPr>
          <a:xfrm>
            <a:off x="8224849" y="5608397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0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9FC909A-36E7-4E96-B3BE-7E930C582A2C}"/>
              </a:ext>
            </a:extLst>
          </p:cNvPr>
          <p:cNvSpPr/>
          <p:nvPr/>
        </p:nvSpPr>
        <p:spPr>
          <a:xfrm>
            <a:off x="8224849" y="4408718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677896-D856-49AA-AC64-8DED3FD9900A}"/>
              </a:ext>
            </a:extLst>
          </p:cNvPr>
          <p:cNvSpPr/>
          <p:nvPr/>
        </p:nvSpPr>
        <p:spPr>
          <a:xfrm>
            <a:off x="8224848" y="3186242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2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C166381-0D53-4A16-816C-B7150C1D4160}"/>
              </a:ext>
            </a:extLst>
          </p:cNvPr>
          <p:cNvCxnSpPr>
            <a:stCxn id="53" idx="0"/>
            <a:endCxn id="54" idx="2"/>
          </p:cNvCxnSpPr>
          <p:nvPr/>
        </p:nvCxnSpPr>
        <p:spPr>
          <a:xfrm flipV="1">
            <a:off x="8697952" y="5354923"/>
            <a:ext cx="0" cy="25347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15829B-0732-410D-8301-52EC8A2CBF81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flipH="1" flipV="1">
            <a:off x="8697951" y="4132447"/>
            <a:ext cx="1" cy="2762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0ADF53-4102-4F1F-B62E-A57B87223511}"/>
              </a:ext>
            </a:extLst>
          </p:cNvPr>
          <p:cNvSpPr/>
          <p:nvPr/>
        </p:nvSpPr>
        <p:spPr>
          <a:xfrm>
            <a:off x="8221704" y="1963766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3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B835735-E1F1-46C5-8B7E-47E6F0FBBA29}"/>
              </a:ext>
            </a:extLst>
          </p:cNvPr>
          <p:cNvCxnSpPr>
            <a:cxnSpLocks/>
            <a:stCxn id="55" idx="0"/>
            <a:endCxn id="58" idx="2"/>
          </p:cNvCxnSpPr>
          <p:nvPr/>
        </p:nvCxnSpPr>
        <p:spPr>
          <a:xfrm flipH="1" flipV="1">
            <a:off x="8694807" y="2909971"/>
            <a:ext cx="3144" cy="2762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8DA7883-8373-4FCC-9D95-B48651E83617}"/>
              </a:ext>
            </a:extLst>
          </p:cNvPr>
          <p:cNvSpPr txBox="1"/>
          <p:nvPr/>
        </p:nvSpPr>
        <p:spPr>
          <a:xfrm>
            <a:off x="7459998" y="2269264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latest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BE722756-0094-4F91-9F81-3736580F8C31}"/>
              </a:ext>
            </a:extLst>
          </p:cNvPr>
          <p:cNvSpPr/>
          <p:nvPr/>
        </p:nvSpPr>
        <p:spPr>
          <a:xfrm rot="16200000">
            <a:off x="6955473" y="3626816"/>
            <a:ext cx="192929" cy="32509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8BDD57-FB35-4119-91A7-BF9695ACFA9D}"/>
              </a:ext>
            </a:extLst>
          </p:cNvPr>
          <p:cNvSpPr txBox="1"/>
          <p:nvPr/>
        </p:nvSpPr>
        <p:spPr>
          <a:xfrm>
            <a:off x="9526983" y="1377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높이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6D1B47-EDBE-46B1-A8E3-D81C2F7176D5}"/>
              </a:ext>
            </a:extLst>
          </p:cNvPr>
          <p:cNvSpPr txBox="1"/>
          <p:nvPr/>
        </p:nvSpPr>
        <p:spPr>
          <a:xfrm>
            <a:off x="9694496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C8EB"/>
                </a:solidFill>
              </a:rPr>
              <a:t>0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4E18AA-922A-447C-A807-C0D9B0163524}"/>
              </a:ext>
            </a:extLst>
          </p:cNvPr>
          <p:cNvSpPr txBox="1"/>
          <p:nvPr/>
        </p:nvSpPr>
        <p:spPr>
          <a:xfrm>
            <a:off x="9694496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C8EB"/>
                </a:solidFill>
              </a:rPr>
              <a:t>1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C755FF-62CC-4E4E-9FF4-2FFD95C4F3AD}"/>
              </a:ext>
            </a:extLst>
          </p:cNvPr>
          <p:cNvSpPr txBox="1"/>
          <p:nvPr/>
        </p:nvSpPr>
        <p:spPr>
          <a:xfrm>
            <a:off x="9694496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C8EB"/>
                </a:solidFill>
              </a:rPr>
              <a:t>2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7DFA95-1DC6-4E93-8A14-7D02790020D3}"/>
              </a:ext>
            </a:extLst>
          </p:cNvPr>
          <p:cNvSpPr txBox="1"/>
          <p:nvPr/>
        </p:nvSpPr>
        <p:spPr>
          <a:xfrm>
            <a:off x="10973757" y="137789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깊이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7D5F4A-1A73-4923-8B76-9AFE3DFC11C8}"/>
              </a:ext>
            </a:extLst>
          </p:cNvPr>
          <p:cNvSpPr txBox="1"/>
          <p:nvPr/>
        </p:nvSpPr>
        <p:spPr>
          <a:xfrm>
            <a:off x="11141271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F296B"/>
                </a:solidFill>
              </a:rPr>
              <a:t>4</a:t>
            </a:r>
            <a:endParaRPr lang="ko-KR" altLang="en-US" dirty="0">
              <a:solidFill>
                <a:srgbClr val="EF296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E5A3DE-1C6F-4A49-A226-3329CC7B8123}"/>
              </a:ext>
            </a:extLst>
          </p:cNvPr>
          <p:cNvSpPr txBox="1"/>
          <p:nvPr/>
        </p:nvSpPr>
        <p:spPr>
          <a:xfrm>
            <a:off x="11141271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F296B"/>
                </a:solidFill>
              </a:rPr>
              <a:t>3</a:t>
            </a:r>
            <a:endParaRPr lang="ko-KR" altLang="en-US" dirty="0">
              <a:solidFill>
                <a:srgbClr val="EF296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B7E242-8DF3-4FF7-90C2-3D568D843C52}"/>
              </a:ext>
            </a:extLst>
          </p:cNvPr>
          <p:cNvSpPr txBox="1"/>
          <p:nvPr/>
        </p:nvSpPr>
        <p:spPr>
          <a:xfrm>
            <a:off x="11141271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F296B"/>
                </a:solidFill>
              </a:rPr>
              <a:t>2</a:t>
            </a:r>
            <a:endParaRPr lang="ko-KR" altLang="en-US" dirty="0">
              <a:solidFill>
                <a:srgbClr val="EF296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3830D8-9CC1-477E-BCD9-D027713D42D8}"/>
              </a:ext>
            </a:extLst>
          </p:cNvPr>
          <p:cNvSpPr txBox="1"/>
          <p:nvPr/>
        </p:nvSpPr>
        <p:spPr>
          <a:xfrm>
            <a:off x="9694496" y="20961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0A31FC-51A7-4BF3-AB7A-8BD557C42FC4}"/>
              </a:ext>
            </a:extLst>
          </p:cNvPr>
          <p:cNvSpPr txBox="1"/>
          <p:nvPr/>
        </p:nvSpPr>
        <p:spPr>
          <a:xfrm>
            <a:off x="11141271" y="20961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75BE71-1E96-411E-A230-396B88ACF55F}"/>
              </a:ext>
            </a:extLst>
          </p:cNvPr>
          <p:cNvSpPr txBox="1"/>
          <p:nvPr/>
        </p:nvSpPr>
        <p:spPr>
          <a:xfrm>
            <a:off x="634998" y="2100089"/>
            <a:ext cx="1333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9" grpId="0" animBg="1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8" grpId="0" animBg="1"/>
      <p:bldP spid="62" grpId="0"/>
      <p:bldP spid="63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5" grpId="0"/>
      <p:bldP spid="7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7D7866-62B3-45DF-831C-F91C0D81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: UTXO</a:t>
            </a:r>
          </a:p>
          <a:p>
            <a:pPr lvl="1"/>
            <a:r>
              <a:rPr lang="ko-KR" altLang="en-US" dirty="0"/>
              <a:t>블록체인에 상태 및 검증 정보를 모두 저장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en-US" altLang="ko-KR" dirty="0"/>
              <a:t>: Account Based</a:t>
            </a:r>
          </a:p>
          <a:p>
            <a:pPr lvl="1"/>
            <a:r>
              <a:rPr lang="en-US" altLang="ko-KR" dirty="0"/>
              <a:t>Nonce, Value, Data, </a:t>
            </a:r>
            <a:r>
              <a:rPr lang="en-US" altLang="ko-KR" dirty="0" err="1"/>
              <a:t>StorageHash</a:t>
            </a:r>
            <a:endParaRPr lang="en-US" altLang="ko-KR" dirty="0"/>
          </a:p>
          <a:p>
            <a:pPr lvl="1"/>
            <a:r>
              <a:rPr lang="ko-KR" altLang="en-US" dirty="0"/>
              <a:t>블록체인 </a:t>
            </a:r>
            <a:r>
              <a:rPr lang="en-US" altLang="ko-KR" dirty="0"/>
              <a:t>+ State DB</a:t>
            </a:r>
          </a:p>
          <a:p>
            <a:pPr lvl="2"/>
            <a:r>
              <a:rPr lang="ko-KR" altLang="en-US" dirty="0"/>
              <a:t>상태</a:t>
            </a:r>
            <a:r>
              <a:rPr lang="en-US" altLang="ko-KR" dirty="0"/>
              <a:t>: State DB</a:t>
            </a:r>
          </a:p>
          <a:p>
            <a:pPr lvl="2"/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상태 탐색 및 검증정보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422F16-A4CB-4243-81D2-77F6619D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002320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49A01D-00D9-4C00-8E2D-E4EE1ED5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Unspent Transaction Output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2273E2-1BA7-4408-9DC1-BFBAFADB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UTXO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721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80CD0E-A430-432E-A3CB-476E1945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ECC(secp256k1)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Keccak256 -&gt; </a:t>
            </a:r>
            <a:r>
              <a:rPr lang="ko-KR" altLang="en-US" dirty="0"/>
              <a:t>하위 </a:t>
            </a:r>
            <a:r>
              <a:rPr lang="en-US" altLang="ko-KR" dirty="0"/>
              <a:t>160bit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8DE42F-DB17-4973-8EF7-E5991253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 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Account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813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343A65-5B4D-463C-86A2-AA530D32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03074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</a:t>
            </a:r>
            <a:r>
              <a:rPr lang="ko-KR" altLang="en-US" dirty="0"/>
              <a:t>계정의 주소</a:t>
            </a:r>
            <a:endParaRPr lang="en-US" altLang="ko-KR" dirty="0"/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주소 생성 방법</a:t>
            </a:r>
            <a:endParaRPr lang="en-US" altLang="ko-KR" dirty="0"/>
          </a:p>
          <a:p>
            <a:pPr lvl="1"/>
            <a:r>
              <a:rPr lang="ko-KR" altLang="en-US" dirty="0"/>
              <a:t>비밀키 </a:t>
            </a:r>
            <a:r>
              <a:rPr lang="en-US" altLang="ko-KR" dirty="0"/>
              <a:t>-&gt; ECC(secp256k1)  -&gt; </a:t>
            </a:r>
            <a:r>
              <a:rPr lang="ko-KR" altLang="en-US" dirty="0"/>
              <a:t>공개키 </a:t>
            </a:r>
            <a:r>
              <a:rPr lang="en-US" altLang="ko-KR" dirty="0"/>
              <a:t>-&gt; SHA-256 -&gt; RIPEMD160 (20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-&gt; prefix 0x00 (1</a:t>
            </a:r>
            <a:r>
              <a:rPr lang="ko-KR" altLang="en-US" dirty="0"/>
              <a:t>바이트</a:t>
            </a:r>
            <a:r>
              <a:rPr lang="en-US" altLang="ko-KR" dirty="0"/>
              <a:t>) -&gt; </a:t>
            </a:r>
            <a:br>
              <a:rPr lang="en-US" altLang="ko-KR" dirty="0"/>
            </a:br>
            <a:r>
              <a:rPr lang="en-US" altLang="ko-KR" dirty="0"/>
              <a:t>postfix checksum( 0x00 + </a:t>
            </a:r>
            <a:r>
              <a:rPr lang="ko-KR" altLang="en-US" dirty="0"/>
              <a:t>공개키 </a:t>
            </a:r>
            <a:r>
              <a:rPr lang="ko-KR" altLang="en-US" dirty="0" err="1"/>
              <a:t>해시값의</a:t>
            </a:r>
            <a:r>
              <a:rPr lang="ko-KR" altLang="en-US" dirty="0"/>
              <a:t> </a:t>
            </a:r>
            <a:r>
              <a:rPr lang="en-US" altLang="ko-KR" dirty="0"/>
              <a:t>SHA256 -&gt; SHA256 -&gt; </a:t>
            </a:r>
            <a:r>
              <a:rPr lang="ko-KR" altLang="en-US" dirty="0"/>
              <a:t>결과의 </a:t>
            </a:r>
            <a:r>
              <a:rPr lang="ko-KR" altLang="en-US" dirty="0" err="1"/>
              <a:t>맨앞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br>
              <a:rPr lang="en-US" altLang="ko-KR" dirty="0"/>
            </a:br>
            <a:r>
              <a:rPr lang="en-US" altLang="ko-KR" dirty="0"/>
              <a:t>-&gt; 0x00 + </a:t>
            </a:r>
            <a:r>
              <a:rPr lang="ko-KR" altLang="en-US" dirty="0"/>
              <a:t>공개키 </a:t>
            </a:r>
            <a:r>
              <a:rPr lang="ko-KR" altLang="en-US" dirty="0" err="1"/>
              <a:t>해쉬값</a:t>
            </a:r>
            <a:r>
              <a:rPr lang="ko-KR" altLang="en-US" dirty="0"/>
              <a:t> </a:t>
            </a:r>
            <a:r>
              <a:rPr lang="en-US" altLang="ko-KR" dirty="0"/>
              <a:t>+ checksum =&gt; </a:t>
            </a: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바이트</a:t>
            </a:r>
            <a:r>
              <a:rPr lang="en-US" altLang="ko-KR" dirty="0"/>
              <a:t> =&gt; Base58</a:t>
            </a:r>
          </a:p>
          <a:p>
            <a:pPr lvl="1"/>
            <a:r>
              <a:rPr lang="en-US" altLang="ko-KR" dirty="0"/>
              <a:t>RIPEMD160 -&gt; </a:t>
            </a:r>
            <a:r>
              <a:rPr lang="ko-KR" altLang="en-US" dirty="0"/>
              <a:t>학계에서 만든 </a:t>
            </a:r>
            <a:r>
              <a:rPr lang="en-US" altLang="ko-KR" dirty="0"/>
              <a:t>output 160bit</a:t>
            </a:r>
            <a:r>
              <a:rPr lang="ko-KR" altLang="en-US" dirty="0"/>
              <a:t> 암호화 </a:t>
            </a:r>
            <a:r>
              <a:rPr lang="ko-KR" altLang="en-US" dirty="0" err="1"/>
              <a:t>해쉬</a:t>
            </a:r>
            <a:r>
              <a:rPr lang="ko-KR" altLang="en-US" dirty="0"/>
              <a:t> 함수 </a:t>
            </a:r>
            <a:r>
              <a:rPr lang="en-US" altLang="ko-KR" dirty="0"/>
              <a:t>(</a:t>
            </a:r>
            <a:r>
              <a:rPr lang="ko-KR" altLang="en-US" dirty="0"/>
              <a:t>많이 사용되지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Base58 Check </a:t>
            </a:r>
            <a:r>
              <a:rPr lang="ko-KR" altLang="en-US" dirty="0"/>
              <a:t>인코딩</a:t>
            </a:r>
            <a:endParaRPr lang="en-US" altLang="ko-KR" dirty="0"/>
          </a:p>
          <a:p>
            <a:pPr lvl="2"/>
            <a:r>
              <a:rPr lang="en-US" altLang="ko-KR" dirty="0"/>
              <a:t>0 ~ 57 </a:t>
            </a:r>
            <a:r>
              <a:rPr lang="ko-KR" altLang="en-US" dirty="0"/>
              <a:t>을 </a:t>
            </a:r>
            <a:r>
              <a:rPr lang="en-US" altLang="ko-KR" dirty="0"/>
              <a:t>1~9,A~Z,a~z </a:t>
            </a:r>
            <a:r>
              <a:rPr lang="ko-KR" altLang="en-US" dirty="0"/>
              <a:t>까지 매핑</a:t>
            </a:r>
            <a:endParaRPr lang="en-US" altLang="ko-KR" dirty="0"/>
          </a:p>
          <a:p>
            <a:pPr lvl="3"/>
            <a:r>
              <a:rPr lang="en-US" altLang="ko-KR" dirty="0"/>
              <a:t>BASE64</a:t>
            </a:r>
            <a:r>
              <a:rPr lang="ko-KR" altLang="en-US" dirty="0"/>
              <a:t>의 </a:t>
            </a:r>
            <a:r>
              <a:rPr lang="en-US" altLang="ko-KR" dirty="0"/>
              <a:t>0(</a:t>
            </a:r>
            <a:r>
              <a:rPr lang="ko-KR" altLang="en-US" dirty="0"/>
              <a:t>숫자 </a:t>
            </a:r>
            <a:r>
              <a:rPr lang="en-US" altLang="ko-KR" dirty="0"/>
              <a:t>0), O(</a:t>
            </a:r>
            <a:r>
              <a:rPr lang="ko-KR" altLang="en-US" dirty="0"/>
              <a:t>대문자 </a:t>
            </a:r>
            <a:r>
              <a:rPr lang="en-US" altLang="ko-KR" dirty="0"/>
              <a:t>O), I(</a:t>
            </a:r>
            <a:r>
              <a:rPr lang="ko-KR" altLang="en-US" dirty="0"/>
              <a:t>대문자 아이</a:t>
            </a:r>
            <a:r>
              <a:rPr lang="en-US" altLang="ko-KR" dirty="0"/>
              <a:t>), l(</a:t>
            </a:r>
            <a:r>
              <a:rPr lang="ko-KR" altLang="en-US" dirty="0"/>
              <a:t>소문자 엘</a:t>
            </a:r>
            <a:r>
              <a:rPr lang="en-US" altLang="ko-KR" dirty="0"/>
              <a:t>)</a:t>
            </a:r>
            <a:r>
              <a:rPr lang="ko-KR" altLang="en-US" dirty="0"/>
              <a:t>처럼 모양이 비슷해 혼동을 일으키는 몇 글자를 제외하고 만든 것이 </a:t>
            </a:r>
            <a:r>
              <a:rPr lang="en-US" altLang="ko-KR" dirty="0"/>
              <a:t>base 58</a:t>
            </a:r>
          </a:p>
          <a:p>
            <a:pPr lvl="3"/>
            <a:r>
              <a:rPr lang="en-US" altLang="ko-KR" dirty="0"/>
              <a:t>Base64</a:t>
            </a:r>
            <a:r>
              <a:rPr lang="ko-KR" altLang="en-US" dirty="0"/>
              <a:t>는 공식 매핑 테이블이 있으나 </a:t>
            </a:r>
            <a:r>
              <a:rPr lang="en-US" altLang="ko-KR" dirty="0"/>
              <a:t>base58</a:t>
            </a:r>
            <a:r>
              <a:rPr lang="ko-KR" altLang="en-US" dirty="0"/>
              <a:t>은 응용프로그램마다 다를 수 있다</a:t>
            </a:r>
            <a:r>
              <a:rPr lang="en-US" altLang="ko-KR" dirty="0"/>
              <a:t>. </a:t>
            </a:r>
            <a:r>
              <a:rPr lang="ko-KR" altLang="en-US" dirty="0"/>
              <a:t>여기 표는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base58 </a:t>
            </a:r>
            <a:r>
              <a:rPr lang="ko-KR" altLang="en-US" dirty="0" err="1"/>
              <a:t>매핑표</a:t>
            </a:r>
            <a:endParaRPr lang="en-US" altLang="ko-KR" dirty="0"/>
          </a:p>
          <a:p>
            <a:pPr lvl="2"/>
            <a:r>
              <a:rPr lang="ko-KR" altLang="en-US" dirty="0"/>
              <a:t>예전 이메일이 이진 파일을 처리하지 못하던 시절 이메일에 이진 파일을 첨부하기 위해서 사용</a:t>
            </a:r>
            <a:endParaRPr lang="en-US" altLang="ko-KR" dirty="0"/>
          </a:p>
          <a:p>
            <a:pPr lvl="2"/>
            <a:r>
              <a:rPr lang="ko-KR" altLang="en-US" dirty="0" err="1"/>
              <a:t>매핑표를</a:t>
            </a:r>
            <a:r>
              <a:rPr lang="ko-KR" altLang="en-US" dirty="0"/>
              <a:t> 이용하여 </a:t>
            </a:r>
            <a:r>
              <a:rPr lang="en-US" altLang="ko-KR" dirty="0"/>
              <a:t>58</a:t>
            </a:r>
            <a:r>
              <a:rPr lang="ko-KR" altLang="en-US" dirty="0"/>
              <a:t>진수 처리로 생각하면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맨 앞에 </a:t>
            </a:r>
            <a:r>
              <a:rPr lang="en-US" altLang="ko-KR" dirty="0"/>
              <a:t>0</a:t>
            </a:r>
            <a:r>
              <a:rPr lang="ko-KR" altLang="en-US" dirty="0"/>
              <a:t>이 연속한 경우</a:t>
            </a:r>
            <a:r>
              <a:rPr lang="en-US" altLang="ko-KR" dirty="0"/>
              <a:t>: </a:t>
            </a:r>
            <a:r>
              <a:rPr lang="ko-KR" altLang="en-US" dirty="0"/>
              <a:t>맨 앞의 </a:t>
            </a:r>
            <a:r>
              <a:rPr lang="en-US" altLang="ko-KR" dirty="0"/>
              <a:t>0</a:t>
            </a:r>
            <a:r>
              <a:rPr lang="ko-KR" altLang="en-US" dirty="0"/>
              <a:t>을 바이트 단위로 분리하여 모두 </a:t>
            </a:r>
            <a:r>
              <a:rPr lang="en-US" altLang="ko-KR" dirty="0"/>
              <a:t>1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3"/>
            <a:r>
              <a:rPr lang="ko-KR" altLang="en-US" dirty="0"/>
              <a:t>나머지는 </a:t>
            </a:r>
            <a:r>
              <a:rPr lang="en-US" altLang="ko-KR" dirty="0"/>
              <a:t>58</a:t>
            </a:r>
            <a:r>
              <a:rPr lang="ko-KR" altLang="en-US" dirty="0" err="1"/>
              <a:t>진번</a:t>
            </a:r>
            <a:r>
              <a:rPr lang="ko-KR" altLang="en-US" dirty="0"/>
              <a:t> 변환을 활용해 두 수를 합친다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으로 인해  항상 맨 앞에 최소 </a:t>
            </a:r>
            <a:r>
              <a:rPr lang="en-US" altLang="ko-KR" dirty="0"/>
              <a:t>1</a:t>
            </a:r>
            <a:r>
              <a:rPr lang="ko-KR" altLang="en-US" dirty="0"/>
              <a:t>바이트의 </a:t>
            </a:r>
            <a:r>
              <a:rPr lang="en-US" altLang="ko-KR" dirty="0"/>
              <a:t>0</a:t>
            </a:r>
            <a:r>
              <a:rPr lang="ko-KR" altLang="en-US" dirty="0"/>
              <a:t>이 존재</a:t>
            </a:r>
            <a:endParaRPr lang="en-US" altLang="ko-KR" dirty="0"/>
          </a:p>
          <a:p>
            <a:pPr lvl="3"/>
            <a:r>
              <a:rPr lang="en-US" altLang="ko-KR" dirty="0"/>
              <a:t>0</a:t>
            </a:r>
            <a:r>
              <a:rPr lang="ko-KR" altLang="en-US" dirty="0"/>
              <a:t>의 바이트 수 만큼 </a:t>
            </a:r>
            <a:r>
              <a:rPr lang="en-US" altLang="ko-KR" dirty="0"/>
              <a:t>1 +  Base58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특징</a:t>
            </a:r>
            <a:endParaRPr lang="en-US" altLang="ko-KR" dirty="0"/>
          </a:p>
          <a:p>
            <a:pPr lvl="3"/>
            <a:r>
              <a:rPr lang="ko-KR" altLang="en-US" dirty="0" err="1"/>
              <a:t>비트코인</a:t>
            </a:r>
            <a:r>
              <a:rPr lang="ko-KR" altLang="en-US" dirty="0"/>
              <a:t> 주소는 항상 </a:t>
            </a:r>
            <a:r>
              <a:rPr lang="en-US" altLang="ko-KR" dirty="0"/>
              <a:t>1</a:t>
            </a:r>
            <a:r>
              <a:rPr lang="ko-KR" altLang="en-US" dirty="0"/>
              <a:t>로 시작한다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더 이상 몫이 없을 때까지 반복해 그 나머지를 매핑하는 방식 </a:t>
            </a:r>
            <a:r>
              <a:rPr lang="en-US" altLang="ko-KR" dirty="0"/>
              <a:t>-&gt; </a:t>
            </a:r>
            <a:r>
              <a:rPr lang="ko-KR" altLang="en-US" dirty="0"/>
              <a:t>숫자에 따라 나누는 횟수가 달라질 수 있고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ko-KR" altLang="en-US" dirty="0" err="1"/>
              <a:t>비트코인</a:t>
            </a:r>
            <a:r>
              <a:rPr lang="ko-KR" altLang="en-US" dirty="0"/>
              <a:t> 주소의 길이는 가변이다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최대 </a:t>
            </a:r>
            <a:r>
              <a:rPr lang="en-US" altLang="ko-KR" dirty="0"/>
              <a:t>34</a:t>
            </a:r>
            <a:r>
              <a:rPr lang="ko-KR" altLang="en-US" dirty="0"/>
              <a:t>자</a:t>
            </a:r>
            <a:endParaRPr lang="en-US" altLang="ko-KR" dirty="0"/>
          </a:p>
          <a:p>
            <a:pPr lvl="1"/>
            <a:r>
              <a:rPr lang="en-US" altLang="ko-KR" dirty="0"/>
              <a:t>2012</a:t>
            </a:r>
            <a:r>
              <a:rPr lang="ko-KR" altLang="en-US" dirty="0"/>
              <a:t>년 소프트 포크로 </a:t>
            </a:r>
            <a:r>
              <a:rPr lang="en-US" altLang="ko-KR" dirty="0"/>
              <a:t>P2PH </a:t>
            </a:r>
            <a:r>
              <a:rPr lang="ko-KR" altLang="en-US" dirty="0"/>
              <a:t>새로운 트랜잭션 방식 추가 </a:t>
            </a:r>
            <a:r>
              <a:rPr lang="en-US" altLang="ko-KR" dirty="0"/>
              <a:t>-&gt; 3</a:t>
            </a:r>
            <a:r>
              <a:rPr lang="ko-KR" altLang="en-US" dirty="0"/>
              <a:t>으로 시작하는 주소 존재</a:t>
            </a:r>
            <a:endParaRPr lang="en-US" altLang="ko-KR" dirty="0"/>
          </a:p>
          <a:p>
            <a:pPr lvl="2"/>
            <a:r>
              <a:rPr lang="en-US" altLang="ko-KR" dirty="0"/>
              <a:t>P2PKH : original, pay to public key hash</a:t>
            </a:r>
          </a:p>
          <a:p>
            <a:pPr lvl="2"/>
            <a:r>
              <a:rPr lang="en-US" altLang="ko-KR" dirty="0"/>
              <a:t>P2SH : current,</a:t>
            </a:r>
            <a:r>
              <a:rPr lang="ko-KR" altLang="en-US" dirty="0"/>
              <a:t> </a:t>
            </a:r>
            <a:r>
              <a:rPr lang="en-US" altLang="ko-KR" dirty="0"/>
              <a:t>pay-to-script</a:t>
            </a:r>
            <a:r>
              <a:rPr lang="ko-KR" altLang="en-US" dirty="0"/>
              <a:t> </a:t>
            </a:r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대부분의 </a:t>
            </a:r>
            <a:r>
              <a:rPr lang="ko-KR" altLang="en-US" dirty="0" err="1"/>
              <a:t>월렛</a:t>
            </a:r>
            <a:r>
              <a:rPr lang="en-US" altLang="ko-KR" dirty="0"/>
              <a:t>) – now standard (</a:t>
            </a:r>
            <a:r>
              <a:rPr lang="ko-KR" altLang="en-US" dirty="0"/>
              <a:t>더 많은 기능 제공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주소 생성 방법</a:t>
            </a:r>
            <a:endParaRPr lang="en-US" altLang="ko-KR" dirty="0"/>
          </a:p>
          <a:p>
            <a:pPr lvl="1"/>
            <a:r>
              <a:rPr lang="ko-KR" altLang="en-US" dirty="0"/>
              <a:t>비밀키 </a:t>
            </a:r>
            <a:r>
              <a:rPr lang="en-US" altLang="ko-KR" dirty="0"/>
              <a:t>-&gt; ECC(secp256k1)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Keccak256 -&gt; </a:t>
            </a:r>
            <a:r>
              <a:rPr lang="ko-KR" altLang="en-US" dirty="0"/>
              <a:t>하위 </a:t>
            </a:r>
            <a:r>
              <a:rPr lang="en-US" altLang="ko-KR" dirty="0"/>
              <a:t>160bit</a:t>
            </a:r>
          </a:p>
          <a:p>
            <a:pPr lvl="1"/>
            <a:r>
              <a:rPr lang="en-US" altLang="ko-KR" dirty="0"/>
              <a:t>EIP-55 (Mixed-case checksum address encoding)</a:t>
            </a:r>
          </a:p>
          <a:p>
            <a:pPr lvl="2"/>
            <a:r>
              <a:rPr lang="ko-KR" altLang="en-US" dirty="0"/>
              <a:t>주소</a:t>
            </a:r>
            <a:r>
              <a:rPr lang="en-US" altLang="ko-KR" dirty="0"/>
              <a:t> -&gt; </a:t>
            </a:r>
            <a:r>
              <a:rPr lang="ko-KR" altLang="en-US" dirty="0"/>
              <a:t>소문자로 변환 </a:t>
            </a:r>
            <a:r>
              <a:rPr lang="en-US" altLang="ko-KR" dirty="0"/>
              <a:t>-&gt; keccak256  -&gt; keccak256 </a:t>
            </a:r>
            <a:r>
              <a:rPr lang="ko-KR" altLang="en-US" dirty="0"/>
              <a:t>결과의 앞쪽 </a:t>
            </a:r>
            <a:r>
              <a:rPr lang="en-US" altLang="ko-KR" dirty="0"/>
              <a:t>160bit</a:t>
            </a:r>
            <a:r>
              <a:rPr lang="ko-KR" altLang="en-US" dirty="0"/>
              <a:t>를 사용 </a:t>
            </a:r>
            <a:r>
              <a:rPr lang="en-US" altLang="ko-KR" dirty="0"/>
              <a:t>-&gt; keccak256</a:t>
            </a:r>
            <a:r>
              <a:rPr lang="ko-KR" altLang="en-US" dirty="0"/>
              <a:t> 결과의 </a:t>
            </a:r>
            <a:r>
              <a:rPr lang="en-US" altLang="ko-KR" dirty="0" err="1"/>
              <a:t>nibbl</a:t>
            </a:r>
            <a:r>
              <a:rPr lang="ko-KR" altLang="en-US" dirty="0"/>
              <a:t>이 </a:t>
            </a:r>
            <a:r>
              <a:rPr lang="en-US" altLang="ko-KR" dirty="0"/>
              <a:t>8</a:t>
            </a:r>
            <a:r>
              <a:rPr lang="ko-KR" altLang="en-US" dirty="0"/>
              <a:t>이상이고</a:t>
            </a:r>
            <a:r>
              <a:rPr lang="en-US" altLang="ko-KR" dirty="0"/>
              <a:t>, </a:t>
            </a:r>
            <a:r>
              <a:rPr lang="ko-KR" altLang="en-US" dirty="0"/>
              <a:t>주소가 </a:t>
            </a:r>
            <a:r>
              <a:rPr lang="en-US" altLang="ko-KR" dirty="0"/>
              <a:t>alphabet</a:t>
            </a:r>
            <a:r>
              <a:rPr lang="ko-KR" altLang="en-US" dirty="0"/>
              <a:t>인 경우 대문자로 치환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6146B6-CBC6-4F0F-A248-7734DA2B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AEEDB-BA3E-4216-AA10-9C57E952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091" y="635709"/>
            <a:ext cx="3885609" cy="2793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86F1A9-75E4-43B1-8330-469136036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345" y="5065349"/>
            <a:ext cx="3448965" cy="14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50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2E9B9C-914A-4907-9B3A-EEF69A07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FDBF40-0230-4ED5-A92A-B86C5580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트랜잭션 및 블록</a:t>
            </a:r>
          </a:p>
        </p:txBody>
      </p:sp>
    </p:spTree>
    <p:extLst>
      <p:ext uri="{BB962C8B-B14F-4D97-AF65-F5344CB8AC3E}">
        <p14:creationId xmlns:p14="http://schemas.microsoft.com/office/powerpoint/2010/main" val="3700787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2E9B9C-914A-4907-9B3A-EEF69A07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FDBF40-0230-4ED5-A92A-B86C5580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트랜잭션 및 블록</a:t>
            </a:r>
          </a:p>
        </p:txBody>
      </p:sp>
    </p:spTree>
    <p:extLst>
      <p:ext uri="{BB962C8B-B14F-4D97-AF65-F5344CB8AC3E}">
        <p14:creationId xmlns:p14="http://schemas.microsoft.com/office/powerpoint/2010/main" val="4031144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B012BC3D-703B-4109-8F2B-4A9B14A407E8}"/>
              </a:ext>
            </a:extLst>
          </p:cNvPr>
          <p:cNvSpPr txBox="1">
            <a:spLocks/>
          </p:cNvSpPr>
          <p:nvPr/>
        </p:nvSpPr>
        <p:spPr>
          <a:xfrm>
            <a:off x="241299" y="674860"/>
            <a:ext cx="11683999" cy="603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신뢰할 수 없는 분산 환경에서 메시지 전송 및 데이터 상태 공유 방법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Bitcoin mailing list </a:t>
            </a:r>
            <a:r>
              <a:rPr lang="en-US" altLang="ko-KR" sz="1400" dirty="0">
                <a:hlinkClick r:id="rId3"/>
              </a:rPr>
              <a:t>#014847 – James A. Donald</a:t>
            </a:r>
            <a:r>
              <a:rPr lang="en-US" altLang="ko-KR" sz="1400" dirty="0"/>
              <a:t>, 2008-11-13 06:16:31</a:t>
            </a:r>
          </a:p>
          <a:p>
            <a:pPr lvl="1"/>
            <a:r>
              <a:rPr lang="en-US" altLang="ko-KR" sz="1600" dirty="0"/>
              <a:t>It is not sufficient that everyone knows X.</a:t>
            </a:r>
            <a:br>
              <a:rPr lang="en-US" altLang="ko-KR" sz="1600" dirty="0"/>
            </a:br>
            <a:r>
              <a:rPr lang="en-US" altLang="ko-KR" sz="1600" dirty="0"/>
              <a:t>We also need everyone to know that everyone knows X, </a:t>
            </a:r>
            <a:br>
              <a:rPr lang="en-US" altLang="ko-KR" sz="1600" dirty="0"/>
            </a:br>
            <a:r>
              <a:rPr lang="en-US" altLang="ko-KR" sz="1600" dirty="0"/>
              <a:t>and that everyone knows that everyone knows that everyone knows X</a:t>
            </a:r>
            <a:br>
              <a:rPr lang="en-US" altLang="ko-KR" sz="1600" dirty="0"/>
            </a:br>
            <a:r>
              <a:rPr lang="en-US" altLang="ko-KR" sz="1600" dirty="0"/>
              <a:t>- which, as in the Byzantine Generals problem, is the classic hard problem of distributed data processing.</a:t>
            </a:r>
            <a:endParaRPr lang="en-US" altLang="ko-KR" sz="1800" dirty="0"/>
          </a:p>
          <a:p>
            <a:pPr lvl="1"/>
            <a:r>
              <a:rPr lang="ko-KR" altLang="en-US" sz="1600" dirty="0"/>
              <a:t>모두가 </a:t>
            </a:r>
            <a:r>
              <a:rPr lang="en-US" altLang="ko-KR" sz="1600" dirty="0"/>
              <a:t>X</a:t>
            </a:r>
            <a:r>
              <a:rPr lang="ko-KR" altLang="en-US" sz="1600" dirty="0"/>
              <a:t>를 안다는 사실로는 충분하지 않습니다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모두가 </a:t>
            </a:r>
            <a:r>
              <a:rPr lang="en-US" altLang="ko-KR" sz="1600" dirty="0"/>
              <a:t>X</a:t>
            </a:r>
            <a:r>
              <a:rPr lang="ko-KR" altLang="en-US" sz="1600" dirty="0"/>
              <a:t>를 안다는 사실도 모두가 알아야 하며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또 모두가 </a:t>
            </a:r>
            <a:r>
              <a:rPr lang="en-US" altLang="ko-KR" sz="1600" dirty="0"/>
              <a:t>X</a:t>
            </a:r>
            <a:r>
              <a:rPr lang="ko-KR" altLang="en-US" sz="1600" dirty="0"/>
              <a:t>를 안다는 사실을 우리가 모두 다 안다는 사실도 전원이 알아야 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이는 비잔틴 장군 문제처럼</a:t>
            </a:r>
            <a:r>
              <a:rPr lang="en-US" altLang="ko-KR" sz="1600" dirty="0"/>
              <a:t>, </a:t>
            </a:r>
            <a:r>
              <a:rPr lang="ko-KR" altLang="en-US" sz="1600" dirty="0"/>
              <a:t>분산 데이터 시스템에서 오래된 난제이다</a:t>
            </a:r>
            <a:r>
              <a:rPr lang="en-US" altLang="ko-KR" sz="1600" dirty="0"/>
              <a:t>.</a:t>
            </a:r>
          </a:p>
          <a:p>
            <a:r>
              <a:rPr lang="ko-KR" altLang="en-US" dirty="0"/>
              <a:t>비잔티움 장군 문제 </a:t>
            </a:r>
            <a:r>
              <a:rPr lang="en-US" altLang="ko-KR" dirty="0"/>
              <a:t>(The Byzantine Generals Problem) – </a:t>
            </a:r>
            <a:r>
              <a:rPr lang="en-US" altLang="ko-KR" sz="1600" dirty="0">
                <a:hlinkClick r:id="rId4"/>
              </a:rPr>
              <a:t>Paper</a:t>
            </a:r>
            <a:endParaRPr lang="en-US" altLang="ko-KR" sz="1600" dirty="0"/>
          </a:p>
          <a:p>
            <a:pPr lvl="1"/>
            <a:r>
              <a:rPr lang="en-US" altLang="ko-KR" dirty="0"/>
              <a:t>1982</a:t>
            </a:r>
            <a:r>
              <a:rPr lang="ko-KR" altLang="en-US" dirty="0"/>
              <a:t>년 </a:t>
            </a:r>
            <a:r>
              <a:rPr lang="ko-KR" altLang="en-US" dirty="0" err="1"/>
              <a:t>레슬리</a:t>
            </a:r>
            <a:r>
              <a:rPr lang="ko-KR" altLang="en-US" dirty="0"/>
              <a:t> </a:t>
            </a:r>
            <a:r>
              <a:rPr lang="ko-KR" altLang="en-US" dirty="0" err="1"/>
              <a:t>램포트</a:t>
            </a:r>
            <a:r>
              <a:rPr lang="en-US" altLang="ko-KR" dirty="0"/>
              <a:t>(Leslie </a:t>
            </a:r>
            <a:r>
              <a:rPr lang="en-US" altLang="ko-KR" dirty="0" err="1"/>
              <a:t>Lamport</a:t>
            </a:r>
            <a:r>
              <a:rPr lang="en-US" altLang="ko-KR" dirty="0"/>
              <a:t>), </a:t>
            </a:r>
            <a:r>
              <a:rPr lang="ko-KR" altLang="en-US" dirty="0" err="1"/>
              <a:t>쇼스탁</a:t>
            </a:r>
            <a:r>
              <a:rPr lang="en-US" altLang="ko-KR" dirty="0"/>
              <a:t>(Robert </a:t>
            </a:r>
            <a:r>
              <a:rPr lang="en-US" altLang="ko-KR" dirty="0" err="1"/>
              <a:t>Shostak</a:t>
            </a:r>
            <a:r>
              <a:rPr lang="en-US" altLang="ko-KR" dirty="0"/>
              <a:t>), </a:t>
            </a:r>
            <a:r>
              <a:rPr lang="ko-KR" altLang="en-US" dirty="0"/>
              <a:t>피스</a:t>
            </a:r>
            <a:r>
              <a:rPr lang="en-US" altLang="ko-KR" dirty="0"/>
              <a:t>(Marshall Pease)</a:t>
            </a:r>
            <a:r>
              <a:rPr lang="ko-KR" altLang="en-US" dirty="0"/>
              <a:t>가 공저한 논문</a:t>
            </a:r>
            <a:endParaRPr lang="en-US" altLang="ko-KR" dirty="0"/>
          </a:p>
          <a:p>
            <a:pPr lvl="1"/>
            <a:r>
              <a:rPr lang="ko-KR" altLang="en-US" dirty="0"/>
              <a:t>적군의 도시를 공격하려는 비잔티움 제국군의 여러 부대가 지리적으로 떨어진 상태에서 각 부대의 장군들이 </a:t>
            </a:r>
            <a:r>
              <a:rPr lang="en-US" altLang="ko-KR" dirty="0"/>
              <a:t>(</a:t>
            </a:r>
            <a:r>
              <a:rPr lang="ko-KR" altLang="en-US" dirty="0"/>
              <a:t>중간에 잡힐지도 모르는</a:t>
            </a:r>
            <a:r>
              <a:rPr lang="en-US" altLang="ko-KR" dirty="0"/>
              <a:t>) </a:t>
            </a:r>
            <a:r>
              <a:rPr lang="ko-KR" altLang="en-US" dirty="0"/>
              <a:t>전령을 통해 교신하면서 공격 계획을 함께 세우는 상황을 가정 </a:t>
            </a:r>
            <a:r>
              <a:rPr lang="en-US" altLang="ko-KR" dirty="0"/>
              <a:t>– </a:t>
            </a:r>
            <a:r>
              <a:rPr lang="ko-KR" altLang="en-US" sz="1200" dirty="0">
                <a:hlinkClick r:id="rId5"/>
              </a:rPr>
              <a:t>위키백과</a:t>
            </a:r>
            <a:endParaRPr lang="en-US" altLang="ko-KR" sz="1200" dirty="0"/>
          </a:p>
          <a:p>
            <a:pPr lvl="1"/>
            <a:r>
              <a:rPr lang="ko-KR" altLang="en-US" dirty="0"/>
              <a:t>배신자가 존재할 경우에도 합의에 성공하려면 배신자를 포함하여 총 몇 명의 장군이 네트워크에 있어야 할 지를 정하는 것</a:t>
            </a:r>
            <a:endParaRPr lang="en-US" altLang="ko-KR" dirty="0"/>
          </a:p>
          <a:p>
            <a:pPr lvl="1"/>
            <a:r>
              <a:rPr lang="ko-KR" altLang="en-US" dirty="0"/>
              <a:t>한 체계 내에서 연결된 다양한 시스템들이 그 중 일부가 에러 코드</a:t>
            </a:r>
            <a:r>
              <a:rPr lang="en-US" altLang="ko-KR" dirty="0"/>
              <a:t>, </a:t>
            </a:r>
            <a:r>
              <a:rPr lang="ko-KR" altLang="en-US" dirty="0"/>
              <a:t>혹은 잘못된 명령어 전달하는 상황에서 어떻게 시스템들의 기능을 정상으로 유지시키고</a:t>
            </a:r>
            <a:r>
              <a:rPr lang="en-US" altLang="ko-KR" dirty="0"/>
              <a:t>, </a:t>
            </a:r>
            <a:r>
              <a:rPr lang="ko-KR" altLang="en-US" dirty="0"/>
              <a:t>체계를 정상 작동 </a:t>
            </a:r>
            <a:r>
              <a:rPr lang="ko-KR" altLang="en-US" dirty="0" err="1"/>
              <a:t>시킬수</a:t>
            </a:r>
            <a:r>
              <a:rPr lang="ko-KR" altLang="en-US" dirty="0"/>
              <a:t> 있는지 고민하는 일종의 사고 실험  </a:t>
            </a:r>
            <a:r>
              <a:rPr lang="en-US" altLang="ko-KR" dirty="0"/>
              <a:t>- </a:t>
            </a:r>
            <a:r>
              <a:rPr lang="ko-KR" altLang="en-US" sz="1200" dirty="0">
                <a:hlinkClick r:id="rId6"/>
              </a:rPr>
              <a:t>나무위키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12303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  <p:sp>
        <p:nvSpPr>
          <p:cNvPr id="31" name="내용 개체 틀 1">
            <a:extLst>
              <a:ext uri="{FF2B5EF4-FFF2-40B4-BE49-F238E27FC236}">
                <a16:creationId xmlns:a16="http://schemas.microsoft.com/office/drawing/2014/main" id="{A1888C99-6C14-4E1B-A4A6-F9DFA9F2B47C}"/>
              </a:ext>
            </a:extLst>
          </p:cNvPr>
          <p:cNvSpPr txBox="1">
            <a:spLocks/>
          </p:cNvSpPr>
          <p:nvPr/>
        </p:nvSpPr>
        <p:spPr>
          <a:xfrm>
            <a:off x="241299" y="674860"/>
            <a:ext cx="116839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비잔티움 장군 문제 </a:t>
            </a:r>
            <a:r>
              <a:rPr lang="en-US" altLang="ko-KR" dirty="0"/>
              <a:t>(The Byzantine Generals Problem) - </a:t>
            </a:r>
            <a:r>
              <a:rPr lang="en-US" altLang="ko-KR" sz="1400" dirty="0">
                <a:hlinkClick r:id="rId3"/>
              </a:rPr>
              <a:t>Paper</a:t>
            </a:r>
            <a:r>
              <a:rPr lang="en-US" altLang="ko-KR" sz="1400" dirty="0"/>
              <a:t> , </a:t>
            </a:r>
            <a:r>
              <a:rPr lang="ko-KR" altLang="en-US" sz="1400" dirty="0">
                <a:hlinkClick r:id="rId4"/>
              </a:rPr>
              <a:t>한글 분석</a:t>
            </a:r>
            <a:endParaRPr lang="en-US" altLang="ko-KR" sz="1400" dirty="0"/>
          </a:p>
          <a:p>
            <a:pPr lvl="1"/>
            <a:r>
              <a:rPr lang="en-US" altLang="ko-KR" dirty="0"/>
              <a:t>Base Conditions</a:t>
            </a:r>
          </a:p>
          <a:p>
            <a:pPr lvl="2"/>
            <a:r>
              <a:rPr lang="ko-KR" altLang="en-US" dirty="0"/>
              <a:t>적은 한 번에 공격을 해야 이길 수 있는 상대</a:t>
            </a:r>
            <a:endParaRPr lang="en-US" altLang="ko-KR" dirty="0"/>
          </a:p>
          <a:p>
            <a:pPr lvl="2"/>
            <a:r>
              <a:rPr lang="ko-KR" altLang="en-US" dirty="0"/>
              <a:t>적진을 둘러싼 장군들은 합의를 통해 공격 여부 결정</a:t>
            </a:r>
            <a:endParaRPr lang="en-US" altLang="ko-KR" dirty="0"/>
          </a:p>
          <a:p>
            <a:pPr lvl="2"/>
            <a:r>
              <a:rPr lang="ko-KR" altLang="en-US" dirty="0"/>
              <a:t>장군들은 전령을 통해서만 서로 연락 가능</a:t>
            </a:r>
            <a:endParaRPr lang="en-US" altLang="ko-KR" dirty="0"/>
          </a:p>
          <a:p>
            <a:pPr lvl="2"/>
            <a:r>
              <a:rPr lang="ko-KR" altLang="en-US" dirty="0"/>
              <a:t>장군들 중 한 명의 사령관이 </a:t>
            </a:r>
            <a:r>
              <a:rPr lang="en-US" altLang="ko-KR" dirty="0"/>
              <a:t>"</a:t>
            </a:r>
            <a:r>
              <a:rPr lang="ko-KR" altLang="en-US" dirty="0"/>
              <a:t>공격</a:t>
            </a:r>
            <a:r>
              <a:rPr lang="en-US" altLang="ko-KR" dirty="0"/>
              <a:t>“,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후퇴</a:t>
            </a:r>
            <a:r>
              <a:rPr lang="en-US" altLang="ko-KR" dirty="0"/>
              <a:t>"</a:t>
            </a:r>
            <a:r>
              <a:rPr lang="ko-KR" altLang="en-US" dirty="0"/>
              <a:t>를 결정하여 메시지를 모든 장군에게 전달</a:t>
            </a:r>
            <a:endParaRPr lang="en-US" altLang="ko-KR" dirty="0"/>
          </a:p>
          <a:p>
            <a:pPr lvl="2"/>
            <a:r>
              <a:rPr lang="ko-KR" altLang="en-US" dirty="0"/>
              <a:t>장군들은 사령관으로부터 받은 메시지를 나머지 장군들에게 전달  </a:t>
            </a:r>
            <a:r>
              <a:rPr lang="en-US" altLang="ko-KR" dirty="0"/>
              <a:t>(</a:t>
            </a:r>
            <a:r>
              <a:rPr lang="ko-KR" altLang="en-US" dirty="0"/>
              <a:t>장군들은 서로 연결되어 있다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장군들은 자신이 받은 메시지를 종합하여 </a:t>
            </a:r>
            <a:r>
              <a:rPr lang="en-US" altLang="ko-KR" dirty="0"/>
              <a:t>"</a:t>
            </a:r>
            <a:r>
              <a:rPr lang="ko-KR" altLang="en-US" dirty="0"/>
              <a:t>공격</a:t>
            </a:r>
            <a:r>
              <a:rPr lang="en-US" altLang="ko-KR" dirty="0"/>
              <a:t>“,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후퇴</a:t>
            </a:r>
            <a:r>
              <a:rPr lang="en-US" altLang="ko-KR" dirty="0"/>
              <a:t>"</a:t>
            </a:r>
            <a:r>
              <a:rPr lang="ko-KR" altLang="en-US" dirty="0"/>
              <a:t>를 결정하여 명령 이행 </a:t>
            </a:r>
            <a:r>
              <a:rPr lang="en-US" altLang="ko-KR" dirty="0"/>
              <a:t>(</a:t>
            </a:r>
            <a:r>
              <a:rPr lang="ko-KR" altLang="en-US" dirty="0"/>
              <a:t>동기화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Risk Factors : </a:t>
            </a:r>
            <a:r>
              <a:rPr lang="ko-KR" altLang="en-US" dirty="0"/>
              <a:t>합의를 방해하는 요소들</a:t>
            </a:r>
            <a:endParaRPr lang="en-US" altLang="ko-KR" dirty="0"/>
          </a:p>
          <a:p>
            <a:pPr lvl="2"/>
            <a:r>
              <a:rPr lang="ko-KR" altLang="en-US" dirty="0"/>
              <a:t>전령은 메시지 전달을 실패할 수 있다</a:t>
            </a:r>
            <a:r>
              <a:rPr lang="en-US" altLang="ko-KR" dirty="0"/>
              <a:t>. (</a:t>
            </a:r>
            <a:r>
              <a:rPr lang="ko-KR" altLang="en-US" dirty="0"/>
              <a:t>적군에게 포획</a:t>
            </a:r>
            <a:r>
              <a:rPr lang="en-US" altLang="ko-KR" dirty="0"/>
              <a:t>,</a:t>
            </a:r>
            <a:r>
              <a:rPr lang="ko-KR" altLang="en-US" dirty="0"/>
              <a:t>살해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기타 사고 등</a:t>
            </a:r>
            <a:r>
              <a:rPr lang="en-US" altLang="ko-KR" dirty="0"/>
              <a:t>)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메시지를 보낸 장군은 메시지 도달 여부를 알 수 없다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altLang="ko-KR" dirty="0"/>
          </a:p>
          <a:p>
            <a:pPr lvl="2"/>
            <a:r>
              <a:rPr lang="ko-KR" altLang="en-US" dirty="0"/>
              <a:t>장군들 중에 배신자가 섞여 있어 메시지를 왜곡할 수 있다</a:t>
            </a:r>
            <a:r>
              <a:rPr lang="en-US" altLang="ko-KR" dirty="0"/>
              <a:t>.  (</a:t>
            </a:r>
            <a:r>
              <a:rPr lang="ko-KR" altLang="en-US" dirty="0"/>
              <a:t>사령관도 배신자가 될 수 있다</a:t>
            </a:r>
            <a:r>
              <a:rPr lang="en-US" altLang="ko-KR" dirty="0"/>
              <a:t>.)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D9D7E83-50A8-45E1-AB0D-8738ABC44F5D}"/>
              </a:ext>
            </a:extLst>
          </p:cNvPr>
          <p:cNvGrpSpPr/>
          <p:nvPr/>
        </p:nvGrpSpPr>
        <p:grpSpPr>
          <a:xfrm>
            <a:off x="869955" y="4099457"/>
            <a:ext cx="4336294" cy="2174663"/>
            <a:chOff x="869955" y="3789363"/>
            <a:chExt cx="4336294" cy="217466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44DADE-DF15-41E0-BE3D-EC8F6A50C0FE}"/>
                </a:ext>
              </a:extLst>
            </p:cNvPr>
            <p:cNvSpPr/>
            <p:nvPr/>
          </p:nvSpPr>
          <p:spPr>
            <a:xfrm>
              <a:off x="869955" y="5577982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3</a:t>
              </a:r>
              <a:endParaRPr lang="ko-KR" altLang="en-US" sz="14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03ADF29-2686-4C1C-859C-EEA9EB393368}"/>
                </a:ext>
              </a:extLst>
            </p:cNvPr>
            <p:cNvSpPr/>
            <p:nvPr/>
          </p:nvSpPr>
          <p:spPr>
            <a:xfrm>
              <a:off x="869955" y="4562365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1</a:t>
              </a:r>
              <a:endParaRPr lang="ko-KR" altLang="en-US" sz="14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8C6BA66-ECC1-440A-8A5F-7E68884D5C8B}"/>
                </a:ext>
              </a:extLst>
            </p:cNvPr>
            <p:cNvSpPr/>
            <p:nvPr/>
          </p:nvSpPr>
          <p:spPr>
            <a:xfrm>
              <a:off x="2496622" y="3789363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사령관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382699A-D5DD-4F88-801C-9D71BD62CB68}"/>
                </a:ext>
              </a:extLst>
            </p:cNvPr>
            <p:cNvSpPr/>
            <p:nvPr/>
          </p:nvSpPr>
          <p:spPr>
            <a:xfrm>
              <a:off x="4120644" y="4556931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2</a:t>
              </a:r>
              <a:endParaRPr lang="ko-KR" altLang="en-US" sz="14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4115797-51BD-4C5C-9D88-F59CB9E46A29}"/>
                </a:ext>
              </a:extLst>
            </p:cNvPr>
            <p:cNvSpPr/>
            <p:nvPr/>
          </p:nvSpPr>
          <p:spPr>
            <a:xfrm>
              <a:off x="4126249" y="5577982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4</a:t>
              </a:r>
              <a:endParaRPr lang="ko-KR" altLang="en-US" sz="14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5A8A7D2-3B3F-4B45-AD6F-1CEB5DD814D7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1949955" y="4755387"/>
              <a:ext cx="546667" cy="201582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774FA7A-E2A5-49C5-ACFC-D00D05934EAA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1949955" y="5508753"/>
              <a:ext cx="546667" cy="262251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9677772-BAA3-4711-83F1-280AADA7334F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 flipV="1">
              <a:off x="3576622" y="5494759"/>
              <a:ext cx="549627" cy="276245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FC2963B-C92F-4EF3-8823-86A2964E9ED0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576622" y="4749953"/>
              <a:ext cx="544022" cy="224467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BD6A40E-CBDD-4C94-BEA5-7EB98EF15702}"/>
                </a:ext>
              </a:extLst>
            </p:cNvPr>
            <p:cNvCxnSpPr>
              <a:cxnSpLocks/>
              <a:stCxn id="11" idx="4"/>
              <a:endCxn id="34" idx="0"/>
            </p:cNvCxnSpPr>
            <p:nvPr/>
          </p:nvCxnSpPr>
          <p:spPr>
            <a:xfrm flipH="1">
              <a:off x="3035300" y="4175407"/>
              <a:ext cx="1322" cy="428815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888E566-943B-4F4A-9CF0-8DFBD63FAB8B}"/>
                </a:ext>
              </a:extLst>
            </p:cNvPr>
            <p:cNvSpPr/>
            <p:nvPr/>
          </p:nvSpPr>
          <p:spPr>
            <a:xfrm>
              <a:off x="2446464" y="4604222"/>
              <a:ext cx="1177671" cy="1177671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적 도시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911F688-46A1-4A50-B54F-13BBA8CCF2C2}"/>
              </a:ext>
            </a:extLst>
          </p:cNvPr>
          <p:cNvSpPr txBox="1"/>
          <p:nvPr/>
        </p:nvSpPr>
        <p:spPr>
          <a:xfrm>
            <a:off x="2763429" y="62741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1FF"/>
                </a:solidFill>
              </a:rPr>
              <a:t>승리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ACBD206-8A8E-4704-938F-B4CC10D07E82}"/>
              </a:ext>
            </a:extLst>
          </p:cNvPr>
          <p:cNvGrpSpPr/>
          <p:nvPr/>
        </p:nvGrpSpPr>
        <p:grpSpPr>
          <a:xfrm>
            <a:off x="6988553" y="4099457"/>
            <a:ext cx="4336294" cy="2174663"/>
            <a:chOff x="869955" y="3789363"/>
            <a:chExt cx="4336294" cy="217466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5816E38-4F56-4A8B-A278-ABC4EF9D439F}"/>
                </a:ext>
              </a:extLst>
            </p:cNvPr>
            <p:cNvSpPr/>
            <p:nvPr/>
          </p:nvSpPr>
          <p:spPr>
            <a:xfrm>
              <a:off x="869955" y="5577982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장군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 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4B7C446-2506-440B-875D-CEC35E6191E3}"/>
                </a:ext>
              </a:extLst>
            </p:cNvPr>
            <p:cNvSpPr/>
            <p:nvPr/>
          </p:nvSpPr>
          <p:spPr>
            <a:xfrm>
              <a:off x="869955" y="4562365"/>
              <a:ext cx="1080000" cy="386044"/>
            </a:xfrm>
            <a:prstGeom prst="ellipse">
              <a:avLst/>
            </a:prstGeom>
            <a:noFill/>
            <a:ln w="19050">
              <a:solidFill>
                <a:srgbClr val="EF2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EF296B"/>
                  </a:solidFill>
                </a:rPr>
                <a:t>장군</a:t>
              </a:r>
              <a:r>
                <a:rPr lang="en-US" altLang="ko-KR" sz="1400" dirty="0">
                  <a:solidFill>
                    <a:srgbClr val="EF296B"/>
                  </a:solidFill>
                </a:rPr>
                <a:t> 1</a:t>
              </a:r>
              <a:endParaRPr lang="ko-KR" altLang="en-US" sz="1400" dirty="0">
                <a:solidFill>
                  <a:srgbClr val="EF296B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FCEB5C1-88B0-401C-973C-798A75F16DD1}"/>
                </a:ext>
              </a:extLst>
            </p:cNvPr>
            <p:cNvSpPr/>
            <p:nvPr/>
          </p:nvSpPr>
          <p:spPr>
            <a:xfrm>
              <a:off x="2496622" y="3789363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사령관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6E2690F-281D-4EF1-A4F9-8811CC12B59F}"/>
                </a:ext>
              </a:extLst>
            </p:cNvPr>
            <p:cNvSpPr/>
            <p:nvPr/>
          </p:nvSpPr>
          <p:spPr>
            <a:xfrm>
              <a:off x="4120644" y="4556931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2</a:t>
              </a:r>
              <a:endParaRPr lang="ko-KR" altLang="en-US" sz="1400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D1D75C3-33D4-4604-8F5B-61463BA5A4BB}"/>
                </a:ext>
              </a:extLst>
            </p:cNvPr>
            <p:cNvSpPr/>
            <p:nvPr/>
          </p:nvSpPr>
          <p:spPr>
            <a:xfrm>
              <a:off x="4126249" y="5577982"/>
              <a:ext cx="1080000" cy="386044"/>
            </a:xfrm>
            <a:prstGeom prst="ellipse">
              <a:avLst/>
            </a:prstGeom>
            <a:noFill/>
            <a:ln w="19050">
              <a:solidFill>
                <a:srgbClr val="EF2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EF296B"/>
                  </a:solidFill>
                </a:rPr>
                <a:t>장군</a:t>
              </a:r>
              <a:r>
                <a:rPr lang="en-US" altLang="ko-KR" sz="1400" dirty="0">
                  <a:solidFill>
                    <a:srgbClr val="EF296B"/>
                  </a:solidFill>
                </a:rPr>
                <a:t> 4</a:t>
              </a:r>
              <a:endParaRPr lang="ko-KR" altLang="en-US" sz="1400" dirty="0">
                <a:solidFill>
                  <a:srgbClr val="EF296B"/>
                </a:solidFill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F91DFF1-02F3-46BC-8252-5BE07DCCE0E3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1949955" y="5508753"/>
              <a:ext cx="546667" cy="262251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F19EBFC0-B30C-49E8-941B-BDB4D1E1ADEF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3576622" y="4749953"/>
              <a:ext cx="544022" cy="224467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E872BF8-3A1B-434A-9E9C-9672612BA719}"/>
                </a:ext>
              </a:extLst>
            </p:cNvPr>
            <p:cNvCxnSpPr>
              <a:cxnSpLocks/>
              <a:stCxn id="59" idx="4"/>
              <a:endCxn id="67" idx="0"/>
            </p:cNvCxnSpPr>
            <p:nvPr/>
          </p:nvCxnSpPr>
          <p:spPr>
            <a:xfrm flipH="1">
              <a:off x="3035300" y="4175407"/>
              <a:ext cx="1322" cy="428815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67A57E3-3208-4119-90EF-84F9B9417B30}"/>
                </a:ext>
              </a:extLst>
            </p:cNvPr>
            <p:cNvSpPr/>
            <p:nvPr/>
          </p:nvSpPr>
          <p:spPr>
            <a:xfrm>
              <a:off x="2446464" y="4604222"/>
              <a:ext cx="1177671" cy="1177671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적 도시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306528A-DD37-4622-B548-B627ECCB9296}"/>
              </a:ext>
            </a:extLst>
          </p:cNvPr>
          <p:cNvSpPr txBox="1"/>
          <p:nvPr/>
        </p:nvSpPr>
        <p:spPr>
          <a:xfrm>
            <a:off x="8882027" y="62741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EF296B"/>
                </a:solidFill>
              </a:rPr>
              <a:t>패배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DFE8091-C8B5-4729-A9D5-05199F25D76B}"/>
              </a:ext>
            </a:extLst>
          </p:cNvPr>
          <p:cNvCxnSpPr>
            <a:stCxn id="58" idx="2"/>
          </p:cNvCxnSpPr>
          <p:nvPr/>
        </p:nvCxnSpPr>
        <p:spPr>
          <a:xfrm flipH="1" flipV="1">
            <a:off x="6321287" y="5060047"/>
            <a:ext cx="667266" cy="5434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2C15FF8-A14D-4AEE-9BA6-36FC7459547C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11324847" y="6081098"/>
            <a:ext cx="737282" cy="10889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3C343C0-8AC2-4ABE-974E-115B4943DB5A}"/>
              </a:ext>
            </a:extLst>
          </p:cNvPr>
          <p:cNvSpPr txBox="1"/>
          <p:nvPr/>
        </p:nvSpPr>
        <p:spPr>
          <a:xfrm>
            <a:off x="5881270" y="4756325"/>
            <a:ext cx="1232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  <a:r>
              <a:rPr lang="en-US" altLang="ko-KR" sz="1200" b="1" dirty="0">
                <a:solidFill>
                  <a:srgbClr val="EF296B"/>
                </a:solidFill>
              </a:rPr>
              <a:t>(Traitor)</a:t>
            </a:r>
            <a:endParaRPr lang="ko-KR" altLang="en-US" sz="1200" b="1" dirty="0">
              <a:solidFill>
                <a:srgbClr val="EF296B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5F7F07-F371-4C53-B104-C9E25DC7FA91}"/>
              </a:ext>
            </a:extLst>
          </p:cNvPr>
          <p:cNvSpPr txBox="1"/>
          <p:nvPr/>
        </p:nvSpPr>
        <p:spPr>
          <a:xfrm>
            <a:off x="11272696" y="57604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</a:p>
        </p:txBody>
      </p:sp>
    </p:spTree>
    <p:extLst>
      <p:ext uri="{BB962C8B-B14F-4D97-AF65-F5344CB8AC3E}">
        <p14:creationId xmlns:p14="http://schemas.microsoft.com/office/powerpoint/2010/main" val="176544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Bitcoin Genesis Block, 2009-01-03 18:15 UTC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Genesis Block 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3E4F68-9A2C-4CBF-8135-AC6C02A2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10" y="1329246"/>
            <a:ext cx="3935179" cy="5118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566D96-8530-4F24-8C83-A60E62C6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329246"/>
            <a:ext cx="5502274" cy="5118006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1EE976B-CB52-4827-B19E-C784E153C90D}"/>
              </a:ext>
            </a:extLst>
          </p:cNvPr>
          <p:cNvSpPr txBox="1">
            <a:spLocks/>
          </p:cNvSpPr>
          <p:nvPr/>
        </p:nvSpPr>
        <p:spPr>
          <a:xfrm>
            <a:off x="6013500" y="674860"/>
            <a:ext cx="60960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/>
              <a:t>The Times 03/Jan/2009 Chancellor on brink of second bailout for banks</a:t>
            </a:r>
            <a:br>
              <a:rPr lang="en-US" altLang="ko-KR" dirty="0"/>
            </a:br>
            <a:r>
              <a:rPr lang="ko-KR" altLang="en-US" sz="1600" dirty="0"/>
              <a:t>더 타임스 </a:t>
            </a:r>
            <a:r>
              <a:rPr lang="en-US" altLang="ko-KR" sz="1600" dirty="0"/>
              <a:t>2009-01-03 </a:t>
            </a:r>
            <a:r>
              <a:rPr lang="ko-KR" altLang="en-US" sz="1600" dirty="0"/>
              <a:t>은행에 대한 두번째 구제금융에 임박한 재무장관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CAA63-8E8B-45C9-86B0-D2134684DDD9}"/>
              </a:ext>
            </a:extLst>
          </p:cNvPr>
          <p:cNvSpPr txBox="1"/>
          <p:nvPr/>
        </p:nvSpPr>
        <p:spPr>
          <a:xfrm>
            <a:off x="1547743" y="6590184"/>
            <a:ext cx="29751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hlinkClick r:id="rId5"/>
              </a:rPr>
              <a:t>https://blockchair.com/bitcoin/block/0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21032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1D49CA-E7E0-4F3E-94B9-033C7AFC3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3119312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b="1" dirty="0">
                <a:effectLst/>
              </a:rPr>
              <a:t>Pass Conditions: </a:t>
            </a:r>
            <a:r>
              <a:rPr lang="ko-KR" altLang="en-US" b="1" dirty="0">
                <a:effectLst/>
              </a:rPr>
              <a:t>어떻게 해야 전쟁에서 승리할 수 있을까</a:t>
            </a:r>
            <a:r>
              <a:rPr lang="en-US" altLang="ko-KR" b="1" dirty="0">
                <a:effectLst/>
              </a:rPr>
              <a:t>?</a:t>
            </a:r>
          </a:p>
          <a:p>
            <a:r>
              <a:rPr lang="ko-KR" altLang="en-US" dirty="0">
                <a:effectLst/>
              </a:rPr>
              <a:t>만약 사령관이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명령을 하달했을 때 메시지를 받은 장군들이 모두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을 이행해야 전쟁에서 승리할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그렇기 때문에 배신자의 방해가 있더라도 모두 같은 결정을 할 수 있어야 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이에 저자는 추가적으로 아래의 두 가지 조건을 제시한다</a:t>
            </a:r>
            <a:r>
              <a:rPr lang="en-US" altLang="ko-KR" dirty="0">
                <a:effectLst/>
              </a:rPr>
              <a:t>. (IC, Interactive Consistency)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IC1: </a:t>
            </a:r>
            <a:r>
              <a:rPr lang="ko-KR" altLang="en-US" dirty="0">
                <a:effectLst/>
              </a:rPr>
              <a:t>배신자가 아닌 모든 장군들은 같은 명령을 이행한다</a:t>
            </a:r>
            <a:r>
              <a:rPr lang="en-US" altLang="ko-KR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IC2: </a:t>
            </a:r>
            <a:r>
              <a:rPr lang="ko-KR" altLang="en-US" dirty="0">
                <a:effectLst/>
              </a:rPr>
              <a:t>만약 사령관이 배신자가 아니라면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배신자를 제외한 모든 장군들은 사령관의 명령을 이행한다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BGP</a:t>
            </a:r>
            <a:r>
              <a:rPr lang="ko-KR" altLang="en-US" dirty="0">
                <a:effectLst/>
              </a:rPr>
              <a:t>가 생길 수 있는 최소 조건은 아래와 같이 합의 대상이 </a:t>
            </a: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명일 때이다</a:t>
            </a:r>
            <a:r>
              <a:rPr lang="en-US" altLang="ko-KR" dirty="0">
                <a:effectLst/>
              </a:rPr>
              <a:t>. </a:t>
            </a:r>
          </a:p>
          <a:p>
            <a:r>
              <a:rPr lang="en-US" altLang="ko-KR" dirty="0" err="1">
                <a:effectLst/>
              </a:rPr>
              <a:t>V_i</a:t>
            </a:r>
            <a:r>
              <a:rPr lang="ko-KR" altLang="en-US" dirty="0">
                <a:effectLst/>
              </a:rPr>
              <a:t>가 </a:t>
            </a:r>
            <a:r>
              <a:rPr lang="en-US" altLang="ko-KR" dirty="0" err="1">
                <a:effectLst/>
              </a:rPr>
              <a:t>i</a:t>
            </a:r>
            <a:r>
              <a:rPr lang="ko-KR" altLang="en-US" dirty="0">
                <a:effectLst/>
              </a:rPr>
              <a:t>번째 장군이 받은 메시지의 집합이라고 할 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일정 시간 이후 배신자가 아닌 장군들은 자신이 받은 메시지 내용으로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과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중 하나를 선택하여 이행한다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과반수 우선 선택 기준</a:t>
            </a:r>
            <a:r>
              <a:rPr lang="en-US" altLang="ko-KR" dirty="0">
                <a:effectLst/>
              </a:rPr>
              <a:t>)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1.</a:t>
            </a:r>
            <a:r>
              <a:rPr lang="ko-KR" altLang="en-US" dirty="0">
                <a:effectLst/>
              </a:rPr>
              <a:t>사령관이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V_2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2.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가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r>
              <a:rPr lang="en-US" altLang="ko-KR" b="1" dirty="0">
                <a:effectLst/>
              </a:rPr>
              <a:t>m</a:t>
            </a:r>
            <a:r>
              <a:rPr lang="ko-KR" altLang="en-US" b="1" dirty="0">
                <a:effectLst/>
              </a:rPr>
              <a:t>의 수를 늘려서 </a:t>
            </a:r>
            <a:r>
              <a:rPr lang="en-US" altLang="ko-KR" b="1" dirty="0">
                <a:effectLst/>
              </a:rPr>
              <a:t>(m = 2, 3, ...)</a:t>
            </a:r>
            <a:r>
              <a:rPr lang="ko-KR" altLang="en-US" b="1" dirty="0">
                <a:effectLst/>
              </a:rPr>
              <a:t>장군의 수가 총 </a:t>
            </a:r>
            <a:r>
              <a:rPr lang="en-US" altLang="ko-KR" b="1" dirty="0">
                <a:effectLst/>
              </a:rPr>
              <a:t>3m</a:t>
            </a:r>
            <a:r>
              <a:rPr lang="ko-KR" altLang="en-US" b="1" dirty="0">
                <a:effectLst/>
              </a:rPr>
              <a:t>일 때를 생각해보면 배신자 집단에 사령관이 포함될 경우 정직한 장군들이 잘못된 결정을 하도록 조작이 가능함을 알 수 있다</a:t>
            </a:r>
            <a:r>
              <a:rPr lang="en-US" altLang="ko-KR" b="1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>안정적인 합의를 위해서는 </a:t>
            </a:r>
            <a:r>
              <a:rPr lang="ko-KR" altLang="en-US" b="1" dirty="0">
                <a:effectLst/>
              </a:rPr>
              <a:t>장군들은 모두 같은 알고리즘을 통해 메시지를 전달하고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전달받은 메시지에서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이나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 </a:t>
            </a:r>
            <a:r>
              <a:rPr lang="ko-KR" altLang="en-US" b="1" dirty="0">
                <a:effectLst/>
              </a:rPr>
              <a:t>중 일치된 하나의 메시지를 도출할 수 있어야 한다</a:t>
            </a:r>
            <a:r>
              <a:rPr lang="en-US" altLang="ko-KR" b="1" dirty="0">
                <a:effectLst/>
              </a:rPr>
              <a:t>.</a:t>
            </a:r>
            <a:r>
              <a:rPr lang="ko-KR" altLang="en-US" dirty="0">
                <a:effectLst/>
              </a:rPr>
              <a:t> 이를 위해 저자는 두 가지 알고리즘을 제시한다</a:t>
            </a:r>
            <a:r>
              <a:rPr lang="en-US" altLang="ko-KR" dirty="0">
                <a:effectLst/>
              </a:rPr>
              <a:t>. </a:t>
            </a: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80883-BD94-423F-A566-B58E88EC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74DCD7-BDC4-4B8A-975C-B1D892189080}"/>
              </a:ext>
            </a:extLst>
          </p:cNvPr>
          <p:cNvSpPr/>
          <p:nvPr/>
        </p:nvSpPr>
        <p:spPr>
          <a:xfrm>
            <a:off x="869955" y="4872459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장군</a:t>
            </a:r>
            <a:r>
              <a:rPr lang="en-US" altLang="ko-KR" sz="1400" dirty="0"/>
              <a:t> 1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4100AF9-3EE9-499E-953D-1F4DA98A07AD}"/>
              </a:ext>
            </a:extLst>
          </p:cNvPr>
          <p:cNvSpPr/>
          <p:nvPr/>
        </p:nvSpPr>
        <p:spPr>
          <a:xfrm>
            <a:off x="2496622" y="4099457"/>
            <a:ext cx="1080000" cy="386044"/>
          </a:xfrm>
          <a:prstGeom prst="ellipse">
            <a:avLst/>
          </a:prstGeom>
          <a:noFill/>
          <a:ln w="19050"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EF296B"/>
                </a:solidFill>
              </a:rPr>
              <a:t>사령관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B3A823-DB4B-46E9-9D16-AC0041C82E35}"/>
              </a:ext>
            </a:extLst>
          </p:cNvPr>
          <p:cNvSpPr/>
          <p:nvPr/>
        </p:nvSpPr>
        <p:spPr>
          <a:xfrm>
            <a:off x="4120644" y="4867025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장군</a:t>
            </a:r>
            <a:r>
              <a:rPr lang="en-US" altLang="ko-KR" sz="1400" dirty="0"/>
              <a:t> 2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AE9D7-7071-495A-9F2B-CA62FE62292C}"/>
              </a:ext>
            </a:extLst>
          </p:cNvPr>
          <p:cNvSpPr txBox="1"/>
          <p:nvPr/>
        </p:nvSpPr>
        <p:spPr>
          <a:xfrm>
            <a:off x="2713456" y="3822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DAA13BF-8DD0-4032-AF80-5270FA05FD9A}"/>
              </a:ext>
            </a:extLst>
          </p:cNvPr>
          <p:cNvSpPr/>
          <p:nvPr/>
        </p:nvSpPr>
        <p:spPr>
          <a:xfrm>
            <a:off x="6747294" y="4872459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장군</a:t>
            </a:r>
            <a:r>
              <a:rPr lang="en-US" altLang="ko-KR" sz="1400" dirty="0"/>
              <a:t> 1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73E4BE-88C8-4997-904F-E7ADAA1C6847}"/>
              </a:ext>
            </a:extLst>
          </p:cNvPr>
          <p:cNvSpPr/>
          <p:nvPr/>
        </p:nvSpPr>
        <p:spPr>
          <a:xfrm>
            <a:off x="8373961" y="4099457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사령관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61680CC-67FA-4761-A2EC-74104D46F909}"/>
              </a:ext>
            </a:extLst>
          </p:cNvPr>
          <p:cNvSpPr/>
          <p:nvPr/>
        </p:nvSpPr>
        <p:spPr>
          <a:xfrm>
            <a:off x="9997983" y="4867025"/>
            <a:ext cx="1080000" cy="386044"/>
          </a:xfrm>
          <a:prstGeom prst="ellipse">
            <a:avLst/>
          </a:prstGeom>
          <a:noFill/>
          <a:ln w="19050"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EF296B"/>
                </a:solidFill>
              </a:rPr>
              <a:t>장군</a:t>
            </a:r>
            <a:r>
              <a:rPr lang="en-US" altLang="ko-KR" sz="1400" dirty="0">
                <a:solidFill>
                  <a:srgbClr val="EF296B"/>
                </a:solidFill>
              </a:rPr>
              <a:t> 2</a:t>
            </a:r>
            <a:endParaRPr lang="ko-KR" altLang="en-US" sz="1400" dirty="0">
              <a:solidFill>
                <a:srgbClr val="EF296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29046-9B06-4762-8558-8A05C737C637}"/>
              </a:ext>
            </a:extLst>
          </p:cNvPr>
          <p:cNvSpPr txBox="1"/>
          <p:nvPr/>
        </p:nvSpPr>
        <p:spPr>
          <a:xfrm>
            <a:off x="10214817" y="45900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B5D8426-5992-49B9-AD3D-8E4E7FDE3534}"/>
              </a:ext>
            </a:extLst>
          </p:cNvPr>
          <p:cNvCxnSpPr>
            <a:cxnSpLocks/>
          </p:cNvCxnSpPr>
          <p:nvPr/>
        </p:nvCxnSpPr>
        <p:spPr>
          <a:xfrm flipH="1">
            <a:off x="1914562" y="4366157"/>
            <a:ext cx="517688" cy="500868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5F31EF-8AC9-43F7-8332-B196C3DC33F6}"/>
              </a:ext>
            </a:extLst>
          </p:cNvPr>
          <p:cNvCxnSpPr>
            <a:cxnSpLocks/>
          </p:cNvCxnSpPr>
          <p:nvPr/>
        </p:nvCxnSpPr>
        <p:spPr>
          <a:xfrm>
            <a:off x="3650398" y="4388990"/>
            <a:ext cx="508514" cy="478035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481D18-90C8-4BF8-B19D-EA9CEACFE4AB}"/>
              </a:ext>
            </a:extLst>
          </p:cNvPr>
          <p:cNvCxnSpPr>
            <a:cxnSpLocks/>
          </p:cNvCxnSpPr>
          <p:nvPr/>
        </p:nvCxnSpPr>
        <p:spPr>
          <a:xfrm flipH="1">
            <a:off x="2300192" y="4923560"/>
            <a:ext cx="1508483" cy="0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558A453-7BE4-4573-91DA-3DD0F842004D}"/>
              </a:ext>
            </a:extLst>
          </p:cNvPr>
          <p:cNvCxnSpPr>
            <a:cxnSpLocks/>
          </p:cNvCxnSpPr>
          <p:nvPr/>
        </p:nvCxnSpPr>
        <p:spPr>
          <a:xfrm>
            <a:off x="2335584" y="5201968"/>
            <a:ext cx="1473091" cy="0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E469DC-F349-4347-9410-D7B385CBCC0C}"/>
              </a:ext>
            </a:extLst>
          </p:cNvPr>
          <p:cNvCxnSpPr>
            <a:cxnSpLocks/>
          </p:cNvCxnSpPr>
          <p:nvPr/>
        </p:nvCxnSpPr>
        <p:spPr>
          <a:xfrm flipH="1">
            <a:off x="8103870" y="4925656"/>
            <a:ext cx="1508483" cy="0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A643EF-E5AD-4C11-906F-429DC1ED76C1}"/>
              </a:ext>
            </a:extLst>
          </p:cNvPr>
          <p:cNvCxnSpPr>
            <a:cxnSpLocks/>
          </p:cNvCxnSpPr>
          <p:nvPr/>
        </p:nvCxnSpPr>
        <p:spPr>
          <a:xfrm>
            <a:off x="8162013" y="5253069"/>
            <a:ext cx="1473091" cy="0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7BA8FFC-B4FF-498C-B173-8647A8103969}"/>
              </a:ext>
            </a:extLst>
          </p:cNvPr>
          <p:cNvCxnSpPr>
            <a:cxnSpLocks/>
          </p:cNvCxnSpPr>
          <p:nvPr/>
        </p:nvCxnSpPr>
        <p:spPr>
          <a:xfrm flipH="1">
            <a:off x="7791671" y="4366157"/>
            <a:ext cx="517688" cy="500868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FBD9F7-FC22-472D-A053-4D8467E44BB0}"/>
              </a:ext>
            </a:extLst>
          </p:cNvPr>
          <p:cNvCxnSpPr>
            <a:cxnSpLocks/>
          </p:cNvCxnSpPr>
          <p:nvPr/>
        </p:nvCxnSpPr>
        <p:spPr>
          <a:xfrm>
            <a:off x="9550911" y="4396360"/>
            <a:ext cx="508514" cy="478035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5651A4-85F4-4FCE-96CF-3ACA19564BEB}"/>
              </a:ext>
            </a:extLst>
          </p:cNvPr>
          <p:cNvSpPr txBox="1"/>
          <p:nvPr/>
        </p:nvSpPr>
        <p:spPr>
          <a:xfrm>
            <a:off x="2757753" y="45874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A93FD2-866E-4490-A920-87EB9689ABE7}"/>
              </a:ext>
            </a:extLst>
          </p:cNvPr>
          <p:cNvSpPr txBox="1"/>
          <p:nvPr/>
        </p:nvSpPr>
        <p:spPr>
          <a:xfrm>
            <a:off x="2769107" y="525547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후퇴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9B1B2A-F31E-4F51-B9D8-2840D471AD7D}"/>
              </a:ext>
            </a:extLst>
          </p:cNvPr>
          <p:cNvSpPr txBox="1"/>
          <p:nvPr/>
        </p:nvSpPr>
        <p:spPr>
          <a:xfrm>
            <a:off x="1653530" y="43330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467EE9-B0B0-4BBB-A54F-93CD168A80CD}"/>
              </a:ext>
            </a:extLst>
          </p:cNvPr>
          <p:cNvSpPr txBox="1"/>
          <p:nvPr/>
        </p:nvSpPr>
        <p:spPr>
          <a:xfrm>
            <a:off x="3857624" y="436615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후퇴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3E4BE4-4BE0-4B03-83A1-F5FDC21B8248}"/>
              </a:ext>
            </a:extLst>
          </p:cNvPr>
          <p:cNvSpPr txBox="1"/>
          <p:nvPr/>
        </p:nvSpPr>
        <p:spPr>
          <a:xfrm>
            <a:off x="7548538" y="43336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C3C8-0BEB-4998-AE66-55D8C13FD135}"/>
              </a:ext>
            </a:extLst>
          </p:cNvPr>
          <p:cNvSpPr txBox="1"/>
          <p:nvPr/>
        </p:nvSpPr>
        <p:spPr>
          <a:xfrm>
            <a:off x="9638045" y="43272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B0EE6B-8E80-4D33-A251-2A4DBF36EA12}"/>
              </a:ext>
            </a:extLst>
          </p:cNvPr>
          <p:cNvSpPr txBox="1"/>
          <p:nvPr/>
        </p:nvSpPr>
        <p:spPr>
          <a:xfrm>
            <a:off x="8672238" y="45899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83A92E-4B18-44E2-9BD5-0648FBF48219}"/>
              </a:ext>
            </a:extLst>
          </p:cNvPr>
          <p:cNvSpPr txBox="1"/>
          <p:nvPr/>
        </p:nvSpPr>
        <p:spPr>
          <a:xfrm>
            <a:off x="8677340" y="5267161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후퇴</a:t>
            </a:r>
          </a:p>
        </p:txBody>
      </p:sp>
    </p:spTree>
    <p:extLst>
      <p:ext uri="{BB962C8B-B14F-4D97-AF65-F5344CB8AC3E}">
        <p14:creationId xmlns:p14="http://schemas.microsoft.com/office/powerpoint/2010/main" val="2984694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03874E-D798-4390-8320-6E2D1AFD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무신뢰성</a:t>
            </a:r>
            <a:endParaRPr lang="en-US" altLang="ko-KR" dirty="0"/>
          </a:p>
          <a:p>
            <a:r>
              <a:rPr lang="ko-KR" altLang="en-US" dirty="0"/>
              <a:t>확장성</a:t>
            </a:r>
            <a:endParaRPr lang="en-US" altLang="ko-KR" dirty="0"/>
          </a:p>
          <a:p>
            <a:r>
              <a:rPr lang="ko-KR" altLang="en-US" dirty="0" err="1"/>
              <a:t>즉시성</a:t>
            </a:r>
            <a:endParaRPr lang="en-US" altLang="ko-KR" dirty="0"/>
          </a:p>
          <a:p>
            <a:r>
              <a:rPr lang="ko-KR" altLang="en-US" dirty="0"/>
              <a:t>보안성</a:t>
            </a:r>
            <a:endParaRPr lang="en-US" altLang="ko-KR" dirty="0"/>
          </a:p>
          <a:p>
            <a:r>
              <a:rPr lang="ko-KR" altLang="en-US" dirty="0"/>
              <a:t>지속가능성</a:t>
            </a:r>
            <a:endParaRPr lang="en-US" altLang="ko-KR" dirty="0"/>
          </a:p>
          <a:p>
            <a:r>
              <a:rPr lang="ko-KR" altLang="en-US" dirty="0"/>
              <a:t>안정성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764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F30A11-D5D7-4AA8-BD01-E16AF3B9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P2P</a:t>
            </a:r>
            <a:r>
              <a:rPr lang="ko-KR" altLang="en-US" dirty="0"/>
              <a:t> 네트워크</a:t>
            </a:r>
            <a:endParaRPr lang="en-US" altLang="ko-KR" dirty="0"/>
          </a:p>
          <a:p>
            <a:r>
              <a:rPr lang="ko-KR" altLang="en-US" dirty="0"/>
              <a:t>전사서명</a:t>
            </a:r>
            <a:r>
              <a:rPr lang="en-US" altLang="ko-KR" dirty="0"/>
              <a:t>, </a:t>
            </a:r>
            <a:r>
              <a:rPr lang="ko-KR" altLang="en-US" dirty="0" err="1"/>
              <a:t>해쉬</a:t>
            </a:r>
            <a:endParaRPr lang="en-US" altLang="ko-KR" dirty="0"/>
          </a:p>
          <a:p>
            <a:r>
              <a:rPr lang="ko-KR" altLang="en-US" dirty="0"/>
              <a:t>합의 알고리즘</a:t>
            </a:r>
            <a:endParaRPr lang="en-US" altLang="ko-KR" dirty="0"/>
          </a:p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19FA94-0A3E-464A-BA9A-E5CDCC70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주요 기술요소</a:t>
            </a:r>
          </a:p>
        </p:txBody>
      </p:sp>
    </p:spTree>
    <p:extLst>
      <p:ext uri="{BB962C8B-B14F-4D97-AF65-F5344CB8AC3E}">
        <p14:creationId xmlns:p14="http://schemas.microsoft.com/office/powerpoint/2010/main" val="1454483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35797B-ED3E-4952-8FC6-E0217A2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토폴로지</a:t>
            </a:r>
            <a:endParaRPr lang="en-US" altLang="ko-KR" dirty="0"/>
          </a:p>
          <a:p>
            <a:r>
              <a:rPr lang="ko-KR" altLang="en-US" dirty="0"/>
              <a:t>그래프</a:t>
            </a:r>
            <a:endParaRPr lang="en-US" altLang="ko-KR" dirty="0"/>
          </a:p>
          <a:p>
            <a:r>
              <a:rPr lang="ko-KR" altLang="en-US" dirty="0"/>
              <a:t>노드</a:t>
            </a:r>
            <a:r>
              <a:rPr lang="en-US" altLang="ko-KR" dirty="0"/>
              <a:t>(Node), </a:t>
            </a:r>
            <a:r>
              <a:rPr lang="ko-KR" altLang="en-US" dirty="0" err="1"/>
              <a:t>엣지</a:t>
            </a:r>
            <a:r>
              <a:rPr lang="en-US" altLang="ko-KR" dirty="0"/>
              <a:t>(Edge)</a:t>
            </a:r>
          </a:p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블록은 모든 노드에 전파되고 검증 및 복사</a:t>
            </a:r>
            <a:endParaRPr lang="en-US" altLang="ko-KR" dirty="0"/>
          </a:p>
          <a:p>
            <a:r>
              <a:rPr lang="ko-KR" altLang="en-US" dirty="0"/>
              <a:t>블록체인은 분산원장</a:t>
            </a:r>
            <a:r>
              <a:rPr lang="en-US" altLang="ko-KR" dirty="0"/>
              <a:t>(DLT; distributed ledger technology)</a:t>
            </a:r>
            <a:r>
              <a:rPr lang="ko-KR" altLang="en-US" dirty="0"/>
              <a:t> 기술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B1326B-7F70-4505-BD55-65364A13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022782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3B6F8-CC5A-439E-AE3E-8579D783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2ED3FB-FDE6-44DF-8B33-3B712C42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노드와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3819812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35797B-ED3E-4952-8FC6-E0217A2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트랜잭션 전파</a:t>
            </a:r>
            <a:endParaRPr lang="en-US" altLang="ko-KR" dirty="0"/>
          </a:p>
          <a:p>
            <a:r>
              <a:rPr lang="ko-KR" altLang="en-US" dirty="0"/>
              <a:t>블록 전파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B1326B-7F70-4505-BD55-65364A13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498320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FE5C48-2A16-42D8-876A-B940B627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통신간 </a:t>
            </a:r>
            <a:r>
              <a:rPr lang="ko-KR" altLang="en-US" dirty="0" err="1"/>
              <a:t>위변조</a:t>
            </a:r>
            <a:r>
              <a:rPr lang="ko-KR" altLang="en-US" dirty="0"/>
              <a:t> 방지</a:t>
            </a:r>
            <a:endParaRPr lang="en-US" altLang="ko-KR" dirty="0"/>
          </a:p>
          <a:p>
            <a:r>
              <a:rPr lang="ko-KR" altLang="en-US" dirty="0"/>
              <a:t>전자서명 기본 개념 설명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AC3085-8067-4562-88AD-8C75530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전자서명</a:t>
            </a:r>
            <a:r>
              <a:rPr lang="en-US" altLang="ko-KR" dirty="0"/>
              <a:t>, </a:t>
            </a:r>
            <a:r>
              <a:rPr lang="ko-KR" altLang="en-US" dirty="0" err="1"/>
              <a:t>해쉬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80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FE5C48-2A16-42D8-876A-B940B627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secp256k1</a:t>
            </a:r>
          </a:p>
          <a:p>
            <a:r>
              <a:rPr lang="en-US" altLang="ko-KR" dirty="0"/>
              <a:t>specification</a:t>
            </a:r>
          </a:p>
          <a:p>
            <a:r>
              <a:rPr lang="ko-KR" altLang="en-US" dirty="0"/>
              <a:t>서명</a:t>
            </a:r>
            <a:r>
              <a:rPr lang="en-US" altLang="ko-KR" dirty="0"/>
              <a:t> -&gt; </a:t>
            </a:r>
            <a:r>
              <a:rPr lang="ko-KR" altLang="en-US" dirty="0"/>
              <a:t>검증 </a:t>
            </a:r>
            <a:r>
              <a:rPr lang="en-US" altLang="ko-KR" dirty="0"/>
              <a:t>- &gt;</a:t>
            </a:r>
            <a:r>
              <a:rPr lang="ko-KR" altLang="en-US" dirty="0"/>
              <a:t>공개키 복구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AC3085-8067-4562-88AD-8C75530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ECDSA (Elliptic Curve Digital Signature Algorithm, </a:t>
            </a:r>
            <a:r>
              <a:rPr lang="ko-KR" altLang="en-US" dirty="0"/>
              <a:t>타원 곡선 전자 서명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1080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합의 알고리즘이란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분산 환경에서 다른 컴퓨터들간 같은 데이터에 동의하는 메커니즘</a:t>
            </a:r>
            <a:endParaRPr lang="en-US" altLang="ko-KR" dirty="0"/>
          </a:p>
          <a:p>
            <a:r>
              <a:rPr lang="ko-KR" altLang="en-US" dirty="0" err="1"/>
              <a:t>블럭체인의</a:t>
            </a:r>
            <a:r>
              <a:rPr lang="ko-KR" altLang="en-US" dirty="0"/>
              <a:t> 합의 알고리즘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/>
              <a:t>어떻게 블록을 만들 것인가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AD381E-816F-4C08-A20F-5538A139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081" y="1709835"/>
            <a:ext cx="4883837" cy="4880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1B7C1-FF55-44BD-A5CE-1F737C7231A1}"/>
              </a:ext>
            </a:extLst>
          </p:cNvPr>
          <p:cNvSpPr txBox="1"/>
          <p:nvPr/>
        </p:nvSpPr>
        <p:spPr>
          <a:xfrm>
            <a:off x="2916195" y="6590184"/>
            <a:ext cx="61207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https://101blockchains.com/wp-content/uploads/2018/08/Different_Consensus_Algorithms.png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94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PoW</a:t>
            </a:r>
            <a:r>
              <a:rPr lang="en-US" altLang="ko-KR" dirty="0"/>
              <a:t> (Proof of Work)</a:t>
            </a:r>
          </a:p>
          <a:p>
            <a:r>
              <a:rPr lang="en-US" altLang="ko-KR" dirty="0" err="1"/>
              <a:t>PoS</a:t>
            </a:r>
            <a:r>
              <a:rPr lang="en-US" altLang="ko-KR" dirty="0"/>
              <a:t> (Proof of State)</a:t>
            </a:r>
          </a:p>
          <a:p>
            <a:r>
              <a:rPr lang="en-US" altLang="ko-KR" dirty="0"/>
              <a:t>PBFT</a:t>
            </a:r>
          </a:p>
          <a:p>
            <a:r>
              <a:rPr lang="en-US" altLang="ko-KR" dirty="0"/>
              <a:t>raft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</a:t>
            </a:r>
          </a:p>
        </p:txBody>
      </p:sp>
    </p:spTree>
    <p:extLst>
      <p:ext uri="{BB962C8B-B14F-4D97-AF65-F5344CB8AC3E}">
        <p14:creationId xmlns:p14="http://schemas.microsoft.com/office/powerpoint/2010/main" val="79340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2009-01-08, Bitcoin v0.1 released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Release</a:t>
            </a:r>
            <a:r>
              <a:rPr lang="ko-KR" altLang="en-US" dirty="0"/>
              <a:t> </a:t>
            </a:r>
            <a:r>
              <a:rPr lang="en-US" altLang="ko-KR" dirty="0"/>
              <a:t>0.1]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8D22EF-158E-4C3B-9E45-79FB45BE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80" y="1050878"/>
            <a:ext cx="2523040" cy="5554638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0B90289F-7AEB-4A99-AA8F-E4998B8E033F}"/>
              </a:ext>
            </a:extLst>
          </p:cNvPr>
          <p:cNvSpPr txBox="1">
            <a:spLocks/>
          </p:cNvSpPr>
          <p:nvPr/>
        </p:nvSpPr>
        <p:spPr>
          <a:xfrm>
            <a:off x="6208877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Bitcoin Core 22.0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1A33E4-BB74-4E92-83F2-32831598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31" y="1684886"/>
            <a:ext cx="5081338" cy="39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843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Proof of Work (</a:t>
            </a:r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퍼즐 문제를 빨리 푼 사람이 블록 생성 기회 얻음</a:t>
            </a:r>
            <a:endParaRPr lang="en-US" altLang="ko-KR" dirty="0"/>
          </a:p>
          <a:p>
            <a:pPr lvl="1"/>
            <a:r>
              <a:rPr lang="ko-KR" altLang="en-US" dirty="0"/>
              <a:t>퍼즐</a:t>
            </a:r>
            <a:endParaRPr lang="en-US" altLang="ko-KR" dirty="0"/>
          </a:p>
          <a:p>
            <a:pPr lvl="2"/>
            <a:r>
              <a:rPr lang="en-US" altLang="ko-KR" dirty="0"/>
              <a:t>Hash</a:t>
            </a:r>
            <a:r>
              <a:rPr lang="ko-KR" altLang="en-US" dirty="0"/>
              <a:t>값이 일정 값 이하</a:t>
            </a:r>
            <a:endParaRPr lang="en-US" altLang="ko-KR" dirty="0"/>
          </a:p>
          <a:p>
            <a:pPr lvl="2"/>
            <a:r>
              <a:rPr lang="en-US" altLang="ko-KR" dirty="0"/>
              <a:t>Nonce</a:t>
            </a:r>
          </a:p>
          <a:p>
            <a:pPr lvl="1"/>
            <a:r>
              <a:rPr lang="ko-KR" altLang="en-US" dirty="0"/>
              <a:t>코인 </a:t>
            </a:r>
            <a:r>
              <a:rPr lang="en-US" altLang="ko-KR" dirty="0"/>
              <a:t>: </a:t>
            </a:r>
            <a:r>
              <a:rPr lang="ko-KR" altLang="en-US" dirty="0"/>
              <a:t>블록생성에 대한 보상</a:t>
            </a:r>
            <a:r>
              <a:rPr lang="en-US" altLang="ko-KR" dirty="0"/>
              <a:t>(reward)</a:t>
            </a:r>
          </a:p>
          <a:p>
            <a:pPr lvl="2"/>
            <a:r>
              <a:rPr lang="ko-KR" altLang="en-US" dirty="0" err="1"/>
              <a:t>비트코인</a:t>
            </a:r>
            <a:r>
              <a:rPr lang="en-US" altLang="ko-KR" dirty="0"/>
              <a:t>: </a:t>
            </a:r>
            <a:r>
              <a:rPr lang="ko-KR" altLang="en-US" dirty="0"/>
              <a:t>첫번째 트랜잭션은 자신에게 보상을 지급</a:t>
            </a:r>
            <a:endParaRPr lang="en-US" altLang="ko-KR" dirty="0"/>
          </a:p>
          <a:p>
            <a:pPr lvl="2"/>
            <a:r>
              <a:rPr lang="ko-KR" altLang="en-US" dirty="0" err="1"/>
              <a:t>이더리움</a:t>
            </a:r>
            <a:r>
              <a:rPr lang="en-US" altLang="ko-KR" dirty="0"/>
              <a:t>: beneficiary</a:t>
            </a:r>
            <a:r>
              <a:rPr lang="ko-KR" altLang="en-US" dirty="0"/>
              <a:t>에 자신을 지정하고</a:t>
            </a:r>
            <a:r>
              <a:rPr lang="en-US" altLang="ko-KR" dirty="0"/>
              <a:t>, </a:t>
            </a:r>
            <a:r>
              <a:rPr lang="ko-KR" altLang="en-US" dirty="0"/>
              <a:t>자신의 상태를 수정</a:t>
            </a:r>
            <a:endParaRPr lang="en-US" altLang="ko-KR" dirty="0"/>
          </a:p>
          <a:p>
            <a:pPr lvl="1"/>
            <a:r>
              <a:rPr lang="ko-KR" altLang="en-US" dirty="0"/>
              <a:t>채굴 </a:t>
            </a:r>
            <a:r>
              <a:rPr lang="en-US" altLang="ko-KR" dirty="0"/>
              <a:t>: </a:t>
            </a:r>
            <a:r>
              <a:rPr lang="en-US" altLang="ko-KR" dirty="0" err="1"/>
              <a:t>PoW</a:t>
            </a:r>
            <a:r>
              <a:rPr lang="en-US" altLang="ko-KR" dirty="0"/>
              <a:t> </a:t>
            </a:r>
            <a:r>
              <a:rPr lang="ko-KR" altLang="en-US" dirty="0"/>
              <a:t>블록체인의 퍼즐을 풀어 블록을 생성하고 전파하는 것</a:t>
            </a:r>
            <a:endParaRPr lang="en-US" altLang="ko-KR" dirty="0"/>
          </a:p>
          <a:p>
            <a:pPr lvl="1"/>
            <a:r>
              <a:rPr lang="ko-KR" altLang="en-US" dirty="0"/>
              <a:t>난이도 조정</a:t>
            </a:r>
            <a:endParaRPr lang="en-US" altLang="ko-KR" dirty="0"/>
          </a:p>
          <a:p>
            <a:pPr lvl="2"/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블록 </a:t>
            </a:r>
            <a:r>
              <a:rPr lang="en-US" altLang="ko-KR" dirty="0"/>
              <a:t>40000</a:t>
            </a:r>
            <a:r>
              <a:rPr lang="ko-KR" altLang="en-US" dirty="0"/>
              <a:t>개 마다 조정</a:t>
            </a:r>
            <a:r>
              <a:rPr lang="en-US" altLang="ko-KR" dirty="0"/>
              <a:t>, 10</a:t>
            </a:r>
            <a:r>
              <a:rPr lang="ko-KR" altLang="en-US" dirty="0"/>
              <a:t>분에 수렴하도록</a:t>
            </a:r>
            <a:endParaRPr lang="en-US" altLang="ko-KR" dirty="0"/>
          </a:p>
          <a:p>
            <a:pPr lvl="2"/>
            <a:r>
              <a:rPr lang="ko-KR" altLang="en-US" dirty="0" err="1"/>
              <a:t>이더리움</a:t>
            </a:r>
            <a:r>
              <a:rPr lang="en-US" altLang="ko-KR" dirty="0"/>
              <a:t>: </a:t>
            </a:r>
            <a:r>
              <a:rPr lang="ko-KR" altLang="en-US" dirty="0"/>
              <a:t>블록 당 조정</a:t>
            </a:r>
            <a:r>
              <a:rPr lang="en-US" altLang="ko-KR" dirty="0"/>
              <a:t>, 12  ~ 14</a:t>
            </a:r>
            <a:r>
              <a:rPr lang="ko-KR" altLang="en-US" dirty="0"/>
              <a:t>초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[ </a:t>
            </a:r>
            <a:r>
              <a:rPr lang="en-US" altLang="ko-KR" dirty="0" err="1"/>
              <a:t>PoW</a:t>
            </a:r>
            <a:r>
              <a:rPr lang="en-US" altLang="ko-KR" dirty="0"/>
              <a:t> (Proof of Work)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38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블록 생성 시간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8866B-1DC4-4DEA-926E-C13756965E1D}"/>
              </a:ext>
            </a:extLst>
          </p:cNvPr>
          <p:cNvSpPr txBox="1"/>
          <p:nvPr/>
        </p:nvSpPr>
        <p:spPr>
          <a:xfrm>
            <a:off x="3064473" y="657032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3"/>
              </a:rPr>
              <a:t>https://data.bitcoinity.org/bitcoin/block_time/5y?r=day&amp;t=l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1D2341-B36D-48CF-81C1-586E555AB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07" y="1244190"/>
            <a:ext cx="1043133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40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96DEE0-4925-4192-864C-69DE4D9B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평균 블록생성 시간 </a:t>
            </a:r>
            <a:r>
              <a:rPr lang="en-US" altLang="ko-KR" dirty="0"/>
              <a:t>(Target:</a:t>
            </a:r>
            <a:r>
              <a:rPr lang="ko-KR" altLang="en-US" dirty="0"/>
              <a:t> </a:t>
            </a:r>
            <a:r>
              <a:rPr lang="en-US" altLang="ko-KR" dirty="0"/>
              <a:t>12 ~ 14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D30402-EF91-4050-B80D-FB84E4DB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DD8286-B9D3-4CB1-BA29-D57DA8A5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1" y="1219783"/>
            <a:ext cx="11854249" cy="48567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D228F4-EBEB-467F-9FD0-F1F840C2E222}"/>
              </a:ext>
            </a:extLst>
          </p:cNvPr>
          <p:cNvSpPr txBox="1"/>
          <p:nvPr/>
        </p:nvSpPr>
        <p:spPr>
          <a:xfrm>
            <a:off x="3048002" y="607648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4"/>
              </a:rPr>
              <a:t>https://etherscan.io/chart/blocktime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62441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노드가 동시에 블록을 생성한다면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ko-KR" altLang="en-US" dirty="0"/>
              <a:t>포크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4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51% </a:t>
            </a:r>
            <a:r>
              <a:rPr lang="ko-KR" altLang="en-US" dirty="0"/>
              <a:t>문제</a:t>
            </a:r>
            <a:endParaRPr lang="en-US" altLang="ko-KR" dirty="0"/>
          </a:p>
          <a:p>
            <a:r>
              <a:rPr lang="ko-KR" altLang="en-US" dirty="0" err="1"/>
              <a:t>파이널리티</a:t>
            </a:r>
            <a:r>
              <a:rPr lang="ko-KR" altLang="en-US" dirty="0"/>
              <a:t> 불확실성</a:t>
            </a:r>
            <a:endParaRPr lang="en-US" altLang="ko-KR" dirty="0"/>
          </a:p>
          <a:p>
            <a:r>
              <a:rPr lang="ko-KR" altLang="en-US" dirty="0"/>
              <a:t>성능한계</a:t>
            </a:r>
            <a:endParaRPr lang="en-US" altLang="ko-KR" dirty="0"/>
          </a:p>
          <a:p>
            <a:r>
              <a:rPr lang="ko-KR" altLang="en-US" dirty="0"/>
              <a:t>블록체인의 용량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1980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노드가 동시에 블록을 생성한다면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674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Confirmation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7A083F-46C3-40A4-8DEC-546FDC97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780752"/>
            <a:ext cx="810690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91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3C8F81-9B0D-42CF-8CC8-4628A7B2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773B47-D1FA-4926-98B1-C158663D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130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BA6E8C-2AA3-4BEB-8B21-06851BBF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711803" cy="4351338"/>
          </a:xfrm>
        </p:spPr>
        <p:txBody>
          <a:bodyPr/>
          <a:lstStyle/>
          <a:p>
            <a:pPr indent="0" algn="ctr">
              <a:buNone/>
            </a:pPr>
            <a:r>
              <a:rPr lang="en-US" altLang="ko-KR" dirty="0"/>
              <a:t>Avalanche Bridge</a:t>
            </a:r>
          </a:p>
          <a:p>
            <a:pPr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ko-KR" altLang="en-US" sz="1400" dirty="0"/>
              <a:t>블록체인간 </a:t>
            </a:r>
            <a:r>
              <a:rPr lang="en-US" altLang="ko-KR" sz="1400" dirty="0"/>
              <a:t>Token Swap</a:t>
            </a:r>
            <a:r>
              <a:rPr lang="ko-KR" altLang="en-US" sz="1400" dirty="0"/>
              <a:t>시 출발 블록체인의 </a:t>
            </a:r>
            <a:r>
              <a:rPr lang="en-US" altLang="ko-KR" sz="1400" dirty="0"/>
              <a:t>Confirmations </a:t>
            </a:r>
            <a:r>
              <a:rPr lang="ko-KR" altLang="en-US" sz="1400" dirty="0"/>
              <a:t>대기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9EA3A1-9B66-4BF5-B6B2-73ABDF63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4EAE56-1A3E-4061-B25F-5CC8BA65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27" y="1375357"/>
            <a:ext cx="6991244" cy="486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0CA01-CB35-4157-BD59-FF10772D5175}"/>
              </a:ext>
            </a:extLst>
          </p:cNvPr>
          <p:cNvSpPr txBox="1"/>
          <p:nvPr/>
        </p:nvSpPr>
        <p:spPr>
          <a:xfrm>
            <a:off x="3048000" y="65671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4"/>
              </a:rPr>
              <a:t>https://bridge.avax.network/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5E5B91-E435-4817-8CB0-CD914D0D5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76" y="1375357"/>
            <a:ext cx="4339776" cy="486164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BCA9F35-5D3E-4C3B-9D1F-DE7D3E174F97}"/>
              </a:ext>
            </a:extLst>
          </p:cNvPr>
          <p:cNvSpPr/>
          <p:nvPr/>
        </p:nvSpPr>
        <p:spPr>
          <a:xfrm>
            <a:off x="4687865" y="3075254"/>
            <a:ext cx="206908" cy="707492"/>
          </a:xfrm>
          <a:prstGeom prst="rightArrow">
            <a:avLst/>
          </a:prstGeom>
          <a:solidFill>
            <a:srgbClr val="434975"/>
          </a:solidFill>
          <a:ln>
            <a:solidFill>
              <a:srgbClr val="222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824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Proof of Stake (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2.0)</a:t>
            </a:r>
          </a:p>
          <a:p>
            <a:pPr lvl="1"/>
            <a:r>
              <a:rPr lang="en-US" altLang="ko-KR" dirty="0"/>
              <a:t>Staking </a:t>
            </a:r>
            <a:r>
              <a:rPr lang="ko-KR" altLang="en-US" dirty="0"/>
              <a:t>양에 따라 블록 생성 기회 부여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2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E6F79D-5C7B-4381-A5FE-8B930009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637230"/>
          </a:xfrm>
        </p:spPr>
        <p:txBody>
          <a:bodyPr/>
          <a:lstStyle/>
          <a:p>
            <a:pPr indent="0" algn="ctr">
              <a:buNone/>
            </a:pPr>
            <a:r>
              <a:rPr lang="en-US" altLang="ko-KR" dirty="0"/>
              <a:t>2013-11-27,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이더리움</a:t>
            </a:r>
            <a:r>
              <a:rPr lang="ko-KR" altLang="en-US" dirty="0"/>
              <a:t> 백서</a:t>
            </a:r>
            <a:r>
              <a:rPr lang="en-US" altLang="ko-KR" dirty="0"/>
              <a:t>, </a:t>
            </a:r>
            <a:r>
              <a:rPr lang="ko-KR" altLang="en-US" dirty="0"/>
              <a:t>개발 제안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38D3D5-1CC3-43F3-B534-50A137CF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en-US" altLang="ko-KR" dirty="0"/>
              <a:t>(Ethereum)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90808A-63CE-4A2B-80A5-99A21828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64" y="1106787"/>
            <a:ext cx="4076272" cy="5284057"/>
          </a:xfrm>
          <a:prstGeom prst="rect">
            <a:avLst/>
          </a:prstGeom>
        </p:spPr>
      </p:pic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8E486B11-2977-4362-A8BD-2548A65F4D03}"/>
              </a:ext>
            </a:extLst>
          </p:cNvPr>
          <p:cNvSpPr txBox="1">
            <a:spLocks/>
          </p:cNvSpPr>
          <p:nvPr/>
        </p:nvSpPr>
        <p:spPr>
          <a:xfrm>
            <a:off x="6096000" y="674860"/>
            <a:ext cx="5854700" cy="563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2015-07-30 15:25:13 UTC, Genesis Block </a:t>
            </a:r>
            <a:r>
              <a:rPr lang="ko-KR" altLang="en-US" dirty="0"/>
              <a:t>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763F33-9F28-4A19-B0CB-8722D974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731" y="1076361"/>
            <a:ext cx="4422087" cy="5344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D28BB-0779-4DAF-9929-2ABE187B4B3D}"/>
              </a:ext>
            </a:extLst>
          </p:cNvPr>
          <p:cNvSpPr txBox="1"/>
          <p:nvPr/>
        </p:nvSpPr>
        <p:spPr>
          <a:xfrm>
            <a:off x="7920935" y="6590184"/>
            <a:ext cx="24715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linkClick r:id="rId5"/>
              </a:rPr>
              <a:t>https://etherscan.io/block/0</a:t>
            </a:r>
            <a:endParaRPr lang="en-US" altLang="ko-KR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487CE-1349-49B0-8EF1-91FE355A0772}"/>
              </a:ext>
            </a:extLst>
          </p:cNvPr>
          <p:cNvSpPr txBox="1"/>
          <p:nvPr/>
        </p:nvSpPr>
        <p:spPr>
          <a:xfrm>
            <a:off x="1696830" y="6590184"/>
            <a:ext cx="26769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hlinkClick r:id="rId6"/>
              </a:rPr>
              <a:t>https://ethereum.org/en/whitepaper/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7"/>
              </a:rPr>
              <a:t>한글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158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PBFT (Practical Byzantine Fault Tolerance)(</a:t>
            </a:r>
            <a:r>
              <a:rPr lang="ko-KR" altLang="en-US" dirty="0" err="1"/>
              <a:t>프랙티컬</a:t>
            </a:r>
            <a:r>
              <a:rPr lang="ko-KR" altLang="en-US" dirty="0"/>
              <a:t> 비잔틴 장애 허용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PBFT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4838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raft</a:t>
            </a:r>
          </a:p>
          <a:p>
            <a:pPr lvl="1"/>
            <a:r>
              <a:rPr lang="en-US" altLang="ko-KR" dirty="0"/>
              <a:t>Hyperledger Fabric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raft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6464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AB4BA7-67A5-4EEF-B1C0-4A60917F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트랜잭션 위</a:t>
            </a:r>
            <a:r>
              <a:rPr lang="en-US" altLang="ko-KR" dirty="0"/>
              <a:t>·</a:t>
            </a:r>
            <a:r>
              <a:rPr lang="ko-KR" altLang="en-US" dirty="0"/>
              <a:t>변조 시</a:t>
            </a:r>
            <a:r>
              <a:rPr lang="en-US" altLang="ko-KR" dirty="0"/>
              <a:t>, Hash </a:t>
            </a:r>
            <a:r>
              <a:rPr lang="ko-KR" altLang="en-US" dirty="0"/>
              <a:t>함수의 </a:t>
            </a:r>
            <a:r>
              <a:rPr lang="en-US" altLang="ko-KR" dirty="0"/>
              <a:t>avalanche effect</a:t>
            </a:r>
            <a:r>
              <a:rPr lang="ko-KR" altLang="en-US" dirty="0"/>
              <a:t>에 의한 위</a:t>
            </a:r>
            <a:r>
              <a:rPr lang="en-US" altLang="ko-KR" dirty="0"/>
              <a:t>·</a:t>
            </a:r>
            <a:r>
              <a:rPr lang="ko-KR" altLang="en-US" dirty="0"/>
              <a:t>변조 방지</a:t>
            </a:r>
            <a:endParaRPr lang="en-US" altLang="ko-KR" dirty="0"/>
          </a:p>
          <a:p>
            <a:r>
              <a:rPr lang="ko-KR" altLang="en-US" dirty="0"/>
              <a:t>변조된 블록부터 다시 블록을 만든다면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C427AF-BFCB-46F2-BBDC-CB51A70E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블록체인의 보안 </a:t>
            </a:r>
            <a:r>
              <a:rPr lang="en-US" altLang="ko-KR" dirty="0"/>
              <a:t>[</a:t>
            </a:r>
            <a:r>
              <a:rPr lang="ko-KR" altLang="en-US" dirty="0"/>
              <a:t>위</a:t>
            </a:r>
            <a:r>
              <a:rPr lang="en-US" altLang="ko-KR" dirty="0"/>
              <a:t>·</a:t>
            </a:r>
            <a:r>
              <a:rPr lang="ko-KR" altLang="en-US" dirty="0"/>
              <a:t>변조 방지</a:t>
            </a:r>
            <a:r>
              <a:rPr lang="en-US" altLang="ko-KR" dirty="0"/>
              <a:t>, </a:t>
            </a:r>
            <a:r>
              <a:rPr lang="ko-KR" altLang="en-US" dirty="0"/>
              <a:t>검열 저항성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9543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71B0FB-3BE9-48CC-9713-C078E0DF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블록체인 상에서 동작하는 프로그램</a:t>
            </a:r>
            <a:endParaRPr lang="en-US" altLang="ko-KR" dirty="0"/>
          </a:p>
          <a:p>
            <a:r>
              <a:rPr lang="ko-KR" altLang="en-US" dirty="0"/>
              <a:t>스마트 계약은 중간에 제</a:t>
            </a:r>
            <a:r>
              <a:rPr lang="en-US" altLang="ko-KR" dirty="0"/>
              <a:t>3</a:t>
            </a:r>
            <a:r>
              <a:rPr lang="ko-KR" altLang="en-US" dirty="0"/>
              <a:t>의 보증기관을 끼우지 않고 개인간</a:t>
            </a:r>
            <a:r>
              <a:rPr lang="en-US" altLang="ko-KR" dirty="0"/>
              <a:t>(P2P)</a:t>
            </a:r>
            <a:r>
              <a:rPr lang="ko-KR" altLang="en-US" dirty="0"/>
              <a:t>에 원하는 계약을 체결할 수 있도록 해주는 디지털 전자계약 기능</a:t>
            </a:r>
            <a:endParaRPr lang="en-US" altLang="ko-KR" dirty="0"/>
          </a:p>
          <a:p>
            <a:r>
              <a:rPr lang="en-US" altLang="ko-KR" dirty="0"/>
              <a:t>1994</a:t>
            </a:r>
            <a:r>
              <a:rPr lang="ko-KR" altLang="en-US" dirty="0"/>
              <a:t>년 닉 재보</a:t>
            </a:r>
            <a:r>
              <a:rPr lang="en-US" altLang="ko-KR" dirty="0"/>
              <a:t>(Nick Szabo) </a:t>
            </a:r>
            <a:r>
              <a:rPr lang="ko-KR" altLang="en-US" dirty="0"/>
              <a:t>처음 고안된 개념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계약에 필요한 요소를 코드를 통해 스스로 실행되게 하는 전산화된 거래 약속</a:t>
            </a:r>
            <a:r>
              <a:rPr lang="en-US" altLang="ko-KR" dirty="0"/>
              <a:t>“</a:t>
            </a:r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스크립트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스마트 </a:t>
            </a:r>
            <a:r>
              <a:rPr lang="ko-KR" altLang="en-US" dirty="0" err="1"/>
              <a:t>컨트랙트</a:t>
            </a:r>
            <a:r>
              <a:rPr lang="en-US" altLang="ko-KR" dirty="0"/>
              <a:t>(Smart Contract)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DA2E9F-9E80-4A1C-A1D6-EF5F93D5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계약</a:t>
            </a:r>
            <a:r>
              <a:rPr lang="en-US" altLang="ko-KR" dirty="0"/>
              <a:t>(Smart Contract)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489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5E271D-42A5-409A-9587-C961942D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화폐기능만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E367AC-C283-40DC-8D0F-CB6D708B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비트코인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4460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DD48F8-077A-447A-B927-773FE7F4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EVM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7A15EA-6DC4-4920-BDDD-453643C7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253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DD48F8-077A-447A-B927-773FE7F4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Solidity</a:t>
            </a:r>
          </a:p>
          <a:p>
            <a:pPr lvl="1"/>
            <a:r>
              <a:rPr lang="en-US" altLang="ko-KR" dirty="0"/>
              <a:t>From </a:t>
            </a:r>
            <a:r>
              <a:rPr lang="ko-KR" altLang="en-US" dirty="0"/>
              <a:t>이 </a:t>
            </a:r>
            <a:r>
              <a:rPr lang="en-US" altLang="ko-KR" dirty="0"/>
              <a:t>To</a:t>
            </a:r>
            <a:r>
              <a:rPr lang="ko-KR" altLang="en-US" dirty="0"/>
              <a:t>에서 </a:t>
            </a:r>
            <a:r>
              <a:rPr lang="en-US" altLang="ko-KR" dirty="0"/>
              <a:t>Value</a:t>
            </a:r>
            <a:r>
              <a:rPr lang="ko-KR" altLang="en-US" dirty="0"/>
              <a:t>를 전송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7A15EA-6DC4-4920-BDDD-453643C7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5A891-5728-4B83-B566-0712E297C79E}"/>
              </a:ext>
            </a:extLst>
          </p:cNvPr>
          <p:cNvGrpSpPr/>
          <p:nvPr/>
        </p:nvGrpSpPr>
        <p:grpSpPr>
          <a:xfrm>
            <a:off x="231861" y="1820561"/>
            <a:ext cx="2899719" cy="4088604"/>
            <a:chOff x="551934" y="1968843"/>
            <a:chExt cx="2899719" cy="408860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0054856-4F53-422D-AC7A-9E000C0BF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34" y="1968843"/>
              <a:ext cx="2899719" cy="40886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Contract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9D613D9-8ECB-4C06-9FF0-FF254D13DDE7}"/>
                </a:ext>
              </a:extLst>
            </p:cNvPr>
            <p:cNvCxnSpPr/>
            <p:nvPr/>
          </p:nvCxnSpPr>
          <p:spPr>
            <a:xfrm>
              <a:off x="807308" y="2800865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8AC5626-6571-4495-B372-CCA75072AA85}"/>
                </a:ext>
              </a:extLst>
            </p:cNvPr>
            <p:cNvCxnSpPr/>
            <p:nvPr/>
          </p:nvCxnSpPr>
          <p:spPr>
            <a:xfrm>
              <a:off x="807308" y="3233352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9046149-7B48-4C00-A864-0D838569FA1F}"/>
                </a:ext>
              </a:extLst>
            </p:cNvPr>
            <p:cNvCxnSpPr/>
            <p:nvPr/>
          </p:nvCxnSpPr>
          <p:spPr>
            <a:xfrm>
              <a:off x="807308" y="3661719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7A3A778-BADD-4369-9426-FE316D219C28}"/>
                </a:ext>
              </a:extLst>
            </p:cNvPr>
            <p:cNvCxnSpPr/>
            <p:nvPr/>
          </p:nvCxnSpPr>
          <p:spPr>
            <a:xfrm>
              <a:off x="807308" y="4094206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2C2C8A2-0A58-439A-BBF5-D3B6A33D8754}"/>
                </a:ext>
              </a:extLst>
            </p:cNvPr>
            <p:cNvCxnSpPr/>
            <p:nvPr/>
          </p:nvCxnSpPr>
          <p:spPr>
            <a:xfrm>
              <a:off x="807308" y="4534930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449BB8B-8541-4C64-8B12-2946C3C14AEA}"/>
                </a:ext>
              </a:extLst>
            </p:cNvPr>
            <p:cNvCxnSpPr>
              <a:cxnSpLocks/>
            </p:cNvCxnSpPr>
            <p:nvPr/>
          </p:nvCxnSpPr>
          <p:spPr>
            <a:xfrm>
              <a:off x="807308" y="4967417"/>
              <a:ext cx="2227992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B1E23A2-DF45-409E-B0AB-53D37A6985AF}"/>
                </a:ext>
              </a:extLst>
            </p:cNvPr>
            <p:cNvCxnSpPr>
              <a:cxnSpLocks/>
            </p:cNvCxnSpPr>
            <p:nvPr/>
          </p:nvCxnSpPr>
          <p:spPr>
            <a:xfrm>
              <a:off x="807308" y="5342238"/>
              <a:ext cx="1095633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96E5672-6421-41AD-8002-987EAA8D529A}"/>
              </a:ext>
            </a:extLst>
          </p:cNvPr>
          <p:cNvSpPr/>
          <p:nvPr/>
        </p:nvSpPr>
        <p:spPr>
          <a:xfrm>
            <a:off x="3319849" y="3391928"/>
            <a:ext cx="626074" cy="387179"/>
          </a:xfrm>
          <a:prstGeom prst="rightArrow">
            <a:avLst/>
          </a:prstGeom>
          <a:solidFill>
            <a:srgbClr val="434975"/>
          </a:solidFill>
          <a:ln>
            <a:solidFill>
              <a:srgbClr val="222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849D4A-F91A-47B0-92B3-841C1F28601B}"/>
              </a:ext>
            </a:extLst>
          </p:cNvPr>
          <p:cNvSpPr txBox="1"/>
          <p:nvPr/>
        </p:nvSpPr>
        <p:spPr>
          <a:xfrm>
            <a:off x="4003589" y="1497840"/>
            <a:ext cx="230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스마트 계약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(ERC20.sol)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B15FC-9BB7-4EE8-9BD8-AD3EB04F73C3}"/>
              </a:ext>
            </a:extLst>
          </p:cNvPr>
          <p:cNvSpPr txBox="1"/>
          <p:nvPr/>
        </p:nvSpPr>
        <p:spPr>
          <a:xfrm>
            <a:off x="4003589" y="1820561"/>
            <a:ext cx="8077198" cy="4185761"/>
          </a:xfrm>
          <a:prstGeom prst="rect">
            <a:avLst/>
          </a:prstGeom>
          <a:solidFill>
            <a:srgbClr val="22233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ERC20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success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"balance is insufficient"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event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from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DD022-4DC4-43B8-A0B4-0C524E70000D}"/>
              </a:ext>
            </a:extLst>
          </p:cNvPr>
          <p:cNvSpPr txBox="1"/>
          <p:nvPr/>
        </p:nvSpPr>
        <p:spPr>
          <a:xfrm>
            <a:off x="314754" y="150318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종이 계약서</a:t>
            </a:r>
          </a:p>
        </p:txBody>
      </p:sp>
    </p:spTree>
    <p:extLst>
      <p:ext uri="{BB962C8B-B14F-4D97-AF65-F5344CB8AC3E}">
        <p14:creationId xmlns:p14="http://schemas.microsoft.com/office/powerpoint/2010/main" val="10691202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297CCC-8121-4F43-881F-D3DC670E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 </a:t>
            </a:r>
            <a:r>
              <a:rPr lang="ko-KR" altLang="en-US" dirty="0"/>
              <a:t>호출된 트랜잭션이 먼저 블록에 포함되는가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블록생성</a:t>
            </a:r>
            <a:r>
              <a:rPr lang="en-US" altLang="ko-KR" dirty="0"/>
              <a:t>(</a:t>
            </a:r>
            <a:r>
              <a:rPr lang="ko-KR" altLang="en-US" dirty="0"/>
              <a:t>채굴</a:t>
            </a:r>
            <a:r>
              <a:rPr lang="en-US" altLang="ko-KR" dirty="0"/>
              <a:t>) </a:t>
            </a:r>
            <a:r>
              <a:rPr lang="ko-KR" altLang="en-US" dirty="0"/>
              <a:t>동기 부여</a:t>
            </a:r>
            <a:endParaRPr lang="en-US" altLang="ko-KR" dirty="0"/>
          </a:p>
          <a:p>
            <a:pPr lvl="1"/>
            <a:r>
              <a:rPr lang="ko-KR" altLang="en-US" dirty="0"/>
              <a:t>네트워크 부하 감소</a:t>
            </a:r>
            <a:endParaRPr lang="en-US" altLang="ko-KR" dirty="0"/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Fee</a:t>
            </a:r>
          </a:p>
          <a:p>
            <a:pPr lvl="1"/>
            <a:r>
              <a:rPr lang="en-US" altLang="ko-KR" dirty="0"/>
              <a:t>Output – input</a:t>
            </a:r>
          </a:p>
          <a:p>
            <a:pPr lvl="1"/>
            <a:r>
              <a:rPr lang="en-US" altLang="ko-KR" dirty="0"/>
              <a:t>Fee</a:t>
            </a:r>
            <a:r>
              <a:rPr lang="ko-KR" altLang="en-US" dirty="0"/>
              <a:t> 가 높은 트랜잭션이 우선 선택되어 블록에 포함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F0AC38-2509-495B-B641-23D05F4D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수수료 </a:t>
            </a:r>
            <a:r>
              <a:rPr lang="en-US" altLang="ko-KR" dirty="0"/>
              <a:t>(Fee)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606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F16D34-38BB-42D2-ADF8-58B29AF5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Gas,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Fee</a:t>
            </a:r>
          </a:p>
          <a:p>
            <a:r>
              <a:rPr lang="en-US" altLang="ko-KR" dirty="0"/>
              <a:t>DoS </a:t>
            </a:r>
            <a:r>
              <a:rPr lang="ko-KR" altLang="en-US" dirty="0"/>
              <a:t>공격 </a:t>
            </a:r>
            <a:r>
              <a:rPr lang="en-US" altLang="ko-KR" dirty="0"/>
              <a:t>(Denial of service attack)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AF73A7-E868-4D69-B656-E84B425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수수료</a:t>
            </a:r>
            <a:r>
              <a:rPr lang="en-US" altLang="ko-KR" dirty="0"/>
              <a:t> (Fee)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51F7-26FA-4ADC-A801-652C8A96B55D}"/>
              </a:ext>
            </a:extLst>
          </p:cNvPr>
          <p:cNvSpPr txBox="1"/>
          <p:nvPr/>
        </p:nvSpPr>
        <p:spPr>
          <a:xfrm>
            <a:off x="321275" y="1823297"/>
            <a:ext cx="7092779" cy="3416320"/>
          </a:xfrm>
          <a:prstGeom prst="rect">
            <a:avLst/>
          </a:prstGeom>
          <a:solidFill>
            <a:srgbClr val="222336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DosAttack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infiniteLoop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9753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9999999999999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    value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351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블록체인 지갑과 비즈니스 모델의 지갑</a:t>
            </a:r>
            <a:endParaRPr lang="en-US" altLang="ko-KR" dirty="0"/>
          </a:p>
          <a:p>
            <a:r>
              <a:rPr lang="ko-KR" altLang="en-US" dirty="0"/>
              <a:t>블록체인 지갑</a:t>
            </a:r>
            <a:endParaRPr lang="en-US" altLang="ko-KR" dirty="0"/>
          </a:p>
          <a:p>
            <a:pPr lvl="1"/>
            <a:r>
              <a:rPr lang="ko-KR" altLang="en-US" dirty="0"/>
              <a:t>비밀키 보관</a:t>
            </a:r>
            <a:endParaRPr lang="en-US" altLang="ko-KR" dirty="0"/>
          </a:p>
          <a:p>
            <a:pPr lvl="1"/>
            <a:r>
              <a:rPr lang="ko-KR" altLang="en-US" dirty="0"/>
              <a:t>트랜잭션 서명 </a:t>
            </a:r>
            <a:r>
              <a:rPr lang="en-US" altLang="ko-KR" dirty="0"/>
              <a:t>(Transaction Signing)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부가기능</a:t>
            </a:r>
            <a:r>
              <a:rPr lang="en-US" altLang="ko-KR" dirty="0"/>
              <a:t>) Native Currency (BTC, ETH)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전송</a:t>
            </a:r>
            <a:endParaRPr lang="en-US" altLang="ko-KR" dirty="0"/>
          </a:p>
          <a:p>
            <a:r>
              <a:rPr lang="ko-KR" altLang="en-US" dirty="0"/>
              <a:t>비즈니스 모델의 지갑</a:t>
            </a:r>
            <a:endParaRPr lang="en-US" altLang="ko-KR" dirty="0"/>
          </a:p>
          <a:p>
            <a:pPr lvl="1"/>
            <a:r>
              <a:rPr lang="ko-KR" altLang="en-US" dirty="0"/>
              <a:t>자산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</a:t>
            </a:r>
          </a:p>
        </p:txBody>
      </p:sp>
    </p:spTree>
    <p:extLst>
      <p:ext uri="{BB962C8B-B14F-4D97-AF65-F5344CB8AC3E}">
        <p14:creationId xmlns:p14="http://schemas.microsoft.com/office/powerpoint/2010/main" val="342674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 Next-Generation </a:t>
            </a:r>
            <a:r>
              <a:rPr lang="en-US" altLang="ko-KR" b="1" dirty="0">
                <a:solidFill>
                  <a:srgbClr val="DBAC7D"/>
                </a:solidFill>
              </a:rPr>
              <a:t>Smart Contract</a:t>
            </a:r>
            <a:r>
              <a:rPr lang="en-US" altLang="ko-KR" b="1" dirty="0">
                <a:solidFill>
                  <a:schemeClr val="bg1"/>
                </a:solidFill>
              </a:rPr>
              <a:t> and </a:t>
            </a:r>
            <a:r>
              <a:rPr lang="en-US" altLang="ko-KR" b="1" dirty="0">
                <a:solidFill>
                  <a:srgbClr val="DBAC7D"/>
                </a:solidFill>
              </a:rPr>
              <a:t>Decentralized Application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rgbClr val="00C8EB"/>
                </a:solidFill>
              </a:rPr>
              <a:t>Platform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차세대 </a:t>
            </a:r>
            <a:r>
              <a:rPr lang="ko-KR" altLang="en-US" b="1" dirty="0">
                <a:solidFill>
                  <a:srgbClr val="DBAC7D"/>
                </a:solidFill>
              </a:rPr>
              <a:t>스마트 </a:t>
            </a:r>
            <a:r>
              <a:rPr lang="ko-KR" altLang="en-US" b="1" dirty="0" err="1">
                <a:solidFill>
                  <a:srgbClr val="DBAC7D"/>
                </a:solidFill>
              </a:rPr>
              <a:t>컨트랙트</a:t>
            </a:r>
            <a:r>
              <a:rPr lang="ko-KR" altLang="en-US" b="1" dirty="0" err="1">
                <a:solidFill>
                  <a:schemeClr val="bg1"/>
                </a:solidFill>
              </a:rPr>
              <a:t>와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rgbClr val="DBAC7D"/>
                </a:solidFill>
              </a:rPr>
              <a:t>탈중앙화된</a:t>
            </a:r>
            <a:r>
              <a:rPr lang="ko-KR" altLang="en-US" b="1" dirty="0">
                <a:solidFill>
                  <a:srgbClr val="DBAC7D"/>
                </a:solidFill>
              </a:rPr>
              <a:t> 어플리케이션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rgbClr val="00C8EB"/>
                </a:solidFill>
              </a:rPr>
              <a:t>플랫폼</a:t>
            </a:r>
            <a:endParaRPr lang="en-US" altLang="ko-KR" b="1" dirty="0">
              <a:solidFill>
                <a:srgbClr val="00C8EB"/>
              </a:solidFill>
            </a:endParaRPr>
          </a:p>
          <a:p>
            <a:pPr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00C8EB"/>
              </a:solidFill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ko-KR" sz="1600" dirty="0"/>
              <a:t>Satoshi Nakamoto's development of </a:t>
            </a:r>
            <a:r>
              <a:rPr lang="en-US" altLang="ko-KR" sz="1600" dirty="0">
                <a:solidFill>
                  <a:srgbClr val="FFC700"/>
                </a:solidFill>
              </a:rPr>
              <a:t>Bitcoin</a:t>
            </a:r>
            <a:r>
              <a:rPr lang="en-US" altLang="ko-KR" sz="1600" dirty="0"/>
              <a:t> in 2009 has often been hailed as a radical development in money and currency, being </a:t>
            </a:r>
            <a:r>
              <a:rPr lang="en-US" altLang="ko-KR" sz="1600" dirty="0">
                <a:solidFill>
                  <a:srgbClr val="DBAC7D"/>
                </a:solidFill>
              </a:rPr>
              <a:t>the first example of a digital asset which simultaneously has no backing or "intrinsic value" and no centralized issuer or controller</a:t>
            </a:r>
            <a:r>
              <a:rPr lang="en-US" altLang="ko-KR" sz="1600" dirty="0"/>
              <a:t>. However, another, arguably more important, part of the Bitcoin experiment is the underlying </a:t>
            </a:r>
            <a:r>
              <a:rPr lang="en-US" altLang="ko-KR" sz="1600" dirty="0">
                <a:solidFill>
                  <a:srgbClr val="DBAC7D"/>
                </a:solidFill>
              </a:rPr>
              <a:t>blockchain</a:t>
            </a:r>
            <a:r>
              <a:rPr lang="en-US" altLang="ko-KR" sz="1600" dirty="0">
                <a:solidFill>
                  <a:srgbClr val="00C8EB"/>
                </a:solidFill>
              </a:rPr>
              <a:t> </a:t>
            </a:r>
            <a:r>
              <a:rPr lang="en-US" altLang="ko-KR" sz="1600" dirty="0">
                <a:solidFill>
                  <a:srgbClr val="DBAC7D"/>
                </a:solidFill>
              </a:rPr>
              <a:t>technology as a tool of distributed consensus</a:t>
            </a:r>
            <a:r>
              <a:rPr lang="en-US" altLang="ko-KR" sz="1600" dirty="0"/>
              <a:t>, and attention is rapidly starting to shift to this other aspect of Bitcoin.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sz="1600" dirty="0" err="1"/>
              <a:t>사토시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나카모토에</a:t>
            </a:r>
            <a:r>
              <a:rPr lang="ko-KR" altLang="en-US" sz="1600" dirty="0"/>
              <a:t> 의해 </a:t>
            </a:r>
            <a:r>
              <a:rPr lang="en-US" altLang="ko-KR" sz="1600" dirty="0"/>
              <a:t>2009 </a:t>
            </a:r>
            <a:r>
              <a:rPr lang="ko-KR" altLang="en-US" sz="1600" dirty="0"/>
              <a:t>년 개발된 </a:t>
            </a:r>
            <a:r>
              <a:rPr lang="ko-KR" altLang="en-US" sz="1600" dirty="0" err="1">
                <a:solidFill>
                  <a:srgbClr val="FFC700"/>
                </a:solidFill>
              </a:rPr>
              <a:t>비트코인</a:t>
            </a:r>
            <a:r>
              <a:rPr lang="ko-KR" altLang="en-US" sz="1600" dirty="0" err="1"/>
              <a:t>은</a:t>
            </a:r>
            <a:r>
              <a:rPr lang="ko-KR" altLang="en-US" sz="1600" dirty="0"/>
              <a:t> 종종 화폐와 통화분야에서 매우 근본적인 혁신으로 묘사되어 왔는데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이것은 </a:t>
            </a:r>
            <a:r>
              <a:rPr lang="ko-KR" altLang="en-US" sz="1600" dirty="0" err="1"/>
              <a:t>비트코인이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DBAC7D"/>
                </a:solidFill>
              </a:rPr>
              <a:t>어떤 담보나 내재적인 가치를 가지지 않으며</a:t>
            </a:r>
            <a:r>
              <a:rPr lang="en-US" altLang="ko-KR" sz="1600" dirty="0">
                <a:solidFill>
                  <a:srgbClr val="DBAC7D"/>
                </a:solidFill>
              </a:rPr>
              <a:t>, </a:t>
            </a:r>
            <a:r>
              <a:rPr lang="ko-KR" altLang="en-US" sz="1600" dirty="0" err="1">
                <a:solidFill>
                  <a:srgbClr val="DBAC7D"/>
                </a:solidFill>
              </a:rPr>
              <a:t>중앙화된</a:t>
            </a:r>
            <a:r>
              <a:rPr lang="ko-KR" altLang="en-US" sz="1600" dirty="0">
                <a:solidFill>
                  <a:srgbClr val="DBAC7D"/>
                </a:solidFill>
              </a:rPr>
              <a:t> 발행기관이나 통제기관도 없는 디지털 자산의 첫 번째 사례</a:t>
            </a:r>
            <a:r>
              <a:rPr lang="ko-KR" altLang="en-US" sz="1600" dirty="0"/>
              <a:t>였기 때문이다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ko-KR" altLang="en-US" sz="1600" dirty="0" err="1"/>
              <a:t>비트코인</a:t>
            </a:r>
            <a:r>
              <a:rPr lang="ko-KR" altLang="en-US" sz="1600" dirty="0"/>
              <a:t> 실험의 더욱 중요한 측면은 </a:t>
            </a:r>
            <a:r>
              <a:rPr lang="ko-KR" altLang="en-US" sz="1600" dirty="0" err="1"/>
              <a:t>비트코인을</a:t>
            </a:r>
            <a:r>
              <a:rPr lang="ko-KR" altLang="en-US" sz="1600" dirty="0"/>
              <a:t> 떠받치고 있는 </a:t>
            </a:r>
            <a:r>
              <a:rPr lang="ko-KR" altLang="en-US" sz="1600" dirty="0">
                <a:solidFill>
                  <a:srgbClr val="DBAC7D"/>
                </a:solidFill>
              </a:rPr>
              <a:t>분산 합의 </a:t>
            </a:r>
            <a:r>
              <a:rPr lang="ko-KR" altLang="en-US" sz="1600" dirty="0" err="1">
                <a:solidFill>
                  <a:srgbClr val="DBAC7D"/>
                </a:solidFill>
              </a:rPr>
              <a:t>수단으로서의</a:t>
            </a:r>
            <a:r>
              <a:rPr lang="ko-KR" altLang="en-US" sz="1600" dirty="0">
                <a:solidFill>
                  <a:srgbClr val="DBAC7D"/>
                </a:solidFill>
              </a:rPr>
              <a:t> 블록체인</a:t>
            </a:r>
            <a:r>
              <a:rPr lang="ko-KR" altLang="en-US" sz="1600" dirty="0">
                <a:solidFill>
                  <a:srgbClr val="00C8EB"/>
                </a:solidFill>
              </a:rPr>
              <a:t> </a:t>
            </a:r>
            <a:r>
              <a:rPr lang="ko-KR" altLang="en-US" sz="1600" dirty="0">
                <a:solidFill>
                  <a:srgbClr val="DBAC7D"/>
                </a:solidFill>
              </a:rPr>
              <a:t>기술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이에 대한 관심이 급격하게 늘어나고 있다</a:t>
            </a:r>
            <a:r>
              <a:rPr lang="en-US" altLang="ko-KR" sz="1600" dirty="0"/>
              <a:t>. 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ko-KR" dirty="0"/>
              <a:t>…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6953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90CB4A-085A-42FB-A822-624F7137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Bitcoin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10. </a:t>
            </a:r>
            <a:r>
              <a:rPr lang="ko-KR" altLang="en-US" dirty="0"/>
              <a:t>프라이버시</a:t>
            </a:r>
            <a:r>
              <a:rPr lang="en-US" altLang="ko-KR" dirty="0"/>
              <a:t>(Privacy)</a:t>
            </a:r>
          </a:p>
          <a:p>
            <a:pPr indent="0">
              <a:buNone/>
            </a:pPr>
            <a:r>
              <a:rPr lang="ko-KR" altLang="en-US" sz="1400" dirty="0"/>
              <a:t>전통적인 은행 모델은 참여 당사자</a:t>
            </a:r>
            <a:r>
              <a:rPr lang="en-US" altLang="ko-KR" sz="1400" dirty="0"/>
              <a:t>(the parties involved)</a:t>
            </a:r>
            <a:r>
              <a:rPr lang="ko-KR" altLang="en-US" sz="1400" dirty="0"/>
              <a:t>와 신뢰받는 제 </a:t>
            </a:r>
            <a:r>
              <a:rPr lang="en-US" altLang="ko-KR" sz="1400" dirty="0"/>
              <a:t>3 </a:t>
            </a:r>
            <a:r>
              <a:rPr lang="ko-KR" altLang="en-US" sz="1400" dirty="0"/>
              <a:t>자에게 정보 접근을 제한함으로써 일정</a:t>
            </a:r>
          </a:p>
          <a:p>
            <a:pPr indent="0">
              <a:buNone/>
            </a:pPr>
            <a:r>
              <a:rPr lang="ko-KR" altLang="en-US" sz="1400" dirty="0"/>
              <a:t>수준 프라이버시를 달성한다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방법은 모든 거래를 공개할 필요성에 따라 배제되지만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공개키 익명성을 보존</a:t>
            </a:r>
          </a:p>
          <a:p>
            <a:pPr indent="0">
              <a:buNone/>
            </a:pPr>
            <a:r>
              <a:rPr lang="ko-KR" altLang="en-US" sz="1400" dirty="0"/>
              <a:t>해 다른 장소에서 정보의 흐름을 끊는 걸로 여전히 프라이버시가 보장될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공중</a:t>
            </a:r>
            <a:r>
              <a:rPr lang="en-US" altLang="ko-KR" sz="1400" dirty="0"/>
              <a:t>(the public)</a:t>
            </a:r>
            <a:r>
              <a:rPr lang="ko-KR" altLang="en-US" sz="1400" dirty="0"/>
              <a:t>은 누군가가</a:t>
            </a:r>
          </a:p>
          <a:p>
            <a:pPr indent="0">
              <a:buNone/>
            </a:pPr>
            <a:r>
              <a:rPr lang="ko-KR" altLang="en-US" sz="1400" dirty="0"/>
              <a:t>다른 누군가에게 보내는 금액을 볼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 거래에 연결된 </a:t>
            </a:r>
            <a:r>
              <a:rPr lang="ko-KR" altLang="en-US" sz="1400" dirty="0" err="1"/>
              <a:t>누군가에</a:t>
            </a:r>
            <a:r>
              <a:rPr lang="ko-KR" altLang="en-US" sz="1400" dirty="0"/>
              <a:t> 대한 정보는 볼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ko-KR" altLang="en-US" sz="1400" dirty="0" err="1"/>
              <a:t>증권거</a:t>
            </a:r>
            <a:endParaRPr lang="ko-KR" altLang="en-US" sz="1400" dirty="0"/>
          </a:p>
          <a:p>
            <a:pPr indent="0">
              <a:buNone/>
            </a:pPr>
            <a:r>
              <a:rPr lang="ko-KR" altLang="en-US" sz="1400" dirty="0" err="1"/>
              <a:t>래소에서</a:t>
            </a:r>
            <a:r>
              <a:rPr lang="ko-KR" altLang="en-US" sz="1400" dirty="0"/>
              <a:t> 공개되는 정보 수준과 비슷하게</a:t>
            </a:r>
            <a:r>
              <a:rPr lang="en-US" altLang="ko-KR" sz="1400" dirty="0"/>
              <a:t>, </a:t>
            </a:r>
            <a:r>
              <a:rPr lang="ko-KR" altLang="en-US" sz="1400" dirty="0"/>
              <a:t>개별 거래 시각과 규모를 나타내는 </a:t>
            </a:r>
            <a:r>
              <a:rPr lang="en-US" altLang="ko-KR" sz="1400" dirty="0"/>
              <a:t>"</a:t>
            </a:r>
            <a:r>
              <a:rPr lang="ko-KR" altLang="en-US" sz="1400" dirty="0"/>
              <a:t>테이프</a:t>
            </a:r>
            <a:r>
              <a:rPr lang="en-US" altLang="ko-KR" sz="1400" dirty="0"/>
              <a:t>(tape)"</a:t>
            </a:r>
            <a:r>
              <a:rPr lang="ko-KR" altLang="en-US" sz="1400" dirty="0"/>
              <a:t>는 공개되지만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</a:t>
            </a:r>
          </a:p>
          <a:p>
            <a:pPr indent="0">
              <a:buNone/>
            </a:pPr>
            <a:r>
              <a:rPr lang="ko-KR" altLang="en-US" sz="1400" dirty="0"/>
              <a:t>거래 당사자가 누구인지 알지는 못하는 것이다</a:t>
            </a:r>
            <a:r>
              <a:rPr lang="en-US" altLang="ko-KR" sz="1400" dirty="0"/>
              <a:t>.</a:t>
            </a:r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r>
              <a:rPr lang="ko-KR" altLang="en-US" sz="1400" dirty="0"/>
              <a:t>부가적인 방책으로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C8EB"/>
                </a:solidFill>
              </a:rPr>
              <a:t>각 거래마다 새로운 키 쌍이 사용</a:t>
            </a:r>
            <a:r>
              <a:rPr lang="ko-KR" altLang="en-US" sz="1400" dirty="0"/>
              <a:t>돼야 그게 어떤 공통된 소유자에게 연결되는 일을 계</a:t>
            </a:r>
          </a:p>
          <a:p>
            <a:pPr indent="0">
              <a:buNone/>
            </a:pPr>
            <a:r>
              <a:rPr lang="ko-KR" altLang="en-US" sz="1400" dirty="0"/>
              <a:t>속 피할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입금이 동일 소유자의 소유임을 부득이 드러내는 다중입금 거래에서 어떤 연결은 여전히</a:t>
            </a:r>
          </a:p>
          <a:p>
            <a:pPr indent="0">
              <a:buNone/>
            </a:pPr>
            <a:r>
              <a:rPr lang="ko-KR" altLang="en-US" sz="1400" dirty="0"/>
              <a:t>불가피하다</a:t>
            </a:r>
            <a:r>
              <a:rPr lang="en-US" altLang="ko-KR" sz="1400" dirty="0"/>
              <a:t>. </a:t>
            </a:r>
            <a:r>
              <a:rPr lang="ko-KR" altLang="en-US" sz="1400" dirty="0"/>
              <a:t>그 거래의 키 소유자가 드러나면</a:t>
            </a:r>
            <a:r>
              <a:rPr lang="en-US" altLang="ko-KR" sz="1400" dirty="0"/>
              <a:t>, </a:t>
            </a:r>
            <a:r>
              <a:rPr lang="ko-KR" altLang="en-US" sz="1400" dirty="0"/>
              <a:t>연결이 동일 소유자에게 속한 다른 거래까지 노출할 위험이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CC7B5D-844C-4A11-B78C-59F535C8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0179C-32FE-487F-86DC-B8CB0087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02" y="3299054"/>
            <a:ext cx="5411596" cy="17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649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721527" cy="6030740"/>
          </a:xfrm>
        </p:spPr>
        <p:txBody>
          <a:bodyPr/>
          <a:lstStyle/>
          <a:p>
            <a:r>
              <a:rPr lang="en-US" altLang="ko-KR" dirty="0" err="1"/>
              <a:t>HDWallet</a:t>
            </a:r>
            <a:r>
              <a:rPr lang="en-US" altLang="ko-KR" dirty="0"/>
              <a:t> (Hierarchical Deterministic Wallets)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  <a:r>
              <a:rPr lang="en-US" altLang="ko-KR" dirty="0"/>
              <a:t>[ </a:t>
            </a:r>
            <a:r>
              <a:rPr lang="en-US" altLang="ko-KR" dirty="0" err="1"/>
              <a:t>HDWallet</a:t>
            </a:r>
            <a:r>
              <a:rPr lang="en-US" altLang="ko-KR" dirty="0"/>
              <a:t> – BIP32 ]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4209EBE-52B6-4FD7-9C8D-553800995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8" y="1130325"/>
            <a:ext cx="7620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067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151" cy="4351338"/>
          </a:xfrm>
        </p:spPr>
        <p:txBody>
          <a:bodyPr/>
          <a:lstStyle/>
          <a:p>
            <a:pPr indent="0">
              <a:buNone/>
            </a:pPr>
            <a:r>
              <a:rPr lang="ko-KR" altLang="en-US" dirty="0"/>
              <a:t>지갑을 복구하기 위한 </a:t>
            </a:r>
            <a:r>
              <a:rPr lang="en-US" altLang="ko-KR" dirty="0"/>
              <a:t>12</a:t>
            </a:r>
            <a:r>
              <a:rPr lang="ko-KR" altLang="en-US" dirty="0"/>
              <a:t>개 단어</a:t>
            </a:r>
            <a:endParaRPr lang="en-US" altLang="ko-KR" dirty="0"/>
          </a:p>
          <a:p>
            <a:pPr indent="0">
              <a:buNone/>
            </a:pPr>
            <a:r>
              <a:rPr lang="ko-KR" altLang="en-US" dirty="0"/>
              <a:t>지갑의 </a:t>
            </a:r>
            <a:r>
              <a:rPr lang="en-US" altLang="ko-KR" dirty="0"/>
              <a:t>seed</a:t>
            </a:r>
            <a:r>
              <a:rPr lang="ko-KR" altLang="en-US" dirty="0"/>
              <a:t>가 되는 </a:t>
            </a:r>
            <a:r>
              <a:rPr lang="en-US" altLang="ko-KR" dirty="0"/>
              <a:t>binary</a:t>
            </a:r>
            <a:r>
              <a:rPr lang="ko-KR" altLang="en-US" dirty="0"/>
              <a:t>나 </a:t>
            </a:r>
            <a:r>
              <a:rPr lang="en-US" altLang="ko-KR" dirty="0"/>
              <a:t>hex</a:t>
            </a:r>
            <a:r>
              <a:rPr lang="ko-KR" altLang="en-US" dirty="0"/>
              <a:t> 표현은 너무 복잡하기에 쉽게 입력할 수 있도록 갖춰진 형식</a:t>
            </a:r>
            <a:endParaRPr lang="en-US" altLang="ko-KR" dirty="0"/>
          </a:p>
          <a:p>
            <a:pPr indent="0">
              <a:buNone/>
            </a:pPr>
            <a:r>
              <a:rPr lang="en-US" altLang="ko-KR" sz="1400" dirty="0"/>
              <a:t>Seed: ab8c62ee16e6fa8a1496de4d012dae491da6c3bca622ae0a2e6e2d336ba4831e1972c1aab7da0af3af70dd4d7b4738466600c9e1ac42fcca856d1a8c6220ee06</a:t>
            </a:r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r>
              <a:rPr lang="en-US" altLang="ko-KR" sz="1400" dirty="0"/>
              <a:t>wordlist(English): </a:t>
            </a:r>
            <a:r>
              <a:rPr lang="en-US" altLang="ko-KR" sz="1400" dirty="0">
                <a:hlinkClick r:id="rId3"/>
              </a:rPr>
              <a:t>https://github.com/bitcoin/bips/blob/master/bip-0039/english.txt</a:t>
            </a: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  <a:r>
              <a:rPr lang="en-US" altLang="ko-KR" dirty="0"/>
              <a:t>[ </a:t>
            </a:r>
            <a:r>
              <a:rPr lang="ko-KR" altLang="en-US" dirty="0" err="1"/>
              <a:t>니모닉</a:t>
            </a:r>
            <a:r>
              <a:rPr lang="en-US" altLang="ko-KR" dirty="0"/>
              <a:t>(Mnemonic Code: BIP-39)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4404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메타마스크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</a:t>
            </a:r>
          </a:p>
        </p:txBody>
      </p:sp>
    </p:spTree>
    <p:extLst>
      <p:ext uri="{BB962C8B-B14F-4D97-AF65-F5344CB8AC3E}">
        <p14:creationId xmlns:p14="http://schemas.microsoft.com/office/powerpoint/2010/main" val="8027186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r>
              <a:rPr lang="en-US" altLang="ko-KR" dirty="0">
                <a:hlinkClick r:id="rId3"/>
              </a:rPr>
              <a:t>Ethereum JSON-RPC Specification</a:t>
            </a:r>
            <a:r>
              <a:rPr lang="en-US" altLang="ko-KR" dirty="0"/>
              <a:t> (</a:t>
            </a:r>
            <a:r>
              <a:rPr lang="en-US" altLang="ko-KR" dirty="0">
                <a:hlinkClick r:id="rId4"/>
              </a:rPr>
              <a:t>JSON-RPC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Http, WebSocket - CORS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API library &amp; Wallet API</a:t>
            </a:r>
          </a:p>
          <a:p>
            <a:pPr lvl="1"/>
            <a:r>
              <a:rPr lang="en-US" altLang="ko-KR" dirty="0">
                <a:hlinkClick r:id="rId5"/>
              </a:rPr>
              <a:t>web3js</a:t>
            </a:r>
            <a:r>
              <a:rPr lang="en-US" altLang="ko-KR" dirty="0"/>
              <a:t> (</a:t>
            </a:r>
            <a:r>
              <a:rPr lang="en-US" altLang="ko-KR" dirty="0" err="1"/>
              <a:t>javascript</a:t>
            </a:r>
            <a:r>
              <a:rPr lang="en-US" altLang="ko-KR" dirty="0"/>
              <a:t>), </a:t>
            </a:r>
            <a:r>
              <a:rPr lang="en-US" altLang="ko-KR" dirty="0">
                <a:hlinkClick r:id="rId6"/>
              </a:rPr>
              <a:t>web3j</a:t>
            </a:r>
            <a:r>
              <a:rPr lang="en-US" altLang="ko-KR" dirty="0"/>
              <a:t> (Java), </a:t>
            </a:r>
            <a:r>
              <a:rPr lang="en-US" altLang="ko-KR" dirty="0">
                <a:hlinkClick r:id="rId7"/>
              </a:rPr>
              <a:t>web3.py</a:t>
            </a:r>
            <a:r>
              <a:rPr lang="en-US" altLang="ko-KR" dirty="0"/>
              <a:t> (python), </a:t>
            </a:r>
            <a:r>
              <a:rPr lang="en-US" altLang="ko-KR" dirty="0" err="1">
                <a:hlinkClick r:id="rId8"/>
              </a:rPr>
              <a:t>Nethereum</a:t>
            </a:r>
            <a:r>
              <a:rPr lang="en-US" altLang="ko-KR" dirty="0"/>
              <a:t> (C#)</a:t>
            </a:r>
          </a:p>
          <a:p>
            <a:r>
              <a:rPr lang="ko-KR" altLang="en-US" dirty="0"/>
              <a:t>지갑</a:t>
            </a:r>
            <a:endParaRPr lang="en-US" altLang="ko-KR" dirty="0"/>
          </a:p>
          <a:p>
            <a:pPr lvl="1"/>
            <a:r>
              <a:rPr lang="ko-KR" altLang="en-US" dirty="0"/>
              <a:t>메타마스크 </a:t>
            </a:r>
            <a:r>
              <a:rPr lang="en-US" altLang="ko-KR" dirty="0"/>
              <a:t>(integration with web3js)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8490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99453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uncles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eth_protocolVersion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Ethereum protocol version.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eth_chainId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chain ID of the current network.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eth_syncing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object with data about the sync status or false.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eth_coinbase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client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coinbase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eth_accounts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 list of addresses owned by client.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most recent block.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eth_call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Executes a new message call immediately without creating a transaction on the block chain.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eth_estimateGas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Generates and returns an estimate of how much gas is necessary to allow the transaction to complete.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eth_gasPrice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price per gas in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eth_feeHistory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object, based on filter options, to notify when the state changes (logs).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eth_newBlockFilter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a new block arrives.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eth_newPendingTransactionFilter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new pending transactions arrive.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eth_uninstallFilter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Uninstalls a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eth_getFilterChanges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Polling method for a filter, which returns an array of logs which occurred since last poll.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3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197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11512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9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eth_mining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whether the client is actively mining new blocks.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EIP-191 signature over the provided data.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RLP encoded transaction signed by the specified account.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eth_getBalance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balance of the account of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eth_getStorageAt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value from a storage position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eth_getTransactionCount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sent from an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eth_getCode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code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Signs and submits a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eth_sendRawTransaction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Submits a raw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information about a transaction requested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eth_getTransactionByBlockHashAndIndex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hash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eth_getTransactionByBlockNumberAndIndex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number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eth_getTransactionReceipt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receipt of a transaction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999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3C5057-868F-44CF-ADA8-03ECDDA5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Web3</a:t>
            </a:r>
          </a:p>
          <a:p>
            <a:r>
              <a:rPr lang="en-US" altLang="ko-KR" dirty="0"/>
              <a:t>web3js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21F8B3-E34E-4EA4-8741-64C2F26A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813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00A4C0B-7360-41AF-A726-01EF4231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0944AD-F020-48EA-A3F7-2921C2F2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9001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B10AAB-85DD-44F0-A0E1-1AD8D8FE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가상자산 거래소에서 무엇을 매수</a:t>
            </a:r>
            <a:r>
              <a:rPr lang="en-US" altLang="ko-KR" dirty="0"/>
              <a:t>, </a:t>
            </a:r>
            <a:r>
              <a:rPr lang="ko-KR" altLang="en-US" dirty="0"/>
              <a:t>매도하는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업비트</a:t>
            </a:r>
            <a:r>
              <a:rPr lang="ko-KR" altLang="en-US" dirty="0"/>
              <a:t> 이용약관 </a:t>
            </a:r>
            <a:r>
              <a:rPr lang="en-US" altLang="ko-KR" dirty="0"/>
              <a:t>- </a:t>
            </a:r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/>
              <a:t>정의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5. "</a:t>
            </a:r>
            <a:r>
              <a:rPr lang="ko-KR" altLang="en-US" dirty="0">
                <a:solidFill>
                  <a:srgbClr val="00C8EB"/>
                </a:solidFill>
              </a:rPr>
              <a:t>디지털 자산</a:t>
            </a:r>
            <a:r>
              <a:rPr lang="en-US" altLang="ko-KR" dirty="0"/>
              <a:t>"</a:t>
            </a:r>
            <a:r>
              <a:rPr lang="ko-KR" altLang="en-US" dirty="0"/>
              <a:t>이라 함은 서비스에서 거래할 수 있는 </a:t>
            </a:r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ko-KR" altLang="en-US" dirty="0"/>
              <a:t> 등 블록체인에서 전자적으로 존재하는 정보로 서비스의 대상물을 말합니다</a:t>
            </a:r>
            <a:r>
              <a:rPr lang="en-US" altLang="ko-KR" dirty="0"/>
              <a:t>. </a:t>
            </a:r>
            <a:r>
              <a:rPr lang="ko-KR" altLang="en-US" dirty="0"/>
              <a:t>회원은 회사에 대하여 계정 내 </a:t>
            </a:r>
            <a:r>
              <a:rPr lang="en-US" altLang="ko-KR" dirty="0"/>
              <a:t>"</a:t>
            </a:r>
            <a:r>
              <a:rPr lang="ko-KR" altLang="en-US" dirty="0"/>
              <a:t>디지털 자산</a:t>
            </a:r>
            <a:r>
              <a:rPr lang="en-US" altLang="ko-KR" dirty="0"/>
              <a:t>"</a:t>
            </a:r>
            <a:r>
              <a:rPr lang="ko-KR" altLang="en-US" dirty="0"/>
              <a:t>의 수량만큼의 </a:t>
            </a:r>
            <a:r>
              <a:rPr lang="ko-KR" altLang="en-US" dirty="0">
                <a:solidFill>
                  <a:srgbClr val="00C8EB"/>
                </a:solidFill>
              </a:rPr>
              <a:t>출금 청구권</a:t>
            </a:r>
            <a:r>
              <a:rPr lang="ko-KR" altLang="en-US" dirty="0"/>
              <a:t>을 보유합니다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37F88D-59C2-4F73-B415-4A4945F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가상자산 거래소</a:t>
            </a:r>
          </a:p>
        </p:txBody>
      </p:sp>
    </p:spTree>
    <p:extLst>
      <p:ext uri="{BB962C8B-B14F-4D97-AF65-F5344CB8AC3E}">
        <p14:creationId xmlns:p14="http://schemas.microsoft.com/office/powerpoint/2010/main" val="278973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1600" dirty="0"/>
              <a:t>What Ethereum intends to </a:t>
            </a:r>
            <a:r>
              <a:rPr lang="en-US" altLang="ko-KR" sz="1600" dirty="0">
                <a:solidFill>
                  <a:srgbClr val="DBAC7D"/>
                </a:solidFill>
              </a:rPr>
              <a:t>provide is a blockchain with a built-in fully fledged </a:t>
            </a:r>
            <a:r>
              <a:rPr lang="en-US" altLang="ko-KR" sz="1600" dirty="0">
                <a:solidFill>
                  <a:srgbClr val="00C8EB"/>
                </a:solidFill>
              </a:rPr>
              <a:t>Turing-complete programming language</a:t>
            </a:r>
            <a:r>
              <a:rPr lang="en-US" altLang="ko-KR" sz="1600" dirty="0"/>
              <a:t> that can be used to </a:t>
            </a:r>
            <a:r>
              <a:rPr lang="en-US" altLang="ko-KR" sz="1600" dirty="0">
                <a:solidFill>
                  <a:srgbClr val="00C8EB"/>
                </a:solidFill>
              </a:rPr>
              <a:t>create</a:t>
            </a:r>
            <a:r>
              <a:rPr lang="en-US" altLang="ko-KR" sz="1600" dirty="0">
                <a:solidFill>
                  <a:srgbClr val="DBAC7D"/>
                </a:solidFill>
              </a:rPr>
              <a:t> "</a:t>
            </a:r>
            <a:r>
              <a:rPr lang="en-US" altLang="ko-KR" sz="1600" dirty="0">
                <a:solidFill>
                  <a:srgbClr val="00C8EB"/>
                </a:solidFill>
              </a:rPr>
              <a:t>contracts</a:t>
            </a:r>
            <a:r>
              <a:rPr lang="en-US" altLang="ko-KR" sz="1600" dirty="0">
                <a:solidFill>
                  <a:srgbClr val="DBAC7D"/>
                </a:solidFill>
              </a:rPr>
              <a:t>" that can be used to encode arbitrary </a:t>
            </a:r>
            <a:r>
              <a:rPr lang="en-US" altLang="ko-KR" sz="1600" dirty="0">
                <a:solidFill>
                  <a:srgbClr val="00C8EB"/>
                </a:solidFill>
              </a:rPr>
              <a:t>state transition</a:t>
            </a:r>
            <a:r>
              <a:rPr lang="en-US" altLang="ko-KR" sz="1600" dirty="0">
                <a:solidFill>
                  <a:srgbClr val="DBAC7D"/>
                </a:solidFill>
              </a:rPr>
              <a:t> functions</a:t>
            </a:r>
            <a:r>
              <a:rPr lang="en-US" altLang="ko-KR" sz="1600" dirty="0"/>
              <a:t>, allowing users to create any of the systems described above, as well as many others that we have not yet imagined, simply by writing up the logic in a few lines of code.</a:t>
            </a:r>
          </a:p>
          <a:p>
            <a:pPr indent="0">
              <a:buNone/>
            </a:pPr>
            <a:r>
              <a:rPr lang="ko-KR" altLang="en-US" sz="1600" dirty="0" err="1"/>
              <a:t>이더리움이</a:t>
            </a:r>
            <a:r>
              <a:rPr lang="ko-KR" altLang="en-US" sz="1600" dirty="0"/>
              <a:t> 제공하려는 것은 </a:t>
            </a:r>
            <a:r>
              <a:rPr lang="ko-KR" altLang="en-US" sz="1600" dirty="0">
                <a:solidFill>
                  <a:srgbClr val="DBAC7D"/>
                </a:solidFill>
              </a:rPr>
              <a:t>완벽한 </a:t>
            </a:r>
            <a:r>
              <a:rPr lang="ko-KR" altLang="en-US" sz="1600" dirty="0" err="1">
                <a:solidFill>
                  <a:srgbClr val="00C8EB"/>
                </a:solidFill>
              </a:rPr>
              <a:t>튜링완전</a:t>
            </a:r>
            <a:r>
              <a:rPr lang="en-US" altLang="ko-KR" sz="1600" dirty="0">
                <a:solidFill>
                  <a:srgbClr val="00C8EB"/>
                </a:solidFill>
              </a:rPr>
              <a:t>(</a:t>
            </a:r>
            <a:r>
              <a:rPr lang="en-US" altLang="ko-KR" sz="1600" dirty="0" err="1">
                <a:solidFill>
                  <a:srgbClr val="00C8EB"/>
                </a:solidFill>
              </a:rPr>
              <a:t>turing</a:t>
            </a:r>
            <a:r>
              <a:rPr lang="en-US" altLang="ko-KR" sz="1600" dirty="0">
                <a:solidFill>
                  <a:srgbClr val="00C8EB"/>
                </a:solidFill>
              </a:rPr>
              <a:t>-complete) </a:t>
            </a:r>
            <a:r>
              <a:rPr lang="ko-KR" altLang="en-US" sz="1600" dirty="0">
                <a:solidFill>
                  <a:srgbClr val="00C8EB"/>
                </a:solidFill>
              </a:rPr>
              <a:t>프로그래밍 언어</a:t>
            </a:r>
            <a:r>
              <a:rPr lang="ko-KR" altLang="en-US" sz="1600" dirty="0">
                <a:solidFill>
                  <a:srgbClr val="DBAC7D"/>
                </a:solidFill>
              </a:rPr>
              <a:t>가 심어진 블록체인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프로그래밍 언어는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코딩 된 </a:t>
            </a:r>
            <a:r>
              <a:rPr lang="ko-KR" altLang="en-US" sz="1600" dirty="0">
                <a:solidFill>
                  <a:srgbClr val="DBAC7D"/>
                </a:solidFill>
              </a:rPr>
              <a:t>규칙에 따라 </a:t>
            </a:r>
            <a:r>
              <a:rPr lang="en-US" altLang="ko-KR" sz="1600" dirty="0">
                <a:solidFill>
                  <a:srgbClr val="DBAC7D"/>
                </a:solidFill>
              </a:rPr>
              <a:t>'</a:t>
            </a:r>
            <a:r>
              <a:rPr lang="ko-KR" altLang="en-US" sz="1600" dirty="0">
                <a:solidFill>
                  <a:srgbClr val="DBAC7D"/>
                </a:solidFill>
              </a:rPr>
              <a:t>어떤 </a:t>
            </a:r>
            <a:r>
              <a:rPr lang="ko-KR" altLang="en-US" sz="1600" dirty="0">
                <a:solidFill>
                  <a:srgbClr val="00C8EB"/>
                </a:solidFill>
              </a:rPr>
              <a:t>상태</a:t>
            </a:r>
            <a:r>
              <a:rPr lang="en-US" altLang="ko-KR" sz="1600" dirty="0">
                <a:solidFill>
                  <a:srgbClr val="DBAC7D"/>
                </a:solidFill>
              </a:rPr>
              <a:t>'</a:t>
            </a:r>
            <a:r>
              <a:rPr lang="ko-KR" altLang="en-US" sz="1600" dirty="0">
                <a:solidFill>
                  <a:srgbClr val="DBAC7D"/>
                </a:solidFill>
              </a:rPr>
              <a:t>를 다르게 </a:t>
            </a:r>
            <a:r>
              <a:rPr lang="ko-KR" altLang="en-US" sz="1600" dirty="0">
                <a:solidFill>
                  <a:srgbClr val="00C8EB"/>
                </a:solidFill>
              </a:rPr>
              <a:t>변환</a:t>
            </a:r>
            <a:r>
              <a:rPr lang="ko-KR" altLang="en-US" sz="1600" dirty="0">
                <a:solidFill>
                  <a:srgbClr val="DBAC7D"/>
                </a:solidFill>
              </a:rPr>
              <a:t>시키는 기능</a:t>
            </a:r>
            <a:r>
              <a:rPr lang="en-US" altLang="ko-KR" sz="1600" dirty="0">
                <a:solidFill>
                  <a:srgbClr val="DBAC7D"/>
                </a:solidFill>
              </a:rPr>
              <a:t>(arbitrary state transition functions)</a:t>
            </a:r>
            <a:r>
              <a:rPr lang="ko-KR" altLang="en-US" sz="1600" dirty="0">
                <a:solidFill>
                  <a:srgbClr val="DBAC7D"/>
                </a:solidFill>
              </a:rPr>
              <a:t>이 포함된 </a:t>
            </a:r>
            <a:r>
              <a:rPr lang="en-US" altLang="ko-KR" sz="1600" dirty="0">
                <a:solidFill>
                  <a:srgbClr val="DBAC7D"/>
                </a:solidFill>
              </a:rPr>
              <a:t>"</a:t>
            </a:r>
            <a:r>
              <a:rPr lang="ko-KR" altLang="en-US" sz="1600" dirty="0">
                <a:solidFill>
                  <a:srgbClr val="00C8EB"/>
                </a:solidFill>
              </a:rPr>
              <a:t>계약</a:t>
            </a:r>
            <a:r>
              <a:rPr lang="en-US" altLang="ko-KR" sz="1600" dirty="0">
                <a:solidFill>
                  <a:srgbClr val="DBAC7D"/>
                </a:solidFill>
              </a:rPr>
              <a:t>(contracts)"</a:t>
            </a:r>
            <a:r>
              <a:rPr lang="ko-KR" altLang="en-US" sz="1600" dirty="0">
                <a:solidFill>
                  <a:srgbClr val="DBAC7D"/>
                </a:solidFill>
              </a:rPr>
              <a:t>을 유저들이 </a:t>
            </a:r>
            <a:r>
              <a:rPr lang="ko-KR" altLang="en-US" sz="1600" dirty="0">
                <a:solidFill>
                  <a:srgbClr val="00C8EB"/>
                </a:solidFill>
              </a:rPr>
              <a:t>작성</a:t>
            </a:r>
            <a:r>
              <a:rPr lang="ko-KR" altLang="en-US" sz="1600" dirty="0"/>
              <a:t>할 수 있게 함으로써 앞서 설명한 시스템들을 구현 가능하게 할 뿐만 아니라 우리가 아직 상상하지 못한 다른 많은 어플리케이션들도 매우 쉽게 만들 수 있도록 도와줄 것이다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dirty="0"/>
              <a:t>…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r>
              <a:rPr lang="en-US" altLang="ko-KR" b="1" dirty="0"/>
              <a:t>Conclusion</a:t>
            </a:r>
          </a:p>
          <a:p>
            <a:pPr indent="0">
              <a:buNone/>
            </a:pPr>
            <a:r>
              <a:rPr lang="en-US" altLang="ko-KR" sz="1600" dirty="0"/>
              <a:t>The Ethereum protocol would not "support" any of the applications directly, but the existence of a Turing-complete programming language means that </a:t>
            </a:r>
            <a:r>
              <a:rPr lang="en-US" altLang="ko-KR" sz="1600" dirty="0">
                <a:solidFill>
                  <a:srgbClr val="DBAC7D"/>
                </a:solidFill>
              </a:rPr>
              <a:t>arbitrary contracts can theoretically be created for </a:t>
            </a:r>
            <a:r>
              <a:rPr lang="en-US" altLang="ko-KR" sz="1600" dirty="0">
                <a:solidFill>
                  <a:srgbClr val="00C8EB"/>
                </a:solidFill>
              </a:rPr>
              <a:t>any transaction type or application</a:t>
            </a:r>
            <a:r>
              <a:rPr lang="en-US" altLang="ko-KR" sz="1600" dirty="0"/>
              <a:t>. …</a:t>
            </a:r>
          </a:p>
          <a:p>
            <a:pPr indent="0">
              <a:buNone/>
            </a:pPr>
            <a:r>
              <a:rPr lang="ko-KR" altLang="en-US" sz="1600" dirty="0" err="1"/>
              <a:t>이더리움</a:t>
            </a:r>
            <a:r>
              <a:rPr lang="ko-KR" altLang="en-US" sz="1600" dirty="0"/>
              <a:t> 프로토콜은 이러한 어플리케이션들을 직접적으로 제공하는 것이 아니라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튜링완전언어</a:t>
            </a:r>
            <a:r>
              <a:rPr lang="en-US" altLang="ko-KR" sz="1600" dirty="0"/>
              <a:t>(Turing-complete programming language)</a:t>
            </a:r>
            <a:r>
              <a:rPr lang="ko-KR" altLang="en-US" sz="1600" dirty="0"/>
              <a:t>를 통해 </a:t>
            </a:r>
            <a:r>
              <a:rPr lang="ko-KR" altLang="en-US" sz="1600" dirty="0">
                <a:solidFill>
                  <a:srgbClr val="DBAC7D"/>
                </a:solidFill>
              </a:rPr>
              <a:t>이론적으로 거의 </a:t>
            </a:r>
            <a:r>
              <a:rPr lang="ko-KR" altLang="en-US" sz="1600" dirty="0">
                <a:solidFill>
                  <a:srgbClr val="00C8EB"/>
                </a:solidFill>
              </a:rPr>
              <a:t>모든 형태의 이체방식이나 어플리케이션</a:t>
            </a:r>
            <a:r>
              <a:rPr lang="ko-KR" altLang="en-US" sz="1600" dirty="0">
                <a:solidFill>
                  <a:srgbClr val="DBAC7D"/>
                </a:solidFill>
              </a:rPr>
              <a:t>을 만들어낼 수 있도록 지원</a:t>
            </a:r>
            <a:r>
              <a:rPr lang="ko-KR" altLang="en-US" sz="1600" dirty="0"/>
              <a:t>한다</a:t>
            </a:r>
            <a:r>
              <a:rPr lang="en-US" altLang="ko-KR" sz="1600" dirty="0"/>
              <a:t>. …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9984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7E13FA-C515-410D-8B5F-AD348790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ko-KR" altLang="en-US" dirty="0"/>
              <a:t>기본 색깔 </a:t>
            </a:r>
            <a:r>
              <a:rPr lang="ko-KR" altLang="en-US" dirty="0" err="1"/>
              <a:t>가나다라마바사아자차카타파하</a:t>
            </a:r>
            <a:r>
              <a:rPr lang="ko-KR" altLang="en-US" dirty="0"/>
              <a:t> 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EF296B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EF296B"/>
                </a:solidFill>
              </a:rPr>
              <a:t>포인트 색깔 </a:t>
            </a:r>
            <a:r>
              <a:rPr lang="ko-KR" altLang="en-US" dirty="0" err="1">
                <a:solidFill>
                  <a:srgbClr val="EF296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EF296B"/>
                </a:solidFill>
              </a:rPr>
              <a:t> </a:t>
            </a:r>
            <a:r>
              <a:rPr lang="en-US" altLang="ko-KR" dirty="0" err="1">
                <a:solidFill>
                  <a:srgbClr val="EF296B"/>
                </a:solidFill>
              </a:rPr>
              <a:t>abcdefghijklmnopqrstuvwxyz</a:t>
            </a:r>
            <a:r>
              <a:rPr lang="en-US" altLang="ko-KR" dirty="0">
                <a:solidFill>
                  <a:srgbClr val="EF296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854AFF"/>
                </a:solidFill>
              </a:rPr>
              <a:t>포인트 색깔 </a:t>
            </a:r>
            <a:r>
              <a:rPr lang="ko-KR" altLang="en-US" dirty="0" err="1">
                <a:solidFill>
                  <a:srgbClr val="854A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854AFF"/>
                </a:solidFill>
              </a:rPr>
              <a:t> </a:t>
            </a:r>
            <a:r>
              <a:rPr lang="en-US" altLang="ko-KR" dirty="0" err="1">
                <a:solidFill>
                  <a:srgbClr val="854AFF"/>
                </a:solidFill>
              </a:rPr>
              <a:t>abcdefghijklmnopqrstuvwxyz</a:t>
            </a:r>
            <a:r>
              <a:rPr lang="en-US" altLang="ko-KR" dirty="0">
                <a:solidFill>
                  <a:srgbClr val="854A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C700"/>
                </a:solidFill>
              </a:rPr>
              <a:t>포인트 색깔 </a:t>
            </a:r>
            <a:r>
              <a:rPr lang="ko-KR" altLang="en-US" dirty="0" err="1">
                <a:solidFill>
                  <a:srgbClr val="FFC7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C700"/>
                </a:solidFill>
              </a:rPr>
              <a:t> </a:t>
            </a:r>
            <a:r>
              <a:rPr lang="en-US" altLang="ko-KR" dirty="0" err="1">
                <a:solidFill>
                  <a:srgbClr val="FFC700"/>
                </a:solidFill>
              </a:rPr>
              <a:t>abcdefghijklmnopqrstuvwxyz</a:t>
            </a:r>
            <a:r>
              <a:rPr lang="en-US" altLang="ko-KR" dirty="0">
                <a:solidFill>
                  <a:srgbClr val="FFC7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D35A"/>
                </a:solidFill>
              </a:rPr>
              <a:t>포인트 색깔 </a:t>
            </a:r>
            <a:r>
              <a:rPr lang="ko-KR" altLang="en-US" dirty="0" err="1">
                <a:solidFill>
                  <a:srgbClr val="00D35A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D35A"/>
                </a:solidFill>
              </a:rPr>
              <a:t> </a:t>
            </a:r>
            <a:r>
              <a:rPr lang="en-US" altLang="ko-KR" dirty="0" err="1">
                <a:solidFill>
                  <a:srgbClr val="00D35A"/>
                </a:solidFill>
              </a:rPr>
              <a:t>abcdefghijklmnopqrstuvwxyz</a:t>
            </a:r>
            <a:r>
              <a:rPr lang="en-US" altLang="ko-KR" dirty="0">
                <a:solidFill>
                  <a:srgbClr val="00D35A"/>
                </a:solidFill>
              </a:rPr>
              <a:t> ABCDEFGHIJKLMNOPQRSTUVWXYZ</a:t>
            </a:r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dirty="0">
                <a:solidFill>
                  <a:srgbClr val="DBAC7D"/>
                </a:solidFill>
              </a:rPr>
              <a:t>포인트 색깔 </a:t>
            </a:r>
            <a:r>
              <a:rPr lang="ko-KR" altLang="en-US" dirty="0" err="1">
                <a:solidFill>
                  <a:srgbClr val="DBAC7D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DBAC7D"/>
                </a:solidFill>
              </a:rPr>
              <a:t> </a:t>
            </a:r>
            <a:r>
              <a:rPr lang="en-US" altLang="ko-KR" dirty="0" err="1">
                <a:solidFill>
                  <a:srgbClr val="DBAC7D"/>
                </a:solidFill>
              </a:rPr>
              <a:t>abcdefghijklmnopqrstuvwxyz</a:t>
            </a:r>
            <a:r>
              <a:rPr lang="en-US" altLang="ko-KR" dirty="0">
                <a:solidFill>
                  <a:srgbClr val="DBAC7D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80B1"/>
                </a:solidFill>
              </a:rPr>
              <a:t>포인트 색깔 </a:t>
            </a:r>
            <a:r>
              <a:rPr lang="ko-KR" altLang="en-US" dirty="0" err="1">
                <a:solidFill>
                  <a:srgbClr val="FF80B1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80B1"/>
                </a:solidFill>
              </a:rPr>
              <a:t> </a:t>
            </a:r>
            <a:r>
              <a:rPr lang="en-US" altLang="ko-KR" dirty="0" err="1">
                <a:solidFill>
                  <a:srgbClr val="FF80B1"/>
                </a:solidFill>
              </a:rPr>
              <a:t>abcdefghijklmnopqrstuvwxyz</a:t>
            </a:r>
            <a:r>
              <a:rPr lang="en-US" altLang="ko-KR" dirty="0">
                <a:solidFill>
                  <a:srgbClr val="FF80B1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B99FFF"/>
                </a:solidFill>
              </a:rPr>
              <a:t>포인트 색깔 </a:t>
            </a:r>
            <a:r>
              <a:rPr lang="ko-KR" altLang="en-US" dirty="0" err="1">
                <a:solidFill>
                  <a:srgbClr val="B99F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B99FFF"/>
                </a:solidFill>
              </a:rPr>
              <a:t> </a:t>
            </a:r>
            <a:r>
              <a:rPr lang="en-US" altLang="ko-KR" dirty="0" err="1">
                <a:solidFill>
                  <a:srgbClr val="B99FFF"/>
                </a:solidFill>
              </a:rPr>
              <a:t>abcdefghijklmnopqrstuvwxyz</a:t>
            </a:r>
            <a:r>
              <a:rPr lang="en-US" altLang="ko-KR" dirty="0">
                <a:solidFill>
                  <a:srgbClr val="B99F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71FF"/>
                </a:solidFill>
              </a:rPr>
              <a:t>포인트 색깔 </a:t>
            </a:r>
            <a:r>
              <a:rPr lang="ko-KR" altLang="en-US" dirty="0" err="1">
                <a:solidFill>
                  <a:srgbClr val="0071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71FF"/>
                </a:solidFill>
              </a:rPr>
              <a:t> </a:t>
            </a:r>
            <a:r>
              <a:rPr lang="en-US" altLang="ko-KR" dirty="0" err="1">
                <a:solidFill>
                  <a:srgbClr val="0071FF"/>
                </a:solidFill>
              </a:rPr>
              <a:t>abcdefghijklmnopqrstuvwxyz</a:t>
            </a:r>
            <a:r>
              <a:rPr lang="en-US" altLang="ko-KR" dirty="0">
                <a:solidFill>
                  <a:srgbClr val="0071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7E00"/>
                </a:solidFill>
              </a:rPr>
              <a:t>포인트 색깔 </a:t>
            </a:r>
            <a:r>
              <a:rPr lang="ko-KR" altLang="en-US" dirty="0" err="1">
                <a:solidFill>
                  <a:srgbClr val="FF7E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7E00"/>
                </a:solidFill>
              </a:rPr>
              <a:t> </a:t>
            </a:r>
            <a:r>
              <a:rPr lang="en-US" altLang="ko-KR" dirty="0" err="1">
                <a:solidFill>
                  <a:srgbClr val="FF7E00"/>
                </a:solidFill>
              </a:rPr>
              <a:t>abcdefghijklmnopqrstuvwxyz</a:t>
            </a:r>
            <a:r>
              <a:rPr lang="en-US" altLang="ko-KR" dirty="0">
                <a:solidFill>
                  <a:srgbClr val="FF7E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5AFA6E"/>
                </a:solidFill>
              </a:rPr>
              <a:t>포인트 색깔 </a:t>
            </a:r>
            <a:r>
              <a:rPr lang="ko-KR" altLang="en-US" dirty="0" err="1">
                <a:solidFill>
                  <a:srgbClr val="5AFA6E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5AFA6E"/>
                </a:solidFill>
              </a:rPr>
              <a:t> </a:t>
            </a:r>
            <a:r>
              <a:rPr lang="en-US" altLang="ko-KR" dirty="0" err="1">
                <a:solidFill>
                  <a:srgbClr val="5AFA6E"/>
                </a:solidFill>
              </a:rPr>
              <a:t>abcdefghijklmnopqrstuvwxyz</a:t>
            </a:r>
            <a:r>
              <a:rPr lang="en-US" altLang="ko-KR" dirty="0">
                <a:solidFill>
                  <a:srgbClr val="5AFA6E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endParaRPr lang="en-US" altLang="ko-KR" dirty="0">
              <a:solidFill>
                <a:srgbClr val="F7931A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</a:t>
            </a:r>
            <a:endParaRPr lang="en-US" altLang="ko-KR" dirty="0">
              <a:solidFill>
                <a:srgbClr val="434975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C12E44-5D15-4DF0-9329-D7412A3E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8D8D8"/>
      </a:hlink>
      <a:folHlink>
        <a:srgbClr val="D8D8D8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11306</Words>
  <Application>Microsoft Office PowerPoint</Application>
  <PresentationFormat>와이드스크린</PresentationFormat>
  <Paragraphs>1752</Paragraphs>
  <Slides>90</Slides>
  <Notes>64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103" baseType="lpstr">
      <vt:lpstr>-apple-system</vt:lpstr>
      <vt:lpstr>Binance Plex</vt:lpstr>
      <vt:lpstr>charter</vt:lpstr>
      <vt:lpstr>Helvetica Neue</vt:lpstr>
      <vt:lpstr>se-nanumgothic</vt:lpstr>
      <vt:lpstr>맑은 고딕</vt:lpstr>
      <vt:lpstr>Arial</vt:lpstr>
      <vt:lpstr>Cambria Math</vt:lpstr>
      <vt:lpstr>Consolas</vt:lpstr>
      <vt:lpstr>Helvetica</vt:lpstr>
      <vt:lpstr>Open Sans</vt:lpstr>
      <vt:lpstr>Office 테마</vt:lpstr>
      <vt:lpstr>비트맵 이미지</vt:lpstr>
      <vt:lpstr>Blockchain?!</vt:lpstr>
      <vt:lpstr>역사</vt:lpstr>
      <vt:lpstr>비트코인 [ Bitcoin: A Peer-to-Peer Electronic Cash System]</vt:lpstr>
      <vt:lpstr>비트코인 [ Bitcoin: A Peer-to-Peer Electronic Cash System (2008-10-31) ]</vt:lpstr>
      <vt:lpstr>비트코인 [ Genesis Block ]</vt:lpstr>
      <vt:lpstr>비트코인 [ Release 0.1]</vt:lpstr>
      <vt:lpstr>이더리움(Ethereum)</vt:lpstr>
      <vt:lpstr>이더리움 [White Paper, Vitalik Buterin (백서, 비탈릭 부테린)]</vt:lpstr>
      <vt:lpstr>이더리움 [White Paper, Vitalik Buterin (백서, 비탈릭 부테린)]</vt:lpstr>
      <vt:lpstr>비트코인, 이더리움</vt:lpstr>
      <vt:lpstr>기타 용어</vt:lpstr>
      <vt:lpstr>암호학</vt:lpstr>
      <vt:lpstr>10진수(decimal), 2진수(binary), 16진수(hex)</vt:lpstr>
      <vt:lpstr>10진수(decimal), 2진수(binary), 16진수(hex)</vt:lpstr>
      <vt:lpstr>나머지(modulo) 연산</vt:lpstr>
      <vt:lpstr>해시(Hash) 함수</vt:lpstr>
      <vt:lpstr>해시(Hash) 함수</vt:lpstr>
      <vt:lpstr>해시(Hash) 함수</vt:lpstr>
      <vt:lpstr>해시(Hash) 함수</vt:lpstr>
      <vt:lpstr>대칭키 암호, 비대칭키 암호(공개키 암호) </vt:lpstr>
      <vt:lpstr>대칭키 암호, 비대칭키 암호(공개키 암호) </vt:lpstr>
      <vt:lpstr>비대칭키 암호(공개키 암호) [ 타원곡선 암호(ECC, Elliptic Curve Cryptography) ]</vt:lpstr>
      <vt:lpstr>256bit</vt:lpstr>
      <vt:lpstr>256bit</vt:lpstr>
      <vt:lpstr>256bit</vt:lpstr>
      <vt:lpstr>암호학 정리</vt:lpstr>
      <vt:lpstr>전통적인 원장(Ledger)</vt:lpstr>
      <vt:lpstr>트랜잭션, 블록, 블록체인 (transaction, block, blockchain)</vt:lpstr>
      <vt:lpstr>블록과 트랜잭션</vt:lpstr>
      <vt:lpstr>머클트리(Merkle tree)</vt:lpstr>
      <vt:lpstr>머클트리(Merkle tree) [ 트랜잭션 위·변조 탐지 ]</vt:lpstr>
      <vt:lpstr>블록과 블록체인</vt:lpstr>
      <vt:lpstr>블록과 블록체인</vt:lpstr>
      <vt:lpstr>블록과 블록체인 [ 블록 헤더(Block Header) – 머클 루트 (Merkle Root) ]</vt:lpstr>
      <vt:lpstr>블록과 블록체인 [ 블록 헤더(Block Header) – 이전 블록 해쉬 (Previous Block Hash) ]</vt:lpstr>
      <vt:lpstr>블록과 블록체인 [ 블록 헤더(Block Header) –블록 해시 (Block Hash) ]</vt:lpstr>
      <vt:lpstr>블록과 블록체인</vt:lpstr>
      <vt:lpstr>블록과 블록체인 [ 트랜잭션 및 블록 위·변조 탐지 ]</vt:lpstr>
      <vt:lpstr>분산원장 기술 (DTL; Distributed Ledger Technology)</vt:lpstr>
      <vt:lpstr>Timestamp Server</vt:lpstr>
      <vt:lpstr>블록 높이(height), 깊이(depth), 컴펌(confirmation)</vt:lpstr>
      <vt:lpstr>상태</vt:lpstr>
      <vt:lpstr>상태 [ 비트코인 UTXO ]</vt:lpstr>
      <vt:lpstr>상태 [ 이더리움 Account ]</vt:lpstr>
      <vt:lpstr>주소</vt:lpstr>
      <vt:lpstr>비트코인 트랜잭션 및 블록</vt:lpstr>
      <vt:lpstr>이더리움 트랜잭션 및 블록</vt:lpstr>
      <vt:lpstr>비잔티움 장군 문제 (Byzantine Generals Problem)</vt:lpstr>
      <vt:lpstr>비잔티움 장군 문제 (Byzantine Generals Problem)</vt:lpstr>
      <vt:lpstr>비잔티움 장군 문제 (Byzantine Generals Problem)</vt:lpstr>
      <vt:lpstr>비잔티움 장군 문제 (Byzantine Generals Problem)</vt:lpstr>
      <vt:lpstr>블록체인 주요 기술요소</vt:lpstr>
      <vt:lpstr>P2P 네트워크</vt:lpstr>
      <vt:lpstr>노드와 클라이언트</vt:lpstr>
      <vt:lpstr>P2P 네트워크</vt:lpstr>
      <vt:lpstr>전자서명, 해쉬</vt:lpstr>
      <vt:lpstr>ECDSA (Elliptic Curve Digital Signature Algorithm, 타원 곡선 전자 서명 알고리즘)</vt:lpstr>
      <vt:lpstr>합의 알고리즘</vt:lpstr>
      <vt:lpstr>합의 알고리즘</vt:lpstr>
      <vt:lpstr>합의 알고리즘 [ PoW (Proof of Work) ]</vt:lpstr>
      <vt:lpstr>합의 알고리즘 - PoW</vt:lpstr>
      <vt:lpstr>합의 알고리즘 - PoW</vt:lpstr>
      <vt:lpstr>합의 알고리즘 - 포크(fork)</vt:lpstr>
      <vt:lpstr>합의 알고리즘 -  PoW</vt:lpstr>
      <vt:lpstr>합의 알고리즘 - PoW - Finality</vt:lpstr>
      <vt:lpstr>합의 알고리즘 - PoW - Finality</vt:lpstr>
      <vt:lpstr>합의 알고리즘 - PoW - Finality</vt:lpstr>
      <vt:lpstr>합의 알고리즘 - PoW - Finality</vt:lpstr>
      <vt:lpstr>합의 알고리즘 - PoS</vt:lpstr>
      <vt:lpstr>합의 알고리즘 - PBFT</vt:lpstr>
      <vt:lpstr>합의 알고리즘 - raft</vt:lpstr>
      <vt:lpstr>블록체인의 보안 [위·변조 방지, 검열 저항성]</vt:lpstr>
      <vt:lpstr>스마트 계약(Smart Contract)</vt:lpstr>
      <vt:lpstr>스마트 컨트랙트 - 비트코인</vt:lpstr>
      <vt:lpstr>스마트 컨트랙트 - 이더리움</vt:lpstr>
      <vt:lpstr>스마트 컨트랙트 - 이더리움</vt:lpstr>
      <vt:lpstr>수수료 (Fee)</vt:lpstr>
      <vt:lpstr>수수료 (Fee)</vt:lpstr>
      <vt:lpstr>지갑</vt:lpstr>
      <vt:lpstr>지갑 </vt:lpstr>
      <vt:lpstr>지갑 [ HDWallet – BIP32 ]</vt:lpstr>
      <vt:lpstr>지갑 [ 니모닉(Mnemonic Code: BIP-39) ]</vt:lpstr>
      <vt:lpstr>지갑</vt:lpstr>
      <vt:lpstr>Dapp (Decentrialized Application)</vt:lpstr>
      <vt:lpstr>Dapp (Decentrialized Application)</vt:lpstr>
      <vt:lpstr>Dapp (Decentrialized Application)</vt:lpstr>
      <vt:lpstr>Dapp (Decentrialized Application)</vt:lpstr>
      <vt:lpstr>이더리움 블럭</vt:lpstr>
      <vt:lpstr>가상자산 거래소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김성부(Kim Seongbu)(moss0801)</dc:creator>
  <cp:lastModifiedBy>김성부(Kim Seongbu)(moss0801)</cp:lastModifiedBy>
  <cp:revision>1266</cp:revision>
  <dcterms:created xsi:type="dcterms:W3CDTF">2022-04-18T06:24:13Z</dcterms:created>
  <dcterms:modified xsi:type="dcterms:W3CDTF">2022-04-22T10:54:45Z</dcterms:modified>
</cp:coreProperties>
</file>