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321" r:id="rId3"/>
    <p:sldId id="259" r:id="rId4"/>
    <p:sldId id="261" r:id="rId5"/>
    <p:sldId id="260" r:id="rId6"/>
    <p:sldId id="266" r:id="rId7"/>
    <p:sldId id="268" r:id="rId8"/>
    <p:sldId id="263" r:id="rId9"/>
    <p:sldId id="264" r:id="rId10"/>
    <p:sldId id="265" r:id="rId11"/>
    <p:sldId id="276" r:id="rId12"/>
    <p:sldId id="262" r:id="rId13"/>
    <p:sldId id="272" r:id="rId14"/>
    <p:sldId id="269" r:id="rId15"/>
    <p:sldId id="270" r:id="rId16"/>
    <p:sldId id="273" r:id="rId17"/>
    <p:sldId id="274" r:id="rId18"/>
    <p:sldId id="286" r:id="rId19"/>
    <p:sldId id="271" r:id="rId20"/>
    <p:sldId id="277" r:id="rId21"/>
    <p:sldId id="275" r:id="rId22"/>
    <p:sldId id="280" r:id="rId23"/>
    <p:sldId id="281" r:id="rId24"/>
    <p:sldId id="279" r:id="rId25"/>
    <p:sldId id="289" r:id="rId26"/>
    <p:sldId id="278" r:id="rId27"/>
    <p:sldId id="282" r:id="rId28"/>
    <p:sldId id="283" r:id="rId29"/>
    <p:sldId id="284" r:id="rId30"/>
    <p:sldId id="287" r:id="rId31"/>
    <p:sldId id="288" r:id="rId32"/>
    <p:sldId id="290" r:id="rId33"/>
    <p:sldId id="291" r:id="rId34"/>
    <p:sldId id="292" r:id="rId35"/>
    <p:sldId id="295" r:id="rId36"/>
    <p:sldId id="293" r:id="rId37"/>
    <p:sldId id="294" r:id="rId38"/>
    <p:sldId id="296" r:id="rId39"/>
    <p:sldId id="299" r:id="rId40"/>
    <p:sldId id="297" r:id="rId41"/>
    <p:sldId id="298" r:id="rId42"/>
    <p:sldId id="319" r:id="rId43"/>
    <p:sldId id="307" r:id="rId44"/>
    <p:sldId id="300" r:id="rId45"/>
    <p:sldId id="301" r:id="rId46"/>
    <p:sldId id="302" r:id="rId47"/>
    <p:sldId id="306" r:id="rId48"/>
    <p:sldId id="303" r:id="rId49"/>
    <p:sldId id="309" r:id="rId50"/>
    <p:sldId id="308" r:id="rId51"/>
    <p:sldId id="310" r:id="rId52"/>
    <p:sldId id="312" r:id="rId53"/>
    <p:sldId id="311" r:id="rId54"/>
    <p:sldId id="329" r:id="rId55"/>
    <p:sldId id="331" r:id="rId56"/>
    <p:sldId id="330" r:id="rId57"/>
    <p:sldId id="304" r:id="rId58"/>
    <p:sldId id="305" r:id="rId59"/>
    <p:sldId id="313" r:id="rId60"/>
    <p:sldId id="314" r:id="rId61"/>
    <p:sldId id="315" r:id="rId62"/>
    <p:sldId id="316" r:id="rId63"/>
    <p:sldId id="320" r:id="rId64"/>
    <p:sldId id="317" r:id="rId65"/>
    <p:sldId id="318" r:id="rId66"/>
    <p:sldId id="322" r:id="rId67"/>
    <p:sldId id="332" r:id="rId68"/>
    <p:sldId id="324" r:id="rId69"/>
    <p:sldId id="323" r:id="rId70"/>
    <p:sldId id="325" r:id="rId71"/>
    <p:sldId id="326" r:id="rId72"/>
    <p:sldId id="327" r:id="rId73"/>
    <p:sldId id="328" r:id="rId74"/>
    <p:sldId id="258" r:id="rId7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12" userDrawn="1">
          <p15:clr>
            <a:srgbClr val="A4A3A4"/>
          </p15:clr>
        </p15:guide>
        <p15:guide id="4" pos="5768" userDrawn="1">
          <p15:clr>
            <a:srgbClr val="A4A3A4"/>
          </p15:clr>
        </p15:guide>
        <p15:guide id="5" orient="horz" pos="42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8EB"/>
    <a:srgbClr val="222336"/>
    <a:srgbClr val="434975"/>
    <a:srgbClr val="F7931A"/>
    <a:srgbClr val="00D35A"/>
    <a:srgbClr val="5AFA6E"/>
    <a:srgbClr val="FFC700"/>
    <a:srgbClr val="DBAC7D"/>
    <a:srgbClr val="0071FF"/>
    <a:srgbClr val="EF2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5762" autoAdjust="0"/>
  </p:normalViewPr>
  <p:slideViewPr>
    <p:cSldViewPr snapToGrid="0" showGuides="1">
      <p:cViewPr varScale="1">
        <p:scale>
          <a:sx n="139" d="100"/>
          <a:sy n="139" d="100"/>
        </p:scale>
        <p:origin x="276" y="114"/>
      </p:cViewPr>
      <p:guideLst>
        <p:guide orient="horz" pos="2160"/>
        <p:guide pos="3840"/>
        <p:guide pos="1912"/>
        <p:guide pos="5768"/>
        <p:guide orient="horz" pos="422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101CD-EBEC-4713-BC5E-716D073266EA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4A9EE-A5B3-4995-A41F-DADDCF85C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42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https://academy.binance.com/ko/articles/history-of-cryptography</a:t>
            </a:r>
          </a:p>
          <a:p>
            <a:r>
              <a:rPr lang="en-US" altLang="ko-KR" dirty="0"/>
              <a:t>https://academy.binance.com/ko/articles/history-of-blockchain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914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쇄도 효과</a:t>
            </a:r>
            <a:r>
              <a:rPr lang="en-US" altLang="ko-KR" dirty="0"/>
              <a:t>: https://ko.wikipedia.org/wiki/%EC%87%84%EB%8F%84_%ED%9A%A8%EA%B3%BC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891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타원곡선암호</a:t>
            </a:r>
            <a:r>
              <a:rPr lang="en-US" altLang="ko-KR" dirty="0"/>
              <a:t>: https://www.notion.so/05bda38917de41499e3a0825e9a4172c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195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권고 대칭 키 블록암호 알고리즘</a:t>
            </a:r>
            <a:endParaRPr lang="en-US" altLang="ko-KR" dirty="0"/>
          </a:p>
          <a:p>
            <a:r>
              <a:rPr lang="en-US" altLang="ko-KR" dirty="0"/>
              <a:t>https://www.notion.so/8c0a97944ec1483990ebcebe950a2aab#83be5d79efb344659578eb8f8befafaf</a:t>
            </a:r>
          </a:p>
          <a:p>
            <a:r>
              <a:rPr lang="en-US" altLang="ko-KR" dirty="0"/>
              <a:t>NIST </a:t>
            </a:r>
            <a:r>
              <a:rPr lang="en-US" altLang="ko-KR" b="1" dirty="0">
                <a:effectLst/>
              </a:rPr>
              <a:t>SP 800-57 Part 1 Rev. 5 (Recommendation for Key Management: Part 1 – General) (2020-05-04) p54, p56, p59</a:t>
            </a:r>
            <a:endParaRPr lang="en-US" altLang="ko-KR" dirty="0"/>
          </a:p>
          <a:p>
            <a:r>
              <a:rPr lang="en-US" altLang="ko-KR" dirty="0"/>
              <a:t>https://csrc.nist.gov/publications/detail/sp/800-57-part-1/rev-5/final</a:t>
            </a:r>
          </a:p>
          <a:p>
            <a:endParaRPr lang="en-US" altLang="ko-KR" dirty="0"/>
          </a:p>
          <a:p>
            <a:r>
              <a:rPr lang="en-US" altLang="ko-KR" dirty="0"/>
              <a:t>https://pthree.org/2014/05/02/analysis-of-ripemd-160/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228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권고 대칭 키 블록암호 알고리즘</a:t>
            </a:r>
            <a:endParaRPr lang="en-US" altLang="ko-KR" dirty="0"/>
          </a:p>
          <a:p>
            <a:r>
              <a:rPr lang="en-US" altLang="ko-KR" dirty="0"/>
              <a:t>https://www.notion.so/8c0a97944ec1483990ebcebe950a2aab#83be5d79efb344659578eb8f8befafaf</a:t>
            </a:r>
          </a:p>
          <a:p>
            <a:r>
              <a:rPr lang="en-US" altLang="ko-KR" dirty="0"/>
              <a:t>NIST </a:t>
            </a:r>
            <a:r>
              <a:rPr lang="en-US" altLang="ko-KR" b="1" dirty="0">
                <a:effectLst/>
              </a:rPr>
              <a:t>SP 800-57 Part 1 Rev. 5 (Recommendation for Key Management: Part 1 – General) (2020-05-04) p54, p56, p59</a:t>
            </a:r>
            <a:endParaRPr lang="en-US" altLang="ko-KR" dirty="0"/>
          </a:p>
          <a:p>
            <a:r>
              <a:rPr lang="en-US" altLang="ko-KR" dirty="0"/>
              <a:t>https://csrc.nist.gov/publications/detail/sp/800-57-part-1/rev-5/final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715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권고 대칭 키 블록암호 알고리즘</a:t>
            </a:r>
            <a:endParaRPr lang="en-US" altLang="ko-KR" dirty="0"/>
          </a:p>
          <a:p>
            <a:r>
              <a:rPr lang="en-US" altLang="ko-KR" dirty="0"/>
              <a:t>https://www.notion.so/8c0a97944ec1483990ebcebe950a2aab#83be5d79efb344659578eb8f8befafaf</a:t>
            </a:r>
          </a:p>
          <a:p>
            <a:r>
              <a:rPr lang="en-US" altLang="ko-KR" dirty="0"/>
              <a:t>NIST </a:t>
            </a:r>
            <a:r>
              <a:rPr lang="en-US" altLang="ko-KR" b="1" dirty="0">
                <a:effectLst/>
              </a:rPr>
              <a:t>SP 800-57 Part 1 Rev. 5 (Recommendation for Key Management: Part 1 – General) (2020-05-04) p54, p56, p59</a:t>
            </a:r>
            <a:endParaRPr lang="en-US" altLang="ko-KR" dirty="0"/>
          </a:p>
          <a:p>
            <a:r>
              <a:rPr lang="en-US" altLang="ko-KR" dirty="0"/>
              <a:t>https://csrc.nist.gov/publications/detail/sp/800-57-part-1/rev-5/final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688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en-US" altLang="ko-KR" dirty="0"/>
              <a:t>, </a:t>
            </a:r>
            <a:r>
              <a:rPr lang="ko-KR" altLang="en-US" dirty="0" err="1"/>
              <a:t>이더리움</a:t>
            </a:r>
            <a:r>
              <a:rPr lang="ko-KR" altLang="en-US" dirty="0"/>
              <a:t> 비교</a:t>
            </a:r>
            <a:r>
              <a:rPr lang="en-US" altLang="ko-KR" dirty="0"/>
              <a:t>: https://www.notion.so/4-aff96b59d862419783debee12036f07b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62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원장이란 주요 거래를 계정과 잔고별로 모은 장부 문서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491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헤더</a:t>
            </a:r>
            <a:r>
              <a:rPr lang="en-US" altLang="ko-KR" dirty="0"/>
              <a:t>: https://www.datadriveninvestor.com/2019/11/21/a-decomposition-of-the-bitcoin-block-header/</a:t>
            </a:r>
          </a:p>
          <a:p>
            <a:endParaRPr lang="en-US" altLang="ko-KR" dirty="0"/>
          </a:p>
          <a:p>
            <a:r>
              <a:rPr lang="en-US" altLang="ko-KR" dirty="0"/>
              <a:t>Bitcoin Genesis</a:t>
            </a:r>
            <a:r>
              <a:rPr lang="ko-KR" altLang="en-US" dirty="0"/>
              <a:t> </a:t>
            </a:r>
            <a:r>
              <a:rPr lang="en-US" altLang="ko-KR" dirty="0"/>
              <a:t>block previous hash: 0000000000000000000000000000000000000000000000000000000000000000</a:t>
            </a:r>
          </a:p>
          <a:p>
            <a:r>
              <a:rPr lang="en-US" altLang="ko-KR" dirty="0"/>
              <a:t>https://en.bitcoin.it/wiki/Genesis_block</a:t>
            </a:r>
          </a:p>
          <a:p>
            <a:endParaRPr lang="en-US" altLang="ko-KR" dirty="0"/>
          </a:p>
          <a:p>
            <a:r>
              <a:rPr lang="en-US" altLang="ko-KR" dirty="0"/>
              <a:t>Ethereum Genesis block previous hash: </a:t>
            </a:r>
            <a:r>
              <a:rPr lang="en-US" altLang="ko-KR" b="0" i="0" dirty="0">
                <a:solidFill>
                  <a:srgbClr val="1E2022"/>
                </a:solidFill>
                <a:effectLst/>
                <a:latin typeface="Helvetica" panose="020B0604020202020204" pitchFamily="34" charset="0"/>
              </a:rPr>
              <a:t>0x0000000000000000000000000000000000000000000000000000000000000000</a:t>
            </a:r>
            <a:endParaRPr lang="en-US" altLang="ko-KR" dirty="0"/>
          </a:p>
          <a:p>
            <a:r>
              <a:rPr lang="en-US" altLang="ko-KR" dirty="0"/>
              <a:t>https://etherscan.io/block/0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1470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Bitcoin Genesis</a:t>
            </a:r>
            <a:r>
              <a:rPr lang="ko-KR" altLang="en-US" dirty="0"/>
              <a:t> </a:t>
            </a:r>
            <a:r>
              <a:rPr lang="en-US" altLang="ko-KR" dirty="0"/>
              <a:t>block previous hash: 0000000000000000000000000000000000000000000000000000000000000000</a:t>
            </a:r>
          </a:p>
          <a:p>
            <a:r>
              <a:rPr lang="en-US" altLang="ko-KR" dirty="0"/>
              <a:t>https://en.bitcoin.it/wiki/Genesis_block</a:t>
            </a:r>
          </a:p>
          <a:p>
            <a:endParaRPr lang="en-US" altLang="ko-KR" dirty="0"/>
          </a:p>
          <a:p>
            <a:r>
              <a:rPr lang="en-US" altLang="ko-KR" dirty="0"/>
              <a:t>Ethereum Genesis block previous hash: </a:t>
            </a:r>
            <a:r>
              <a:rPr lang="en-US" altLang="ko-KR" b="0" i="0" dirty="0">
                <a:solidFill>
                  <a:srgbClr val="1E2022"/>
                </a:solidFill>
                <a:effectLst/>
                <a:latin typeface="Helvetica" panose="020B0604020202020204" pitchFamily="34" charset="0"/>
              </a:rPr>
              <a:t>0x0000000000000000000000000000000000000000000000000000000000000000</a:t>
            </a:r>
            <a:endParaRPr lang="en-US" altLang="ko-KR" dirty="0"/>
          </a:p>
          <a:p>
            <a:r>
              <a:rPr lang="en-US" altLang="ko-KR" dirty="0"/>
              <a:t>https://etherscan.io/block/0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7876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검열 저항성</a:t>
            </a:r>
            <a:r>
              <a:rPr lang="en-US" altLang="ko-KR" dirty="0"/>
              <a:t>: https://brunch.co.kr/@dongha-sohn/7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633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992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트랜잭션</a:t>
            </a:r>
            <a:r>
              <a:rPr lang="en-US" altLang="ko-KR" dirty="0"/>
              <a:t>: https://en.bitcoin.it/wiki/Transaction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1405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Account: https://ethereum.org/en/developers/docs/accounts/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3400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주소 생성</a:t>
            </a:r>
            <a:r>
              <a:rPr lang="en-US" altLang="ko-KR" dirty="0"/>
              <a:t>: https://medium.com/coinmonks/how-to-generate-a-bitcoin-address-step-by-step-9d7fcbf1ad0b</a:t>
            </a:r>
          </a:p>
          <a:p>
            <a:r>
              <a:rPr lang="en-US" altLang="ko-KR" dirty="0"/>
              <a:t>https://pthree.org/2014/05/02/analysis-of-ripemd-160/</a:t>
            </a:r>
          </a:p>
          <a:p>
            <a:r>
              <a:rPr lang="en-US" altLang="ko-KR" dirty="0"/>
              <a:t>P2SH: https://wikidocs.net/14507</a:t>
            </a:r>
          </a:p>
          <a:p>
            <a:endParaRPr lang="en-US" altLang="ko-KR" dirty="0"/>
          </a:p>
          <a:p>
            <a:r>
              <a:rPr lang="en-US" altLang="ko-KR" dirty="0"/>
              <a:t>EIP-55 : https://github.com/ethereum/EIPs/blob/master/EIPS/eip-55.md</a:t>
            </a:r>
          </a:p>
          <a:p>
            <a:r>
              <a:rPr lang="en-US" altLang="ko-KR" dirty="0"/>
              <a:t>Bitcoin base58Check: https://en.bitcoin.it/wiki/Base58Check_encoding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0OIl </a:t>
            </a:r>
            <a:r>
              <a:rPr lang="ko-KR" altLang="en-US" dirty="0"/>
              <a:t>제거 </a:t>
            </a:r>
            <a:r>
              <a:rPr lang="en-US" altLang="ko-KR" dirty="0"/>
              <a:t>(4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숫자와 알파벳이 아닌 문자 제거 </a:t>
            </a:r>
            <a:r>
              <a:rPr lang="en-US" altLang="ko-KR" dirty="0"/>
              <a:t>62: +, 63: / (2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\n (line break </a:t>
            </a:r>
            <a:r>
              <a:rPr lang="ko-KR" altLang="en-US" dirty="0"/>
              <a:t>제거</a:t>
            </a:r>
            <a:r>
              <a:rPr lang="en-US" altLang="ko-KR" dirty="0"/>
              <a:t>) (1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alphanumeric</a:t>
            </a:r>
            <a:r>
              <a:rPr lang="ko-KR" altLang="en-US" dirty="0"/>
              <a:t> 인 경우 더블클릭으로 한번에 선택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348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https://wiki.ncsoft.com/pages/viewpage.action?pageId=466690987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7715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https://wiki.ncsoft.com/pages/viewpage.action?pageId=466690987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3718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Nodes and Clients: https://ethereum.org/en/developers/docs/nodes-and-clients/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4702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en-US" altLang="ko-KR" dirty="0"/>
              <a:t>: https://developer.bitcoin.org/reference/transactions.html</a:t>
            </a:r>
          </a:p>
          <a:p>
            <a:pPr algn="l"/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즉 전자서명을 생성하기 위해선 </a:t>
            </a:r>
            <a:r>
              <a:rPr lang="ko-KR" altLang="en-US" b="0" i="0" dirty="0" err="1">
                <a:solidFill>
                  <a:srgbClr val="292929"/>
                </a:solidFill>
                <a:effectLst/>
                <a:latin typeface="charter"/>
              </a:rPr>
              <a:t>직렬화된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 트랜잭션 데이터가 필요하다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여기서 문제가 발생한다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트랜잭션에는 전자서명이 포함되고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전자서명을 생성하기 위해서는 트랜잭션 데이터가 필요하여 무한 재귀에 빠지게 된다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이 문제를 해결하기 위해서 전자서명에 사용되는 트랜잭션 직렬화 데이터를 생성할 때 전자서명 부분을 제외한 체 </a:t>
            </a:r>
            <a:r>
              <a:rPr lang="ko-KR" altLang="en-US" b="0" i="0" dirty="0" err="1">
                <a:solidFill>
                  <a:srgbClr val="292929"/>
                </a:solidFill>
                <a:effectLst/>
                <a:latin typeface="charter"/>
              </a:rPr>
              <a:t>직렬화한다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제외 한 부분에는 참조하는 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UTXO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의 잠금 스크립트를 대신 채워 넣는다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이더리움</a:t>
            </a:r>
            <a:r>
              <a:rPr lang="en-US" altLang="ko-KR" dirty="0"/>
              <a:t>: </a:t>
            </a:r>
            <a:r>
              <a:rPr lang="en-US" altLang="ko-KR" dirty="0" err="1"/>
              <a:t>v,r,s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마스터링 </a:t>
            </a:r>
            <a:r>
              <a:rPr lang="ko-KR" altLang="en-US" dirty="0" err="1"/>
              <a:t>비트코인</a:t>
            </a:r>
            <a:r>
              <a:rPr lang="en-US" altLang="ko-KR" dirty="0"/>
              <a:t>: https://www.oreilly.com/library/view/mastering-bitcoin-2nd/9781491954379/ch04.html</a:t>
            </a:r>
          </a:p>
          <a:p>
            <a:endParaRPr lang="en-US" altLang="ko-KR" dirty="0"/>
          </a:p>
          <a:p>
            <a:r>
              <a:rPr lang="ko-KR" altLang="en-US" dirty="0" err="1"/>
              <a:t>비트코인</a:t>
            </a:r>
            <a:endParaRPr lang="en-US" altLang="ko-KR" dirty="0"/>
          </a:p>
          <a:p>
            <a:r>
              <a:rPr lang="en-US" altLang="ko-KR" dirty="0"/>
              <a:t> * </a:t>
            </a:r>
            <a:r>
              <a:rPr lang="ko-KR" altLang="en-US" dirty="0"/>
              <a:t>직렬화</a:t>
            </a:r>
            <a:r>
              <a:rPr lang="en-US" altLang="ko-KR" dirty="0"/>
              <a:t>: https://medium.com/programming-bitcoin/chapter-4-%EC%A7%81%EB%A0%AC%ED%99%94-6e3cd2092692 (</a:t>
            </a:r>
            <a:r>
              <a:rPr lang="ko-KR" altLang="en-US" dirty="0"/>
              <a:t>공개키 직렬화</a:t>
            </a:r>
            <a:r>
              <a:rPr lang="en-US" altLang="ko-KR" dirty="0"/>
              <a:t>, </a:t>
            </a:r>
            <a:r>
              <a:rPr lang="ko-KR" altLang="en-US" dirty="0"/>
              <a:t>서명 직렬화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*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9932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https://medium.com/@chamirachid/your-journey-to-consensus-part-1-6a88a6f818f6</a:t>
            </a:r>
          </a:p>
          <a:p>
            <a:r>
              <a:rPr lang="en-US" altLang="ko-KR" dirty="0"/>
              <a:t>https://101blockchains.com/%d0%ba%d0%be%d0%bd%d1%81%d0%b5%d0%bd%d1%81%d1%83%d1%81%d0%bd%d1%8b%d0%b5-%d0%b0%d0%bb%d0%b3%d0%be%d1%80%d0%b8%d1%82%d0%bc%d1%8b/#prettyPhoto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4578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7969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https://ethereum.org/en/developers/docs/blocks/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949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https://blockchair.com/bitcoin/block/0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7175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310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https://ycharts.com/indicators/ethereum_average_block_time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6815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8.2 </a:t>
            </a:r>
            <a:r>
              <a:rPr lang="ko-KR" altLang="en-US" dirty="0" err="1"/>
              <a:t>계산량에</a:t>
            </a:r>
            <a:r>
              <a:rPr lang="ko-KR" altLang="en-US" dirty="0"/>
              <a:t> 따른 증명</a:t>
            </a:r>
            <a:r>
              <a:rPr lang="en-US" altLang="ko-KR" dirty="0"/>
              <a:t>(Proof of Work)</a:t>
            </a:r>
            <a:r>
              <a:rPr lang="ko-KR" altLang="en-US" dirty="0"/>
              <a:t>의 문제점</a:t>
            </a:r>
            <a:br>
              <a:rPr lang="en-US" altLang="ko-KR" dirty="0"/>
            </a:br>
            <a:r>
              <a:rPr lang="en-US" altLang="ko-KR" dirty="0"/>
              <a:t>https://www.notion.so/9fa0d54b849846fba25c0f88d5ae14b4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021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https://www.bithumb.com/coin_inout/compare_price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4439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https://docs.traderjoexyz.com/main/welcome/guides/avalanche-bridge-tutorial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1899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https://ko.docs.klaytn.com/klaytn/design/consensus-mechanism</a:t>
            </a:r>
          </a:p>
          <a:p>
            <a:endParaRPr lang="en-US" altLang="ko-KR" dirty="0"/>
          </a:p>
          <a:p>
            <a:r>
              <a:rPr lang="en-US" altLang="ko-KR" dirty="0"/>
              <a:t>http://wiki.hash.kr/index.php/%ED%94%84%EB%9E%99%ED%8B%B0%EC%BB%AC_%EB%B9%84%EC%9E%94%ED%8B%B4_%EC%9E%A5%EC%95%A0_%ED%97%88%EC%9A%A9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1352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https://ko.docs.klaytn.com/klaytn/design/consensus-mechanism</a:t>
            </a:r>
          </a:p>
          <a:p>
            <a:endParaRPr lang="en-US" altLang="ko-KR" dirty="0"/>
          </a:p>
          <a:p>
            <a:r>
              <a:rPr lang="en-US" altLang="ko-KR" dirty="0"/>
              <a:t>http://wiki.hash.kr/index.php/%ED%94%84%EB%9E%99%ED%8B%B0%EC%BB%AC_%EB%B9%84%EC%9E%94%ED%8B%B4_%EC%9E%A5%EC%95%A0_%ED%97%88%EC%9A%A9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2976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스마트 계약</a:t>
            </a:r>
            <a:r>
              <a:rPr lang="en-US" altLang="ko-KR" dirty="0"/>
              <a:t>: http://wiki.hash.kr/index.php/%EC%8A%A4%EB%A7%88%ED%8A%B8_%EA%B3%84%EC%95%BD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9424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16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239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https://etherscan.io/block/0</a:t>
            </a:r>
          </a:p>
          <a:p>
            <a:r>
              <a:rPr lang="en-US" altLang="ko-KR" dirty="0"/>
              <a:t>https://ethereum.org/en/whitepaper/</a:t>
            </a:r>
          </a:p>
          <a:p>
            <a:r>
              <a:rPr lang="ko-KR" altLang="en-US" dirty="0"/>
              <a:t>번역</a:t>
            </a:r>
            <a:r>
              <a:rPr lang="en-US" altLang="ko-KR" dirty="0"/>
              <a:t>: https://github.com/ethereum/wiki/wiki/%5BKorean%5D-White-Paper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4885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Gas and Fees: https://ethereum.org/en/developers/docs/gas/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6339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EVM, Solidity</a:t>
            </a:r>
            <a:r>
              <a:rPr lang="ko-KR" altLang="en-US" dirty="0"/>
              <a:t>를 통해서 블록체인에서 동작하는 프로그램을 작성할 수 </a:t>
            </a:r>
            <a:r>
              <a:rPr lang="ko-KR" altLang="en-US" dirty="0" err="1"/>
              <a:t>있게되었으나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트랜잭션은 모든 노드에 전파되고 실행되기 때문에 </a:t>
            </a:r>
            <a:r>
              <a:rPr lang="en-US" altLang="ko-KR" dirty="0"/>
              <a:t>DoS(Deny of Service)</a:t>
            </a:r>
            <a:r>
              <a:rPr lang="ko-KR" altLang="en-US" dirty="0"/>
              <a:t>를 당할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DoS: https://academy.binance.com/ko/articles/what-is-a-dos-attack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i="0" dirty="0">
                <a:solidFill>
                  <a:srgbClr val="14151A"/>
                </a:solidFill>
                <a:effectLst/>
                <a:latin typeface="Binance Plex"/>
              </a:rPr>
              <a:t>도스</a:t>
            </a:r>
            <a:r>
              <a:rPr lang="en-US" altLang="ko-KR" b="1" i="0" dirty="0">
                <a:solidFill>
                  <a:srgbClr val="14151A"/>
                </a:solidFill>
                <a:effectLst/>
                <a:latin typeface="Binance Plex"/>
              </a:rPr>
              <a:t>(DoS) vs </a:t>
            </a:r>
            <a:r>
              <a:rPr lang="ko-KR" altLang="en-US" b="1" i="0" dirty="0">
                <a:solidFill>
                  <a:srgbClr val="14151A"/>
                </a:solidFill>
                <a:effectLst/>
                <a:latin typeface="Binance Plex"/>
              </a:rPr>
              <a:t>디도스</a:t>
            </a:r>
            <a:r>
              <a:rPr lang="en-US" altLang="ko-KR" b="1" i="0" dirty="0">
                <a:solidFill>
                  <a:srgbClr val="14151A"/>
                </a:solidFill>
                <a:effectLst/>
                <a:latin typeface="Binance Plex"/>
              </a:rPr>
              <a:t>(DDoS) </a:t>
            </a:r>
            <a:r>
              <a:rPr lang="ko-KR" altLang="en-US" b="1" i="0" dirty="0">
                <a:solidFill>
                  <a:srgbClr val="14151A"/>
                </a:solidFill>
                <a:effectLst/>
                <a:latin typeface="Binance Plex"/>
              </a:rPr>
              <a:t>공격</a:t>
            </a:r>
          </a:p>
          <a:p>
            <a:r>
              <a:rPr lang="ko-KR" altLang="en-US" b="0" i="0" dirty="0">
                <a:solidFill>
                  <a:srgbClr val="14151A"/>
                </a:solidFill>
                <a:effectLst/>
                <a:latin typeface="Binance Plex"/>
              </a:rPr>
              <a:t>디도스</a:t>
            </a:r>
            <a:r>
              <a:rPr lang="en-US" altLang="ko-KR" b="0" i="0" dirty="0">
                <a:solidFill>
                  <a:srgbClr val="14151A"/>
                </a:solidFill>
                <a:effectLst/>
                <a:latin typeface="Binance Plex"/>
              </a:rPr>
              <a:t>(</a:t>
            </a:r>
            <a:r>
              <a:rPr lang="en-US" altLang="ko-KR" b="0" i="0" dirty="0" err="1">
                <a:solidFill>
                  <a:srgbClr val="14151A"/>
                </a:solidFill>
                <a:effectLst/>
                <a:latin typeface="Binance Plex"/>
              </a:rPr>
              <a:t>DDos</a:t>
            </a:r>
            <a:r>
              <a:rPr lang="en-US" altLang="ko-KR" b="0" i="0" dirty="0">
                <a:solidFill>
                  <a:srgbClr val="14151A"/>
                </a:solidFill>
                <a:effectLst/>
                <a:latin typeface="Binance Plex"/>
              </a:rPr>
              <a:t>, Distributed Denial-of-Service) </a:t>
            </a:r>
            <a:r>
              <a:rPr lang="ko-KR" altLang="en-US" b="0" i="0" dirty="0">
                <a:solidFill>
                  <a:srgbClr val="14151A"/>
                </a:solidFill>
                <a:effectLst/>
                <a:latin typeface="Binance Plex"/>
              </a:rPr>
              <a:t>공격이 있습니다</a:t>
            </a:r>
            <a:r>
              <a:rPr lang="en-US" altLang="ko-KR" b="0" i="0" dirty="0">
                <a:solidFill>
                  <a:srgbClr val="14151A"/>
                </a:solidFill>
                <a:effectLst/>
                <a:latin typeface="Binance Plex"/>
              </a:rPr>
              <a:t>. </a:t>
            </a:r>
            <a:r>
              <a:rPr lang="ko-KR" altLang="en-US" b="0" i="0" dirty="0">
                <a:solidFill>
                  <a:srgbClr val="14151A"/>
                </a:solidFill>
                <a:effectLst/>
                <a:latin typeface="Binance Plex"/>
              </a:rPr>
              <a:t>도스와 디도스 공격의 차이점은</a:t>
            </a:r>
            <a:r>
              <a:rPr lang="en-US" altLang="ko-KR" b="0" i="0" dirty="0">
                <a:solidFill>
                  <a:srgbClr val="14151A"/>
                </a:solidFill>
                <a:effectLst/>
                <a:latin typeface="Binance Plex"/>
              </a:rPr>
              <a:t>, </a:t>
            </a:r>
            <a:r>
              <a:rPr lang="ko-KR" altLang="en-US" b="0" i="0" dirty="0">
                <a:solidFill>
                  <a:srgbClr val="14151A"/>
                </a:solidFill>
                <a:effectLst/>
                <a:latin typeface="Binance Plex"/>
              </a:rPr>
              <a:t>디도스 공격은 많은 악성 장치들이 단일 리소스를 타깃으로 삼는다는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9310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3881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https://github.com/bitcoin/bips/blob/master/bip-0032.mediawiki</a:t>
            </a:r>
          </a:p>
          <a:p>
            <a:r>
              <a:rPr lang="en-US" altLang="ko-KR"/>
              <a:t>https://velog.io/@dik654/HDwallet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606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http://wiki.hash.kr/index.php/%EB%8B%88%EB%AA%A8%EB%8B%89</a:t>
            </a:r>
          </a:p>
          <a:p>
            <a:r>
              <a:rPr lang="en-US" altLang="ko-KR" dirty="0"/>
              <a:t>https://github.com/bitcoin/bips/blob/master/bip-0039.mediawiki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2791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https://upbit.com/terms_of_service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가상자산을 출금할 수 있는 권리를 가진 채권을 매수</a:t>
            </a:r>
            <a:r>
              <a:rPr lang="en-US" altLang="ko-KR" dirty="0"/>
              <a:t>, </a:t>
            </a:r>
            <a:r>
              <a:rPr lang="ko-KR" altLang="en-US" dirty="0"/>
              <a:t>매도하는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689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980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https://github.com/bitcoin/bips</a:t>
            </a:r>
          </a:p>
          <a:p>
            <a:r>
              <a:rPr lang="en-US" altLang="ko-KR" dirty="0"/>
              <a:t>https://github.com/ethereum/EIPs</a:t>
            </a: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https://eips.ethereum.org/erc</a:t>
            </a:r>
          </a:p>
          <a:p>
            <a:endParaRPr lang="en-US" altLang="ko-KR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BIP: https://en.bitcoinwiki.org/wiki/Bitcoin_Improvement_Proposals</a:t>
            </a: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EIP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: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https://miro.medium.com/max/1400/1*J5s4FqYvj38K9a1x1koYRg.png</a:t>
            </a: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What is EIP: https://medium.com/coinmonks/what-the-heck-is-eip-and-how-can-i-create-one-ethereum-standards-eip-erc-faqs-2fd1194eebe0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657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https://m.blog.naver.com/icbanq/221727893563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757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모듈러</a:t>
            </a:r>
            <a:r>
              <a:rPr lang="ko-KR" altLang="en-US" dirty="0"/>
              <a:t> 연산</a:t>
            </a:r>
            <a:r>
              <a:rPr lang="en-US" altLang="ko-KR" dirty="0"/>
              <a:t>: https://www.crocus.co.kr/1231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70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digest : </a:t>
            </a:r>
            <a:r>
              <a:rPr lang="ko-KR" altLang="en-US" dirty="0"/>
              <a:t>요약</a:t>
            </a:r>
            <a:r>
              <a:rPr lang="en-US" altLang="ko-KR" dirty="0"/>
              <a:t>, </a:t>
            </a:r>
            <a:r>
              <a:rPr lang="ko-KR" altLang="en-US" dirty="0"/>
              <a:t>각 메시지마다 고유하게 산출되도록 만든 간단한 문자열</a:t>
            </a:r>
          </a:p>
          <a:p>
            <a:endParaRPr lang="en-US" altLang="ko-KR" dirty="0"/>
          </a:p>
          <a:p>
            <a:r>
              <a:rPr lang="ko-KR" altLang="en-US" dirty="0"/>
              <a:t>블록체인 해설서 </a:t>
            </a:r>
            <a:r>
              <a:rPr lang="en-US" altLang="ko-KR"/>
              <a:t>: 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계산 용이성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원상 회피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두번째 원상 회피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충돌 회피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112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94A07-E2D8-4E20-898B-51BDB068F5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6368" y="580677"/>
            <a:ext cx="9144000" cy="953648"/>
          </a:xfrm>
        </p:spPr>
        <p:txBody>
          <a:bodyPr anchor="b"/>
          <a:lstStyle>
            <a:lvl1pPr algn="l">
              <a:defRPr sz="6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72532D-ECE9-46F4-8CC6-574E376F6E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6368" y="1534325"/>
            <a:ext cx="9144000" cy="57480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부제목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B4641E-3A91-4DBD-A598-EFAA0BFF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99A30-76BF-47B1-B8B2-347A5138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20BAF-5843-4F84-971F-F71F937F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1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45D81-2EB3-45B6-80D9-FF3DF2A4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8B0D54-7B75-4330-8878-AD47D812B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ADE25-2C07-4DA5-B591-06BF129D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8EF9F-B768-4058-ABC0-11452297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43AFC-F076-4C9B-A50B-5DD6AAC4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37AE24-09D0-4631-B0A1-106CA8E57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78387D-4A45-4E0F-92B3-1C6B28B4C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79382-257C-4DFF-AA1F-DD3E2386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41BE79-28FD-431D-A7C3-6E786BC0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F1450-8B87-41FF-A23D-28F9F897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D00BB-A7F3-4527-92F2-44D61049B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4351338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117B333-E087-442E-8433-5EFA3D89706B}"/>
              </a:ext>
            </a:extLst>
          </p:cNvPr>
          <p:cNvCxnSpPr/>
          <p:nvPr userDrawn="1"/>
        </p:nvCxnSpPr>
        <p:spPr>
          <a:xfrm>
            <a:off x="241300" y="508000"/>
            <a:ext cx="11684000" cy="0"/>
          </a:xfrm>
          <a:prstGeom prst="line">
            <a:avLst/>
          </a:prstGeom>
          <a:ln>
            <a:solidFill>
              <a:schemeClr val="bg1">
                <a:lumMod val="9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0">
            <a:extLst>
              <a:ext uri="{FF2B5EF4-FFF2-40B4-BE49-F238E27FC236}">
                <a16:creationId xmlns:a16="http://schemas.microsoft.com/office/drawing/2014/main" id="{FF9921B8-52D2-4CB0-92BA-A3BF2D0F1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1300" y="192088"/>
            <a:ext cx="11709400" cy="315912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제목 </a:t>
            </a:r>
            <a:r>
              <a:rPr lang="en-US" altLang="ko-KR" dirty="0"/>
              <a:t>[</a:t>
            </a:r>
            <a:r>
              <a:rPr lang="ko-KR" altLang="en-US" dirty="0"/>
              <a:t>소제목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51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5B1AA-0040-49F6-B02F-C5727A4A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2B2D38-2671-45E3-8860-7496243D8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98C97-C049-4869-98B3-C55675DE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D0FB33-1489-46B4-95CC-D776FF0F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936B39-D45F-43C8-BDBD-0B51589B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75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2DC54-7DEB-42F7-9563-40F3AD0B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78F47-737B-4E81-A9FC-80A66E33C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4C55B6-BC24-4D84-8F04-E716701F5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960670-8CEE-456C-A12E-ADD6C35A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1B3636-6768-4698-8BD6-69CE6D41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0D746-4D87-49BB-A6FD-ADF190DF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5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23BD3-2EB0-4E0A-8B0F-BA057C55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90238-6B55-4DA5-B764-E02AD59D8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B590A4-C75D-4BA0-8C9E-ACC78B75C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B85365-0089-4E4D-A1B5-D3FDF86BC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5CC63B-21BF-4ED8-ADFC-559029330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8DA6C8-4359-4F5A-8E62-75D30877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538751-C002-4EDD-9D8E-805273B1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0988A0-801B-473D-8F0F-4DCBD29B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23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D90E1-D6EA-499D-895A-7E534DFF6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DEAC4E-8431-45DB-A82E-6DCF0812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3FEE9B-B107-4C66-8D66-D8422706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FD5F39-F4D7-47B0-9B8B-D8FA488B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08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05E346-7156-410D-90CF-B43DB0A0D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18B6DA-7C3D-4917-9CF0-FF7C3D0B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0DD93A-28C4-44E3-AA6F-ABDF7575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41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22A91-2897-48EE-B1EC-0ACFE859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1CEDF-C29D-47CE-8B42-DF4AEE5BE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FD89BF-1AB5-451A-8680-D65CE5067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76D983-3F99-4154-9378-256EABD0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1DCB05-42D5-4EB5-8983-4D75A874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8548D8-F655-4C61-8671-E0DE58DE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18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B1ED8-9C31-4706-A7D1-9FE968788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A85752-E6F5-4DE5-A161-C5DF6C502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BDCC75-9973-49F8-B4A8-33323AD4B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A399F1-C43E-4556-B909-CC7DB6BD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4CF802-F6C5-4BA6-A496-23CE1A40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13DA13-7C28-4702-8D1F-0330944A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1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268E61-C58B-490A-A4A0-32AC3D75E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192088"/>
            <a:ext cx="10515600" cy="31591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13762C-5095-4EEF-881C-5DCA77B62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300" y="6748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497BDC-250E-4FA2-B7F1-CC7F879EA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05000"/>
              </a:lnSpc>
              <a:defRPr sz="1200" spc="-9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fld id="{9D09A7C4-EE60-4503-9C87-23E2BF76D128}" type="datetimeFigureOut">
              <a:rPr lang="ko-KR" altLang="en-US" smtClean="0"/>
              <a:pPr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93BF7-F513-42AF-8F7D-D9B7EEF29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5000"/>
              </a:lnSpc>
              <a:defRPr sz="1200" spc="-9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7B774-2BC4-4CF8-962D-98D30C012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5000"/>
              </a:lnSpc>
              <a:defRPr sz="1200" spc="-9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fld id="{B24396EE-110F-41A5-ABBB-D45E5F9D7E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5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105000"/>
        </a:lnSpc>
        <a:spcBef>
          <a:spcPct val="0"/>
        </a:spcBef>
        <a:buNone/>
        <a:defRPr sz="13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</p:titleStyle>
    <p:bodyStyle>
      <a:lvl1pPr marL="0" indent="-144000" algn="l" defTabSz="914400" rtl="0" eaLnBrk="1" latinLnBrk="1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18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360000" indent="-144000" algn="l" defTabSz="914400" rtl="0" eaLnBrk="1" latinLnBrk="1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6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2pPr>
      <a:lvl3pPr marL="540000" indent="-144000" algn="l" defTabSz="914400" rtl="0" eaLnBrk="1" latinLnBrk="1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4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3pPr>
      <a:lvl4pPr marL="720000" indent="-144000" algn="l" defTabSz="914400" rtl="0" eaLnBrk="1" latinLnBrk="1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3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4pPr>
      <a:lvl5pPr marL="900000" indent="-144000" algn="l" defTabSz="914400" rtl="0" eaLnBrk="1" latinLnBrk="1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2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eips.ethereum.org/erc" TargetMode="External"/><Relationship Id="rId5" Type="http://schemas.openxmlformats.org/officeDocument/2006/relationships/hyperlink" Target="https://github.com/ethereum/EIPs" TargetMode="External"/><Relationship Id="rId4" Type="http://schemas.openxmlformats.org/officeDocument/2006/relationships/hyperlink" Target="https://github.com/bitcoin/bips" TargetMode="External"/><Relationship Id="rId9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satoshi.nakamotoinstitute.org/emails/cryptograph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bitcoin.org/files/bitcoin-paper/bitcoin_ko.pdf" TargetMode="External"/><Relationship Id="rId4" Type="http://schemas.openxmlformats.org/officeDocument/2006/relationships/hyperlink" Target="https://bitcoin.org/bitcoin.pdf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bitcoinity.org/bitcoin/block_time/5y?r=day&amp;t=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ckchair.com/bitcoin/block/0" TargetMode="Externa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therscan.io/chart/blocktime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s://bridge.avax.network/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tcoin/bips/blob/master/bip-0039/english.txt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s://github.com/ethereum/wiki/wiki/%5BKorean%5D-White-Pap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thereum.org/en/whitepaper/" TargetMode="External"/><Relationship Id="rId5" Type="http://schemas.openxmlformats.org/officeDocument/2006/relationships/hyperlink" Target="https://etherscan.io/block/0" TargetMode="External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D6752-2169-4EB0-8389-F4A3388DA5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Blockchain?!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FE2A17-F4E7-45FB-81AE-0824B6B29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블록체인은 어떻게 동작하는가</a:t>
            </a:r>
            <a:r>
              <a:rPr lang="en-US" altLang="ko-KR" dirty="0"/>
              <a:t>? (feat. </a:t>
            </a:r>
            <a:r>
              <a:rPr lang="ko-KR" altLang="en-US" dirty="0" err="1"/>
              <a:t>비트코인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이더리움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995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CEE8C50-89F4-4F85-87DE-3D0D7CD3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5991052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ko-KR" altLang="en-US" dirty="0" err="1"/>
              <a:t>비트코인</a:t>
            </a:r>
            <a:endParaRPr lang="en-US" altLang="ko-KR" dirty="0"/>
          </a:p>
          <a:p>
            <a:pPr marL="285750" indent="-285750"/>
            <a:r>
              <a:rPr lang="ko-KR" altLang="en-US" sz="1600" dirty="0"/>
              <a:t>신뢰가 아닌 암호학적인 증명에 기반한 전자 화폐 시스템 </a:t>
            </a:r>
            <a:endParaRPr lang="en-US" altLang="ko-KR" sz="1600" dirty="0"/>
          </a:p>
          <a:p>
            <a:pPr marL="285750" indent="-285750"/>
            <a:r>
              <a:rPr lang="ko-KR" altLang="en-US" sz="1600" dirty="0"/>
              <a:t>탈중앙화 디지털 자산의 첫 번째 사례</a:t>
            </a:r>
            <a:endParaRPr lang="en-US" altLang="ko-KR" sz="1600" dirty="0"/>
          </a:p>
          <a:p>
            <a:pPr marL="285750" indent="-285750"/>
            <a:r>
              <a:rPr lang="ko-KR" altLang="en-US" sz="1600" dirty="0"/>
              <a:t>분산 합의 </a:t>
            </a:r>
            <a:r>
              <a:rPr lang="ko-KR" altLang="en-US" sz="1600" dirty="0" err="1"/>
              <a:t>수단으로서의</a:t>
            </a:r>
            <a:r>
              <a:rPr lang="ko-KR" altLang="en-US" sz="1600" dirty="0"/>
              <a:t> 블록체인 기술</a:t>
            </a: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r>
              <a:rPr lang="ko-KR" altLang="en-US" dirty="0" err="1"/>
              <a:t>이더리움</a:t>
            </a:r>
            <a:endParaRPr lang="en-US" altLang="ko-KR" dirty="0"/>
          </a:p>
          <a:p>
            <a:pPr marL="285750" indent="-285750"/>
            <a:r>
              <a:rPr lang="ko-KR" altLang="en-US" sz="1600" dirty="0"/>
              <a:t>스마트 </a:t>
            </a:r>
            <a:r>
              <a:rPr lang="ko-KR" altLang="en-US" sz="1600" dirty="0" err="1"/>
              <a:t>컨트랙트와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탈중앙화된</a:t>
            </a:r>
            <a:r>
              <a:rPr lang="ko-KR" altLang="en-US" sz="1600" dirty="0"/>
              <a:t> 어플리케이션 플랫폼</a:t>
            </a:r>
            <a:endParaRPr lang="en-US" altLang="ko-KR" sz="1600" dirty="0"/>
          </a:p>
          <a:p>
            <a:pPr marL="285750" indent="-285750"/>
            <a:r>
              <a:rPr lang="ko-KR" altLang="en-US" sz="1600" dirty="0" err="1"/>
              <a:t>튜링완전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turing</a:t>
            </a:r>
            <a:r>
              <a:rPr lang="en-US" altLang="ko-KR" sz="1600" dirty="0"/>
              <a:t>-complete) </a:t>
            </a:r>
            <a:r>
              <a:rPr lang="ko-KR" altLang="en-US" sz="1600" dirty="0"/>
              <a:t>프로그래밍 언어 지원 블록체인</a:t>
            </a:r>
            <a:endParaRPr lang="en-US" altLang="ko-KR" sz="1600" dirty="0"/>
          </a:p>
          <a:p>
            <a:pPr marL="285750" indent="-285750"/>
            <a:r>
              <a:rPr lang="ko-KR" altLang="en-US" sz="1600" dirty="0"/>
              <a:t>규칙에 따라 </a:t>
            </a:r>
            <a:r>
              <a:rPr lang="en-US" altLang="ko-KR" sz="1600" dirty="0"/>
              <a:t>'</a:t>
            </a:r>
            <a:r>
              <a:rPr lang="ko-KR" altLang="en-US" sz="1600" dirty="0"/>
              <a:t>상태</a:t>
            </a:r>
            <a:r>
              <a:rPr lang="en-US" altLang="ko-KR" sz="1600" dirty="0"/>
              <a:t>'</a:t>
            </a:r>
            <a:r>
              <a:rPr lang="ko-KR" altLang="en-US" sz="1600" dirty="0"/>
              <a:t>를 변환시키는 기능이 포함된 </a:t>
            </a:r>
            <a:r>
              <a:rPr lang="en-US" altLang="ko-KR" sz="1600" dirty="0"/>
              <a:t>"</a:t>
            </a:r>
            <a:r>
              <a:rPr lang="ko-KR" altLang="en-US" sz="1600" dirty="0"/>
              <a:t>계약</a:t>
            </a:r>
            <a:r>
              <a:rPr lang="en-US" altLang="ko-KR" sz="1600" dirty="0"/>
              <a:t>(contracts)"</a:t>
            </a:r>
            <a:r>
              <a:rPr lang="ko-KR" altLang="en-US" sz="1600" dirty="0"/>
              <a:t> 작성 가능</a:t>
            </a:r>
            <a:endParaRPr lang="en-US" altLang="ko-KR" sz="1600" dirty="0"/>
          </a:p>
          <a:p>
            <a:pPr marL="285750" indent="-285750"/>
            <a:r>
              <a:rPr lang="ko-KR" altLang="en-US" sz="1600" dirty="0"/>
              <a:t>거의 모든 형태의 어플리케이션을 만들어낼 수 있도록 지원</a:t>
            </a:r>
            <a:endParaRPr lang="en-US" altLang="ko-KR" sz="1600" dirty="0"/>
          </a:p>
          <a:p>
            <a:pPr marL="285750" indent="-285750"/>
            <a:endParaRPr lang="en-US" altLang="ko-KR" dirty="0"/>
          </a:p>
          <a:p>
            <a:pPr marL="285750" indent="-285750"/>
            <a:endParaRPr lang="en-US" altLang="ko-KR" dirty="0"/>
          </a:p>
          <a:p>
            <a:pPr marL="285750" indent="-285750"/>
            <a:endParaRPr lang="en-US" altLang="ko-KR" dirty="0"/>
          </a:p>
          <a:p>
            <a:pPr marL="285750" indent="-285750"/>
            <a:endParaRPr lang="en-US" altLang="ko-KR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A218A7-D547-4661-ACF7-16F397AE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en-US" altLang="ko-KR" dirty="0"/>
              <a:t>, </a:t>
            </a:r>
            <a:r>
              <a:rPr lang="ko-KR" altLang="en-US" dirty="0" err="1"/>
              <a:t>이더리움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3943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A4B368F-142F-4F78-A72D-7756965C9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618314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C8EB"/>
                </a:solidFill>
              </a:rPr>
              <a:t>BIP</a:t>
            </a:r>
            <a:r>
              <a:rPr lang="ko-KR" altLang="en-US" dirty="0"/>
              <a:t> </a:t>
            </a:r>
            <a:r>
              <a:rPr lang="en-US" altLang="ko-KR" dirty="0"/>
              <a:t>(Bitcoin</a:t>
            </a:r>
            <a:r>
              <a:rPr lang="ko-KR" altLang="en-US" dirty="0"/>
              <a:t> </a:t>
            </a:r>
            <a:r>
              <a:rPr lang="en-US" altLang="ko-KR" dirty="0"/>
              <a:t>Improvement</a:t>
            </a:r>
            <a:r>
              <a:rPr lang="ko-KR" altLang="en-US" dirty="0"/>
              <a:t> </a:t>
            </a:r>
            <a:r>
              <a:rPr lang="en-US" altLang="ko-KR" dirty="0"/>
              <a:t>Proposals)</a:t>
            </a:r>
          </a:p>
          <a:p>
            <a:pPr lvl="1"/>
            <a:r>
              <a:rPr lang="ko-KR" altLang="en-US" dirty="0" err="1"/>
              <a:t>비트코인</a:t>
            </a:r>
            <a:r>
              <a:rPr lang="ko-KR" altLang="en-US" dirty="0"/>
              <a:t> 개선 제안</a:t>
            </a:r>
            <a:endParaRPr lang="en-US" altLang="ko-KR" dirty="0"/>
          </a:p>
          <a:p>
            <a:pPr lvl="1"/>
            <a:r>
              <a:rPr lang="en-US" altLang="ko-KR" sz="1200" dirty="0">
                <a:hlinkClick r:id="rId4"/>
              </a:rPr>
              <a:t>https://github.com/bitcoin/bips</a:t>
            </a:r>
            <a:endParaRPr lang="en-US" altLang="ko-KR" sz="1200" dirty="0"/>
          </a:p>
          <a:p>
            <a:pPr lvl="1"/>
            <a:endParaRPr lang="en-US" altLang="ko-KR" dirty="0"/>
          </a:p>
          <a:p>
            <a:pPr marL="216000" lvl="1" indent="0">
              <a:buNone/>
            </a:pPr>
            <a:endParaRPr lang="en-US" altLang="ko-KR" dirty="0"/>
          </a:p>
          <a:p>
            <a:r>
              <a:rPr lang="en-US" altLang="ko-KR" dirty="0">
                <a:solidFill>
                  <a:srgbClr val="00C8EB"/>
                </a:solidFill>
              </a:rPr>
              <a:t>EIP</a:t>
            </a:r>
            <a:r>
              <a:rPr lang="en-US" altLang="ko-KR" dirty="0"/>
              <a:t> (Ethereum Improvement Proposals)</a:t>
            </a:r>
          </a:p>
          <a:p>
            <a:pPr lvl="1"/>
            <a:r>
              <a:rPr lang="ko-KR" altLang="en-US" dirty="0" err="1"/>
              <a:t>이더리움</a:t>
            </a:r>
            <a:r>
              <a:rPr lang="ko-KR" altLang="en-US" dirty="0"/>
              <a:t> 개선  제안</a:t>
            </a:r>
            <a:endParaRPr lang="en-US" altLang="ko-KR" dirty="0"/>
          </a:p>
          <a:p>
            <a:pPr lvl="1"/>
            <a:r>
              <a:rPr lang="en-US" altLang="ko-KR" sz="1200" dirty="0">
                <a:hlinkClick r:id="rId5"/>
              </a:rPr>
              <a:t>https://github.com/ethereum/EIPs</a:t>
            </a:r>
            <a:endParaRPr lang="en-US" altLang="ko-KR" sz="1200" dirty="0"/>
          </a:p>
          <a:p>
            <a:r>
              <a:rPr lang="en-US" altLang="ko-KR" dirty="0">
                <a:solidFill>
                  <a:srgbClr val="00C8EB"/>
                </a:solidFill>
              </a:rPr>
              <a:t>ERC</a:t>
            </a:r>
            <a:r>
              <a:rPr lang="en-US" altLang="ko-KR" dirty="0"/>
              <a:t> (Ethereum Request for Comment)</a:t>
            </a:r>
          </a:p>
          <a:p>
            <a:pPr lvl="1"/>
            <a:r>
              <a:rPr lang="en-US" altLang="ko-KR" dirty="0"/>
              <a:t>RFC(Request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Comment)</a:t>
            </a:r>
            <a:r>
              <a:rPr lang="ko-KR" altLang="en-US" dirty="0"/>
              <a:t>의 </a:t>
            </a:r>
            <a:r>
              <a:rPr lang="ko-KR" altLang="en-US" dirty="0" err="1"/>
              <a:t>이더리움</a:t>
            </a:r>
            <a:r>
              <a:rPr lang="ko-KR" altLang="en-US" dirty="0"/>
              <a:t> 버전</a:t>
            </a:r>
            <a:endParaRPr lang="en-US" altLang="ko-KR" dirty="0"/>
          </a:p>
          <a:p>
            <a:pPr lvl="1"/>
            <a:r>
              <a:rPr lang="en-US" altLang="ko-KR" dirty="0"/>
              <a:t>EIP</a:t>
            </a:r>
            <a:r>
              <a:rPr lang="ko-KR" altLang="en-US" dirty="0"/>
              <a:t>에서 관리하는 공식 프로토콜</a:t>
            </a:r>
            <a:endParaRPr lang="en-US" altLang="ko-KR" dirty="0"/>
          </a:p>
          <a:p>
            <a:pPr lvl="1"/>
            <a:r>
              <a:rPr lang="en-US" altLang="ko-KR" dirty="0"/>
              <a:t>ERC-20(Token), ERC-721(NFT), ERC-1155(Multi-Token)</a:t>
            </a:r>
          </a:p>
          <a:p>
            <a:pPr lvl="1"/>
            <a:r>
              <a:rPr lang="en-US" altLang="ko-KR" sz="1200" dirty="0">
                <a:hlinkClick r:id="rId6"/>
              </a:rPr>
              <a:t>https://eips.ethereum.org/erc</a:t>
            </a:r>
            <a:endParaRPr lang="en-US" altLang="ko-KR" sz="1200" dirty="0"/>
          </a:p>
          <a:p>
            <a:r>
              <a:rPr lang="en-US" altLang="ko-KR" dirty="0">
                <a:solidFill>
                  <a:srgbClr val="00C8EB"/>
                </a:solidFill>
              </a:rPr>
              <a:t>NITS</a:t>
            </a:r>
            <a:r>
              <a:rPr lang="ko-KR" altLang="en-US" dirty="0"/>
              <a:t> </a:t>
            </a:r>
            <a:r>
              <a:rPr lang="en-US" altLang="ko-KR" dirty="0"/>
              <a:t>(National Institute of Standards and Technology)</a:t>
            </a:r>
          </a:p>
          <a:p>
            <a:pPr lvl="1"/>
            <a:r>
              <a:rPr lang="ko-KR" altLang="en-US" dirty="0"/>
              <a:t>미국 국립표준기술연구소</a:t>
            </a:r>
            <a:endParaRPr lang="en-US" altLang="ko-KR" dirty="0"/>
          </a:p>
          <a:p>
            <a:pPr lvl="1"/>
            <a:r>
              <a:rPr lang="ko-KR" altLang="en-US" dirty="0"/>
              <a:t>공식적인 임무는 경제 안보를 강화하고</a:t>
            </a:r>
            <a:r>
              <a:rPr lang="en-US" altLang="ko-KR" dirty="0"/>
              <a:t>, </a:t>
            </a:r>
            <a:r>
              <a:rPr lang="ko-KR" altLang="en-US" dirty="0"/>
              <a:t>삶의 질을 개선하는 방식으로 측정 과학</a:t>
            </a:r>
            <a:r>
              <a:rPr lang="en-US" altLang="ko-KR" dirty="0"/>
              <a:t>, </a:t>
            </a:r>
            <a:r>
              <a:rPr lang="ko-KR" altLang="en-US" dirty="0"/>
              <a:t>표준 및 기술을 </a:t>
            </a:r>
            <a:r>
              <a:rPr lang="ko-KR" altLang="en-US" dirty="0" err="1"/>
              <a:t>진보시켜</a:t>
            </a:r>
            <a:r>
              <a:rPr lang="ko-KR" altLang="en-US" dirty="0"/>
              <a:t> 미국 혁신과 산업 경쟁력을 증진시키는 것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0EAC13-4C7E-4D57-B941-DD2A2C8F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용어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0230F10-C115-48B0-8AFA-1523E395F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69157"/>
            <a:ext cx="5029095" cy="211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C9633A9A-5EC4-417D-BC1C-88C4816113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690821"/>
          <a:ext cx="4441212" cy="129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1" name="비트맵 이미지" r:id="rId8" imgW="6667560" imgH="1943280" progId="Paint.Picture">
                  <p:embed/>
                </p:oleObj>
              </mc:Choice>
              <mc:Fallback>
                <p:oleObj name="비트맵 이미지" r:id="rId8" imgW="6667560" imgH="1943280" progId="Paint.Picture">
                  <p:embed/>
                  <p:pic>
                    <p:nvPicPr>
                      <p:cNvPr id="4" name="개체 3">
                        <a:extLst>
                          <a:ext uri="{FF2B5EF4-FFF2-40B4-BE49-F238E27FC236}">
                            <a16:creationId xmlns:a16="http://schemas.microsoft.com/office/drawing/2014/main" id="{C9633A9A-5EC4-417D-BC1C-88C4816113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96000" y="690821"/>
                        <a:ext cx="4441212" cy="1294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521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F6E3F0F-AEAA-4CA1-8F09-326E706B2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1709400" cy="5991052"/>
          </a:xfrm>
        </p:spPr>
        <p:txBody>
          <a:bodyPr/>
          <a:lstStyle/>
          <a:p>
            <a:pPr indent="0">
              <a:buNone/>
            </a:pPr>
            <a:r>
              <a:rPr lang="en-US" altLang="ko-KR" b="1" dirty="0"/>
              <a:t>10</a:t>
            </a:r>
            <a:r>
              <a:rPr lang="ko-KR" altLang="en-US" b="1" dirty="0"/>
              <a:t>진수</a:t>
            </a:r>
            <a:r>
              <a:rPr lang="en-US" altLang="ko-KR" b="1" dirty="0"/>
              <a:t>(decimal) : [0, 9]</a:t>
            </a:r>
          </a:p>
          <a:p>
            <a:pPr marL="285750" indent="-285750"/>
            <a:r>
              <a:rPr lang="en-US" altLang="ko-KR" sz="1600" dirty="0"/>
              <a:t>1, 2, 3, 4, 5, 6, 7, 8, 9, 10, 11, 12, 13, …</a:t>
            </a:r>
          </a:p>
          <a:p>
            <a:pPr indent="0">
              <a:buNone/>
            </a:pPr>
            <a:endParaRPr lang="en-US" altLang="ko-KR" sz="100" dirty="0"/>
          </a:p>
          <a:p>
            <a:pPr indent="0">
              <a:buNone/>
            </a:pPr>
            <a:r>
              <a:rPr lang="en-US" altLang="ko-KR" b="1" dirty="0"/>
              <a:t>2</a:t>
            </a:r>
            <a:r>
              <a:rPr lang="ko-KR" altLang="en-US" b="1" dirty="0"/>
              <a:t>진수</a:t>
            </a:r>
            <a:r>
              <a:rPr lang="en-US" altLang="ko-KR" b="1" dirty="0"/>
              <a:t>(binary) : [0,1]</a:t>
            </a:r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endParaRPr lang="en-US" altLang="ko-KR" sz="100" dirty="0"/>
          </a:p>
          <a:p>
            <a:pPr indent="0">
              <a:buNone/>
            </a:pPr>
            <a:r>
              <a:rPr lang="en-US" altLang="ko-KR" sz="1600" dirty="0"/>
              <a:t>2</a:t>
            </a:r>
            <a:r>
              <a:rPr lang="ko-KR" altLang="en-US" sz="1600" dirty="0"/>
              <a:t>진수 자릿수별 </a:t>
            </a:r>
            <a:r>
              <a:rPr lang="en-US" altLang="ko-KR" sz="1600" dirty="0"/>
              <a:t>10</a:t>
            </a:r>
            <a:r>
              <a:rPr lang="ko-KR" altLang="en-US" sz="1600" dirty="0"/>
              <a:t>진수</a:t>
            </a: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8B6871D-12C9-4D73-8EFE-B0903709B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진수</a:t>
            </a:r>
            <a:r>
              <a:rPr lang="en-US" altLang="ko-KR" dirty="0"/>
              <a:t>(decimal), 2</a:t>
            </a:r>
            <a:r>
              <a:rPr lang="ko-KR" altLang="en-US" dirty="0"/>
              <a:t>진수</a:t>
            </a:r>
            <a:r>
              <a:rPr lang="en-US" altLang="ko-KR" dirty="0"/>
              <a:t>(binary), 16</a:t>
            </a:r>
            <a:r>
              <a:rPr lang="ko-KR" altLang="en-US" dirty="0"/>
              <a:t>진수</a:t>
            </a:r>
            <a:r>
              <a:rPr lang="en-US" altLang="ko-KR" dirty="0"/>
              <a:t>(hex)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C018B2-2228-4B9C-A1A0-6F4A2C3A9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451166"/>
              </p:ext>
            </p:extLst>
          </p:nvPr>
        </p:nvGraphicFramePr>
        <p:xfrm>
          <a:off x="313898" y="2014491"/>
          <a:ext cx="11559660" cy="63735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3305">
                  <a:extLst>
                    <a:ext uri="{9D8B030D-6E8A-4147-A177-3AD203B41FA5}">
                      <a16:colId xmlns:a16="http://schemas.microsoft.com/office/drawing/2014/main" val="1341542236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3356150814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3378991981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2171679202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2505707583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1844859263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142893326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2273766154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4207407799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1772713031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3466517255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2773526958"/>
                    </a:ext>
                  </a:extLst>
                </a:gridCol>
              </a:tblGrid>
              <a:tr h="27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097032"/>
                  </a:ext>
                </a:extLst>
              </a:tr>
              <a:tr h="332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84279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1BEB4E5-C589-4AF0-BA38-E5074CDC1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166635"/>
              </p:ext>
            </p:extLst>
          </p:nvPr>
        </p:nvGraphicFramePr>
        <p:xfrm>
          <a:off x="313898" y="3348698"/>
          <a:ext cx="6757884" cy="914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5412">
                  <a:extLst>
                    <a:ext uri="{9D8B030D-6E8A-4147-A177-3AD203B41FA5}">
                      <a16:colId xmlns:a16="http://schemas.microsoft.com/office/drawing/2014/main" val="1341542236"/>
                    </a:ext>
                  </a:extLst>
                </a:gridCol>
                <a:gridCol w="965412">
                  <a:extLst>
                    <a:ext uri="{9D8B030D-6E8A-4147-A177-3AD203B41FA5}">
                      <a16:colId xmlns:a16="http://schemas.microsoft.com/office/drawing/2014/main" val="142893326"/>
                    </a:ext>
                  </a:extLst>
                </a:gridCol>
                <a:gridCol w="965412">
                  <a:extLst>
                    <a:ext uri="{9D8B030D-6E8A-4147-A177-3AD203B41FA5}">
                      <a16:colId xmlns:a16="http://schemas.microsoft.com/office/drawing/2014/main" val="2273766154"/>
                    </a:ext>
                  </a:extLst>
                </a:gridCol>
                <a:gridCol w="965412">
                  <a:extLst>
                    <a:ext uri="{9D8B030D-6E8A-4147-A177-3AD203B41FA5}">
                      <a16:colId xmlns:a16="http://schemas.microsoft.com/office/drawing/2014/main" val="4207407799"/>
                    </a:ext>
                  </a:extLst>
                </a:gridCol>
                <a:gridCol w="965412">
                  <a:extLst>
                    <a:ext uri="{9D8B030D-6E8A-4147-A177-3AD203B41FA5}">
                      <a16:colId xmlns:a16="http://schemas.microsoft.com/office/drawing/2014/main" val="1772713031"/>
                    </a:ext>
                  </a:extLst>
                </a:gridCol>
                <a:gridCol w="965412">
                  <a:extLst>
                    <a:ext uri="{9D8B030D-6E8A-4147-A177-3AD203B41FA5}">
                      <a16:colId xmlns:a16="http://schemas.microsoft.com/office/drawing/2014/main" val="3466517255"/>
                    </a:ext>
                  </a:extLst>
                </a:gridCol>
                <a:gridCol w="965412">
                  <a:extLst>
                    <a:ext uri="{9D8B030D-6E8A-4147-A177-3AD203B41FA5}">
                      <a16:colId xmlns:a16="http://schemas.microsoft.com/office/drawing/2014/main" val="2773526958"/>
                    </a:ext>
                  </a:extLst>
                </a:gridCol>
              </a:tblGrid>
              <a:tr h="183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100000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10000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655366"/>
                  </a:ext>
                </a:extLst>
              </a:tr>
              <a:tr h="2772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자릿수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⁵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⁴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en-US" altLang="ko-KR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³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en-US" altLang="ko-KR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²</a:t>
                      </a:r>
                      <a:endParaRPr lang="ko-KR" altLang="en-US" sz="1400" b="0" i="0" kern="12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en-US" altLang="ko-KR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¹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⁰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097032"/>
                  </a:ext>
                </a:extLst>
              </a:tr>
              <a:tr h="136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32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842798"/>
                  </a:ext>
                </a:extLst>
              </a:tr>
            </a:tbl>
          </a:graphicData>
        </a:graphic>
      </p:graphicFrame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2403BB17-4117-4FDD-808A-C0E8B5DBF48A}"/>
              </a:ext>
            </a:extLst>
          </p:cNvPr>
          <p:cNvSpPr txBox="1">
            <a:spLocks/>
          </p:cNvSpPr>
          <p:nvPr/>
        </p:nvSpPr>
        <p:spPr>
          <a:xfrm>
            <a:off x="6093728" y="4429958"/>
            <a:ext cx="5856972" cy="2092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sz="1600" dirty="0"/>
              <a:t>10</a:t>
            </a:r>
            <a:r>
              <a:rPr lang="ko-KR" altLang="en-US" sz="1600" dirty="0"/>
              <a:t>진수 ➡ </a:t>
            </a:r>
            <a:r>
              <a:rPr lang="en-US" altLang="ko-KR" sz="1600" dirty="0"/>
              <a:t>2</a:t>
            </a:r>
            <a:r>
              <a:rPr lang="ko-KR" altLang="en-US" sz="1600" dirty="0"/>
              <a:t>진수</a:t>
            </a:r>
            <a:endParaRPr lang="en-US" altLang="ko-KR" sz="1600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400" dirty="0"/>
              <a:t>11                                                                          </a:t>
            </a:r>
            <a:r>
              <a:rPr lang="ko-KR" altLang="en-US" sz="1400" dirty="0"/>
              <a:t>➡</a:t>
            </a:r>
            <a:r>
              <a:rPr lang="en-US" altLang="ko-KR" sz="1400" dirty="0"/>
              <a:t> 1011</a:t>
            </a:r>
            <a:endParaRPr lang="ko-KR" altLang="en-US" sz="1400" dirty="0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5F4ADE5B-D77F-4B84-A745-DEADCAA47CE7}"/>
              </a:ext>
            </a:extLst>
          </p:cNvPr>
          <p:cNvSpPr txBox="1">
            <a:spLocks/>
          </p:cNvSpPr>
          <p:nvPr/>
        </p:nvSpPr>
        <p:spPr>
          <a:xfrm>
            <a:off x="236756" y="4431220"/>
            <a:ext cx="5856972" cy="2092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sz="1600" dirty="0"/>
              <a:t>2</a:t>
            </a:r>
            <a:r>
              <a:rPr lang="ko-KR" altLang="en-US" sz="1600" dirty="0"/>
              <a:t>진수 ➡</a:t>
            </a:r>
            <a:r>
              <a:rPr lang="en-US" altLang="ko-KR" sz="1600" dirty="0"/>
              <a:t> 10</a:t>
            </a:r>
            <a:r>
              <a:rPr lang="ko-KR" altLang="en-US" sz="1600" dirty="0"/>
              <a:t>진수</a:t>
            </a:r>
            <a:endParaRPr lang="en-US" altLang="ko-KR" sz="1600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400" dirty="0"/>
              <a:t>1011 = 1000 + 10 + 1 </a:t>
            </a:r>
            <a:r>
              <a:rPr lang="ko-KR" altLang="en-US" sz="1400" dirty="0"/>
              <a:t>➡</a:t>
            </a:r>
            <a:r>
              <a:rPr lang="en-US" altLang="ko-KR" sz="1400" dirty="0"/>
              <a:t> 8 + 2 + 1 = 11 </a:t>
            </a:r>
            <a:endParaRPr lang="ko-KR" altLang="en-US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154EBD-2FEC-456E-B01B-D89777BF3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083" y="4855947"/>
            <a:ext cx="2519363" cy="173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257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BBB66F-E06A-4D2D-8183-495DD797A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b="1" dirty="0"/>
              <a:t>16</a:t>
            </a:r>
            <a:r>
              <a:rPr lang="ko-KR" altLang="en-US" b="1" dirty="0"/>
              <a:t>진수</a:t>
            </a:r>
            <a:r>
              <a:rPr lang="en-US" altLang="ko-KR" b="1" dirty="0"/>
              <a:t>(hex)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[0,</a:t>
            </a:r>
            <a:r>
              <a:rPr lang="ko-KR" altLang="en-US" b="1" dirty="0"/>
              <a:t> </a:t>
            </a:r>
            <a:r>
              <a:rPr lang="en-US" altLang="ko-KR" b="1" dirty="0"/>
              <a:t>f]</a:t>
            </a:r>
            <a:endParaRPr lang="ko-KR" altLang="en-US" b="1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F8EB7DC-67AE-4FE0-A3C1-EAA449C6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진수</a:t>
            </a:r>
            <a:r>
              <a:rPr lang="en-US" altLang="ko-KR" dirty="0"/>
              <a:t>(decimal), 2</a:t>
            </a:r>
            <a:r>
              <a:rPr lang="ko-KR" altLang="en-US" dirty="0"/>
              <a:t>진수</a:t>
            </a:r>
            <a:r>
              <a:rPr lang="en-US" altLang="ko-KR" dirty="0"/>
              <a:t>(binary), 16</a:t>
            </a:r>
            <a:r>
              <a:rPr lang="ko-KR" altLang="en-US" dirty="0"/>
              <a:t>진수</a:t>
            </a:r>
            <a:r>
              <a:rPr lang="en-US" altLang="ko-KR" dirty="0"/>
              <a:t>(hex)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A0BE67-305D-4B49-AD12-A817A6DFF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993185"/>
              </p:ext>
            </p:extLst>
          </p:nvPr>
        </p:nvGraphicFramePr>
        <p:xfrm>
          <a:off x="277504" y="1161505"/>
          <a:ext cx="11009733" cy="9699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93845">
                  <a:extLst>
                    <a:ext uri="{9D8B030D-6E8A-4147-A177-3AD203B41FA5}">
                      <a16:colId xmlns:a16="http://schemas.microsoft.com/office/drawing/2014/main" val="134154223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356150814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378991981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171679202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505707583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1844859263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14289332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273766154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4207407799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1772713031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466517255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773526958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488617197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412962132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33688697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198384778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937050156"/>
                    </a:ext>
                  </a:extLst>
                </a:gridCol>
              </a:tblGrid>
              <a:tr h="27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14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097032"/>
                  </a:ext>
                </a:extLst>
              </a:tr>
              <a:tr h="332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1011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1111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842798"/>
                  </a:ext>
                </a:extLst>
              </a:tr>
              <a:tr h="332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226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987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14B2766-795B-4A1C-83F2-1E9CB6A11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F6076D4-49AD-4959-B6B4-6CC1A78D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나머지</a:t>
            </a:r>
            <a:r>
              <a:rPr lang="en-US" altLang="ko-KR" dirty="0"/>
              <a:t>(modulo) </a:t>
            </a:r>
            <a:r>
              <a:rPr lang="ko-KR" altLang="en-US" dirty="0"/>
              <a:t>연산</a:t>
            </a:r>
          </a:p>
        </p:txBody>
      </p:sp>
    </p:spTree>
    <p:extLst>
      <p:ext uri="{BB962C8B-B14F-4D97-AF65-F5344CB8AC3E}">
        <p14:creationId xmlns:p14="http://schemas.microsoft.com/office/powerpoint/2010/main" val="617040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8F92EEF9-D999-402D-8F33-FB2AD28511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1300" y="674860"/>
                <a:ext cx="11709400" cy="5991052"/>
              </a:xfrm>
            </p:spPr>
            <p:txBody>
              <a:bodyPr>
                <a:normAutofit/>
              </a:bodyPr>
              <a:lstStyle/>
              <a:p>
                <a:pPr indent="0">
                  <a:buNone/>
                </a:pPr>
                <a:r>
                  <a:rPr lang="ko-KR" altLang="en-US" dirty="0"/>
                  <a:t>임의의 길이를 갖는 임의의 데이터에 대해 고정된 길이의 데이터로 매핑하는 단방향 함수</a:t>
                </a:r>
                <a:br>
                  <a:rPr lang="en-US" altLang="ko-KR" dirty="0"/>
                </a:br>
                <a:endParaRPr lang="en-US" altLang="ko-KR" sz="1000" dirty="0"/>
              </a:p>
              <a:p>
                <a:pPr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7</m:t>
                      </m:r>
                    </m:oMath>
                  </m:oMathPara>
                </a14:m>
                <a:endParaRPr lang="en-US" altLang="ko-KR" dirty="0"/>
              </a:p>
              <a:p>
                <a:pPr indent="0" algn="ctr">
                  <a:buNone/>
                </a:pPr>
                <a:r>
                  <a:rPr lang="ko-KR" altLang="en-US" sz="1600" dirty="0"/>
                  <a:t>임의의 정수에 대해 </a:t>
                </a:r>
                <a:r>
                  <a:rPr lang="en-US" altLang="ko-KR" sz="1600" dirty="0"/>
                  <a:t>0 ~ 7</a:t>
                </a:r>
                <a:r>
                  <a:rPr lang="ko-KR" altLang="en-US" sz="1600" dirty="0"/>
                  <a:t> 사이의 숫자로 매핑하는 단방향 함수</a:t>
                </a:r>
                <a:endParaRPr lang="en-US" altLang="ko-KR" dirty="0"/>
              </a:p>
              <a:p>
                <a:pPr indent="0">
                  <a:buNone/>
                </a:pPr>
                <a:r>
                  <a:rPr lang="en-US" altLang="ko-KR" dirty="0"/>
                  <a:t>Hash Table</a:t>
                </a:r>
              </a:p>
              <a:p>
                <a:pPr indent="0">
                  <a:buNone/>
                </a:pPr>
                <a:r>
                  <a:rPr lang="ko-KR" altLang="en-US" sz="1600" dirty="0"/>
                  <a:t>해시 함수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7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,  </a:t>
                </a:r>
                <a:r>
                  <a:rPr lang="ko-KR" altLang="en-US" sz="1600" dirty="0"/>
                  <a:t>값 </a:t>
                </a:r>
                <a:r>
                  <a:rPr lang="en-US" altLang="ko-KR" sz="1600" dirty="0"/>
                  <a:t>: 2, 7, 15, 33, -1, 14</a:t>
                </a:r>
              </a:p>
              <a:p>
                <a:pPr indent="0">
                  <a:buNone/>
                </a:pPr>
                <a:endParaRPr lang="en-US" altLang="ko-KR" dirty="0"/>
              </a:p>
              <a:p>
                <a:pPr indent="0">
                  <a:buNone/>
                </a:pPr>
                <a:endParaRPr lang="en-US" altLang="ko-KR" sz="100" dirty="0"/>
              </a:p>
              <a:p>
                <a:pPr marL="285750" indent="-285750"/>
                <a:r>
                  <a:rPr lang="en-US" altLang="ko-KR" dirty="0"/>
                  <a:t>2 % 7 = 2</a:t>
                </a:r>
              </a:p>
              <a:p>
                <a:pPr marL="285750" indent="-285750"/>
                <a:r>
                  <a:rPr lang="en-US" altLang="ko-KR" dirty="0"/>
                  <a:t>7 % 7 = 0</a:t>
                </a:r>
              </a:p>
              <a:p>
                <a:pPr marL="285750" indent="-285750"/>
                <a:r>
                  <a:rPr lang="en-US" altLang="ko-KR" dirty="0"/>
                  <a:t>15 % 7 = 1</a:t>
                </a:r>
              </a:p>
              <a:p>
                <a:pPr marL="285750" indent="-285750"/>
                <a:r>
                  <a:rPr lang="en-US" altLang="ko-KR" dirty="0"/>
                  <a:t>33 % 7 = 5</a:t>
                </a:r>
              </a:p>
              <a:p>
                <a:pPr marL="285750" indent="-285750"/>
                <a:r>
                  <a:rPr lang="en-US" altLang="ko-KR" dirty="0"/>
                  <a:t>-1 % 7 = 6</a:t>
                </a:r>
              </a:p>
              <a:p>
                <a:pPr marL="285750" indent="-285750"/>
                <a:r>
                  <a:rPr lang="en-US" altLang="ko-KR" dirty="0"/>
                  <a:t>14 % 7 = 0  : </a:t>
                </a:r>
                <a:r>
                  <a:rPr lang="ko-KR" altLang="en-US" dirty="0">
                    <a:solidFill>
                      <a:srgbClr val="00C8EB"/>
                    </a:solidFill>
                  </a:rPr>
                  <a:t>해시 충돌</a:t>
                </a:r>
                <a:r>
                  <a:rPr lang="en-US" altLang="ko-KR" dirty="0">
                    <a:solidFill>
                      <a:srgbClr val="00C8EB"/>
                    </a:solidFill>
                  </a:rPr>
                  <a:t>(Hash Collision)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해시 함수가 서로 다른 </a:t>
                </a:r>
                <a:r>
                  <a:rPr lang="ko-KR" altLang="en-US" dirty="0" err="1"/>
                  <a:t>입력값</a:t>
                </a:r>
                <a:r>
                  <a:rPr lang="en-US" altLang="ko-KR" dirty="0"/>
                  <a:t>[7,14]</a:t>
                </a:r>
                <a:r>
                  <a:rPr lang="ko-KR" altLang="en-US" dirty="0"/>
                  <a:t>에 대해 동일한 </a:t>
                </a:r>
                <a:r>
                  <a:rPr lang="ko-KR" altLang="en-US" dirty="0" err="1"/>
                  <a:t>출력값</a:t>
                </a:r>
                <a:r>
                  <a:rPr lang="en-US" altLang="ko-KR" dirty="0"/>
                  <a:t>[0]</a:t>
                </a:r>
                <a:r>
                  <a:rPr lang="ko-KR" altLang="en-US" dirty="0"/>
                  <a:t>는 내는 상황</a:t>
                </a:r>
                <a:r>
                  <a:rPr lang="en-US" altLang="ko-KR" dirty="0"/>
                  <a:t>)</a:t>
                </a:r>
              </a:p>
              <a:p>
                <a:pPr indent="0">
                  <a:buNone/>
                </a:pPr>
                <a:endParaRPr lang="en-US" altLang="ko-KR" dirty="0"/>
              </a:p>
            </p:txBody>
          </p:sp>
        </mc:Choice>
        <mc:Fallback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8F92EEF9-D999-402D-8F33-FB2AD2851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1300" y="674860"/>
                <a:ext cx="11709400" cy="5991052"/>
              </a:xfrm>
              <a:blipFill>
                <a:blip r:embed="rId2"/>
                <a:stretch>
                  <a:fillRect l="-469" t="-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C95CBC6D-AF03-4989-A514-85B4CAD1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</a:t>
            </a:r>
            <a:r>
              <a:rPr lang="en-US" altLang="ko-KR" dirty="0"/>
              <a:t>(Hash) </a:t>
            </a:r>
            <a:r>
              <a:rPr lang="ko-KR" altLang="en-US" dirty="0"/>
              <a:t>함수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B5F3CBA-943A-4642-8AFC-3D1C942DD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15597"/>
              </p:ext>
            </p:extLst>
          </p:nvPr>
        </p:nvGraphicFramePr>
        <p:xfrm>
          <a:off x="5499100" y="2339716"/>
          <a:ext cx="4458879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6210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1158768446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2277562749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3360431606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2498803417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4011586588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4129057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Index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33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-1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09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764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9C99479-F52F-48C5-B6F0-73A467163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b="1" dirty="0"/>
              <a:t>암호화 해시 함수</a:t>
            </a:r>
            <a:r>
              <a:rPr lang="en-US" altLang="ko-KR" b="1" dirty="0"/>
              <a:t>(Cryptographic Hash Function)</a:t>
            </a:r>
          </a:p>
          <a:p>
            <a:pPr indent="0">
              <a:buNone/>
            </a:pPr>
            <a:r>
              <a:rPr lang="ko-KR" altLang="en-US" sz="1600" dirty="0"/>
              <a:t>해시 함수의 일종으로</a:t>
            </a:r>
            <a:r>
              <a:rPr lang="en-US" altLang="ko-KR" sz="1600" dirty="0"/>
              <a:t>, </a:t>
            </a:r>
            <a:r>
              <a:rPr lang="ko-KR" altLang="en-US" sz="1600" dirty="0"/>
              <a:t>해시 </a:t>
            </a:r>
            <a:r>
              <a:rPr lang="ko-KR" altLang="en-US" sz="1600" dirty="0" err="1"/>
              <a:t>값으로부터</a:t>
            </a:r>
            <a:r>
              <a:rPr lang="ko-KR" altLang="en-US" sz="1600" dirty="0"/>
              <a:t> 원래의 </a:t>
            </a:r>
            <a:r>
              <a:rPr lang="ko-KR" altLang="en-US" sz="1600" dirty="0" err="1"/>
              <a:t>입력값과의</a:t>
            </a:r>
            <a:r>
              <a:rPr lang="ko-KR" altLang="en-US" sz="1600" dirty="0"/>
              <a:t> 관계를 찾기 어려운 성질을 가지는 경우를 의미</a:t>
            </a:r>
            <a:endParaRPr lang="en-US" altLang="ko-KR" sz="1600" dirty="0"/>
          </a:p>
          <a:p>
            <a:pPr marL="285750"/>
            <a:r>
              <a:rPr lang="ko-KR" altLang="en-US" sz="1400" dirty="0"/>
              <a:t>역상 저항성</a:t>
            </a:r>
            <a:r>
              <a:rPr lang="en-US" altLang="ko-KR" sz="1400" dirty="0"/>
              <a:t>(preimage resistance): </a:t>
            </a:r>
            <a:r>
              <a:rPr lang="ko-KR" altLang="en-US" sz="1400" dirty="0"/>
              <a:t>주어진 해시 값에 대해</a:t>
            </a:r>
            <a:r>
              <a:rPr lang="en-US" altLang="ko-KR" sz="1400" dirty="0"/>
              <a:t>, </a:t>
            </a:r>
            <a:r>
              <a:rPr lang="ko-KR" altLang="en-US" sz="1400" dirty="0"/>
              <a:t>그 해시 값을 생성하는 </a:t>
            </a:r>
            <a:r>
              <a:rPr lang="ko-KR" altLang="en-US" sz="1400" dirty="0" err="1"/>
              <a:t>입력값을</a:t>
            </a:r>
            <a:r>
              <a:rPr lang="ko-KR" altLang="en-US" sz="1400" dirty="0"/>
              <a:t> 찾는 것이 계산상 어렵다</a:t>
            </a:r>
            <a:r>
              <a:rPr lang="en-US" altLang="ko-KR" sz="1400" dirty="0"/>
              <a:t>. 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제 </a:t>
            </a:r>
            <a:r>
              <a:rPr lang="en-US" altLang="ko-KR" sz="1400" dirty="0"/>
              <a:t>1 </a:t>
            </a:r>
            <a:r>
              <a:rPr lang="ko-KR" altLang="en-US" sz="1400" dirty="0"/>
              <a:t>역상 공격에 대해 안전해야 한다</a:t>
            </a:r>
            <a:r>
              <a:rPr lang="en-US" altLang="ko-KR" sz="1400" dirty="0"/>
              <a:t>. </a:t>
            </a:r>
            <a:r>
              <a:rPr lang="ko-KR" altLang="en-US" sz="1400" dirty="0"/>
              <a:t>이 성질은 일방향함수와 연관되어 있다</a:t>
            </a:r>
            <a:r>
              <a:rPr lang="en-US" altLang="ko-KR" sz="1400" dirty="0"/>
              <a:t>.</a:t>
            </a:r>
          </a:p>
          <a:p>
            <a:pPr marL="285750"/>
            <a:r>
              <a:rPr lang="ko-KR" altLang="en-US" sz="1400" dirty="0"/>
              <a:t>제 </a:t>
            </a:r>
            <a:r>
              <a:rPr lang="en-US" altLang="ko-KR" sz="1400" dirty="0"/>
              <a:t>2 </a:t>
            </a:r>
            <a:r>
              <a:rPr lang="ko-KR" altLang="en-US" sz="1400" dirty="0"/>
              <a:t>역상 저항성</a:t>
            </a:r>
            <a:r>
              <a:rPr lang="en-US" altLang="ko-KR" sz="1400" dirty="0"/>
              <a:t>(second preimage resistance): </a:t>
            </a:r>
            <a:r>
              <a:rPr lang="ko-KR" altLang="en-US" sz="1400" dirty="0"/>
              <a:t>입력 값에 대해</a:t>
            </a:r>
            <a:r>
              <a:rPr lang="en-US" altLang="ko-KR" sz="1400" dirty="0"/>
              <a:t>, </a:t>
            </a:r>
            <a:r>
              <a:rPr lang="ko-KR" altLang="en-US" sz="1400" dirty="0"/>
              <a:t>그 입력의 해시 값을 바꾸지 않으면서 입력을 변경하는 것이 계산상 어렵다</a:t>
            </a:r>
            <a:r>
              <a:rPr lang="en-US" altLang="ko-KR" sz="1400" dirty="0"/>
              <a:t>. </a:t>
            </a:r>
            <a:r>
              <a:rPr lang="ko-KR" altLang="en-US" sz="1400" dirty="0"/>
              <a:t>제 </a:t>
            </a:r>
            <a:r>
              <a:rPr lang="en-US" altLang="ko-KR" sz="1400" dirty="0"/>
              <a:t>2 </a:t>
            </a:r>
            <a:r>
              <a:rPr lang="ko-KR" altLang="en-US" sz="1400" dirty="0"/>
              <a:t>역상 공격에 대해 안전해야 한다</a:t>
            </a:r>
            <a:r>
              <a:rPr lang="en-US" altLang="ko-KR" sz="1400" dirty="0"/>
              <a:t>.</a:t>
            </a:r>
          </a:p>
          <a:p>
            <a:pPr marL="285750"/>
            <a:r>
              <a:rPr lang="ko-KR" altLang="en-US" sz="1400" dirty="0"/>
              <a:t>충돌 저항성</a:t>
            </a:r>
            <a:r>
              <a:rPr lang="en-US" altLang="ko-KR" sz="1400" dirty="0"/>
              <a:t>(collision resistance): </a:t>
            </a:r>
            <a:r>
              <a:rPr lang="ko-KR" altLang="en-US" sz="1400" dirty="0"/>
              <a:t>해시 충돌에 대해 안전해야 한다</a:t>
            </a:r>
            <a:r>
              <a:rPr lang="en-US" altLang="ko-KR" sz="1400" dirty="0"/>
              <a:t>. </a:t>
            </a:r>
            <a:r>
              <a:rPr lang="ko-KR" altLang="en-US" sz="1400" dirty="0"/>
              <a:t>같은 해시 값을 생성하는 두 개의 </a:t>
            </a:r>
            <a:r>
              <a:rPr lang="ko-KR" altLang="en-US" sz="1400" dirty="0" err="1"/>
              <a:t>입력값을</a:t>
            </a:r>
            <a:r>
              <a:rPr lang="ko-KR" altLang="en-US" sz="1400" dirty="0"/>
              <a:t> 찾는 것이 계산상 어려워야 한다</a:t>
            </a:r>
            <a:r>
              <a:rPr lang="en-US" altLang="ko-KR" sz="1400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75C6E76-9AC2-448B-933F-714403A7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</a:t>
            </a:r>
            <a:r>
              <a:rPr lang="en-US" altLang="ko-KR" dirty="0"/>
              <a:t>(Hash) </a:t>
            </a:r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2572903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B392FF-C65A-427A-87B4-50DC43D3E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SHA1</a:t>
            </a:r>
          </a:p>
          <a:p>
            <a:r>
              <a:rPr lang="en-US" altLang="ko-KR" dirty="0"/>
              <a:t>SHA2</a:t>
            </a:r>
          </a:p>
          <a:p>
            <a:pPr lvl="1"/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: sha256(sha256(message))</a:t>
            </a:r>
          </a:p>
          <a:p>
            <a:r>
              <a:rPr lang="en-US" altLang="ko-KR" dirty="0"/>
              <a:t>Keccak</a:t>
            </a:r>
          </a:p>
          <a:p>
            <a:pPr lvl="1"/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: keccak256(message)</a:t>
            </a:r>
          </a:p>
          <a:p>
            <a:r>
              <a:rPr lang="en-US" altLang="ko-KR" dirty="0"/>
              <a:t>SHA3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B2B7EF-2A3D-4A9F-BADE-3D9E8729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</a:t>
            </a:r>
            <a:r>
              <a:rPr lang="en-US" altLang="ko-KR" dirty="0"/>
              <a:t>(Hash) </a:t>
            </a:r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3092457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9C99479-F52F-48C5-B6F0-73A467163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b="1" dirty="0"/>
              <a:t>쇄도 효과</a:t>
            </a:r>
            <a:r>
              <a:rPr lang="en-US" altLang="ko-KR" b="1" dirty="0"/>
              <a:t> (avalanche effect) (</a:t>
            </a:r>
            <a:r>
              <a:rPr lang="ko-KR" altLang="en-US" b="1" dirty="0"/>
              <a:t>산사태 효과</a:t>
            </a:r>
            <a:r>
              <a:rPr lang="en-US" altLang="ko-KR" b="1" dirty="0"/>
              <a:t>)</a:t>
            </a:r>
          </a:p>
          <a:p>
            <a:pPr indent="0">
              <a:buNone/>
            </a:pPr>
            <a:r>
              <a:rPr lang="ko-KR" altLang="en-US" sz="1600" dirty="0"/>
              <a:t>어떤 암호 알고리즘이 </a:t>
            </a:r>
            <a:r>
              <a:rPr lang="ko-KR" altLang="en-US" sz="1600" dirty="0" err="1"/>
              <a:t>입력값에</a:t>
            </a:r>
            <a:r>
              <a:rPr lang="ko-KR" altLang="en-US" sz="1600" dirty="0"/>
              <a:t> 미세한 변화를 줄 경우 </a:t>
            </a:r>
            <a:r>
              <a:rPr lang="ko-KR" altLang="en-US" sz="1600" dirty="0" err="1"/>
              <a:t>출력값에</a:t>
            </a:r>
            <a:r>
              <a:rPr lang="ko-KR" altLang="en-US" sz="1600" dirty="0"/>
              <a:t> 상당한 변화가 일어나는 성질</a:t>
            </a:r>
            <a:endParaRPr lang="en-US" altLang="ko-KR" sz="16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75C6E76-9AC2-448B-933F-714403A7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</a:t>
            </a:r>
            <a:r>
              <a:rPr lang="en-US" altLang="ko-KR" dirty="0"/>
              <a:t>(Hash) </a:t>
            </a:r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3681780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B2AB53-9FC8-495E-93FA-914B23C44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b="1" dirty="0"/>
              <a:t>대칭 키 암호</a:t>
            </a:r>
            <a:r>
              <a:rPr lang="en-US" altLang="ko-KR" b="1" dirty="0"/>
              <a:t>(symmetric-key algorithm)</a:t>
            </a:r>
          </a:p>
          <a:p>
            <a:pPr indent="0">
              <a:buNone/>
            </a:pPr>
            <a:r>
              <a:rPr lang="ko-KR" altLang="en-US" sz="1600" dirty="0"/>
              <a:t>암호화와 복호화에 같은 암호 키를 쓰는 알고리즘</a:t>
            </a: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r>
              <a:rPr lang="ko-KR" altLang="en-US" dirty="0"/>
              <a:t>비대칭 암호화 </a:t>
            </a:r>
            <a:r>
              <a:rPr lang="en-US" altLang="ko-KR" dirty="0"/>
              <a:t>(</a:t>
            </a:r>
            <a:r>
              <a:rPr lang="ko-KR" altLang="en-US" dirty="0"/>
              <a:t>공개키 암호화</a:t>
            </a:r>
            <a:r>
              <a:rPr lang="en-US" altLang="ko-KR" dirty="0"/>
              <a:t>)</a:t>
            </a:r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9B7BFB5-1BB1-4161-A0D2-BAF3C0F9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대칭키</a:t>
            </a:r>
            <a:r>
              <a:rPr lang="ko-KR" altLang="en-US" dirty="0"/>
              <a:t> 암호</a:t>
            </a:r>
            <a:r>
              <a:rPr lang="en-US" altLang="ko-KR" dirty="0"/>
              <a:t>, </a:t>
            </a:r>
            <a:r>
              <a:rPr lang="ko-KR" altLang="en-US" dirty="0"/>
              <a:t>비대칭 암호</a:t>
            </a:r>
            <a:r>
              <a:rPr lang="en-US" altLang="ko-KR" dirty="0"/>
              <a:t>(</a:t>
            </a:r>
            <a:r>
              <a:rPr lang="ko-KR" altLang="en-US" dirty="0"/>
              <a:t>공개키 암호</a:t>
            </a:r>
            <a:r>
              <a:rPr lang="en-US" altLang="ko-KR" dirty="0"/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052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357E245-EDA7-41E4-926A-D47BDB756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AC2BBC9-58C1-4009-BFEA-B16D08FA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역사</a:t>
            </a:r>
          </a:p>
        </p:txBody>
      </p:sp>
    </p:spTree>
    <p:extLst>
      <p:ext uri="{BB962C8B-B14F-4D97-AF65-F5344CB8AC3E}">
        <p14:creationId xmlns:p14="http://schemas.microsoft.com/office/powerpoint/2010/main" val="2869959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05D84D4-C995-424F-8ACA-4AF92E413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비밀키 </a:t>
            </a:r>
            <a:r>
              <a:rPr lang="en-US" altLang="ko-KR" dirty="0"/>
              <a:t>-&gt; </a:t>
            </a:r>
            <a:r>
              <a:rPr lang="ko-KR" altLang="en-US" dirty="0"/>
              <a:t>공개키 </a:t>
            </a:r>
            <a:r>
              <a:rPr lang="en-US" altLang="ko-KR" dirty="0"/>
              <a:t>: </a:t>
            </a:r>
            <a:r>
              <a:rPr lang="ko-KR" altLang="en-US" dirty="0"/>
              <a:t>단방향</a:t>
            </a:r>
            <a:endParaRPr lang="en-US" altLang="ko-KR" dirty="0"/>
          </a:p>
          <a:p>
            <a:r>
              <a:rPr lang="ko-KR" altLang="en-US" dirty="0"/>
              <a:t>비밀키 </a:t>
            </a:r>
            <a:r>
              <a:rPr lang="en-US" altLang="ko-KR" dirty="0"/>
              <a:t>: </a:t>
            </a:r>
            <a:r>
              <a:rPr lang="ko-KR" altLang="en-US" dirty="0"/>
              <a:t>숫자</a:t>
            </a:r>
            <a:endParaRPr lang="en-US" altLang="ko-KR" dirty="0"/>
          </a:p>
          <a:p>
            <a:r>
              <a:rPr lang="ko-KR" altLang="en-US" dirty="0"/>
              <a:t>공개키 </a:t>
            </a:r>
            <a:r>
              <a:rPr lang="en-US" altLang="ko-KR" dirty="0"/>
              <a:t>: </a:t>
            </a:r>
            <a:r>
              <a:rPr lang="ko-KR" altLang="en-US" dirty="0"/>
              <a:t>좌표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00F83B5-000A-4A61-AE4F-07C509D6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타원곡선 암호</a:t>
            </a:r>
            <a:r>
              <a:rPr lang="en-US" altLang="ko-KR" dirty="0"/>
              <a:t>(ECC, Elliptic Curve Cryptography)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588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635E11A-33A9-4F52-8178-AF0ABDA3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2462133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NITS SP 800-57 Part 1 (Recommendation for Key Management: Part 1 – General)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3EEEA4-DD2D-4F42-85C2-3C0B7AA5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256bit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07EB9C-55BA-4C0A-8EA4-5C2067443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532431"/>
              </p:ext>
            </p:extLst>
          </p:nvPr>
        </p:nvGraphicFramePr>
        <p:xfrm>
          <a:off x="321394" y="1085707"/>
          <a:ext cx="7928384" cy="22108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714037">
                  <a:extLst>
                    <a:ext uri="{9D8B030D-6E8A-4147-A177-3AD203B41FA5}">
                      <a16:colId xmlns:a16="http://schemas.microsoft.com/office/drawing/2014/main" val="1605407494"/>
                    </a:ext>
                  </a:extLst>
                </a:gridCol>
                <a:gridCol w="766358">
                  <a:extLst>
                    <a:ext uri="{9D8B030D-6E8A-4147-A177-3AD203B41FA5}">
                      <a16:colId xmlns:a16="http://schemas.microsoft.com/office/drawing/2014/main" val="4078396786"/>
                    </a:ext>
                  </a:extLst>
                </a:gridCol>
                <a:gridCol w="766358">
                  <a:extLst>
                    <a:ext uri="{9D8B030D-6E8A-4147-A177-3AD203B41FA5}">
                      <a16:colId xmlns:a16="http://schemas.microsoft.com/office/drawing/2014/main" val="3979894652"/>
                    </a:ext>
                  </a:extLst>
                </a:gridCol>
                <a:gridCol w="1230875">
                  <a:extLst>
                    <a:ext uri="{9D8B030D-6E8A-4147-A177-3AD203B41FA5}">
                      <a16:colId xmlns:a16="http://schemas.microsoft.com/office/drawing/2014/main" val="3180661692"/>
                    </a:ext>
                  </a:extLst>
                </a:gridCol>
                <a:gridCol w="1078779">
                  <a:extLst>
                    <a:ext uri="{9D8B030D-6E8A-4147-A177-3AD203B41FA5}">
                      <a16:colId xmlns:a16="http://schemas.microsoft.com/office/drawing/2014/main" val="449844718"/>
                    </a:ext>
                  </a:extLst>
                </a:gridCol>
                <a:gridCol w="1247258">
                  <a:extLst>
                    <a:ext uri="{9D8B030D-6E8A-4147-A177-3AD203B41FA5}">
                      <a16:colId xmlns:a16="http://schemas.microsoft.com/office/drawing/2014/main" val="3324422836"/>
                    </a:ext>
                  </a:extLst>
                </a:gridCol>
                <a:gridCol w="1124719">
                  <a:extLst>
                    <a:ext uri="{9D8B030D-6E8A-4147-A177-3AD203B41FA5}">
                      <a16:colId xmlns:a16="http://schemas.microsoft.com/office/drawing/2014/main" val="2718815111"/>
                    </a:ext>
                  </a:extLst>
                </a:gridCol>
              </a:tblGrid>
              <a:tr h="18725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u="none" strike="noStrike" dirty="0">
                          <a:effectLst/>
                        </a:rPr>
                        <a:t>보안강도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비트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)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Hash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대칭키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암호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비대칭키 암호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u="none" strike="noStrike" dirty="0">
                          <a:effectLst/>
                        </a:rPr>
                        <a:t>허용기간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54114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SHA2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SHA3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IFC(RSA)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ECC(ECDSA)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8929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≤ </a:t>
                      </a:r>
                      <a:r>
                        <a:rPr lang="en-US" altLang="ko-KR" sz="1600" u="none" strike="noStrike" dirty="0">
                          <a:effectLst/>
                        </a:rPr>
                        <a:t>80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1024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160-223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 err="1">
                          <a:effectLst/>
                        </a:rPr>
                        <a:t>미허용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341961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112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2048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224-255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~2030</a:t>
                      </a:r>
                      <a:r>
                        <a:rPr lang="ko-KR" altLang="en-US" sz="1600" u="none" strike="noStrike" dirty="0">
                          <a:effectLst/>
                        </a:rPr>
                        <a:t>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49297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128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128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3072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256-383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3917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192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384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384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192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7680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384-511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97736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≥ </a:t>
                      </a:r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512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512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256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15360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512+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128077"/>
                  </a:ext>
                </a:extLst>
              </a:tr>
            </a:tbl>
          </a:graphicData>
        </a:graphic>
      </p:graphicFrame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158B4250-4F15-4EE8-81CA-046992408CB8}"/>
              </a:ext>
            </a:extLst>
          </p:cNvPr>
          <p:cNvSpPr txBox="1">
            <a:spLocks/>
          </p:cNvSpPr>
          <p:nvPr/>
        </p:nvSpPr>
        <p:spPr>
          <a:xfrm>
            <a:off x="241300" y="3429000"/>
            <a:ext cx="10515600" cy="2462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en-US" altLang="ko-KR" dirty="0"/>
          </a:p>
          <a:p>
            <a:pPr marL="285750" indent="-28575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98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635E11A-33A9-4F52-8178-AF0ABDA3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2462133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NITS SP 800-57 Part 1 (Recommendation for Key Management: Part 1 – General)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3EEEA4-DD2D-4F42-85C2-3C0B7AA5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256bit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07EB9C-55BA-4C0A-8EA4-5C2067443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168617"/>
              </p:ext>
            </p:extLst>
          </p:nvPr>
        </p:nvGraphicFramePr>
        <p:xfrm>
          <a:off x="321394" y="1085707"/>
          <a:ext cx="7928384" cy="22108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714037">
                  <a:extLst>
                    <a:ext uri="{9D8B030D-6E8A-4147-A177-3AD203B41FA5}">
                      <a16:colId xmlns:a16="http://schemas.microsoft.com/office/drawing/2014/main" val="1605407494"/>
                    </a:ext>
                  </a:extLst>
                </a:gridCol>
                <a:gridCol w="766358">
                  <a:extLst>
                    <a:ext uri="{9D8B030D-6E8A-4147-A177-3AD203B41FA5}">
                      <a16:colId xmlns:a16="http://schemas.microsoft.com/office/drawing/2014/main" val="4078396786"/>
                    </a:ext>
                  </a:extLst>
                </a:gridCol>
                <a:gridCol w="766358">
                  <a:extLst>
                    <a:ext uri="{9D8B030D-6E8A-4147-A177-3AD203B41FA5}">
                      <a16:colId xmlns:a16="http://schemas.microsoft.com/office/drawing/2014/main" val="3979894652"/>
                    </a:ext>
                  </a:extLst>
                </a:gridCol>
                <a:gridCol w="1230875">
                  <a:extLst>
                    <a:ext uri="{9D8B030D-6E8A-4147-A177-3AD203B41FA5}">
                      <a16:colId xmlns:a16="http://schemas.microsoft.com/office/drawing/2014/main" val="3180661692"/>
                    </a:ext>
                  </a:extLst>
                </a:gridCol>
                <a:gridCol w="1078779">
                  <a:extLst>
                    <a:ext uri="{9D8B030D-6E8A-4147-A177-3AD203B41FA5}">
                      <a16:colId xmlns:a16="http://schemas.microsoft.com/office/drawing/2014/main" val="449844718"/>
                    </a:ext>
                  </a:extLst>
                </a:gridCol>
                <a:gridCol w="1247258">
                  <a:extLst>
                    <a:ext uri="{9D8B030D-6E8A-4147-A177-3AD203B41FA5}">
                      <a16:colId xmlns:a16="http://schemas.microsoft.com/office/drawing/2014/main" val="3324422836"/>
                    </a:ext>
                  </a:extLst>
                </a:gridCol>
                <a:gridCol w="1124719">
                  <a:extLst>
                    <a:ext uri="{9D8B030D-6E8A-4147-A177-3AD203B41FA5}">
                      <a16:colId xmlns:a16="http://schemas.microsoft.com/office/drawing/2014/main" val="2718815111"/>
                    </a:ext>
                  </a:extLst>
                </a:gridCol>
              </a:tblGrid>
              <a:tr h="18725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u="none" strike="noStrike" dirty="0">
                          <a:effectLst/>
                        </a:rPr>
                        <a:t>보안강도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비트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)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Hash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대칭키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암호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비대칭키 암호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u="none" strike="noStrike" dirty="0">
                          <a:effectLst/>
                        </a:rPr>
                        <a:t>허용기간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54114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SHA2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SHA3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IFC(RSA)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ECC(ECDSA)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8929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≤ </a:t>
                      </a:r>
                      <a:r>
                        <a:rPr lang="en-US" altLang="ko-KR" sz="1600" u="none" strike="noStrike" dirty="0">
                          <a:effectLst/>
                        </a:rPr>
                        <a:t>80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1024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160-223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 err="1">
                          <a:effectLst/>
                        </a:rPr>
                        <a:t>미허용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341961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112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2048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224-255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~2030</a:t>
                      </a:r>
                      <a:r>
                        <a:rPr lang="ko-KR" altLang="en-US" sz="1600" u="none" strike="noStrike" dirty="0">
                          <a:effectLst/>
                        </a:rPr>
                        <a:t>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49297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128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31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128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3072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256-383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31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3917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192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384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384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192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7680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384-511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97736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≥ </a:t>
                      </a:r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512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512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256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15360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512+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128077"/>
                  </a:ext>
                </a:extLst>
              </a:tr>
            </a:tbl>
          </a:graphicData>
        </a:graphic>
      </p:graphicFrame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158B4250-4F15-4EE8-81CA-046992408CB8}"/>
              </a:ext>
            </a:extLst>
          </p:cNvPr>
          <p:cNvSpPr txBox="1">
            <a:spLocks/>
          </p:cNvSpPr>
          <p:nvPr/>
        </p:nvSpPr>
        <p:spPr>
          <a:xfrm>
            <a:off x="241300" y="3429000"/>
            <a:ext cx="10515600" cy="2462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ko-KR" altLang="en-US" dirty="0" err="1"/>
              <a:t>비트코인</a:t>
            </a:r>
            <a:endParaRPr lang="en-US" altLang="ko-KR" dirty="0"/>
          </a:p>
          <a:p>
            <a:pPr marL="645750" lvl="1" indent="-285750"/>
            <a:r>
              <a:rPr lang="en-US" altLang="ko-KR" dirty="0"/>
              <a:t>Hash : SHA256(SHA256(message))</a:t>
            </a:r>
          </a:p>
          <a:p>
            <a:pPr marL="645750" lvl="1" indent="-285750"/>
            <a:r>
              <a:rPr lang="en-US" altLang="ko-KR" dirty="0"/>
              <a:t>ECC(ECDSA) : 256bit (secp256k1)</a:t>
            </a:r>
          </a:p>
          <a:p>
            <a:pPr marL="285750" indent="-28575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6561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635E11A-33A9-4F52-8178-AF0ABDA3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2462133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NITS SP 800-57 Part 1 (Recommendation for Key Management: Part 1 – General)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3EEEA4-DD2D-4F42-85C2-3C0B7AA5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256bit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07EB9C-55BA-4C0A-8EA4-5C2067443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936448"/>
              </p:ext>
            </p:extLst>
          </p:nvPr>
        </p:nvGraphicFramePr>
        <p:xfrm>
          <a:off x="321394" y="1085707"/>
          <a:ext cx="7928384" cy="22108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714037">
                  <a:extLst>
                    <a:ext uri="{9D8B030D-6E8A-4147-A177-3AD203B41FA5}">
                      <a16:colId xmlns:a16="http://schemas.microsoft.com/office/drawing/2014/main" val="1605407494"/>
                    </a:ext>
                  </a:extLst>
                </a:gridCol>
                <a:gridCol w="766358">
                  <a:extLst>
                    <a:ext uri="{9D8B030D-6E8A-4147-A177-3AD203B41FA5}">
                      <a16:colId xmlns:a16="http://schemas.microsoft.com/office/drawing/2014/main" val="4078396786"/>
                    </a:ext>
                  </a:extLst>
                </a:gridCol>
                <a:gridCol w="766358">
                  <a:extLst>
                    <a:ext uri="{9D8B030D-6E8A-4147-A177-3AD203B41FA5}">
                      <a16:colId xmlns:a16="http://schemas.microsoft.com/office/drawing/2014/main" val="3979894652"/>
                    </a:ext>
                  </a:extLst>
                </a:gridCol>
                <a:gridCol w="1230875">
                  <a:extLst>
                    <a:ext uri="{9D8B030D-6E8A-4147-A177-3AD203B41FA5}">
                      <a16:colId xmlns:a16="http://schemas.microsoft.com/office/drawing/2014/main" val="3180661692"/>
                    </a:ext>
                  </a:extLst>
                </a:gridCol>
                <a:gridCol w="1078779">
                  <a:extLst>
                    <a:ext uri="{9D8B030D-6E8A-4147-A177-3AD203B41FA5}">
                      <a16:colId xmlns:a16="http://schemas.microsoft.com/office/drawing/2014/main" val="449844718"/>
                    </a:ext>
                  </a:extLst>
                </a:gridCol>
                <a:gridCol w="1247258">
                  <a:extLst>
                    <a:ext uri="{9D8B030D-6E8A-4147-A177-3AD203B41FA5}">
                      <a16:colId xmlns:a16="http://schemas.microsoft.com/office/drawing/2014/main" val="3324422836"/>
                    </a:ext>
                  </a:extLst>
                </a:gridCol>
                <a:gridCol w="1124719">
                  <a:extLst>
                    <a:ext uri="{9D8B030D-6E8A-4147-A177-3AD203B41FA5}">
                      <a16:colId xmlns:a16="http://schemas.microsoft.com/office/drawing/2014/main" val="2718815111"/>
                    </a:ext>
                  </a:extLst>
                </a:gridCol>
              </a:tblGrid>
              <a:tr h="18725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u="none" strike="noStrike" dirty="0">
                          <a:effectLst/>
                        </a:rPr>
                        <a:t>보안강도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비트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)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Hash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대칭키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암호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비대칭키 암호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u="none" strike="noStrike" dirty="0">
                          <a:effectLst/>
                        </a:rPr>
                        <a:t>허용기간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54114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SHA2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SHA3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IFC(RSA)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ECC(ECDSA)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8929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≤ </a:t>
                      </a:r>
                      <a:r>
                        <a:rPr lang="en-US" altLang="ko-KR" sz="1600" u="none" strike="noStrike" dirty="0">
                          <a:effectLst/>
                        </a:rPr>
                        <a:t>80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1024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160-223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 err="1">
                          <a:effectLst/>
                        </a:rPr>
                        <a:t>미허용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341961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112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2048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224-255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~2030</a:t>
                      </a:r>
                      <a:r>
                        <a:rPr lang="ko-KR" altLang="en-US" sz="1600" u="none" strike="noStrike" dirty="0">
                          <a:effectLst/>
                        </a:rPr>
                        <a:t>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49297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128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9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128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3072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256-383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9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3917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192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384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384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192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7680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384-511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97736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≥ </a:t>
                      </a:r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512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512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15360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512+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128077"/>
                  </a:ext>
                </a:extLst>
              </a:tr>
            </a:tbl>
          </a:graphicData>
        </a:graphic>
      </p:graphicFrame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158B4250-4F15-4EE8-81CA-046992408CB8}"/>
              </a:ext>
            </a:extLst>
          </p:cNvPr>
          <p:cNvSpPr txBox="1">
            <a:spLocks/>
          </p:cNvSpPr>
          <p:nvPr/>
        </p:nvSpPr>
        <p:spPr>
          <a:xfrm>
            <a:off x="241300" y="3429000"/>
            <a:ext cx="10515600" cy="2462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ko-KR" altLang="en-US" dirty="0" err="1"/>
              <a:t>비트코인</a:t>
            </a:r>
            <a:endParaRPr lang="en-US" altLang="ko-KR" dirty="0"/>
          </a:p>
          <a:p>
            <a:pPr marL="645750" lvl="1" indent="-285750"/>
            <a:r>
              <a:rPr lang="en-US" altLang="ko-KR" dirty="0"/>
              <a:t>Hash : SHA256(SHA256(message))</a:t>
            </a:r>
          </a:p>
          <a:p>
            <a:pPr marL="645750" lvl="1" indent="-285750"/>
            <a:r>
              <a:rPr lang="en-US" altLang="ko-KR" dirty="0"/>
              <a:t>ECC(ECDSA) : 256bit (secp256k1)</a:t>
            </a:r>
          </a:p>
          <a:p>
            <a:pPr marL="285750" indent="-285750"/>
            <a:r>
              <a:rPr lang="ko-KR" altLang="en-US" dirty="0" err="1"/>
              <a:t>이더리움</a:t>
            </a:r>
            <a:endParaRPr lang="en-US" altLang="ko-KR" dirty="0"/>
          </a:p>
          <a:p>
            <a:pPr marL="645750" lvl="1" indent="-285750"/>
            <a:r>
              <a:rPr lang="en-US" altLang="ko-KR" dirty="0"/>
              <a:t>Hash: Keccak256(message)</a:t>
            </a:r>
          </a:p>
          <a:p>
            <a:pPr marL="645750" lvl="1" indent="-285750"/>
            <a:r>
              <a:rPr lang="en-US" altLang="ko-KR" dirty="0"/>
              <a:t>ECC(ECDSA) : 256bit (secp256k1)</a:t>
            </a:r>
          </a:p>
          <a:p>
            <a:pPr indent="0">
              <a:buNone/>
            </a:pPr>
            <a:endParaRPr lang="en-US" altLang="ko-KR" dirty="0"/>
          </a:p>
          <a:p>
            <a:pPr marL="285750" indent="-28575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810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3B4F9BE-B2EE-42EB-919B-94594147B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6030740"/>
          </a:xfrm>
        </p:spPr>
        <p:txBody>
          <a:bodyPr/>
          <a:lstStyle/>
          <a:p>
            <a:r>
              <a:rPr lang="en-US" altLang="ko-KR" dirty="0"/>
              <a:t>Hash:</a:t>
            </a:r>
            <a:r>
              <a:rPr lang="ko-KR" altLang="en-US" dirty="0"/>
              <a:t> 임의의 길이를 갖는 임의의 데이터에 대해 고정된 길이의 데이터로 매핑하는 단방향 함수</a:t>
            </a:r>
            <a:endParaRPr lang="en-US" altLang="ko-KR" dirty="0"/>
          </a:p>
          <a:p>
            <a:r>
              <a:rPr lang="ko-KR" altLang="en-US" dirty="0"/>
              <a:t>암호화 해시 함수</a:t>
            </a:r>
            <a:r>
              <a:rPr lang="en-US" altLang="ko-KR" dirty="0"/>
              <a:t> : </a:t>
            </a:r>
            <a:r>
              <a:rPr lang="ko-KR" altLang="en-US" dirty="0"/>
              <a:t>해시 </a:t>
            </a:r>
            <a:r>
              <a:rPr lang="ko-KR" altLang="en-US" dirty="0" err="1"/>
              <a:t>값으로부터</a:t>
            </a:r>
            <a:r>
              <a:rPr lang="ko-KR" altLang="en-US" dirty="0"/>
              <a:t> 원래의 </a:t>
            </a:r>
            <a:r>
              <a:rPr lang="ko-KR" altLang="en-US" dirty="0" err="1"/>
              <a:t>입력값과의</a:t>
            </a:r>
            <a:r>
              <a:rPr lang="ko-KR" altLang="en-US" dirty="0"/>
              <a:t> 관계를 찾기 어려운 성질을 가지는 함수</a:t>
            </a:r>
            <a:endParaRPr lang="en-US" altLang="ko-KR" dirty="0"/>
          </a:p>
          <a:p>
            <a:r>
              <a:rPr lang="ko-KR" altLang="en-US" dirty="0" err="1"/>
              <a:t>대칭키</a:t>
            </a:r>
            <a:r>
              <a:rPr lang="ko-KR" altLang="en-US" dirty="0"/>
              <a:t> 암호 </a:t>
            </a:r>
            <a:r>
              <a:rPr lang="en-US" altLang="ko-KR" dirty="0"/>
              <a:t>: </a:t>
            </a:r>
            <a:r>
              <a:rPr lang="ko-KR" altLang="en-US" sz="1800" dirty="0"/>
              <a:t>암호화와 복호화에 같은 암호 키를 쓰는 알고리즘</a:t>
            </a:r>
            <a:endParaRPr lang="en-US" altLang="ko-KR" dirty="0"/>
          </a:p>
          <a:p>
            <a:r>
              <a:rPr lang="ko-KR" altLang="en-US" dirty="0"/>
              <a:t>비대칭키 암호</a:t>
            </a:r>
            <a:r>
              <a:rPr lang="en-US" altLang="ko-KR" dirty="0"/>
              <a:t>(</a:t>
            </a:r>
            <a:r>
              <a:rPr lang="ko-KR" altLang="en-US" dirty="0" err="1"/>
              <a:t>공개비</a:t>
            </a:r>
            <a:r>
              <a:rPr lang="ko-KR" altLang="en-US" dirty="0"/>
              <a:t> 암호</a:t>
            </a:r>
            <a:r>
              <a:rPr lang="en-US" altLang="ko-KR" dirty="0"/>
              <a:t>) : </a:t>
            </a:r>
            <a:r>
              <a:rPr lang="ko-KR" altLang="en-US" sz="1800" dirty="0"/>
              <a:t>암호화와 복호화에 다른 암호 키를 쓰는 알고리즘</a:t>
            </a:r>
            <a:endParaRPr lang="en-US" altLang="ko-KR" sz="1800" dirty="0"/>
          </a:p>
          <a:p>
            <a:r>
              <a:rPr lang="en-US" altLang="ko-KR" dirty="0"/>
              <a:t>256bit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901AEDD-C1D8-4207-A1C2-F05EDFF3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암호학</a:t>
            </a:r>
            <a:r>
              <a:rPr lang="ko-KR" altLang="en-US" dirty="0"/>
              <a:t> 정리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4B120B4-D210-41AD-89EE-23B997746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902379"/>
              </p:ext>
            </p:extLst>
          </p:nvPr>
        </p:nvGraphicFramePr>
        <p:xfrm>
          <a:off x="433191" y="2738120"/>
          <a:ext cx="4576065" cy="1320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16405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1514793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  <a:gridCol w="1344867">
                  <a:extLst>
                    <a:ext uri="{9D8B030D-6E8A-4147-A177-3AD203B41FA5}">
                      <a16:colId xmlns:a16="http://schemas.microsoft.com/office/drawing/2014/main" val="1158768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비트코인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이더리움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Hash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SHA256 2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Keccak256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0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비대칭키 암호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ECC 256bit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(secp256k1)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ECC 256bit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(secp256k1)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305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4027968-71C8-4113-8D55-A8DAA0990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원장</a:t>
            </a:r>
            <a:r>
              <a:rPr lang="en-US" altLang="ko-KR" dirty="0"/>
              <a:t>(Ledger)</a:t>
            </a:r>
            <a:r>
              <a:rPr lang="ko-KR" altLang="en-US" dirty="0"/>
              <a:t>이란 주요 거래</a:t>
            </a:r>
            <a:r>
              <a:rPr lang="en-US" altLang="ko-KR" dirty="0"/>
              <a:t>(Transaction)</a:t>
            </a:r>
            <a:r>
              <a:rPr lang="ko-KR" altLang="en-US" dirty="0"/>
              <a:t>를 계정</a:t>
            </a:r>
            <a:r>
              <a:rPr lang="en-US" altLang="ko-KR" dirty="0"/>
              <a:t>(Account)</a:t>
            </a:r>
            <a:r>
              <a:rPr lang="ko-KR" altLang="en-US" dirty="0"/>
              <a:t>과 잔고별로 모은 장부 문서</a:t>
            </a:r>
            <a:endParaRPr lang="en-US" altLang="ko-KR" dirty="0"/>
          </a:p>
          <a:p>
            <a:r>
              <a:rPr lang="ko-KR" altLang="en-US" dirty="0"/>
              <a:t>블록체인은 분산원장</a:t>
            </a:r>
            <a:r>
              <a:rPr lang="en-US" altLang="ko-KR" dirty="0"/>
              <a:t>(DLT; distributed ledger technology)</a:t>
            </a:r>
            <a:r>
              <a:rPr lang="ko-KR" altLang="en-US" dirty="0"/>
              <a:t> 기술</a:t>
            </a:r>
            <a:endParaRPr lang="en-US" altLang="ko-KR" dirty="0"/>
          </a:p>
          <a:p>
            <a:r>
              <a:rPr lang="ko-KR" altLang="en-US" dirty="0"/>
              <a:t>원장 이미지</a:t>
            </a:r>
            <a:r>
              <a:rPr lang="en-US" altLang="ko-KR" dirty="0"/>
              <a:t>, </a:t>
            </a:r>
            <a:r>
              <a:rPr lang="ko-KR" altLang="en-US" dirty="0"/>
              <a:t>원장의 한 페이지</a:t>
            </a:r>
            <a:endParaRPr lang="en-US" altLang="ko-KR" dirty="0"/>
          </a:p>
          <a:p>
            <a:pPr lvl="1"/>
            <a:r>
              <a:rPr lang="ko-KR" altLang="en-US" dirty="0" err="1"/>
              <a:t>비트코인의</a:t>
            </a:r>
            <a:r>
              <a:rPr lang="ko-KR" altLang="en-US" dirty="0"/>
              <a:t> 전자 화폐 시스템과 연계하여 설명</a:t>
            </a:r>
            <a:endParaRPr lang="en-US" altLang="ko-KR" dirty="0"/>
          </a:p>
          <a:p>
            <a:pPr lvl="1"/>
            <a:r>
              <a:rPr lang="en-US" altLang="ko-KR" dirty="0"/>
              <a:t>Blockchain</a:t>
            </a:r>
            <a:r>
              <a:rPr lang="ko-KR" altLang="en-US" dirty="0"/>
              <a:t>을 </a:t>
            </a:r>
            <a:r>
              <a:rPr lang="en-US" altLang="ko-KR" dirty="0"/>
              <a:t>Ledger</a:t>
            </a:r>
            <a:r>
              <a:rPr lang="ko-KR" altLang="en-US" dirty="0"/>
              <a:t>라고 불리는 이유</a:t>
            </a:r>
            <a:endParaRPr lang="en-US" altLang="ko-KR" dirty="0"/>
          </a:p>
          <a:p>
            <a:r>
              <a:rPr lang="ko-KR" altLang="en-US" dirty="0"/>
              <a:t>트랜잭션 </a:t>
            </a:r>
            <a:r>
              <a:rPr lang="en-US" altLang="ko-KR" dirty="0"/>
              <a:t>= </a:t>
            </a:r>
            <a:r>
              <a:rPr lang="ko-KR" altLang="en-US" dirty="0"/>
              <a:t>거래 한 건</a:t>
            </a:r>
            <a:r>
              <a:rPr lang="en-US" altLang="ko-KR" dirty="0"/>
              <a:t>(transaction)</a:t>
            </a:r>
          </a:p>
          <a:p>
            <a:r>
              <a:rPr lang="ko-KR" altLang="en-US" dirty="0"/>
              <a:t>블록</a:t>
            </a:r>
            <a:r>
              <a:rPr lang="en-US" altLang="ko-KR" dirty="0"/>
              <a:t>(block)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한 페이지</a:t>
            </a:r>
            <a:r>
              <a:rPr lang="en-US" altLang="ko-KR" dirty="0"/>
              <a:t>(page)</a:t>
            </a:r>
          </a:p>
          <a:p>
            <a:r>
              <a:rPr lang="ko-KR" altLang="en-US" dirty="0"/>
              <a:t>블록체인</a:t>
            </a:r>
            <a:r>
              <a:rPr lang="en-US" altLang="ko-KR" dirty="0"/>
              <a:t>(blockchain)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원장</a:t>
            </a:r>
            <a:r>
              <a:rPr lang="en-US" altLang="ko-KR" dirty="0"/>
              <a:t>(ledger)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2E1D4DB-FB82-4B6A-B297-ADE63CFF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전통적인 원장</a:t>
            </a:r>
            <a:r>
              <a:rPr lang="en-US" altLang="ko-KR" dirty="0"/>
              <a:t>(Ledger)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9778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D86826-DE65-449D-AF49-A5002DF5E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트랜잭션</a:t>
            </a:r>
            <a:r>
              <a:rPr lang="en-US" altLang="ko-KR" dirty="0"/>
              <a:t>(transaction, </a:t>
            </a:r>
            <a:r>
              <a:rPr lang="en-US" altLang="ko-KR" dirty="0" err="1"/>
              <a:t>tx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거래 한 건</a:t>
            </a:r>
            <a:endParaRPr lang="en-US" altLang="ko-KR" dirty="0"/>
          </a:p>
          <a:p>
            <a:pPr lvl="1"/>
            <a:r>
              <a:rPr lang="en-US" altLang="ko-KR" dirty="0"/>
              <a:t>A </a:t>
            </a:r>
            <a:r>
              <a:rPr lang="ko-KR" altLang="en-US" dirty="0"/>
              <a:t>가</a:t>
            </a:r>
            <a:r>
              <a:rPr lang="en-US" altLang="ko-KR" dirty="0"/>
              <a:t> B</a:t>
            </a:r>
            <a:r>
              <a:rPr lang="ko-KR" altLang="en-US" dirty="0"/>
              <a:t>에게</a:t>
            </a:r>
            <a:r>
              <a:rPr lang="en-US" altLang="ko-KR" dirty="0"/>
              <a:t> 100 BTC </a:t>
            </a:r>
            <a:r>
              <a:rPr lang="ko-KR" altLang="en-US" dirty="0"/>
              <a:t>이체</a:t>
            </a:r>
            <a:r>
              <a:rPr lang="en-US" altLang="ko-KR" dirty="0"/>
              <a:t>(transfer)</a:t>
            </a:r>
          </a:p>
          <a:p>
            <a:pPr lvl="1"/>
            <a:r>
              <a:rPr lang="en-US" altLang="ko-KR" dirty="0"/>
              <a:t>B </a:t>
            </a:r>
            <a:r>
              <a:rPr lang="ko-KR" altLang="en-US" dirty="0"/>
              <a:t>가 </a:t>
            </a:r>
            <a:r>
              <a:rPr lang="en-US" altLang="ko-KR" dirty="0"/>
              <a:t>C</a:t>
            </a:r>
            <a:r>
              <a:rPr lang="ko-KR" altLang="en-US" dirty="0"/>
              <a:t>에게 </a:t>
            </a:r>
            <a:r>
              <a:rPr lang="en-US" altLang="ko-KR" dirty="0"/>
              <a:t>200 BTC </a:t>
            </a:r>
            <a:r>
              <a:rPr lang="ko-KR" altLang="en-US" dirty="0"/>
              <a:t>이체</a:t>
            </a:r>
            <a:endParaRPr lang="en-US" altLang="ko-KR" dirty="0"/>
          </a:p>
          <a:p>
            <a:pPr lvl="1"/>
            <a:r>
              <a:rPr lang="ko-KR" altLang="en-US" dirty="0"/>
              <a:t>그림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블록 </a:t>
            </a:r>
            <a:r>
              <a:rPr lang="en-US" altLang="ko-KR" dirty="0"/>
              <a:t>: </a:t>
            </a:r>
            <a:r>
              <a:rPr lang="ko-KR" altLang="en-US" dirty="0"/>
              <a:t>트랜잭션의 묶음</a:t>
            </a:r>
            <a:endParaRPr lang="en-US" altLang="ko-KR" dirty="0"/>
          </a:p>
          <a:p>
            <a:pPr lvl="1"/>
            <a:r>
              <a:rPr lang="ko-KR" altLang="en-US" dirty="0"/>
              <a:t>그림</a:t>
            </a:r>
            <a:endParaRPr lang="en-US" altLang="ko-KR" dirty="0"/>
          </a:p>
          <a:p>
            <a:r>
              <a:rPr lang="ko-KR" altLang="en-US" dirty="0"/>
              <a:t>블록체인 </a:t>
            </a:r>
            <a:r>
              <a:rPr lang="en-US" altLang="ko-KR" dirty="0"/>
              <a:t>: </a:t>
            </a:r>
            <a:r>
              <a:rPr lang="ko-KR" altLang="en-US" dirty="0"/>
              <a:t>블록의 묶음</a:t>
            </a:r>
            <a:endParaRPr lang="en-US" altLang="ko-KR" dirty="0"/>
          </a:p>
          <a:p>
            <a:pPr lvl="1"/>
            <a:r>
              <a:rPr lang="ko-KR" altLang="en-US" dirty="0"/>
              <a:t>그림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35C45B4-CA31-4806-AE91-4E0665AA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</a:t>
            </a:r>
            <a:r>
              <a:rPr lang="en-US" altLang="ko-KR" dirty="0"/>
              <a:t>, </a:t>
            </a:r>
            <a:r>
              <a:rPr lang="ko-KR" altLang="en-US" dirty="0"/>
              <a:t>블록</a:t>
            </a:r>
            <a:r>
              <a:rPr lang="en-US" altLang="ko-KR" dirty="0"/>
              <a:t>, </a:t>
            </a:r>
            <a:r>
              <a:rPr lang="ko-KR" altLang="en-US" dirty="0"/>
              <a:t>블록체인 </a:t>
            </a:r>
            <a:r>
              <a:rPr lang="en-US" altLang="ko-KR" dirty="0"/>
              <a:t>(transaction, block, blockchain)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261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C24FE19-C2EF-4B1C-8315-6C2202F19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94883"/>
            <a:ext cx="10515600" cy="4351338"/>
          </a:xfrm>
        </p:spPr>
        <p:txBody>
          <a:bodyPr/>
          <a:lstStyle/>
          <a:p>
            <a:r>
              <a:rPr lang="ko-KR" altLang="en-US" dirty="0"/>
              <a:t>블록은 트랜잭션의 묶음</a:t>
            </a:r>
            <a:endParaRPr lang="en-US" altLang="ko-KR" dirty="0"/>
          </a:p>
          <a:p>
            <a:r>
              <a:rPr lang="ko-KR" altLang="en-US" dirty="0" err="1"/>
              <a:t>머클트리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33B1BD5-F70E-4AA8-9622-68C59F6B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트랜잭션</a:t>
            </a:r>
          </a:p>
        </p:txBody>
      </p:sp>
    </p:spTree>
    <p:extLst>
      <p:ext uri="{BB962C8B-B14F-4D97-AF65-F5344CB8AC3E}">
        <p14:creationId xmlns:p14="http://schemas.microsoft.com/office/powerpoint/2010/main" val="3206620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AB002EA-5AF7-40A4-B19A-1C24C14FE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블록 헤더 구성요소</a:t>
            </a:r>
            <a:endParaRPr lang="en-US" altLang="ko-KR" dirty="0"/>
          </a:p>
          <a:p>
            <a:pPr lvl="1"/>
            <a:r>
              <a:rPr lang="ko-KR" altLang="en-US" dirty="0"/>
              <a:t>타임스탬프 </a:t>
            </a:r>
            <a:r>
              <a:rPr lang="en-US" altLang="ko-KR" dirty="0"/>
              <a:t>(Timestamp)</a:t>
            </a:r>
          </a:p>
          <a:p>
            <a:pPr lvl="1"/>
            <a:r>
              <a:rPr lang="ko-KR" altLang="en-US" dirty="0" err="1"/>
              <a:t>머클</a:t>
            </a:r>
            <a:r>
              <a:rPr lang="ko-KR" altLang="en-US" dirty="0"/>
              <a:t> 루트</a:t>
            </a:r>
            <a:r>
              <a:rPr lang="en-US" altLang="ko-KR" dirty="0"/>
              <a:t>(Merkle Root)</a:t>
            </a:r>
          </a:p>
          <a:p>
            <a:pPr lvl="1"/>
            <a:r>
              <a:rPr lang="ko-KR" altLang="en-US" dirty="0"/>
              <a:t>이전 블록 해시</a:t>
            </a:r>
            <a:endParaRPr lang="en-US" altLang="ko-KR" dirty="0"/>
          </a:p>
          <a:p>
            <a:pPr lvl="1"/>
            <a:r>
              <a:rPr lang="ko-KR" altLang="en-US" dirty="0"/>
              <a:t>블록 해시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64E0564-5498-435B-98F1-02A5A03A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블록체인</a:t>
            </a:r>
          </a:p>
        </p:txBody>
      </p:sp>
    </p:spTree>
    <p:extLst>
      <p:ext uri="{BB962C8B-B14F-4D97-AF65-F5344CB8AC3E}">
        <p14:creationId xmlns:p14="http://schemas.microsoft.com/office/powerpoint/2010/main" val="3242126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AB002EA-5AF7-40A4-B19A-1C24C14FE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타임스탬프 </a:t>
            </a:r>
            <a:r>
              <a:rPr lang="en-US" altLang="ko-KR" dirty="0"/>
              <a:t>(Timestamp)</a:t>
            </a:r>
          </a:p>
          <a:p>
            <a:pPr lvl="1"/>
            <a:r>
              <a:rPr lang="ko-KR" altLang="en-US" dirty="0"/>
              <a:t>시간 표기방법</a:t>
            </a:r>
            <a:endParaRPr lang="en-US" altLang="ko-KR" dirty="0"/>
          </a:p>
          <a:p>
            <a:pPr lvl="1"/>
            <a:r>
              <a:rPr lang="en-US" altLang="ko-KR" dirty="0"/>
              <a:t>1970-01-01</a:t>
            </a:r>
            <a:r>
              <a:rPr lang="ko-KR" altLang="en-US" dirty="0"/>
              <a:t> </a:t>
            </a:r>
            <a:r>
              <a:rPr lang="en-US" altLang="ko-KR" dirty="0"/>
              <a:t>00:00:00.000 </a:t>
            </a:r>
            <a:r>
              <a:rPr lang="ko-KR" altLang="en-US" dirty="0"/>
              <a:t>을 </a:t>
            </a:r>
            <a:r>
              <a:rPr lang="en-US" altLang="ko-KR" dirty="0"/>
              <a:t>0</a:t>
            </a:r>
            <a:r>
              <a:rPr lang="ko-KR" altLang="en-US" dirty="0"/>
              <a:t>으로 시작해서 </a:t>
            </a:r>
            <a:r>
              <a:rPr lang="en-US" altLang="ko-KR" dirty="0" err="1"/>
              <a:t>ms</a:t>
            </a:r>
            <a:r>
              <a:rPr lang="en-US" altLang="ko-KR" dirty="0"/>
              <a:t>(</a:t>
            </a:r>
            <a:r>
              <a:rPr lang="ko-KR" altLang="en-US" dirty="0" err="1"/>
              <a:t>밀리세컨트</a:t>
            </a:r>
            <a:r>
              <a:rPr lang="en-US" altLang="ko-KR" dirty="0"/>
              <a:t>) </a:t>
            </a:r>
            <a:r>
              <a:rPr lang="ko-KR" altLang="en-US" dirty="0"/>
              <a:t>로 표시 </a:t>
            </a:r>
            <a:r>
              <a:rPr lang="en-US" altLang="ko-KR" dirty="0"/>
              <a:t>(1ms = 1/1000s)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1000 : 1970-01-01</a:t>
            </a:r>
            <a:r>
              <a:rPr lang="ko-KR" altLang="en-US" dirty="0"/>
              <a:t> </a:t>
            </a:r>
            <a:r>
              <a:rPr lang="en-US" altLang="ko-KR" dirty="0"/>
              <a:t>00:00:01.000</a:t>
            </a:r>
          </a:p>
          <a:p>
            <a:pPr lvl="1"/>
            <a:r>
              <a:rPr lang="ko-KR" altLang="en-US" dirty="0"/>
              <a:t>블록의 우선순위 검증 조건</a:t>
            </a:r>
            <a:endParaRPr lang="en-US" altLang="ko-KR" dirty="0"/>
          </a:p>
          <a:p>
            <a:r>
              <a:rPr lang="ko-KR" altLang="en-US" dirty="0" err="1"/>
              <a:t>머클</a:t>
            </a:r>
            <a:r>
              <a:rPr lang="ko-KR" altLang="en-US" dirty="0"/>
              <a:t> 루트</a:t>
            </a:r>
            <a:r>
              <a:rPr lang="en-US" altLang="ko-KR" dirty="0"/>
              <a:t>(Merkle Root)</a:t>
            </a:r>
          </a:p>
          <a:p>
            <a:pPr lvl="1"/>
            <a:r>
              <a:rPr lang="ko-KR" altLang="en-US" dirty="0"/>
              <a:t>트랜잭션들의 </a:t>
            </a:r>
            <a:r>
              <a:rPr lang="ko-KR" altLang="en-US" dirty="0" err="1"/>
              <a:t>머클</a:t>
            </a:r>
            <a:r>
              <a:rPr lang="ko-KR" altLang="en-US" dirty="0"/>
              <a:t> 트리 루트</a:t>
            </a:r>
            <a:endParaRPr lang="en-US" altLang="ko-KR" dirty="0"/>
          </a:p>
          <a:p>
            <a:r>
              <a:rPr lang="ko-KR" altLang="en-US" dirty="0"/>
              <a:t>이전 블록 해시 </a:t>
            </a:r>
            <a:r>
              <a:rPr lang="en-US" altLang="ko-KR" dirty="0"/>
              <a:t>(Previous</a:t>
            </a:r>
            <a:r>
              <a:rPr lang="ko-KR" altLang="en-US" dirty="0"/>
              <a:t> </a:t>
            </a:r>
            <a:r>
              <a:rPr lang="en-US" altLang="ko-KR" dirty="0"/>
              <a:t>Block</a:t>
            </a:r>
            <a:r>
              <a:rPr lang="ko-KR" altLang="en-US" dirty="0"/>
              <a:t> </a:t>
            </a:r>
            <a:r>
              <a:rPr lang="en-US" altLang="ko-KR" dirty="0"/>
              <a:t>Hash)</a:t>
            </a:r>
          </a:p>
          <a:p>
            <a:r>
              <a:rPr lang="ko-KR" altLang="en-US" dirty="0"/>
              <a:t>블록 해시 </a:t>
            </a:r>
            <a:r>
              <a:rPr lang="en-US" altLang="ko-KR" dirty="0"/>
              <a:t>(Block Hash)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64E0564-5498-435B-98F1-02A5A03A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블록체인</a:t>
            </a:r>
          </a:p>
        </p:txBody>
      </p:sp>
    </p:spTree>
    <p:extLst>
      <p:ext uri="{BB962C8B-B14F-4D97-AF65-F5344CB8AC3E}">
        <p14:creationId xmlns:p14="http://schemas.microsoft.com/office/powerpoint/2010/main" val="2429258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F27C90E-7E5A-4BB7-B9AF-64B8CB32B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44082" y="1126318"/>
            <a:ext cx="4225235" cy="545470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7584918C-A048-443F-BB30-7E34A6D1E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[ Bitcoin: A Peer-to-Peer Electronic Cash System]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F93D7-2E7B-49A0-8EAE-2E065A299EE6}"/>
              </a:ext>
            </a:extLst>
          </p:cNvPr>
          <p:cNvSpPr txBox="1"/>
          <p:nvPr/>
        </p:nvSpPr>
        <p:spPr>
          <a:xfrm>
            <a:off x="7157303" y="6581027"/>
            <a:ext cx="399879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hlinkClick r:id="rId4"/>
              </a:rPr>
              <a:t>https://bitcoin.org/bitcoin.pdf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hlinkClick r:id="rId5"/>
              </a:rPr>
              <a:t>한글</a:t>
            </a:r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BCEBDD-CC4B-42A8-BCE8-EC4D313FD7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7661" y="1125940"/>
            <a:ext cx="3255277" cy="54550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9A101F-6F03-4957-A834-8A951D981335}"/>
              </a:ext>
            </a:extLst>
          </p:cNvPr>
          <p:cNvSpPr txBox="1"/>
          <p:nvPr/>
        </p:nvSpPr>
        <p:spPr>
          <a:xfrm>
            <a:off x="1355297" y="6581027"/>
            <a:ext cx="336000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hlinkClick r:id="rId7"/>
              </a:rPr>
              <a:t>https://satoshi.nakamotoinstitute.org/emails/cryptography/</a:t>
            </a:r>
            <a:endParaRPr lang="ko-KR" altLang="en-US" sz="900" dirty="0"/>
          </a:p>
        </p:txBody>
      </p:sp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FD3592D1-C1B7-48C7-8FE4-51FE1D281A88}"/>
              </a:ext>
            </a:extLst>
          </p:cNvPr>
          <p:cNvSpPr txBox="1">
            <a:spLocks/>
          </p:cNvSpPr>
          <p:nvPr/>
        </p:nvSpPr>
        <p:spPr>
          <a:xfrm>
            <a:off x="241300" y="674860"/>
            <a:ext cx="5854700" cy="5991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Arial" panose="020B0604020202020204" pitchFamily="34" charset="0"/>
              <a:buNone/>
            </a:pPr>
            <a:r>
              <a:rPr lang="en-US" altLang="ko-KR" dirty="0"/>
              <a:t>2008-10-31 </a:t>
            </a:r>
            <a:r>
              <a:rPr lang="en-US" altLang="ko-KR" dirty="0" err="1"/>
              <a:t>Cypherpunk</a:t>
            </a:r>
            <a:r>
              <a:rPr lang="en-US" altLang="ko-KR" dirty="0"/>
              <a:t> mailing list</a:t>
            </a:r>
            <a:endParaRPr lang="ko-KR" altLang="en-US" dirty="0"/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04213258-12A8-48E3-A5E0-C05C5614F06E}"/>
              </a:ext>
            </a:extLst>
          </p:cNvPr>
          <p:cNvSpPr txBox="1">
            <a:spLocks/>
          </p:cNvSpPr>
          <p:nvPr/>
        </p:nvSpPr>
        <p:spPr>
          <a:xfrm>
            <a:off x="6096000" y="705391"/>
            <a:ext cx="5854700" cy="5991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Arial" panose="020B0604020202020204" pitchFamily="34" charset="0"/>
              <a:buNone/>
            </a:pPr>
            <a:r>
              <a:rPr lang="en-US" altLang="ko-KR" dirty="0"/>
              <a:t>Bitcoin Paper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515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9AB4BA7-67A5-4EEF-B1C0-4A60917FF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트랜잭션 </a:t>
            </a:r>
            <a:r>
              <a:rPr lang="ko-KR" altLang="en-US" dirty="0" err="1"/>
              <a:t>위변조</a:t>
            </a:r>
            <a:r>
              <a:rPr lang="ko-KR" altLang="en-US" dirty="0"/>
              <a:t> 시</a:t>
            </a:r>
            <a:r>
              <a:rPr lang="en-US" altLang="ko-KR" dirty="0"/>
              <a:t>, Hash </a:t>
            </a:r>
            <a:r>
              <a:rPr lang="ko-KR" altLang="en-US" dirty="0"/>
              <a:t>함수의 </a:t>
            </a:r>
            <a:r>
              <a:rPr lang="en-US" altLang="ko-KR" dirty="0"/>
              <a:t>avalanche effect</a:t>
            </a:r>
            <a:r>
              <a:rPr lang="ko-KR" altLang="en-US" dirty="0"/>
              <a:t>에 의한 </a:t>
            </a:r>
            <a:r>
              <a:rPr lang="ko-KR" altLang="en-US" dirty="0" err="1"/>
              <a:t>위변조</a:t>
            </a:r>
            <a:r>
              <a:rPr lang="ko-KR" altLang="en-US" dirty="0"/>
              <a:t> 방지</a:t>
            </a:r>
            <a:endParaRPr lang="en-US" altLang="ko-KR" dirty="0"/>
          </a:p>
          <a:p>
            <a:r>
              <a:rPr lang="ko-KR" altLang="en-US" dirty="0"/>
              <a:t>변조된 블록부터 다시 블록을 만든다면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1C427AF-BFCB-46F2-BBDC-CB51A70E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블록체인의 보안 </a:t>
            </a:r>
            <a:r>
              <a:rPr lang="en-US" altLang="ko-KR" dirty="0"/>
              <a:t>[</a:t>
            </a:r>
            <a:r>
              <a:rPr lang="ko-KR" altLang="en-US" dirty="0" err="1"/>
              <a:t>위변조</a:t>
            </a:r>
            <a:r>
              <a:rPr lang="ko-KR" altLang="en-US" dirty="0"/>
              <a:t> 방지</a:t>
            </a:r>
            <a:r>
              <a:rPr lang="en-US" altLang="ko-KR" dirty="0"/>
              <a:t>, </a:t>
            </a:r>
            <a:r>
              <a:rPr lang="ko-KR" altLang="en-US" dirty="0"/>
              <a:t>검열 저항성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0160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4027968-71C8-4113-8D55-A8DAA0990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블록 높이</a:t>
            </a:r>
            <a:r>
              <a:rPr lang="en-US" altLang="ko-KR" dirty="0"/>
              <a:t>, </a:t>
            </a:r>
            <a:r>
              <a:rPr lang="ko-KR" altLang="en-US" dirty="0"/>
              <a:t>깊이</a:t>
            </a:r>
            <a:r>
              <a:rPr lang="en-US" altLang="ko-KR" dirty="0"/>
              <a:t>, </a:t>
            </a:r>
            <a:r>
              <a:rPr lang="ko-KR" altLang="en-US" dirty="0"/>
              <a:t>확인 표현 도형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2E1D4DB-FB82-4B6A-B297-ADE63CFF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 높이</a:t>
            </a:r>
            <a:r>
              <a:rPr lang="en-US" altLang="ko-KR" dirty="0"/>
              <a:t>, </a:t>
            </a:r>
            <a:r>
              <a:rPr lang="ko-KR" altLang="en-US" dirty="0"/>
              <a:t>깊이</a:t>
            </a:r>
            <a:r>
              <a:rPr lang="en-US" altLang="ko-KR" dirty="0"/>
              <a:t>, </a:t>
            </a:r>
            <a:r>
              <a:rPr lang="ko-KR" altLang="en-US" dirty="0"/>
              <a:t>확인</a:t>
            </a:r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54D3B287-1DD9-43F0-B305-6FF777A67E11}"/>
              </a:ext>
            </a:extLst>
          </p:cNvPr>
          <p:cNvSpPr/>
          <p:nvPr/>
        </p:nvSpPr>
        <p:spPr>
          <a:xfrm>
            <a:off x="2008257" y="1669774"/>
            <a:ext cx="1027043" cy="102704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109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17D7866-62B3-45DF-831C-F91C0D81F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en-US" altLang="ko-KR" dirty="0"/>
              <a:t>: UTXO</a:t>
            </a:r>
          </a:p>
          <a:p>
            <a:pPr lvl="1"/>
            <a:r>
              <a:rPr lang="ko-KR" altLang="en-US" dirty="0"/>
              <a:t>블록체인에 상태 및 검증 정보를 모두 저장</a:t>
            </a:r>
            <a:endParaRPr lang="en-US" altLang="ko-KR" dirty="0"/>
          </a:p>
          <a:p>
            <a:r>
              <a:rPr lang="ko-KR" altLang="en-US" dirty="0" err="1"/>
              <a:t>이더리움</a:t>
            </a:r>
            <a:r>
              <a:rPr lang="en-US" altLang="ko-KR" dirty="0"/>
              <a:t>: Account Based</a:t>
            </a:r>
          </a:p>
          <a:p>
            <a:pPr lvl="1"/>
            <a:r>
              <a:rPr lang="en-US" altLang="ko-KR" dirty="0"/>
              <a:t>Nonce, Value, Data, </a:t>
            </a:r>
            <a:r>
              <a:rPr lang="en-US" altLang="ko-KR" dirty="0" err="1"/>
              <a:t>StorageHash</a:t>
            </a:r>
            <a:endParaRPr lang="en-US" altLang="ko-KR" dirty="0"/>
          </a:p>
          <a:p>
            <a:pPr lvl="1"/>
            <a:r>
              <a:rPr lang="ko-KR" altLang="en-US" dirty="0"/>
              <a:t>블록체인 </a:t>
            </a:r>
            <a:r>
              <a:rPr lang="en-US" altLang="ko-KR" dirty="0"/>
              <a:t>+ State DB</a:t>
            </a:r>
          </a:p>
          <a:p>
            <a:pPr lvl="2"/>
            <a:r>
              <a:rPr lang="ko-KR" altLang="en-US" dirty="0"/>
              <a:t>상태</a:t>
            </a:r>
            <a:r>
              <a:rPr lang="en-US" altLang="ko-KR" dirty="0"/>
              <a:t>: State DB</a:t>
            </a:r>
          </a:p>
          <a:p>
            <a:pPr lvl="2"/>
            <a:r>
              <a:rPr lang="ko-KR" altLang="en-US" dirty="0"/>
              <a:t>블록체인 </a:t>
            </a:r>
            <a:r>
              <a:rPr lang="en-US" altLang="ko-KR" dirty="0"/>
              <a:t>: </a:t>
            </a:r>
            <a:r>
              <a:rPr lang="ko-KR" altLang="en-US" dirty="0"/>
              <a:t>상태 탐색 및 검증정보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422F16-A4CB-4243-81D2-77F6619D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1002320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849A01D-00D9-4C00-8E2D-E4EE1ED5C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Unspent Transaction Output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92273E2-1BA7-4408-9DC1-BFBAFADB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</a:t>
            </a:r>
            <a:r>
              <a:rPr lang="en-US" altLang="ko-KR" dirty="0"/>
              <a:t>[ </a:t>
            </a:r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UTXO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7217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780CD0E-A430-432E-A3CB-476E1945E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비밀키 </a:t>
            </a:r>
            <a:r>
              <a:rPr lang="en-US" altLang="ko-KR" dirty="0"/>
              <a:t>-&gt; ECC(secp256k1)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공개키 </a:t>
            </a:r>
            <a:r>
              <a:rPr lang="en-US" altLang="ko-KR" dirty="0"/>
              <a:t>-&gt; Keccak256 -&gt; </a:t>
            </a:r>
            <a:r>
              <a:rPr lang="ko-KR" altLang="en-US" dirty="0"/>
              <a:t>하위 </a:t>
            </a:r>
            <a:r>
              <a:rPr lang="en-US" altLang="ko-KR" dirty="0"/>
              <a:t>160bit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A8DE42F-DB17-4973-8EF7-E5991253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</a:t>
            </a:r>
            <a:r>
              <a:rPr lang="en-US" altLang="ko-KR" dirty="0"/>
              <a:t>[ </a:t>
            </a:r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Account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813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0343A65-5B4D-463C-86A2-AA530D32E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603074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비밀키 </a:t>
            </a:r>
            <a:r>
              <a:rPr lang="en-US" altLang="ko-KR" dirty="0"/>
              <a:t>-&gt; </a:t>
            </a:r>
            <a:r>
              <a:rPr lang="ko-KR" altLang="en-US" dirty="0"/>
              <a:t>공개키 </a:t>
            </a:r>
            <a:r>
              <a:rPr lang="en-US" altLang="ko-KR" dirty="0"/>
              <a:t>-&gt; </a:t>
            </a:r>
            <a:r>
              <a:rPr lang="ko-KR" altLang="en-US" dirty="0"/>
              <a:t>계정의 주소</a:t>
            </a:r>
            <a:endParaRPr lang="en-US" altLang="ko-KR" dirty="0"/>
          </a:p>
          <a:p>
            <a:r>
              <a:rPr lang="ko-KR" altLang="en-US" dirty="0" err="1"/>
              <a:t>비트코인</a:t>
            </a:r>
            <a:r>
              <a:rPr lang="ko-KR" altLang="en-US" dirty="0"/>
              <a:t> 주소 생성 방법</a:t>
            </a:r>
            <a:endParaRPr lang="en-US" altLang="ko-KR" dirty="0"/>
          </a:p>
          <a:p>
            <a:pPr lvl="1"/>
            <a:r>
              <a:rPr lang="ko-KR" altLang="en-US" dirty="0"/>
              <a:t>비밀키 </a:t>
            </a:r>
            <a:r>
              <a:rPr lang="en-US" altLang="ko-KR" dirty="0"/>
              <a:t>-&gt; ECC(secp256k1)  -&gt; </a:t>
            </a:r>
            <a:r>
              <a:rPr lang="ko-KR" altLang="en-US" dirty="0"/>
              <a:t>공개키 </a:t>
            </a:r>
            <a:r>
              <a:rPr lang="en-US" altLang="ko-KR" dirty="0"/>
              <a:t>-&gt; SHA-256 -&gt; RIPEMD160 (20</a:t>
            </a:r>
            <a:r>
              <a:rPr lang="ko-KR" altLang="en-US" dirty="0"/>
              <a:t>바이트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en-US" altLang="ko-KR" dirty="0"/>
              <a:t>-&gt; prefix 0x00 (1</a:t>
            </a:r>
            <a:r>
              <a:rPr lang="ko-KR" altLang="en-US" dirty="0"/>
              <a:t>바이트</a:t>
            </a:r>
            <a:r>
              <a:rPr lang="en-US" altLang="ko-KR" dirty="0"/>
              <a:t>) -&gt; </a:t>
            </a:r>
            <a:br>
              <a:rPr lang="en-US" altLang="ko-KR" dirty="0"/>
            </a:br>
            <a:r>
              <a:rPr lang="en-US" altLang="ko-KR" dirty="0"/>
              <a:t>postfix checksum( 0x00 + </a:t>
            </a:r>
            <a:r>
              <a:rPr lang="ko-KR" altLang="en-US" dirty="0"/>
              <a:t>공개키 </a:t>
            </a:r>
            <a:r>
              <a:rPr lang="ko-KR" altLang="en-US" dirty="0" err="1"/>
              <a:t>해시값의</a:t>
            </a:r>
            <a:r>
              <a:rPr lang="ko-KR" altLang="en-US" dirty="0"/>
              <a:t> </a:t>
            </a:r>
            <a:r>
              <a:rPr lang="en-US" altLang="ko-KR" dirty="0"/>
              <a:t>SHA256 -&gt; SHA256 -&gt; </a:t>
            </a:r>
            <a:r>
              <a:rPr lang="ko-KR" altLang="en-US" dirty="0"/>
              <a:t>결과의 </a:t>
            </a:r>
            <a:r>
              <a:rPr lang="ko-KR" altLang="en-US" dirty="0" err="1"/>
              <a:t>맨앞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바이트</a:t>
            </a:r>
            <a:br>
              <a:rPr lang="en-US" altLang="ko-KR" dirty="0"/>
            </a:br>
            <a:r>
              <a:rPr lang="en-US" altLang="ko-KR" dirty="0"/>
              <a:t>-&gt; 0x00 + </a:t>
            </a:r>
            <a:r>
              <a:rPr lang="ko-KR" altLang="en-US" dirty="0"/>
              <a:t>공개키 </a:t>
            </a:r>
            <a:r>
              <a:rPr lang="ko-KR" altLang="en-US" dirty="0" err="1"/>
              <a:t>해쉬값</a:t>
            </a:r>
            <a:r>
              <a:rPr lang="ko-KR" altLang="en-US" dirty="0"/>
              <a:t> </a:t>
            </a:r>
            <a:r>
              <a:rPr lang="en-US" altLang="ko-KR" dirty="0"/>
              <a:t>+ checksum =&gt; </a:t>
            </a:r>
            <a:r>
              <a:rPr lang="ko-KR" altLang="en-US" dirty="0"/>
              <a:t>총 </a:t>
            </a:r>
            <a:r>
              <a:rPr lang="en-US" altLang="ko-KR" dirty="0"/>
              <a:t>25</a:t>
            </a:r>
            <a:r>
              <a:rPr lang="ko-KR" altLang="en-US" dirty="0"/>
              <a:t>바이트</a:t>
            </a:r>
            <a:r>
              <a:rPr lang="en-US" altLang="ko-KR" dirty="0"/>
              <a:t> =&gt; Base58</a:t>
            </a:r>
          </a:p>
          <a:p>
            <a:pPr lvl="1"/>
            <a:r>
              <a:rPr lang="en-US" altLang="ko-KR" dirty="0"/>
              <a:t>RIPEMD160 -&gt; </a:t>
            </a:r>
            <a:r>
              <a:rPr lang="ko-KR" altLang="en-US" dirty="0"/>
              <a:t>학계에서 만든 </a:t>
            </a:r>
            <a:r>
              <a:rPr lang="en-US" altLang="ko-KR" dirty="0"/>
              <a:t>output 160bit</a:t>
            </a:r>
            <a:r>
              <a:rPr lang="ko-KR" altLang="en-US" dirty="0"/>
              <a:t> 암호화 </a:t>
            </a:r>
            <a:r>
              <a:rPr lang="ko-KR" altLang="en-US" dirty="0" err="1"/>
              <a:t>해쉬</a:t>
            </a:r>
            <a:r>
              <a:rPr lang="ko-KR" altLang="en-US" dirty="0"/>
              <a:t> 함수 </a:t>
            </a:r>
            <a:r>
              <a:rPr lang="en-US" altLang="ko-KR" dirty="0"/>
              <a:t>(</a:t>
            </a:r>
            <a:r>
              <a:rPr lang="ko-KR" altLang="en-US" dirty="0"/>
              <a:t>많이 사용되지 않음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Base58 Check </a:t>
            </a:r>
            <a:r>
              <a:rPr lang="ko-KR" altLang="en-US" dirty="0"/>
              <a:t>인코딩</a:t>
            </a:r>
            <a:endParaRPr lang="en-US" altLang="ko-KR" dirty="0"/>
          </a:p>
          <a:p>
            <a:pPr lvl="2"/>
            <a:r>
              <a:rPr lang="en-US" altLang="ko-KR" dirty="0"/>
              <a:t>0 ~ 57 </a:t>
            </a:r>
            <a:r>
              <a:rPr lang="ko-KR" altLang="en-US" dirty="0"/>
              <a:t>을 </a:t>
            </a:r>
            <a:r>
              <a:rPr lang="en-US" altLang="ko-KR" dirty="0"/>
              <a:t>1~9,A~Z,a~z </a:t>
            </a:r>
            <a:r>
              <a:rPr lang="ko-KR" altLang="en-US" dirty="0"/>
              <a:t>까지 매핑</a:t>
            </a:r>
            <a:endParaRPr lang="en-US" altLang="ko-KR" dirty="0"/>
          </a:p>
          <a:p>
            <a:pPr lvl="3"/>
            <a:r>
              <a:rPr lang="en-US" altLang="ko-KR" dirty="0"/>
              <a:t>BASE64</a:t>
            </a:r>
            <a:r>
              <a:rPr lang="ko-KR" altLang="en-US" dirty="0"/>
              <a:t>의 </a:t>
            </a:r>
            <a:r>
              <a:rPr lang="en-US" altLang="ko-KR" dirty="0"/>
              <a:t>0(</a:t>
            </a:r>
            <a:r>
              <a:rPr lang="ko-KR" altLang="en-US" dirty="0"/>
              <a:t>숫자 </a:t>
            </a:r>
            <a:r>
              <a:rPr lang="en-US" altLang="ko-KR" dirty="0"/>
              <a:t>0), O(</a:t>
            </a:r>
            <a:r>
              <a:rPr lang="ko-KR" altLang="en-US" dirty="0"/>
              <a:t>대문자 </a:t>
            </a:r>
            <a:r>
              <a:rPr lang="en-US" altLang="ko-KR" dirty="0"/>
              <a:t>O), I(</a:t>
            </a:r>
            <a:r>
              <a:rPr lang="ko-KR" altLang="en-US" dirty="0"/>
              <a:t>대문자 아이</a:t>
            </a:r>
            <a:r>
              <a:rPr lang="en-US" altLang="ko-KR" dirty="0"/>
              <a:t>), l(</a:t>
            </a:r>
            <a:r>
              <a:rPr lang="ko-KR" altLang="en-US" dirty="0"/>
              <a:t>소문자 엘</a:t>
            </a:r>
            <a:r>
              <a:rPr lang="en-US" altLang="ko-KR" dirty="0"/>
              <a:t>)</a:t>
            </a:r>
            <a:r>
              <a:rPr lang="ko-KR" altLang="en-US" dirty="0"/>
              <a:t>처럼 모양이 비슷해 혼동을 일으키는 몇 글자를 제외하고 만든 것이 </a:t>
            </a:r>
            <a:r>
              <a:rPr lang="en-US" altLang="ko-KR" dirty="0"/>
              <a:t>base 58</a:t>
            </a:r>
          </a:p>
          <a:p>
            <a:pPr lvl="3"/>
            <a:r>
              <a:rPr lang="en-US" altLang="ko-KR" dirty="0"/>
              <a:t>Base64</a:t>
            </a:r>
            <a:r>
              <a:rPr lang="ko-KR" altLang="en-US" dirty="0"/>
              <a:t>는 공식 매핑 테이블이 있으나 </a:t>
            </a:r>
            <a:r>
              <a:rPr lang="en-US" altLang="ko-KR" dirty="0"/>
              <a:t>base58</a:t>
            </a:r>
            <a:r>
              <a:rPr lang="ko-KR" altLang="en-US" dirty="0"/>
              <a:t>은 응용프로그램마다 다를 수 있다</a:t>
            </a:r>
            <a:r>
              <a:rPr lang="en-US" altLang="ko-KR" dirty="0"/>
              <a:t>. </a:t>
            </a:r>
            <a:r>
              <a:rPr lang="ko-KR" altLang="en-US" dirty="0"/>
              <a:t>여기 표는 </a:t>
            </a:r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base58 </a:t>
            </a:r>
            <a:r>
              <a:rPr lang="ko-KR" altLang="en-US" dirty="0" err="1"/>
              <a:t>매핑표</a:t>
            </a:r>
            <a:endParaRPr lang="en-US" altLang="ko-KR" dirty="0"/>
          </a:p>
          <a:p>
            <a:pPr lvl="2"/>
            <a:r>
              <a:rPr lang="ko-KR" altLang="en-US" dirty="0"/>
              <a:t>예전 이메일이 이진 파일을 처리하지 못하던 시절 이메일에 이진 파일을 첨부하기 위해서 사용</a:t>
            </a:r>
            <a:endParaRPr lang="en-US" altLang="ko-KR" dirty="0"/>
          </a:p>
          <a:p>
            <a:pPr lvl="2"/>
            <a:r>
              <a:rPr lang="ko-KR" altLang="en-US" dirty="0" err="1"/>
              <a:t>매핑표를</a:t>
            </a:r>
            <a:r>
              <a:rPr lang="ko-KR" altLang="en-US" dirty="0"/>
              <a:t> 이용하여 </a:t>
            </a:r>
            <a:r>
              <a:rPr lang="en-US" altLang="ko-KR" dirty="0"/>
              <a:t>58</a:t>
            </a:r>
            <a:r>
              <a:rPr lang="ko-KR" altLang="en-US" dirty="0"/>
              <a:t>진수 처리로 생각하면 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주의</a:t>
            </a:r>
            <a:r>
              <a:rPr lang="en-US" altLang="ko-KR" dirty="0"/>
              <a:t>: </a:t>
            </a:r>
            <a:r>
              <a:rPr lang="ko-KR" altLang="en-US" dirty="0"/>
              <a:t>맨 앞에 </a:t>
            </a:r>
            <a:r>
              <a:rPr lang="en-US" altLang="ko-KR" dirty="0"/>
              <a:t>0</a:t>
            </a:r>
            <a:r>
              <a:rPr lang="ko-KR" altLang="en-US" dirty="0"/>
              <a:t>이 연속한 경우</a:t>
            </a:r>
            <a:r>
              <a:rPr lang="en-US" altLang="ko-KR" dirty="0"/>
              <a:t>: </a:t>
            </a:r>
            <a:r>
              <a:rPr lang="ko-KR" altLang="en-US" dirty="0"/>
              <a:t>맨 앞의 </a:t>
            </a:r>
            <a:r>
              <a:rPr lang="en-US" altLang="ko-KR" dirty="0"/>
              <a:t>0</a:t>
            </a:r>
            <a:r>
              <a:rPr lang="ko-KR" altLang="en-US" dirty="0"/>
              <a:t>을 바이트 단위로 분리하여 모두 </a:t>
            </a:r>
            <a:r>
              <a:rPr lang="en-US" altLang="ko-KR" dirty="0"/>
              <a:t>1</a:t>
            </a:r>
            <a:r>
              <a:rPr lang="ko-KR" altLang="en-US" dirty="0"/>
              <a:t>로 변환</a:t>
            </a:r>
            <a:endParaRPr lang="en-US" altLang="ko-KR" dirty="0"/>
          </a:p>
          <a:p>
            <a:pPr lvl="3"/>
            <a:r>
              <a:rPr lang="ko-KR" altLang="en-US" dirty="0"/>
              <a:t>나머지는 </a:t>
            </a:r>
            <a:r>
              <a:rPr lang="en-US" altLang="ko-KR" dirty="0"/>
              <a:t>58</a:t>
            </a:r>
            <a:r>
              <a:rPr lang="ko-KR" altLang="en-US" dirty="0" err="1"/>
              <a:t>진번</a:t>
            </a:r>
            <a:r>
              <a:rPr lang="ko-KR" altLang="en-US" dirty="0"/>
              <a:t> 변환을 활용해 두 수를 합친다</a:t>
            </a:r>
            <a:endParaRPr lang="en-US" altLang="ko-KR" dirty="0"/>
          </a:p>
          <a:p>
            <a:pPr lvl="3"/>
            <a:r>
              <a:rPr lang="en-US" altLang="ko-KR" dirty="0"/>
              <a:t>3</a:t>
            </a:r>
            <a:r>
              <a:rPr lang="ko-KR" altLang="en-US" dirty="0"/>
              <a:t>으로 인해  항상 맨 앞에 최소 </a:t>
            </a:r>
            <a:r>
              <a:rPr lang="en-US" altLang="ko-KR" dirty="0"/>
              <a:t>1</a:t>
            </a:r>
            <a:r>
              <a:rPr lang="ko-KR" altLang="en-US" dirty="0"/>
              <a:t>바이트의 </a:t>
            </a:r>
            <a:r>
              <a:rPr lang="en-US" altLang="ko-KR" dirty="0"/>
              <a:t>0</a:t>
            </a:r>
            <a:r>
              <a:rPr lang="ko-KR" altLang="en-US" dirty="0"/>
              <a:t>이 존재</a:t>
            </a:r>
            <a:endParaRPr lang="en-US" altLang="ko-KR" dirty="0"/>
          </a:p>
          <a:p>
            <a:pPr lvl="3"/>
            <a:r>
              <a:rPr lang="en-US" altLang="ko-KR" dirty="0"/>
              <a:t>0</a:t>
            </a:r>
            <a:r>
              <a:rPr lang="ko-KR" altLang="en-US" dirty="0"/>
              <a:t>의 바이트 수 만큼 </a:t>
            </a:r>
            <a:r>
              <a:rPr lang="en-US" altLang="ko-KR" dirty="0"/>
              <a:t>1 +  Base58 </a:t>
            </a:r>
            <a:r>
              <a:rPr lang="ko-KR" altLang="en-US" dirty="0"/>
              <a:t>결과</a:t>
            </a:r>
            <a:endParaRPr lang="en-US" altLang="ko-KR" dirty="0"/>
          </a:p>
          <a:p>
            <a:pPr lvl="2"/>
            <a:r>
              <a:rPr lang="ko-KR" altLang="en-US" dirty="0"/>
              <a:t>특징</a:t>
            </a:r>
            <a:endParaRPr lang="en-US" altLang="ko-KR" dirty="0"/>
          </a:p>
          <a:p>
            <a:pPr lvl="3"/>
            <a:r>
              <a:rPr lang="ko-KR" altLang="en-US" dirty="0" err="1"/>
              <a:t>비트코인</a:t>
            </a:r>
            <a:r>
              <a:rPr lang="ko-KR" altLang="en-US" dirty="0"/>
              <a:t> 주소는 항상 </a:t>
            </a:r>
            <a:r>
              <a:rPr lang="en-US" altLang="ko-KR" dirty="0"/>
              <a:t>1</a:t>
            </a:r>
            <a:r>
              <a:rPr lang="ko-KR" altLang="en-US" dirty="0"/>
              <a:t>로 시작한다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더 이상 몫이 없을 때까지 반복해 그 나머지를 매핑하는 방식 </a:t>
            </a:r>
            <a:r>
              <a:rPr lang="en-US" altLang="ko-KR" dirty="0"/>
              <a:t>-&gt; </a:t>
            </a:r>
            <a:r>
              <a:rPr lang="ko-KR" altLang="en-US" dirty="0"/>
              <a:t>숫자에 따라 나누는 횟수가 달라질 수 있고</a:t>
            </a:r>
            <a:r>
              <a:rPr lang="en-US" altLang="ko-KR" dirty="0"/>
              <a:t>, </a:t>
            </a:r>
            <a:r>
              <a:rPr lang="ko-KR" altLang="en-US" dirty="0"/>
              <a:t>그 결과 </a:t>
            </a:r>
            <a:r>
              <a:rPr lang="ko-KR" altLang="en-US" dirty="0" err="1"/>
              <a:t>비트코인</a:t>
            </a:r>
            <a:r>
              <a:rPr lang="ko-KR" altLang="en-US" dirty="0"/>
              <a:t> 주소의 길이는 가변이다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최대 </a:t>
            </a:r>
            <a:r>
              <a:rPr lang="en-US" altLang="ko-KR" dirty="0"/>
              <a:t>34</a:t>
            </a:r>
            <a:r>
              <a:rPr lang="ko-KR" altLang="en-US" dirty="0"/>
              <a:t>자</a:t>
            </a:r>
            <a:endParaRPr lang="en-US" altLang="ko-KR" dirty="0"/>
          </a:p>
          <a:p>
            <a:pPr lvl="1"/>
            <a:r>
              <a:rPr lang="en-US" altLang="ko-KR" dirty="0"/>
              <a:t>2012</a:t>
            </a:r>
            <a:r>
              <a:rPr lang="ko-KR" altLang="en-US" dirty="0"/>
              <a:t>년 소프트 포크로 </a:t>
            </a:r>
            <a:r>
              <a:rPr lang="en-US" altLang="ko-KR" dirty="0"/>
              <a:t>P2PH </a:t>
            </a:r>
            <a:r>
              <a:rPr lang="ko-KR" altLang="en-US" dirty="0"/>
              <a:t>새로운 트랜잭션 방식 추가 </a:t>
            </a:r>
            <a:r>
              <a:rPr lang="en-US" altLang="ko-KR" dirty="0"/>
              <a:t>-&gt; 3</a:t>
            </a:r>
            <a:r>
              <a:rPr lang="ko-KR" altLang="en-US" dirty="0"/>
              <a:t>으로 시작하는 주소 존재</a:t>
            </a:r>
            <a:endParaRPr lang="en-US" altLang="ko-KR" dirty="0"/>
          </a:p>
          <a:p>
            <a:pPr lvl="2"/>
            <a:r>
              <a:rPr lang="en-US" altLang="ko-KR" dirty="0"/>
              <a:t>P2PKH : original, pay to public key hash</a:t>
            </a:r>
          </a:p>
          <a:p>
            <a:pPr lvl="2"/>
            <a:r>
              <a:rPr lang="en-US" altLang="ko-KR" dirty="0"/>
              <a:t>P2SH : current,</a:t>
            </a:r>
            <a:r>
              <a:rPr lang="ko-KR" altLang="en-US" dirty="0"/>
              <a:t> </a:t>
            </a:r>
            <a:r>
              <a:rPr lang="en-US" altLang="ko-KR" dirty="0"/>
              <a:t>pay-to-script</a:t>
            </a:r>
            <a:r>
              <a:rPr lang="ko-KR" altLang="en-US" dirty="0"/>
              <a:t> </a:t>
            </a:r>
            <a:r>
              <a:rPr lang="en-US" altLang="ko-KR" dirty="0"/>
              <a:t>hash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대부분의 </a:t>
            </a:r>
            <a:r>
              <a:rPr lang="ko-KR" altLang="en-US" dirty="0" err="1"/>
              <a:t>월렛</a:t>
            </a:r>
            <a:r>
              <a:rPr lang="en-US" altLang="ko-KR" dirty="0"/>
              <a:t>) – now standard (</a:t>
            </a:r>
            <a:r>
              <a:rPr lang="ko-KR" altLang="en-US" dirty="0"/>
              <a:t>더 많은 기능 제공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이더리움</a:t>
            </a:r>
            <a:r>
              <a:rPr lang="ko-KR" altLang="en-US" dirty="0"/>
              <a:t> 주소 생성 방법</a:t>
            </a:r>
            <a:endParaRPr lang="en-US" altLang="ko-KR" dirty="0"/>
          </a:p>
          <a:p>
            <a:pPr lvl="1"/>
            <a:r>
              <a:rPr lang="ko-KR" altLang="en-US" dirty="0"/>
              <a:t>비밀키 </a:t>
            </a:r>
            <a:r>
              <a:rPr lang="en-US" altLang="ko-KR" dirty="0"/>
              <a:t>-&gt; ECC(secp256k1)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공개키 </a:t>
            </a:r>
            <a:r>
              <a:rPr lang="en-US" altLang="ko-KR" dirty="0"/>
              <a:t>-&gt; Keccak256 -&gt; </a:t>
            </a:r>
            <a:r>
              <a:rPr lang="ko-KR" altLang="en-US" dirty="0"/>
              <a:t>하위 </a:t>
            </a:r>
            <a:r>
              <a:rPr lang="en-US" altLang="ko-KR" dirty="0"/>
              <a:t>160bit</a:t>
            </a:r>
          </a:p>
          <a:p>
            <a:pPr lvl="1"/>
            <a:r>
              <a:rPr lang="en-US" altLang="ko-KR" dirty="0"/>
              <a:t>EIP-55 (Mixed-case checksum address encoding)</a:t>
            </a:r>
          </a:p>
          <a:p>
            <a:pPr lvl="2"/>
            <a:r>
              <a:rPr lang="ko-KR" altLang="en-US" dirty="0"/>
              <a:t>주소</a:t>
            </a:r>
            <a:r>
              <a:rPr lang="en-US" altLang="ko-KR" dirty="0"/>
              <a:t> -&gt; </a:t>
            </a:r>
            <a:r>
              <a:rPr lang="ko-KR" altLang="en-US" dirty="0"/>
              <a:t>소문자로 변환 </a:t>
            </a:r>
            <a:r>
              <a:rPr lang="en-US" altLang="ko-KR" dirty="0"/>
              <a:t>-&gt; keccak256  -&gt; keccak256 </a:t>
            </a:r>
            <a:r>
              <a:rPr lang="ko-KR" altLang="en-US" dirty="0"/>
              <a:t>결과의 앞쪽 </a:t>
            </a:r>
            <a:r>
              <a:rPr lang="en-US" altLang="ko-KR" dirty="0"/>
              <a:t>160bit</a:t>
            </a:r>
            <a:r>
              <a:rPr lang="ko-KR" altLang="en-US" dirty="0"/>
              <a:t>를 사용 </a:t>
            </a:r>
            <a:r>
              <a:rPr lang="en-US" altLang="ko-KR" dirty="0"/>
              <a:t>-&gt; keccak256</a:t>
            </a:r>
            <a:r>
              <a:rPr lang="ko-KR" altLang="en-US" dirty="0"/>
              <a:t> 결과의 </a:t>
            </a:r>
            <a:r>
              <a:rPr lang="en-US" altLang="ko-KR" dirty="0" err="1"/>
              <a:t>nibbl</a:t>
            </a:r>
            <a:r>
              <a:rPr lang="ko-KR" altLang="en-US" dirty="0"/>
              <a:t>이 </a:t>
            </a:r>
            <a:r>
              <a:rPr lang="en-US" altLang="ko-KR" dirty="0"/>
              <a:t>8</a:t>
            </a:r>
            <a:r>
              <a:rPr lang="ko-KR" altLang="en-US" dirty="0"/>
              <a:t>이상이고</a:t>
            </a:r>
            <a:r>
              <a:rPr lang="en-US" altLang="ko-KR" dirty="0"/>
              <a:t>, </a:t>
            </a:r>
            <a:r>
              <a:rPr lang="ko-KR" altLang="en-US" dirty="0"/>
              <a:t>주소가 </a:t>
            </a:r>
            <a:r>
              <a:rPr lang="en-US" altLang="ko-KR" dirty="0"/>
              <a:t>alphabet</a:t>
            </a:r>
            <a:r>
              <a:rPr lang="ko-KR" altLang="en-US" dirty="0"/>
              <a:t>인 경우 대문자로 치환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76146B6-CBC6-4F0F-A248-7734DA2B6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DAEEDB-BA3E-4216-AA10-9C57E952B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091" y="635709"/>
            <a:ext cx="3885609" cy="27932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86F1A9-75E4-43B1-8330-469136036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7345" y="5065349"/>
            <a:ext cx="3448965" cy="146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505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02E9B9C-914A-4907-9B3A-EEF69A070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7FDBF40-0230-4ED5-A92A-B86C5580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트랜잭션 및 블록</a:t>
            </a:r>
          </a:p>
        </p:txBody>
      </p:sp>
    </p:spTree>
    <p:extLst>
      <p:ext uri="{BB962C8B-B14F-4D97-AF65-F5344CB8AC3E}">
        <p14:creationId xmlns:p14="http://schemas.microsoft.com/office/powerpoint/2010/main" val="3700787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02E9B9C-914A-4907-9B3A-EEF69A070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7FDBF40-0230-4ED5-A92A-B86C5580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트랜잭션 및 블록</a:t>
            </a:r>
          </a:p>
        </p:txBody>
      </p:sp>
    </p:spTree>
    <p:extLst>
      <p:ext uri="{BB962C8B-B14F-4D97-AF65-F5344CB8AC3E}">
        <p14:creationId xmlns:p14="http://schemas.microsoft.com/office/powerpoint/2010/main" val="40311446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A03874E-D798-4390-8320-6E2D1AFD2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dirty="0"/>
              <a:t>한 체계 내에서 연결된 다양한 시스템들이 그중 일부가 에러 코드</a:t>
            </a:r>
            <a:r>
              <a:rPr lang="en-US" altLang="ko-KR" dirty="0"/>
              <a:t>, </a:t>
            </a:r>
            <a:r>
              <a:rPr lang="ko-KR" altLang="en-US" dirty="0"/>
              <a:t>혹은 잘못된 명령어 전달하는 상황에서 어떻게 시스템들의 기능을 정상으로 유지시키고</a:t>
            </a:r>
            <a:r>
              <a:rPr lang="en-US" altLang="ko-KR" dirty="0"/>
              <a:t>, </a:t>
            </a:r>
            <a:r>
              <a:rPr lang="ko-KR" altLang="en-US" dirty="0"/>
              <a:t>체계를 </a:t>
            </a:r>
            <a:r>
              <a:rPr lang="ko-KR" altLang="en-US" dirty="0" err="1"/>
              <a:t>정상작동시킬수</a:t>
            </a:r>
            <a:r>
              <a:rPr lang="ko-KR" altLang="en-US" dirty="0"/>
              <a:t> 있는지 고민하는 일종의 사고 실험</a:t>
            </a:r>
            <a:endParaRPr lang="en-US" altLang="ko-KR" dirty="0"/>
          </a:p>
          <a:p>
            <a:pPr indent="0">
              <a:buNone/>
            </a:pPr>
            <a:r>
              <a:rPr lang="ko-KR" altLang="en-US" dirty="0"/>
              <a:t>서로 믿을 수 없는 컴퓨터들끼리 여러 데이터의 상태 값을 공유할 수 있는 방법에 대한 문제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FE01BB0-2F5C-4069-9A59-51636C91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비잔티움 장군 문제 </a:t>
            </a:r>
            <a:r>
              <a:rPr lang="en-US" altLang="ko-KR" dirty="0"/>
              <a:t>(Byzantine Generals Problem)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4487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A03874E-D798-4390-8320-6E2D1AFD2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무신뢰성</a:t>
            </a:r>
            <a:endParaRPr lang="en-US" altLang="ko-KR" dirty="0"/>
          </a:p>
          <a:p>
            <a:r>
              <a:rPr lang="ko-KR" altLang="en-US" dirty="0"/>
              <a:t>확장성</a:t>
            </a:r>
            <a:endParaRPr lang="en-US" altLang="ko-KR" dirty="0"/>
          </a:p>
          <a:p>
            <a:r>
              <a:rPr lang="ko-KR" altLang="en-US" dirty="0" err="1"/>
              <a:t>즉시성</a:t>
            </a:r>
            <a:endParaRPr lang="en-US" altLang="ko-KR" dirty="0"/>
          </a:p>
          <a:p>
            <a:r>
              <a:rPr lang="ko-KR" altLang="en-US" dirty="0"/>
              <a:t>보안성</a:t>
            </a:r>
            <a:endParaRPr lang="en-US" altLang="ko-KR" dirty="0"/>
          </a:p>
          <a:p>
            <a:r>
              <a:rPr lang="ko-KR" altLang="en-US" dirty="0"/>
              <a:t>지속가능성</a:t>
            </a:r>
            <a:endParaRPr lang="en-US" altLang="ko-KR" dirty="0"/>
          </a:p>
          <a:p>
            <a:r>
              <a:rPr lang="ko-KR" altLang="en-US" dirty="0"/>
              <a:t>안정성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FE01BB0-2F5C-4069-9A59-51636C91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비잔티움 장군 문제 </a:t>
            </a:r>
            <a:r>
              <a:rPr lang="en-US" altLang="ko-KR" dirty="0"/>
              <a:t>(Byzantine Generals Problem)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67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5599C6A-655D-4BFF-8B0E-5D5219FA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7735" cy="5991052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altLang="ko-KR" dirty="0"/>
              <a:t>1. Introduction</a:t>
            </a:r>
          </a:p>
          <a:p>
            <a:pPr indent="0">
              <a:buNone/>
            </a:pPr>
            <a:r>
              <a:rPr lang="en-US" altLang="ko-KR" sz="1600" dirty="0"/>
              <a:t>Commerce on the Internet has come to </a:t>
            </a:r>
            <a:r>
              <a:rPr lang="en-US" altLang="ko-KR" sz="1600" i="1" dirty="0">
                <a:solidFill>
                  <a:srgbClr val="DBAC7D"/>
                </a:solidFill>
              </a:rPr>
              <a:t>rely almost exclusively on financial institutions serving as trusted third parties to process electronic payments</a:t>
            </a:r>
            <a:r>
              <a:rPr lang="en-US" altLang="ko-KR" sz="1600" dirty="0"/>
              <a:t>. While the system works well enough for most transactions, it still suffers from the inherent weaknesses of the trust based model.</a:t>
            </a:r>
          </a:p>
          <a:p>
            <a:pPr indent="0">
              <a:buNone/>
            </a:pPr>
            <a:r>
              <a:rPr lang="ko-KR" altLang="en-US" sz="1600" dirty="0"/>
              <a:t>인터넷 기반 상거래는 </a:t>
            </a:r>
            <a:r>
              <a:rPr lang="ko-KR" altLang="en-US" sz="1600" dirty="0">
                <a:solidFill>
                  <a:srgbClr val="DBAC7D"/>
                </a:solidFill>
              </a:rPr>
              <a:t>전자 결제를 처리할 신뢰받는 제 </a:t>
            </a:r>
            <a:r>
              <a:rPr lang="en-US" altLang="ko-KR" sz="1600" dirty="0">
                <a:solidFill>
                  <a:srgbClr val="DBAC7D"/>
                </a:solidFill>
              </a:rPr>
              <a:t>3 </a:t>
            </a:r>
            <a:r>
              <a:rPr lang="ko-KR" altLang="en-US" sz="1600" dirty="0">
                <a:solidFill>
                  <a:srgbClr val="DBAC7D"/>
                </a:solidFill>
              </a:rPr>
              <a:t>자 역할을 거의 전적으로 금융기관에 의존</a:t>
            </a:r>
            <a:r>
              <a:rPr lang="ko-KR" altLang="en-US" sz="1600" dirty="0"/>
              <a:t>해 왔다</a:t>
            </a:r>
            <a:r>
              <a:rPr lang="en-US" altLang="ko-KR" sz="1600" dirty="0"/>
              <a:t>. </a:t>
            </a:r>
            <a:r>
              <a:rPr lang="ko-KR" altLang="en-US" sz="1600" dirty="0"/>
              <a:t>이 시스템은 대다수 거래에 충분히 잘 동작하지만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여전히 신뢰 기반 모델의 태생적 약점을 극복하지 못한다</a:t>
            </a:r>
            <a:r>
              <a:rPr lang="en-US" altLang="ko-KR" sz="1600" dirty="0"/>
              <a:t>.</a:t>
            </a:r>
          </a:p>
          <a:p>
            <a:pPr indent="0">
              <a:buNone/>
            </a:pPr>
            <a:r>
              <a:rPr lang="en-US" altLang="ko-KR" sz="1600" dirty="0"/>
              <a:t>…</a:t>
            </a:r>
          </a:p>
          <a:p>
            <a:pPr indent="0">
              <a:buNone/>
            </a:pPr>
            <a:r>
              <a:rPr lang="en-US" altLang="ko-KR" sz="1600" dirty="0"/>
              <a:t>What is needed is an electronic payment system </a:t>
            </a:r>
            <a:r>
              <a:rPr lang="en-US" altLang="ko-KR" sz="1600" dirty="0">
                <a:solidFill>
                  <a:srgbClr val="DBAC7D"/>
                </a:solidFill>
              </a:rPr>
              <a:t>based on </a:t>
            </a:r>
            <a:r>
              <a:rPr lang="en-US" altLang="ko-KR" sz="1600" dirty="0">
                <a:solidFill>
                  <a:srgbClr val="00C8EB"/>
                </a:solidFill>
              </a:rPr>
              <a:t>cryptographic proof</a:t>
            </a:r>
            <a:r>
              <a:rPr lang="en-US" altLang="ko-KR" sz="1600" dirty="0">
                <a:solidFill>
                  <a:srgbClr val="DBAC7D"/>
                </a:solidFill>
              </a:rPr>
              <a:t> instead of trust</a:t>
            </a:r>
            <a:r>
              <a:rPr lang="en-US" altLang="ko-KR" sz="1600" dirty="0"/>
              <a:t>, allowing any two willing parties to transact directly with each other without the need for a trusted third party.</a:t>
            </a:r>
          </a:p>
          <a:p>
            <a:pPr indent="0">
              <a:buNone/>
            </a:pPr>
            <a:r>
              <a:rPr lang="ko-KR" altLang="en-US" sz="1600" dirty="0"/>
              <a:t>필요한 것은 </a:t>
            </a:r>
            <a:r>
              <a:rPr lang="ko-KR" altLang="en-US" sz="1600" dirty="0">
                <a:solidFill>
                  <a:srgbClr val="DBAC7D"/>
                </a:solidFill>
              </a:rPr>
              <a:t>신뢰 대신 </a:t>
            </a:r>
            <a:r>
              <a:rPr lang="ko-KR" altLang="en-US" sz="1600" dirty="0">
                <a:solidFill>
                  <a:srgbClr val="00C8EB"/>
                </a:solidFill>
              </a:rPr>
              <a:t>암호학적 증명</a:t>
            </a:r>
            <a:r>
              <a:rPr lang="en-US" altLang="ko-KR" sz="1600" dirty="0">
                <a:solidFill>
                  <a:srgbClr val="DBAC7D"/>
                </a:solidFill>
              </a:rPr>
              <a:t>(cryptographic proof)</a:t>
            </a:r>
            <a:r>
              <a:rPr lang="ko-KR" altLang="en-US" sz="1600" dirty="0">
                <a:solidFill>
                  <a:srgbClr val="DBAC7D"/>
                </a:solidFill>
              </a:rPr>
              <a:t>에 기반해</a:t>
            </a:r>
            <a:r>
              <a:rPr lang="en-US" altLang="ko-KR" sz="1600" dirty="0">
                <a:solidFill>
                  <a:srgbClr val="DBAC7D"/>
                </a:solidFill>
              </a:rPr>
              <a:t>)</a:t>
            </a:r>
            <a:r>
              <a:rPr lang="en-US" altLang="ko-KR" sz="1600" dirty="0"/>
              <a:t>, </a:t>
            </a:r>
            <a:r>
              <a:rPr lang="ko-KR" altLang="en-US" sz="1600" dirty="0"/>
              <a:t>거래 의사가 있는 두 당사자가 신뢰받는 제 </a:t>
            </a:r>
            <a:r>
              <a:rPr lang="en-US" altLang="ko-KR" sz="1600" dirty="0"/>
              <a:t>3 </a:t>
            </a:r>
            <a:r>
              <a:rPr lang="ko-KR" altLang="en-US" sz="1600" dirty="0"/>
              <a:t>자를 필요로 하지 않고 서로 직접 거래하게 해주는 전자 화폐 시스템이다</a:t>
            </a:r>
            <a:r>
              <a:rPr lang="en-US" altLang="ko-KR" sz="1600" dirty="0"/>
              <a:t>.</a:t>
            </a:r>
          </a:p>
          <a:p>
            <a:pPr indent="0">
              <a:buNone/>
            </a:pPr>
            <a:r>
              <a:rPr lang="en-US" altLang="ko-KR" sz="1600" dirty="0"/>
              <a:t>…</a:t>
            </a:r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r>
              <a:rPr lang="en-US" altLang="ko-KR" dirty="0"/>
              <a:t>12. Conclusion</a:t>
            </a:r>
          </a:p>
          <a:p>
            <a:pPr indent="0">
              <a:buNone/>
            </a:pPr>
            <a:r>
              <a:rPr lang="en-US" altLang="ko-KR" sz="1600" dirty="0"/>
              <a:t>We have proposed a system for electronic transactions </a:t>
            </a:r>
            <a:r>
              <a:rPr lang="en-US" altLang="ko-KR" sz="1600" dirty="0">
                <a:solidFill>
                  <a:srgbClr val="00C8EB"/>
                </a:solidFill>
              </a:rPr>
              <a:t>without relying on trust</a:t>
            </a:r>
            <a:r>
              <a:rPr lang="en-US" altLang="ko-KR" sz="1600" dirty="0"/>
              <a:t>.</a:t>
            </a:r>
          </a:p>
          <a:p>
            <a:pPr indent="0">
              <a:buNone/>
            </a:pPr>
            <a:r>
              <a:rPr lang="ko-KR" altLang="en-US" sz="1600" dirty="0"/>
              <a:t>우리는 </a:t>
            </a:r>
            <a:r>
              <a:rPr lang="ko-KR" altLang="en-US" sz="1600" dirty="0">
                <a:solidFill>
                  <a:srgbClr val="00C8EB"/>
                </a:solidFill>
              </a:rPr>
              <a:t>신뢰에 의존하지 않는 </a:t>
            </a:r>
            <a:r>
              <a:rPr lang="ko-KR" altLang="en-US" sz="1600" dirty="0"/>
              <a:t>전자거래용 시스템을 제안했다</a:t>
            </a:r>
            <a:r>
              <a:rPr lang="en-US" altLang="ko-KR" sz="1600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584918C-A048-443F-BB30-7E34A6D1E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 </a:t>
            </a:r>
            <a:r>
              <a:rPr lang="en-US" altLang="ko-KR" dirty="0"/>
              <a:t>Bitcoin: A Peer-to-Peer Electronic Cash System (2008-10-31)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74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EF30A11-D5D7-4AA8-BD01-E16AF3B96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P2P</a:t>
            </a:r>
            <a:r>
              <a:rPr lang="ko-KR" altLang="en-US" dirty="0"/>
              <a:t> 네트워크</a:t>
            </a:r>
            <a:endParaRPr lang="en-US" altLang="ko-KR" dirty="0"/>
          </a:p>
          <a:p>
            <a:r>
              <a:rPr lang="ko-KR" altLang="en-US" dirty="0"/>
              <a:t>전사서명</a:t>
            </a:r>
            <a:r>
              <a:rPr lang="en-US" altLang="ko-KR" dirty="0"/>
              <a:t>, </a:t>
            </a:r>
            <a:r>
              <a:rPr lang="ko-KR" altLang="en-US" dirty="0" err="1"/>
              <a:t>해쉬</a:t>
            </a:r>
            <a:endParaRPr lang="en-US" altLang="ko-KR" dirty="0"/>
          </a:p>
          <a:p>
            <a:r>
              <a:rPr lang="ko-KR" altLang="en-US" dirty="0"/>
              <a:t>합의 알고리즘</a:t>
            </a:r>
            <a:endParaRPr lang="en-US" altLang="ko-KR" dirty="0"/>
          </a:p>
          <a:p>
            <a:r>
              <a:rPr lang="ko-KR" altLang="en-US" dirty="0"/>
              <a:t>스마트 </a:t>
            </a:r>
            <a:r>
              <a:rPr lang="ko-KR" altLang="en-US" dirty="0" err="1"/>
              <a:t>컨트랙트</a:t>
            </a:r>
            <a:endParaRPr lang="en-US" altLang="ko-KR" dirty="0"/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619FA94-0A3E-464A-BA9A-E5CDCC700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 주요 기술요소</a:t>
            </a:r>
          </a:p>
        </p:txBody>
      </p:sp>
    </p:spTree>
    <p:extLst>
      <p:ext uri="{BB962C8B-B14F-4D97-AF65-F5344CB8AC3E}">
        <p14:creationId xmlns:p14="http://schemas.microsoft.com/office/powerpoint/2010/main" val="14544833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835797B-ED3E-4952-8FC6-E0217A25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P2P </a:t>
            </a:r>
            <a:r>
              <a:rPr lang="ko-KR" altLang="en-US" dirty="0"/>
              <a:t>토폴로지</a:t>
            </a:r>
            <a:endParaRPr lang="en-US" altLang="ko-KR" dirty="0"/>
          </a:p>
          <a:p>
            <a:r>
              <a:rPr lang="ko-KR" altLang="en-US" dirty="0"/>
              <a:t>그래프</a:t>
            </a:r>
            <a:endParaRPr lang="en-US" altLang="ko-KR" dirty="0"/>
          </a:p>
          <a:p>
            <a:r>
              <a:rPr lang="ko-KR" altLang="en-US" dirty="0"/>
              <a:t>노드</a:t>
            </a:r>
            <a:r>
              <a:rPr lang="en-US" altLang="ko-KR" dirty="0"/>
              <a:t>(Node), </a:t>
            </a:r>
            <a:r>
              <a:rPr lang="ko-KR" altLang="en-US" dirty="0" err="1"/>
              <a:t>엣지</a:t>
            </a:r>
            <a:r>
              <a:rPr lang="en-US" altLang="ko-KR" dirty="0"/>
              <a:t>(Edge)</a:t>
            </a:r>
          </a:p>
          <a:p>
            <a:r>
              <a:rPr lang="ko-KR" altLang="en-US" dirty="0"/>
              <a:t>트랜잭션</a:t>
            </a:r>
            <a:r>
              <a:rPr lang="en-US" altLang="ko-KR" dirty="0"/>
              <a:t>, </a:t>
            </a:r>
            <a:r>
              <a:rPr lang="ko-KR" altLang="en-US" dirty="0"/>
              <a:t>블록은 모든 노드에 전파되고 검증 및 복사</a:t>
            </a:r>
            <a:endParaRPr lang="en-US" altLang="ko-KR" dirty="0"/>
          </a:p>
          <a:p>
            <a:r>
              <a:rPr lang="ko-KR" altLang="en-US" dirty="0"/>
              <a:t>분산원장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6B1326B-7F70-4505-BD55-65364A13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P2P </a:t>
            </a:r>
            <a:r>
              <a:rPr lang="ko-KR" altLang="en-US" dirty="0"/>
              <a:t>네트워크</a:t>
            </a:r>
          </a:p>
        </p:txBody>
      </p:sp>
    </p:spTree>
    <p:extLst>
      <p:ext uri="{BB962C8B-B14F-4D97-AF65-F5344CB8AC3E}">
        <p14:creationId xmlns:p14="http://schemas.microsoft.com/office/powerpoint/2010/main" val="10227823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D93B6F8-CC5A-439E-AE3E-8579D7838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12ED3FB-FDE6-44DF-8B33-3B712C42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노드와 클라이언트</a:t>
            </a:r>
          </a:p>
        </p:txBody>
      </p:sp>
    </p:spTree>
    <p:extLst>
      <p:ext uri="{BB962C8B-B14F-4D97-AF65-F5344CB8AC3E}">
        <p14:creationId xmlns:p14="http://schemas.microsoft.com/office/powerpoint/2010/main" val="38198122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835797B-ED3E-4952-8FC6-E0217A25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트랜잭션 전파</a:t>
            </a:r>
            <a:endParaRPr lang="en-US" altLang="ko-KR" dirty="0"/>
          </a:p>
          <a:p>
            <a:r>
              <a:rPr lang="ko-KR" altLang="en-US" dirty="0"/>
              <a:t>블록 전파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6B1326B-7F70-4505-BD55-65364A13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P2P </a:t>
            </a:r>
            <a:r>
              <a:rPr lang="ko-KR" altLang="en-US" dirty="0"/>
              <a:t>네트워크</a:t>
            </a:r>
          </a:p>
        </p:txBody>
      </p:sp>
    </p:spTree>
    <p:extLst>
      <p:ext uri="{BB962C8B-B14F-4D97-AF65-F5344CB8AC3E}">
        <p14:creationId xmlns:p14="http://schemas.microsoft.com/office/powerpoint/2010/main" val="14983209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4FE5C48-2A16-42D8-876A-B940B6273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통신간 </a:t>
            </a:r>
            <a:r>
              <a:rPr lang="ko-KR" altLang="en-US" dirty="0" err="1"/>
              <a:t>위변조</a:t>
            </a:r>
            <a:r>
              <a:rPr lang="ko-KR" altLang="en-US" dirty="0"/>
              <a:t> 방지</a:t>
            </a:r>
            <a:endParaRPr lang="en-US" altLang="ko-KR" dirty="0"/>
          </a:p>
          <a:p>
            <a:r>
              <a:rPr lang="ko-KR" altLang="en-US" dirty="0"/>
              <a:t>전자서명 기본 개념 설명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7AC3085-8067-4562-88AD-8C75530B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전자서명</a:t>
            </a:r>
            <a:r>
              <a:rPr lang="en-US" altLang="ko-KR" dirty="0"/>
              <a:t>, </a:t>
            </a:r>
            <a:r>
              <a:rPr lang="ko-KR" altLang="en-US" dirty="0" err="1"/>
              <a:t>해쉬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98804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4FE5C48-2A16-42D8-876A-B940B6273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secp256k1</a:t>
            </a:r>
          </a:p>
          <a:p>
            <a:r>
              <a:rPr lang="en-US" altLang="ko-KR" dirty="0"/>
              <a:t>specification</a:t>
            </a:r>
          </a:p>
          <a:p>
            <a:r>
              <a:rPr lang="ko-KR" altLang="en-US" dirty="0"/>
              <a:t>서명</a:t>
            </a:r>
            <a:r>
              <a:rPr lang="en-US" altLang="ko-KR" dirty="0"/>
              <a:t> -&gt; </a:t>
            </a:r>
            <a:r>
              <a:rPr lang="ko-KR" altLang="en-US" dirty="0"/>
              <a:t>검증 </a:t>
            </a:r>
            <a:r>
              <a:rPr lang="en-US" altLang="ko-KR" dirty="0"/>
              <a:t>- &gt;</a:t>
            </a:r>
            <a:r>
              <a:rPr lang="ko-KR" altLang="en-US" dirty="0"/>
              <a:t>공개키 복구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7AC3085-8067-4562-88AD-8C75530B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ECDSA (Elliptic Curve Digital Signature Algorithm, </a:t>
            </a:r>
            <a:r>
              <a:rPr lang="ko-KR" altLang="en-US" dirty="0"/>
              <a:t>타원 곡선 전자 서명 알고리즘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31080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9B025F-C6D7-42D3-861D-8695AC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합의 알고리즘이란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분산 환경에서 다른 컴퓨터들간 같은 데이터에 동의하는 메커니즘</a:t>
            </a:r>
            <a:endParaRPr lang="en-US" altLang="ko-KR" dirty="0"/>
          </a:p>
          <a:p>
            <a:r>
              <a:rPr lang="ko-KR" altLang="en-US" dirty="0" err="1"/>
              <a:t>블럭체인의</a:t>
            </a:r>
            <a:r>
              <a:rPr lang="ko-KR" altLang="en-US" dirty="0"/>
              <a:t> 합의 알고리즘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누가</a:t>
            </a:r>
            <a:r>
              <a:rPr lang="en-US" altLang="ko-KR" dirty="0"/>
              <a:t>, </a:t>
            </a:r>
            <a:r>
              <a:rPr lang="ko-KR" altLang="en-US" dirty="0"/>
              <a:t>어떻게 블록을 만들 것인가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66014E-EC5B-4F10-9CB9-5647DBC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AD381E-816F-4C08-A20F-5538A139D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081" y="1709835"/>
            <a:ext cx="4883837" cy="48803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D1B7C1-FF55-44BD-A5CE-1F737C7231A1}"/>
              </a:ext>
            </a:extLst>
          </p:cNvPr>
          <p:cNvSpPr txBox="1"/>
          <p:nvPr/>
        </p:nvSpPr>
        <p:spPr>
          <a:xfrm>
            <a:off x="2916195" y="6590184"/>
            <a:ext cx="612071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https://101blockchains.com/wp-content/uploads/2018/08/Different_Consensus_Algorithms.png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7944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9B025F-C6D7-42D3-861D-8695AC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PoW</a:t>
            </a:r>
            <a:r>
              <a:rPr lang="en-US" altLang="ko-KR" dirty="0"/>
              <a:t> (Proof of Work)</a:t>
            </a:r>
          </a:p>
          <a:p>
            <a:r>
              <a:rPr lang="en-US" altLang="ko-KR" dirty="0" err="1"/>
              <a:t>PoS</a:t>
            </a:r>
            <a:r>
              <a:rPr lang="en-US" altLang="ko-KR" dirty="0"/>
              <a:t> (Proof of State)</a:t>
            </a:r>
          </a:p>
          <a:p>
            <a:r>
              <a:rPr lang="en-US" altLang="ko-KR" dirty="0"/>
              <a:t>PBFT</a:t>
            </a:r>
          </a:p>
          <a:p>
            <a:r>
              <a:rPr lang="en-US" altLang="ko-KR" dirty="0"/>
              <a:t>raft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66014E-EC5B-4F10-9CB9-5647DBC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</a:t>
            </a:r>
          </a:p>
        </p:txBody>
      </p:sp>
    </p:spTree>
    <p:extLst>
      <p:ext uri="{BB962C8B-B14F-4D97-AF65-F5344CB8AC3E}">
        <p14:creationId xmlns:p14="http://schemas.microsoft.com/office/powerpoint/2010/main" val="7934097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9B025F-C6D7-42D3-861D-8695AC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Proof of Work (</a:t>
            </a:r>
            <a:r>
              <a:rPr lang="ko-KR" altLang="en-US" dirty="0" err="1"/>
              <a:t>비트코인</a:t>
            </a:r>
            <a:r>
              <a:rPr lang="en-US" altLang="ko-KR" dirty="0"/>
              <a:t>, </a:t>
            </a:r>
            <a:r>
              <a:rPr lang="ko-KR" altLang="en-US" dirty="0" err="1"/>
              <a:t>이더리움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퍼즐 문제를 빨리 푼 사람이 블록 생성 기회 얻음</a:t>
            </a:r>
            <a:endParaRPr lang="en-US" altLang="ko-KR" dirty="0"/>
          </a:p>
          <a:p>
            <a:pPr lvl="1"/>
            <a:r>
              <a:rPr lang="ko-KR" altLang="en-US" dirty="0"/>
              <a:t>퍼즐</a:t>
            </a:r>
            <a:endParaRPr lang="en-US" altLang="ko-KR" dirty="0"/>
          </a:p>
          <a:p>
            <a:pPr lvl="2"/>
            <a:r>
              <a:rPr lang="en-US" altLang="ko-KR" dirty="0"/>
              <a:t>Hash</a:t>
            </a:r>
            <a:r>
              <a:rPr lang="ko-KR" altLang="en-US" dirty="0"/>
              <a:t>값이 일정 값 이하</a:t>
            </a:r>
            <a:endParaRPr lang="en-US" altLang="ko-KR" dirty="0"/>
          </a:p>
          <a:p>
            <a:pPr lvl="2"/>
            <a:r>
              <a:rPr lang="en-US" altLang="ko-KR" dirty="0"/>
              <a:t>Nonce</a:t>
            </a:r>
          </a:p>
          <a:p>
            <a:pPr lvl="1"/>
            <a:r>
              <a:rPr lang="ko-KR" altLang="en-US" dirty="0"/>
              <a:t>코인 </a:t>
            </a:r>
            <a:r>
              <a:rPr lang="en-US" altLang="ko-KR" dirty="0"/>
              <a:t>: </a:t>
            </a:r>
            <a:r>
              <a:rPr lang="ko-KR" altLang="en-US" dirty="0"/>
              <a:t>블록생성에 대한 보상</a:t>
            </a:r>
            <a:r>
              <a:rPr lang="en-US" altLang="ko-KR" dirty="0"/>
              <a:t>(reward)</a:t>
            </a:r>
          </a:p>
          <a:p>
            <a:pPr lvl="2"/>
            <a:r>
              <a:rPr lang="ko-KR" altLang="en-US" dirty="0" err="1"/>
              <a:t>비트코인</a:t>
            </a:r>
            <a:r>
              <a:rPr lang="en-US" altLang="ko-KR" dirty="0"/>
              <a:t>: </a:t>
            </a:r>
            <a:r>
              <a:rPr lang="ko-KR" altLang="en-US" dirty="0"/>
              <a:t>첫번째 트랜잭션은 자신에게 보상을 지급</a:t>
            </a:r>
            <a:endParaRPr lang="en-US" altLang="ko-KR" dirty="0"/>
          </a:p>
          <a:p>
            <a:pPr lvl="2"/>
            <a:r>
              <a:rPr lang="ko-KR" altLang="en-US" dirty="0" err="1"/>
              <a:t>이더리움</a:t>
            </a:r>
            <a:r>
              <a:rPr lang="en-US" altLang="ko-KR" dirty="0"/>
              <a:t>: beneficiary</a:t>
            </a:r>
            <a:r>
              <a:rPr lang="ko-KR" altLang="en-US" dirty="0"/>
              <a:t>에 자신을 지정하고</a:t>
            </a:r>
            <a:r>
              <a:rPr lang="en-US" altLang="ko-KR" dirty="0"/>
              <a:t>, </a:t>
            </a:r>
            <a:r>
              <a:rPr lang="ko-KR" altLang="en-US" dirty="0"/>
              <a:t>자신의 상태를 수정</a:t>
            </a:r>
            <a:endParaRPr lang="en-US" altLang="ko-KR" dirty="0"/>
          </a:p>
          <a:p>
            <a:pPr lvl="1"/>
            <a:r>
              <a:rPr lang="ko-KR" altLang="en-US" dirty="0"/>
              <a:t>채굴 </a:t>
            </a:r>
            <a:r>
              <a:rPr lang="en-US" altLang="ko-KR" dirty="0"/>
              <a:t>: </a:t>
            </a:r>
            <a:r>
              <a:rPr lang="en-US" altLang="ko-KR" dirty="0" err="1"/>
              <a:t>PoW</a:t>
            </a:r>
            <a:r>
              <a:rPr lang="en-US" altLang="ko-KR" dirty="0"/>
              <a:t> </a:t>
            </a:r>
            <a:r>
              <a:rPr lang="ko-KR" altLang="en-US" dirty="0"/>
              <a:t>블록체인의 퍼즐을 풀어 블록을 생성하고 전파하는 것</a:t>
            </a:r>
            <a:endParaRPr lang="en-US" altLang="ko-KR" dirty="0"/>
          </a:p>
          <a:p>
            <a:pPr lvl="1"/>
            <a:r>
              <a:rPr lang="ko-KR" altLang="en-US" dirty="0"/>
              <a:t>난이도 조정</a:t>
            </a:r>
            <a:endParaRPr lang="en-US" altLang="ko-KR" dirty="0"/>
          </a:p>
          <a:p>
            <a:pPr lvl="2"/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블록 </a:t>
            </a:r>
            <a:r>
              <a:rPr lang="en-US" altLang="ko-KR" dirty="0"/>
              <a:t>40000</a:t>
            </a:r>
            <a:r>
              <a:rPr lang="ko-KR" altLang="en-US" dirty="0"/>
              <a:t>개 마다 조정</a:t>
            </a:r>
            <a:r>
              <a:rPr lang="en-US" altLang="ko-KR" dirty="0"/>
              <a:t>, 10</a:t>
            </a:r>
            <a:r>
              <a:rPr lang="ko-KR" altLang="en-US" dirty="0"/>
              <a:t>분에 수렴하도록</a:t>
            </a:r>
            <a:endParaRPr lang="en-US" altLang="ko-KR" dirty="0"/>
          </a:p>
          <a:p>
            <a:pPr lvl="2"/>
            <a:r>
              <a:rPr lang="ko-KR" altLang="en-US" dirty="0" err="1"/>
              <a:t>이더리움</a:t>
            </a:r>
            <a:r>
              <a:rPr lang="en-US" altLang="ko-KR" dirty="0"/>
              <a:t>: </a:t>
            </a:r>
            <a:r>
              <a:rPr lang="ko-KR" altLang="en-US" dirty="0"/>
              <a:t>블록 당 조정</a:t>
            </a:r>
            <a:r>
              <a:rPr lang="en-US" altLang="ko-KR" dirty="0"/>
              <a:t>, 12  ~ 14</a:t>
            </a:r>
            <a:r>
              <a:rPr lang="ko-KR" altLang="en-US" dirty="0"/>
              <a:t>초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66014E-EC5B-4F10-9CB9-5647DBC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4386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9B025F-C6D7-42D3-861D-8695AC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블록 생성 시간 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10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66014E-EC5B-4F10-9CB9-5647DBC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PoW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8866B-1DC4-4DEA-926E-C13756965E1D}"/>
              </a:ext>
            </a:extLst>
          </p:cNvPr>
          <p:cNvSpPr txBox="1"/>
          <p:nvPr/>
        </p:nvSpPr>
        <p:spPr>
          <a:xfrm>
            <a:off x="3064473" y="657032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hlinkClick r:id="rId3"/>
              </a:rPr>
              <a:t>https://data.bitcoinity.org/bitcoin/block_time/5y?r=day&amp;t=l</a:t>
            </a:r>
            <a:endParaRPr lang="ko-KR" altLang="en-US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D1D2341-B36D-48CF-81C1-586E555AB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807" y="1244190"/>
            <a:ext cx="10431331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6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37D9C4-7E16-4A60-85F6-C4B25FF8F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5854700" cy="5991052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Bitcoin Genesis Block, 2009-01-03 18:15 UTC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3459699-A470-4557-8438-A08D0078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[ Genesis Block ]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3E4F68-9A2C-4CBF-8135-AC6C02A21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110" y="1329246"/>
            <a:ext cx="3935179" cy="51180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566D96-8530-4F24-8C83-A60E62C6D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63" y="1329246"/>
            <a:ext cx="5502274" cy="5118006"/>
          </a:xfrm>
          <a:prstGeom prst="rect">
            <a:avLst/>
          </a:prstGeom>
        </p:spPr>
      </p:pic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81EE976B-CB52-4827-B19E-C784E153C90D}"/>
              </a:ext>
            </a:extLst>
          </p:cNvPr>
          <p:cNvSpPr txBox="1">
            <a:spLocks/>
          </p:cNvSpPr>
          <p:nvPr/>
        </p:nvSpPr>
        <p:spPr>
          <a:xfrm>
            <a:off x="6096000" y="674860"/>
            <a:ext cx="5854700" cy="5991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 panose="020B0604020202020204" pitchFamily="34" charset="0"/>
              <a:buNone/>
            </a:pPr>
            <a:r>
              <a:rPr lang="en-US" altLang="ko-KR" dirty="0"/>
              <a:t>Chancellor on brink of second bailout for backs</a:t>
            </a:r>
            <a:br>
              <a:rPr lang="en-US" altLang="ko-KR" dirty="0"/>
            </a:br>
            <a:r>
              <a:rPr lang="ko-KR" altLang="en-US" sz="1600" dirty="0"/>
              <a:t>은행에 대한 두번째 구제금융에 임박한 재무장관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CAA63-8E8B-45C9-86B0-D2134684DDD9}"/>
              </a:ext>
            </a:extLst>
          </p:cNvPr>
          <p:cNvSpPr txBox="1"/>
          <p:nvPr/>
        </p:nvSpPr>
        <p:spPr>
          <a:xfrm>
            <a:off x="1547743" y="6590184"/>
            <a:ext cx="297511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hlinkClick r:id="rId5"/>
              </a:rPr>
              <a:t>https://blockchair.com/bitcoin/block/0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5210324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A96DEE0-4925-4192-864C-69DE4D9B9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평균 블록생성 시간 </a:t>
            </a:r>
            <a:r>
              <a:rPr lang="en-US" altLang="ko-KR" dirty="0"/>
              <a:t>(Target:</a:t>
            </a:r>
            <a:r>
              <a:rPr lang="ko-KR" altLang="en-US" dirty="0"/>
              <a:t> </a:t>
            </a:r>
            <a:r>
              <a:rPr lang="en-US" altLang="ko-KR" dirty="0"/>
              <a:t>12 ~ 14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FD30402-EF91-4050-B80D-FB84E4DB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PoW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3DD8286-B9D3-4CB1-BA29-D57DA8A5E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1" y="1219783"/>
            <a:ext cx="11854249" cy="48567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D228F4-EBEB-467F-9FD0-F1F840C2E222}"/>
              </a:ext>
            </a:extLst>
          </p:cNvPr>
          <p:cNvSpPr txBox="1"/>
          <p:nvPr/>
        </p:nvSpPr>
        <p:spPr>
          <a:xfrm>
            <a:off x="3048002" y="607648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hlinkClick r:id="rId4"/>
              </a:rPr>
              <a:t>https://etherscan.io/chart/blocktime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662441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273FCC8-9E33-41C8-82A5-20AEA9585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 이상의 노드가 동시에 블록을 생성한다면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9F04EF4-0A6F-45FB-88B3-C4385650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ko-KR" altLang="en-US" dirty="0"/>
              <a:t>포크</a:t>
            </a:r>
            <a:r>
              <a:rPr lang="en-US" altLang="ko-KR" dirty="0"/>
              <a:t>(fork)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847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273FCC8-9E33-41C8-82A5-20AEA9585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51% </a:t>
            </a:r>
            <a:r>
              <a:rPr lang="ko-KR" altLang="en-US" dirty="0"/>
              <a:t>문제</a:t>
            </a:r>
            <a:endParaRPr lang="en-US" altLang="ko-KR" dirty="0"/>
          </a:p>
          <a:p>
            <a:r>
              <a:rPr lang="ko-KR" altLang="en-US" dirty="0" err="1"/>
              <a:t>파이널리티</a:t>
            </a:r>
            <a:r>
              <a:rPr lang="ko-KR" altLang="en-US" dirty="0"/>
              <a:t> 불확실성</a:t>
            </a:r>
            <a:endParaRPr lang="en-US" altLang="ko-KR" dirty="0"/>
          </a:p>
          <a:p>
            <a:r>
              <a:rPr lang="ko-KR" altLang="en-US" dirty="0"/>
              <a:t>성능한계</a:t>
            </a:r>
            <a:endParaRPr lang="en-US" altLang="ko-KR" dirty="0"/>
          </a:p>
          <a:p>
            <a:r>
              <a:rPr lang="ko-KR" altLang="en-US" dirty="0"/>
              <a:t>블록체인의 용량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9F04EF4-0A6F-45FB-88B3-C4385650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 </a:t>
            </a:r>
            <a:r>
              <a:rPr lang="en-US" altLang="ko-KR" dirty="0" err="1"/>
              <a:t>PoW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1980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273FCC8-9E33-41C8-82A5-20AEA9585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 이상의 노드가 동시에 블록을 생성한다면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9F04EF4-0A6F-45FB-88B3-C4385650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PoW</a:t>
            </a:r>
            <a:r>
              <a:rPr lang="en-US" altLang="ko-KR" dirty="0"/>
              <a:t> - Finality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56740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273FCC8-9E33-41C8-82A5-20AEA9585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Confirmation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9F04EF4-0A6F-45FB-88B3-C4385650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PoW</a:t>
            </a:r>
            <a:r>
              <a:rPr lang="en-US" altLang="ko-KR" dirty="0"/>
              <a:t> - Finality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7A083F-46C3-40A4-8DEC-546FDC977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780752"/>
            <a:ext cx="8106906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091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43C8F81-9B0D-42CF-8CC8-4628A7B29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8773B47-D1FA-4926-98B1-C158663D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PoW</a:t>
            </a:r>
            <a:r>
              <a:rPr lang="en-US" altLang="ko-KR" dirty="0"/>
              <a:t> - Finality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51309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8BA6E8C-2AA3-4BEB-8B21-06851BBFB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711803" cy="4351338"/>
          </a:xfrm>
        </p:spPr>
        <p:txBody>
          <a:bodyPr/>
          <a:lstStyle/>
          <a:p>
            <a:pPr indent="0" algn="ctr">
              <a:buNone/>
            </a:pPr>
            <a:r>
              <a:rPr lang="en-US" altLang="ko-KR" dirty="0"/>
              <a:t>Avalanche Bridge</a:t>
            </a:r>
          </a:p>
          <a:p>
            <a:pPr indent="0" algn="ctr">
              <a:lnSpc>
                <a:spcPct val="100000"/>
              </a:lnSpc>
              <a:spcBef>
                <a:spcPts val="400"/>
              </a:spcBef>
              <a:buNone/>
            </a:pPr>
            <a:r>
              <a:rPr lang="ko-KR" altLang="en-US" sz="1400" dirty="0"/>
              <a:t>블록체인간 </a:t>
            </a:r>
            <a:r>
              <a:rPr lang="en-US" altLang="ko-KR" sz="1400" dirty="0"/>
              <a:t>Token Swap</a:t>
            </a:r>
            <a:r>
              <a:rPr lang="ko-KR" altLang="en-US" sz="1400" dirty="0"/>
              <a:t>시 출발 블록체인의 </a:t>
            </a:r>
            <a:r>
              <a:rPr lang="en-US" altLang="ko-KR" sz="1400" dirty="0" err="1"/>
              <a:t>Confimations</a:t>
            </a:r>
            <a:r>
              <a:rPr lang="en-US" altLang="ko-KR" sz="1400" dirty="0"/>
              <a:t> </a:t>
            </a:r>
            <a:r>
              <a:rPr lang="ko-KR" altLang="en-US" sz="1400" dirty="0"/>
              <a:t>대기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9EA3A1-9B66-4BF5-B6B2-73ABDF63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PoW</a:t>
            </a:r>
            <a:r>
              <a:rPr lang="en-US" altLang="ko-KR" dirty="0"/>
              <a:t> - Finality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4EAE56-1A3E-4061-B25F-5CC8BA65C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827" y="1375357"/>
            <a:ext cx="6991244" cy="48616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B0CA01-CB35-4157-BD59-FF10772D5175}"/>
              </a:ext>
            </a:extLst>
          </p:cNvPr>
          <p:cNvSpPr txBox="1"/>
          <p:nvPr/>
        </p:nvSpPr>
        <p:spPr>
          <a:xfrm>
            <a:off x="3048000" y="656710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hlinkClick r:id="rId4"/>
              </a:rPr>
              <a:t>https://bridge.avax.network/</a:t>
            </a:r>
            <a:endParaRPr lang="ko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45E5B91-E435-4817-8CB0-CD914D0D5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876" y="1375357"/>
            <a:ext cx="4339776" cy="4861648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BCA9F35-5D3E-4C3B-9D1F-DE7D3E174F97}"/>
              </a:ext>
            </a:extLst>
          </p:cNvPr>
          <p:cNvSpPr/>
          <p:nvPr/>
        </p:nvSpPr>
        <p:spPr>
          <a:xfrm>
            <a:off x="4687865" y="3075254"/>
            <a:ext cx="206908" cy="707492"/>
          </a:xfrm>
          <a:prstGeom prst="rightArrow">
            <a:avLst/>
          </a:prstGeom>
          <a:solidFill>
            <a:srgbClr val="434975"/>
          </a:solidFill>
          <a:ln>
            <a:solidFill>
              <a:srgbClr val="222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5824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9B025F-C6D7-42D3-861D-8695AC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Proof of Stake (</a:t>
            </a:r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2.0)</a:t>
            </a:r>
          </a:p>
          <a:p>
            <a:pPr lvl="1"/>
            <a:r>
              <a:rPr lang="en-US" altLang="ko-KR" dirty="0"/>
              <a:t>Staking </a:t>
            </a:r>
            <a:r>
              <a:rPr lang="ko-KR" altLang="en-US" dirty="0"/>
              <a:t>양에 따라 블록 생성 기회 부여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66014E-EC5B-4F10-9CB9-5647DBC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4229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9B025F-C6D7-42D3-861D-8695AC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PBFT (Practical Byzantine Fault Tolerance)(</a:t>
            </a:r>
            <a:r>
              <a:rPr lang="ko-KR" altLang="en-US" dirty="0" err="1"/>
              <a:t>프랙티컬</a:t>
            </a:r>
            <a:r>
              <a:rPr lang="ko-KR" altLang="en-US" dirty="0"/>
              <a:t> 비잔틴 장애 허용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66014E-EC5B-4F10-9CB9-5647DBC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PBFT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4838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9B025F-C6D7-42D3-861D-8695AC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raft</a:t>
            </a:r>
          </a:p>
          <a:p>
            <a:pPr lvl="1"/>
            <a:r>
              <a:rPr lang="en-US" altLang="ko-KR" dirty="0"/>
              <a:t>Hyperledger Fabric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66014E-EC5B-4F10-9CB9-5647DBC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raft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64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37D9C4-7E16-4A60-85F6-C4B25FF8F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5854700" cy="5991052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2009-01-08, Bitcoin v0.1 released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3459699-A470-4557-8438-A08D0078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[ Release</a:t>
            </a:r>
            <a:r>
              <a:rPr lang="ko-KR" altLang="en-US" dirty="0"/>
              <a:t> </a:t>
            </a:r>
            <a:r>
              <a:rPr lang="en-US" altLang="ko-KR" dirty="0"/>
              <a:t>0.1]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8D22EF-158E-4C3B-9E45-79FB45BEF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780" y="1050878"/>
            <a:ext cx="2523040" cy="5554638"/>
          </a:xfrm>
          <a:prstGeom prst="rect">
            <a:avLst/>
          </a:prstGeom>
        </p:spPr>
      </p:pic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0B90289F-7AEB-4A99-AA8F-E4998B8E033F}"/>
              </a:ext>
            </a:extLst>
          </p:cNvPr>
          <p:cNvSpPr txBox="1">
            <a:spLocks/>
          </p:cNvSpPr>
          <p:nvPr/>
        </p:nvSpPr>
        <p:spPr>
          <a:xfrm>
            <a:off x="6208877" y="674860"/>
            <a:ext cx="5854700" cy="5991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 panose="020B0604020202020204" pitchFamily="34" charset="0"/>
              <a:buNone/>
            </a:pPr>
            <a:r>
              <a:rPr lang="en-US" altLang="ko-KR" dirty="0"/>
              <a:t>Bitcoin Core 22.0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C1A33E4-BB74-4E92-83F2-32831598A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031" y="1684886"/>
            <a:ext cx="5081338" cy="397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843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71B0FB-3BE9-48CC-9713-C078E0DF4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블록체인 상에서 동작하는 프로그램</a:t>
            </a:r>
            <a:endParaRPr lang="en-US" altLang="ko-KR" dirty="0"/>
          </a:p>
          <a:p>
            <a:r>
              <a:rPr lang="ko-KR" altLang="en-US" dirty="0"/>
              <a:t>스마트 계약은 중간에 제</a:t>
            </a:r>
            <a:r>
              <a:rPr lang="en-US" altLang="ko-KR" dirty="0"/>
              <a:t>3</a:t>
            </a:r>
            <a:r>
              <a:rPr lang="ko-KR" altLang="en-US" dirty="0"/>
              <a:t>의 보증기관을 끼우지 않고 개인간</a:t>
            </a:r>
            <a:r>
              <a:rPr lang="en-US" altLang="ko-KR" dirty="0"/>
              <a:t>(P2P)</a:t>
            </a:r>
            <a:r>
              <a:rPr lang="ko-KR" altLang="en-US" dirty="0"/>
              <a:t>에 원하는 계약을 체결할 수 있도록 해주는 디지털 전자계약 기능</a:t>
            </a:r>
            <a:endParaRPr lang="en-US" altLang="ko-KR" dirty="0"/>
          </a:p>
          <a:p>
            <a:r>
              <a:rPr lang="en-US" altLang="ko-KR" dirty="0"/>
              <a:t>1994</a:t>
            </a:r>
            <a:r>
              <a:rPr lang="ko-KR" altLang="en-US" dirty="0"/>
              <a:t>년 닉 재보</a:t>
            </a:r>
            <a:r>
              <a:rPr lang="en-US" altLang="ko-KR" dirty="0"/>
              <a:t>(Nick Szabo) </a:t>
            </a:r>
            <a:r>
              <a:rPr lang="ko-KR" altLang="en-US" dirty="0"/>
              <a:t>처음 고안된 개념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계약에 필요한 요소를 코드를 통해 스스로 실행되게 하는 전산화된 거래 약속</a:t>
            </a:r>
            <a:r>
              <a:rPr lang="en-US" altLang="ko-KR" dirty="0"/>
              <a:t>“</a:t>
            </a:r>
          </a:p>
          <a:p>
            <a:r>
              <a:rPr lang="ko-KR" altLang="en-US" dirty="0" err="1"/>
              <a:t>비트코인</a:t>
            </a:r>
            <a:r>
              <a:rPr lang="ko-KR" altLang="en-US" dirty="0"/>
              <a:t> 스크립트</a:t>
            </a:r>
            <a:endParaRPr lang="en-US" altLang="ko-KR" dirty="0"/>
          </a:p>
          <a:p>
            <a:r>
              <a:rPr lang="ko-KR" altLang="en-US" dirty="0" err="1"/>
              <a:t>이더리움</a:t>
            </a:r>
            <a:r>
              <a:rPr lang="ko-KR" altLang="en-US" dirty="0"/>
              <a:t> 스마트 </a:t>
            </a:r>
            <a:r>
              <a:rPr lang="ko-KR" altLang="en-US" dirty="0" err="1"/>
              <a:t>컨트랙트</a:t>
            </a:r>
            <a:r>
              <a:rPr lang="en-US" altLang="ko-KR" dirty="0"/>
              <a:t>(Smart Contract)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DA2E9F-9E80-4A1C-A1D6-EF5F93D5E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계약</a:t>
            </a:r>
            <a:r>
              <a:rPr lang="en-US" altLang="ko-KR" dirty="0"/>
              <a:t>(Smart Contract)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2489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C5E271D-42A5-409A-9587-C961942DD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화폐기능만 제공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AE367AC-C283-40DC-8D0F-CB6D708B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비트코인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14460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DD48F8-077A-447A-B927-773FE7F49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EVM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97A15EA-6DC4-4920-BDDD-453643C7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이더리움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15253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DD48F8-077A-447A-B927-773FE7F49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Solidity</a:t>
            </a:r>
          </a:p>
          <a:p>
            <a:pPr lvl="1"/>
            <a:r>
              <a:rPr lang="en-US" altLang="ko-KR" dirty="0"/>
              <a:t>From </a:t>
            </a:r>
            <a:r>
              <a:rPr lang="ko-KR" altLang="en-US" dirty="0"/>
              <a:t>이 </a:t>
            </a:r>
            <a:r>
              <a:rPr lang="en-US" altLang="ko-KR" dirty="0"/>
              <a:t>To</a:t>
            </a:r>
            <a:r>
              <a:rPr lang="ko-KR" altLang="en-US" dirty="0"/>
              <a:t>에서 </a:t>
            </a:r>
            <a:r>
              <a:rPr lang="en-US" altLang="ko-KR" dirty="0"/>
              <a:t>Value</a:t>
            </a:r>
            <a:r>
              <a:rPr lang="ko-KR" altLang="en-US" dirty="0"/>
              <a:t>를 전송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97A15EA-6DC4-4920-BDDD-453643C7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이더리움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E5A891-5728-4B83-B566-0712E297C79E}"/>
              </a:ext>
            </a:extLst>
          </p:cNvPr>
          <p:cNvGrpSpPr/>
          <p:nvPr/>
        </p:nvGrpSpPr>
        <p:grpSpPr>
          <a:xfrm>
            <a:off x="231861" y="1820561"/>
            <a:ext cx="2899719" cy="4088604"/>
            <a:chOff x="551934" y="1968843"/>
            <a:chExt cx="2899719" cy="4088604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0054856-4F53-422D-AC7A-9E000C0BF7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934" y="1968843"/>
              <a:ext cx="2899719" cy="408860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Contract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9D613D9-8ECB-4C06-9FF0-FF254D13DDE7}"/>
                </a:ext>
              </a:extLst>
            </p:cNvPr>
            <p:cNvCxnSpPr/>
            <p:nvPr/>
          </p:nvCxnSpPr>
          <p:spPr>
            <a:xfrm>
              <a:off x="807308" y="2800865"/>
              <a:ext cx="2380735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8AC5626-6571-4495-B372-CCA75072AA85}"/>
                </a:ext>
              </a:extLst>
            </p:cNvPr>
            <p:cNvCxnSpPr/>
            <p:nvPr/>
          </p:nvCxnSpPr>
          <p:spPr>
            <a:xfrm>
              <a:off x="807308" y="3233352"/>
              <a:ext cx="2380735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9046149-7B48-4C00-A864-0D838569FA1F}"/>
                </a:ext>
              </a:extLst>
            </p:cNvPr>
            <p:cNvCxnSpPr/>
            <p:nvPr/>
          </p:nvCxnSpPr>
          <p:spPr>
            <a:xfrm>
              <a:off x="807308" y="3661719"/>
              <a:ext cx="2380735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7A3A778-BADD-4369-9426-FE316D219C28}"/>
                </a:ext>
              </a:extLst>
            </p:cNvPr>
            <p:cNvCxnSpPr/>
            <p:nvPr/>
          </p:nvCxnSpPr>
          <p:spPr>
            <a:xfrm>
              <a:off x="807308" y="4094206"/>
              <a:ext cx="2380735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2C2C8A2-0A58-439A-BBF5-D3B6A33D8754}"/>
                </a:ext>
              </a:extLst>
            </p:cNvPr>
            <p:cNvCxnSpPr/>
            <p:nvPr/>
          </p:nvCxnSpPr>
          <p:spPr>
            <a:xfrm>
              <a:off x="807308" y="4534930"/>
              <a:ext cx="2380735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449BB8B-8541-4C64-8B12-2946C3C14AEA}"/>
                </a:ext>
              </a:extLst>
            </p:cNvPr>
            <p:cNvCxnSpPr>
              <a:cxnSpLocks/>
            </p:cNvCxnSpPr>
            <p:nvPr/>
          </p:nvCxnSpPr>
          <p:spPr>
            <a:xfrm>
              <a:off x="807308" y="4967417"/>
              <a:ext cx="2227992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B1E23A2-DF45-409E-B0AB-53D37A6985AF}"/>
                </a:ext>
              </a:extLst>
            </p:cNvPr>
            <p:cNvCxnSpPr>
              <a:cxnSpLocks/>
            </p:cNvCxnSpPr>
            <p:nvPr/>
          </p:nvCxnSpPr>
          <p:spPr>
            <a:xfrm>
              <a:off x="807308" y="5342238"/>
              <a:ext cx="1095633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B96E5672-6421-41AD-8002-987EAA8D529A}"/>
              </a:ext>
            </a:extLst>
          </p:cNvPr>
          <p:cNvSpPr/>
          <p:nvPr/>
        </p:nvSpPr>
        <p:spPr>
          <a:xfrm>
            <a:off x="3319849" y="3391928"/>
            <a:ext cx="626074" cy="387179"/>
          </a:xfrm>
          <a:prstGeom prst="rightArrow">
            <a:avLst/>
          </a:prstGeom>
          <a:solidFill>
            <a:srgbClr val="434975"/>
          </a:solidFill>
          <a:ln>
            <a:solidFill>
              <a:srgbClr val="222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849D4A-F91A-47B0-92B3-841C1F28601B}"/>
              </a:ext>
            </a:extLst>
          </p:cNvPr>
          <p:cNvSpPr txBox="1"/>
          <p:nvPr/>
        </p:nvSpPr>
        <p:spPr>
          <a:xfrm>
            <a:off x="4003589" y="1497840"/>
            <a:ext cx="230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스마트 계약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(ERC20.sol)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EB15FC-9BB7-4EE8-9BD8-AD3EB04F73C3}"/>
              </a:ext>
            </a:extLst>
          </p:cNvPr>
          <p:cNvSpPr txBox="1"/>
          <p:nvPr/>
        </p:nvSpPr>
        <p:spPr>
          <a:xfrm>
            <a:off x="4003589" y="1820561"/>
            <a:ext cx="8077198" cy="4185761"/>
          </a:xfrm>
          <a:prstGeom prst="rect">
            <a:avLst/>
          </a:prstGeom>
          <a:solidFill>
            <a:srgbClr val="222336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SPDX-License-Identifier: MIT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0.8.13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ERC20 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balances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</a:t>
            </a:r>
          </a:p>
          <a:p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transfer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to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219451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success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balances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 err="1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sz="14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"balance is insufficient"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balances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 err="1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sz="14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balances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Transfer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sz="14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to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21945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event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Transfer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FFC107"/>
                </a:solidFill>
                <a:effectLst/>
                <a:latin typeface="Consolas" panose="020B0609020204030204" pitchFamily="49" charset="0"/>
              </a:rPr>
              <a:t>indexed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from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FFC107"/>
                </a:solidFill>
                <a:effectLst/>
                <a:latin typeface="Consolas" panose="020B0609020204030204" pitchFamily="49" charset="0"/>
              </a:rPr>
              <a:t>indexed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to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DD022-4DC4-43B8-A0B4-0C524E70000D}"/>
              </a:ext>
            </a:extLst>
          </p:cNvPr>
          <p:cNvSpPr txBox="1"/>
          <p:nvPr/>
        </p:nvSpPr>
        <p:spPr>
          <a:xfrm>
            <a:off x="314754" y="1503182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종이 계약서</a:t>
            </a:r>
          </a:p>
        </p:txBody>
      </p:sp>
    </p:spTree>
    <p:extLst>
      <p:ext uri="{BB962C8B-B14F-4D97-AF65-F5344CB8AC3E}">
        <p14:creationId xmlns:p14="http://schemas.microsoft.com/office/powerpoint/2010/main" val="10691202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297CCC-8121-4F43-881F-D3DC670EF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r>
              <a:rPr lang="en-US" altLang="ko-KR" dirty="0"/>
              <a:t> </a:t>
            </a:r>
            <a:r>
              <a:rPr lang="ko-KR" altLang="en-US" dirty="0"/>
              <a:t>호출된 트랜잭션이 먼저 블록에 포함되는가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블록생성</a:t>
            </a:r>
            <a:r>
              <a:rPr lang="en-US" altLang="ko-KR" dirty="0"/>
              <a:t>(</a:t>
            </a:r>
            <a:r>
              <a:rPr lang="ko-KR" altLang="en-US" dirty="0"/>
              <a:t>채굴</a:t>
            </a:r>
            <a:r>
              <a:rPr lang="en-US" altLang="ko-KR" dirty="0"/>
              <a:t>) </a:t>
            </a:r>
            <a:r>
              <a:rPr lang="ko-KR" altLang="en-US" dirty="0"/>
              <a:t>동기 부여</a:t>
            </a:r>
            <a:endParaRPr lang="en-US" altLang="ko-KR" dirty="0"/>
          </a:p>
          <a:p>
            <a:pPr lvl="1"/>
            <a:r>
              <a:rPr lang="ko-KR" altLang="en-US" dirty="0"/>
              <a:t>네트워크 부하 감소</a:t>
            </a:r>
            <a:endParaRPr lang="en-US" altLang="ko-KR" dirty="0"/>
          </a:p>
          <a:p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Fee</a:t>
            </a:r>
          </a:p>
          <a:p>
            <a:pPr lvl="1"/>
            <a:r>
              <a:rPr lang="en-US" altLang="ko-KR" dirty="0"/>
              <a:t>Output – input</a:t>
            </a:r>
          </a:p>
          <a:p>
            <a:pPr lvl="1"/>
            <a:r>
              <a:rPr lang="en-US" altLang="ko-KR" dirty="0"/>
              <a:t>Fee</a:t>
            </a:r>
            <a:r>
              <a:rPr lang="ko-KR" altLang="en-US" dirty="0"/>
              <a:t> 가 높은 트랜잭션이 우선 선택되어 블록에 포함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F0AC38-2509-495B-B641-23D05F4D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수수료 </a:t>
            </a:r>
            <a:r>
              <a:rPr lang="en-US" altLang="ko-KR" dirty="0"/>
              <a:t>(Fee)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3606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BF16D34-38BB-42D2-ADF8-58B29AF51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Gas,</a:t>
            </a:r>
            <a:r>
              <a:rPr lang="ko-KR" altLang="en-US" dirty="0"/>
              <a:t> </a:t>
            </a:r>
            <a:r>
              <a:rPr lang="en-US" altLang="ko-KR" dirty="0"/>
              <a:t>Gas</a:t>
            </a:r>
            <a:r>
              <a:rPr lang="ko-KR" altLang="en-US" dirty="0"/>
              <a:t> </a:t>
            </a:r>
            <a:r>
              <a:rPr lang="en-US" altLang="ko-KR" dirty="0"/>
              <a:t>Fee</a:t>
            </a:r>
          </a:p>
          <a:p>
            <a:r>
              <a:rPr lang="en-US" altLang="ko-KR" dirty="0"/>
              <a:t>DoS </a:t>
            </a:r>
            <a:r>
              <a:rPr lang="ko-KR" altLang="en-US" dirty="0"/>
              <a:t>공격 </a:t>
            </a:r>
            <a:r>
              <a:rPr lang="en-US" altLang="ko-KR" dirty="0"/>
              <a:t>(Denial of service attack)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AF73A7-E868-4D69-B656-E84B4250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수수료</a:t>
            </a:r>
            <a:r>
              <a:rPr lang="en-US" altLang="ko-KR" dirty="0"/>
              <a:t> (Fee)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551F7-26FA-4ADC-A801-652C8A96B55D}"/>
              </a:ext>
            </a:extLst>
          </p:cNvPr>
          <p:cNvSpPr txBox="1"/>
          <p:nvPr/>
        </p:nvSpPr>
        <p:spPr>
          <a:xfrm>
            <a:off x="321275" y="1823297"/>
            <a:ext cx="7092779" cy="3416320"/>
          </a:xfrm>
          <a:prstGeom prst="rect">
            <a:avLst/>
          </a:prstGeom>
          <a:solidFill>
            <a:srgbClr val="222336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SPDX-License-Identifier: MIT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0.8.13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DosAttack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infiniteLoop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9753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9999999999999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    value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5351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7E789EC-A218-46B7-8EE5-85F041F24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블록체인 지갑과 비즈니스 모델의 지갑</a:t>
            </a:r>
            <a:endParaRPr lang="en-US" altLang="ko-KR" dirty="0"/>
          </a:p>
          <a:p>
            <a:r>
              <a:rPr lang="ko-KR" altLang="en-US" dirty="0"/>
              <a:t>블록체인 지갑</a:t>
            </a:r>
            <a:endParaRPr lang="en-US" altLang="ko-KR" dirty="0"/>
          </a:p>
          <a:p>
            <a:pPr lvl="1"/>
            <a:r>
              <a:rPr lang="ko-KR" altLang="en-US" dirty="0"/>
              <a:t>비밀키 보관</a:t>
            </a:r>
            <a:endParaRPr lang="en-US" altLang="ko-KR" dirty="0"/>
          </a:p>
          <a:p>
            <a:pPr lvl="1"/>
            <a:r>
              <a:rPr lang="ko-KR" altLang="en-US" dirty="0"/>
              <a:t>트랜잭션 서명 </a:t>
            </a:r>
            <a:r>
              <a:rPr lang="en-US" altLang="ko-KR" dirty="0"/>
              <a:t>(Transaction Signing)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부가기능</a:t>
            </a:r>
            <a:r>
              <a:rPr lang="en-US" altLang="ko-KR" dirty="0"/>
              <a:t>) Native Currency (BTC, ETH) </a:t>
            </a:r>
            <a:r>
              <a:rPr lang="ko-KR" altLang="en-US" dirty="0"/>
              <a:t>조회</a:t>
            </a:r>
            <a:r>
              <a:rPr lang="en-US" altLang="ko-KR" dirty="0"/>
              <a:t>, </a:t>
            </a:r>
            <a:r>
              <a:rPr lang="ko-KR" altLang="en-US" dirty="0"/>
              <a:t>전송</a:t>
            </a:r>
            <a:endParaRPr lang="en-US" altLang="ko-KR" dirty="0"/>
          </a:p>
          <a:p>
            <a:r>
              <a:rPr lang="ko-KR" altLang="en-US" dirty="0"/>
              <a:t>비즈니스 모델의 지갑</a:t>
            </a:r>
            <a:endParaRPr lang="en-US" altLang="ko-KR" dirty="0"/>
          </a:p>
          <a:p>
            <a:pPr lvl="1"/>
            <a:r>
              <a:rPr lang="ko-KR" altLang="en-US" dirty="0"/>
              <a:t>자산 확인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573C98-2E0D-43A9-AB11-34889C2A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지갑</a:t>
            </a:r>
          </a:p>
        </p:txBody>
      </p:sp>
    </p:spTree>
    <p:extLst>
      <p:ext uri="{BB962C8B-B14F-4D97-AF65-F5344CB8AC3E}">
        <p14:creationId xmlns:p14="http://schemas.microsoft.com/office/powerpoint/2010/main" val="34267400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A90CB4A-085A-42FB-A822-624F71370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Bitcoin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10. </a:t>
            </a:r>
            <a:r>
              <a:rPr lang="ko-KR" altLang="en-US" dirty="0"/>
              <a:t>프라이버시</a:t>
            </a:r>
            <a:r>
              <a:rPr lang="en-US" altLang="ko-KR" dirty="0"/>
              <a:t>(Privacy)</a:t>
            </a:r>
          </a:p>
          <a:p>
            <a:pPr indent="0">
              <a:buNone/>
            </a:pPr>
            <a:r>
              <a:rPr lang="ko-KR" altLang="en-US" sz="1400" dirty="0"/>
              <a:t>전통적인 은행 모델은 참여 당사자</a:t>
            </a:r>
            <a:r>
              <a:rPr lang="en-US" altLang="ko-KR" sz="1400" dirty="0"/>
              <a:t>(the parties involved)</a:t>
            </a:r>
            <a:r>
              <a:rPr lang="ko-KR" altLang="en-US" sz="1400" dirty="0"/>
              <a:t>와 신뢰받는 제 </a:t>
            </a:r>
            <a:r>
              <a:rPr lang="en-US" altLang="ko-KR" sz="1400" dirty="0"/>
              <a:t>3 </a:t>
            </a:r>
            <a:r>
              <a:rPr lang="ko-KR" altLang="en-US" sz="1400" dirty="0"/>
              <a:t>자에게 정보 접근을 제한함으로써 일정</a:t>
            </a:r>
          </a:p>
          <a:p>
            <a:pPr indent="0">
              <a:buNone/>
            </a:pPr>
            <a:r>
              <a:rPr lang="ko-KR" altLang="en-US" sz="1400" dirty="0"/>
              <a:t>수준 프라이버시를 달성한다</a:t>
            </a:r>
            <a:r>
              <a:rPr lang="en-US" altLang="ko-KR" sz="1400" dirty="0"/>
              <a:t>. </a:t>
            </a:r>
            <a:r>
              <a:rPr lang="ko-KR" altLang="en-US" sz="1400" dirty="0"/>
              <a:t>이 방법은 모든 거래를 공개할 필요성에 따라 배제되지만</a:t>
            </a:r>
            <a:r>
              <a:rPr lang="en-US" altLang="ko-KR" sz="1400" dirty="0"/>
              <a:t>, </a:t>
            </a:r>
            <a:r>
              <a:rPr lang="ko-KR" altLang="en-US" sz="1400" dirty="0"/>
              <a:t>공개키 익명성을 보존</a:t>
            </a:r>
          </a:p>
          <a:p>
            <a:pPr indent="0">
              <a:buNone/>
            </a:pPr>
            <a:r>
              <a:rPr lang="ko-KR" altLang="en-US" sz="1400" dirty="0"/>
              <a:t>해 다른 장소에서 정보의 흐름을 끊는 걸로 여전히 프라이버시가 보장될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공중</a:t>
            </a:r>
            <a:r>
              <a:rPr lang="en-US" altLang="ko-KR" sz="1400" dirty="0"/>
              <a:t>(the public)</a:t>
            </a:r>
            <a:r>
              <a:rPr lang="ko-KR" altLang="en-US" sz="1400" dirty="0"/>
              <a:t>은 누군가가</a:t>
            </a:r>
          </a:p>
          <a:p>
            <a:pPr indent="0">
              <a:buNone/>
            </a:pPr>
            <a:r>
              <a:rPr lang="ko-KR" altLang="en-US" sz="1400" dirty="0"/>
              <a:t>다른 누군가에게 보내는 금액을 볼 수 있지만</a:t>
            </a:r>
            <a:r>
              <a:rPr lang="en-US" altLang="ko-KR" sz="1400" dirty="0"/>
              <a:t>, </a:t>
            </a:r>
            <a:r>
              <a:rPr lang="ko-KR" altLang="en-US" sz="1400" dirty="0"/>
              <a:t>그 거래에 연결된 </a:t>
            </a:r>
            <a:r>
              <a:rPr lang="ko-KR" altLang="en-US" sz="1400" dirty="0" err="1"/>
              <a:t>누군가에</a:t>
            </a:r>
            <a:r>
              <a:rPr lang="ko-KR" altLang="en-US" sz="1400" dirty="0"/>
              <a:t> 대한 정보는 볼 수 없다</a:t>
            </a:r>
            <a:r>
              <a:rPr lang="en-US" altLang="ko-KR" sz="1400" dirty="0"/>
              <a:t>. </a:t>
            </a:r>
            <a:r>
              <a:rPr lang="ko-KR" altLang="en-US" sz="1400" dirty="0"/>
              <a:t>이는 </a:t>
            </a:r>
            <a:r>
              <a:rPr lang="ko-KR" altLang="en-US" sz="1400" dirty="0" err="1"/>
              <a:t>증권거</a:t>
            </a:r>
            <a:endParaRPr lang="ko-KR" altLang="en-US" sz="1400" dirty="0"/>
          </a:p>
          <a:p>
            <a:pPr indent="0">
              <a:buNone/>
            </a:pPr>
            <a:r>
              <a:rPr lang="ko-KR" altLang="en-US" sz="1400" dirty="0" err="1"/>
              <a:t>래소에서</a:t>
            </a:r>
            <a:r>
              <a:rPr lang="ko-KR" altLang="en-US" sz="1400" dirty="0"/>
              <a:t> 공개되는 정보 수준과 비슷하게</a:t>
            </a:r>
            <a:r>
              <a:rPr lang="en-US" altLang="ko-KR" sz="1400" dirty="0"/>
              <a:t>, </a:t>
            </a:r>
            <a:r>
              <a:rPr lang="ko-KR" altLang="en-US" sz="1400" dirty="0"/>
              <a:t>개별 거래 시각과 규모를 나타내는 </a:t>
            </a:r>
            <a:r>
              <a:rPr lang="en-US" altLang="ko-KR" sz="1400" dirty="0"/>
              <a:t>"</a:t>
            </a:r>
            <a:r>
              <a:rPr lang="ko-KR" altLang="en-US" sz="1400" dirty="0"/>
              <a:t>테이프</a:t>
            </a:r>
            <a:r>
              <a:rPr lang="en-US" altLang="ko-KR" sz="1400" dirty="0"/>
              <a:t>(tape)"</a:t>
            </a:r>
            <a:r>
              <a:rPr lang="ko-KR" altLang="en-US" sz="1400" dirty="0"/>
              <a:t>는 공개되지만</a:t>
            </a:r>
            <a:r>
              <a:rPr lang="en-US" altLang="ko-KR" sz="1400" dirty="0"/>
              <a:t>, </a:t>
            </a:r>
            <a:r>
              <a:rPr lang="ko-KR" altLang="en-US" sz="1400" dirty="0"/>
              <a:t>그</a:t>
            </a:r>
          </a:p>
          <a:p>
            <a:pPr indent="0">
              <a:buNone/>
            </a:pPr>
            <a:r>
              <a:rPr lang="ko-KR" altLang="en-US" sz="1400" dirty="0"/>
              <a:t>거래 당사자가 누구인지 알지는 못하는 것이다</a:t>
            </a:r>
            <a:r>
              <a:rPr lang="en-US" altLang="ko-KR" sz="1400" dirty="0"/>
              <a:t>.</a:t>
            </a:r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r>
              <a:rPr lang="ko-KR" altLang="en-US" sz="1400" dirty="0"/>
              <a:t>부가적인 방책으로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rgbClr val="00C8EB"/>
                </a:solidFill>
              </a:rPr>
              <a:t>각 거래마다 새로운 키 쌍이 사용</a:t>
            </a:r>
            <a:r>
              <a:rPr lang="ko-KR" altLang="en-US" sz="1400" dirty="0"/>
              <a:t>돼야 그게 어떤 공통된 소유자에게 연결되는 일을 계</a:t>
            </a:r>
          </a:p>
          <a:p>
            <a:pPr indent="0">
              <a:buNone/>
            </a:pPr>
            <a:r>
              <a:rPr lang="ko-KR" altLang="en-US" sz="1400" dirty="0"/>
              <a:t>속 피할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여러 입금이 동일 소유자의 소유임을 부득이 드러내는 다중입금 거래에서 어떤 연결은 여전히</a:t>
            </a:r>
          </a:p>
          <a:p>
            <a:pPr indent="0">
              <a:buNone/>
            </a:pPr>
            <a:r>
              <a:rPr lang="ko-KR" altLang="en-US" sz="1400" dirty="0"/>
              <a:t>불가피하다</a:t>
            </a:r>
            <a:r>
              <a:rPr lang="en-US" altLang="ko-KR" sz="1400" dirty="0"/>
              <a:t>. </a:t>
            </a:r>
            <a:r>
              <a:rPr lang="ko-KR" altLang="en-US" sz="1400" dirty="0"/>
              <a:t>그 거래의 키 소유자가 드러나면</a:t>
            </a:r>
            <a:r>
              <a:rPr lang="en-US" altLang="ko-KR" sz="1400" dirty="0"/>
              <a:t>, </a:t>
            </a:r>
            <a:r>
              <a:rPr lang="ko-KR" altLang="en-US" sz="1400" dirty="0"/>
              <a:t>연결이 동일 소유자에게 속한 다른 거래까지 노출할 위험이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CC7B5D-844C-4A11-B78C-59F535C8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지갑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C0179C-32FE-487F-86DC-B8CB00875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02" y="3299054"/>
            <a:ext cx="5411596" cy="176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649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7E789EC-A218-46B7-8EE5-85F041F24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721527" cy="6030740"/>
          </a:xfrm>
        </p:spPr>
        <p:txBody>
          <a:bodyPr/>
          <a:lstStyle/>
          <a:p>
            <a:r>
              <a:rPr lang="en-US" altLang="ko-KR" dirty="0" err="1"/>
              <a:t>HDWallet</a:t>
            </a:r>
            <a:r>
              <a:rPr lang="en-US" altLang="ko-KR" dirty="0"/>
              <a:t> (Hierarchical Deterministic Wallets)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573C98-2E0D-43A9-AB11-34889C2A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지갑 </a:t>
            </a:r>
            <a:r>
              <a:rPr lang="en-US" altLang="ko-KR" dirty="0"/>
              <a:t>[ </a:t>
            </a:r>
            <a:r>
              <a:rPr lang="en-US" altLang="ko-KR" dirty="0" err="1"/>
              <a:t>HDWallet</a:t>
            </a:r>
            <a:r>
              <a:rPr lang="en-US" altLang="ko-KR" dirty="0"/>
              <a:t> – BIP32 ]</a:t>
            </a:r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4209EBE-52B6-4FD7-9C8D-553800995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68" y="1130325"/>
            <a:ext cx="7620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7067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7E789EC-A218-46B7-8EE5-85F041F24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7151" cy="4351338"/>
          </a:xfrm>
        </p:spPr>
        <p:txBody>
          <a:bodyPr/>
          <a:lstStyle/>
          <a:p>
            <a:pPr indent="0">
              <a:buNone/>
            </a:pPr>
            <a:r>
              <a:rPr lang="ko-KR" altLang="en-US" dirty="0"/>
              <a:t>지갑을 복구하기 위한 </a:t>
            </a:r>
            <a:r>
              <a:rPr lang="en-US" altLang="ko-KR" dirty="0"/>
              <a:t>12</a:t>
            </a:r>
            <a:r>
              <a:rPr lang="ko-KR" altLang="en-US" dirty="0"/>
              <a:t>개 단어</a:t>
            </a:r>
            <a:endParaRPr lang="en-US" altLang="ko-KR" dirty="0"/>
          </a:p>
          <a:p>
            <a:pPr indent="0">
              <a:buNone/>
            </a:pPr>
            <a:r>
              <a:rPr lang="ko-KR" altLang="en-US" dirty="0"/>
              <a:t>지갑의 </a:t>
            </a:r>
            <a:r>
              <a:rPr lang="en-US" altLang="ko-KR" dirty="0"/>
              <a:t>seed</a:t>
            </a:r>
            <a:r>
              <a:rPr lang="ko-KR" altLang="en-US" dirty="0"/>
              <a:t>가 되는 </a:t>
            </a:r>
            <a:r>
              <a:rPr lang="en-US" altLang="ko-KR" dirty="0"/>
              <a:t>binary</a:t>
            </a:r>
            <a:r>
              <a:rPr lang="ko-KR" altLang="en-US" dirty="0"/>
              <a:t>나 </a:t>
            </a:r>
            <a:r>
              <a:rPr lang="en-US" altLang="ko-KR" dirty="0"/>
              <a:t>hex</a:t>
            </a:r>
            <a:r>
              <a:rPr lang="ko-KR" altLang="en-US" dirty="0"/>
              <a:t> 표현은 너무 복잡하기에 쉽게 입력할 수 있도록 갖춰진 형식</a:t>
            </a:r>
            <a:endParaRPr lang="en-US" altLang="ko-KR" dirty="0"/>
          </a:p>
          <a:p>
            <a:pPr indent="0">
              <a:buNone/>
            </a:pPr>
            <a:r>
              <a:rPr lang="en-US" altLang="ko-KR" sz="1400" dirty="0"/>
              <a:t>Seed: ab8c62ee16e6fa8a1496de4d012dae491da6c3bca622ae0a2e6e2d336ba4831e1972c1aab7da0af3af70dd4d7b4738466600c9e1ac42fcca856d1a8c6220ee06</a:t>
            </a:r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r>
              <a:rPr lang="en-US" altLang="ko-KR" sz="1400" dirty="0"/>
              <a:t>wordlist(English): </a:t>
            </a:r>
            <a:r>
              <a:rPr lang="en-US" altLang="ko-KR" sz="1400" dirty="0">
                <a:hlinkClick r:id="rId3"/>
              </a:rPr>
              <a:t>https://github.com/bitcoin/bips/blob/master/bip-0039/english.txt</a:t>
            </a:r>
            <a:endParaRPr lang="en-US" altLang="ko-KR" sz="1400" dirty="0"/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573C98-2E0D-43A9-AB11-34889C2A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지갑 </a:t>
            </a:r>
            <a:r>
              <a:rPr lang="en-US" altLang="ko-KR" dirty="0"/>
              <a:t>[ </a:t>
            </a:r>
            <a:r>
              <a:rPr lang="ko-KR" altLang="en-US" dirty="0" err="1"/>
              <a:t>니모닉</a:t>
            </a:r>
            <a:r>
              <a:rPr lang="en-US" altLang="ko-KR" dirty="0"/>
              <a:t>(Mnemonic Code: BIP-39)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44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4E6F79D-5C7B-4381-A5FE-8B930009A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5854700" cy="5637230"/>
          </a:xfrm>
        </p:spPr>
        <p:txBody>
          <a:bodyPr/>
          <a:lstStyle/>
          <a:p>
            <a:pPr indent="0" algn="ctr">
              <a:buNone/>
            </a:pPr>
            <a:r>
              <a:rPr lang="en-US" altLang="ko-KR" dirty="0"/>
              <a:t>2013-11, </a:t>
            </a:r>
            <a:r>
              <a:rPr lang="ko-KR" altLang="en-US" dirty="0" err="1"/>
              <a:t>비탈릭</a:t>
            </a:r>
            <a:r>
              <a:rPr lang="ko-KR" altLang="en-US" dirty="0"/>
              <a:t> </a:t>
            </a:r>
            <a:r>
              <a:rPr lang="ko-KR" altLang="en-US" dirty="0" err="1"/>
              <a:t>부테린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이더리움</a:t>
            </a:r>
            <a:r>
              <a:rPr lang="ko-KR" altLang="en-US" dirty="0"/>
              <a:t> 개발 제안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838D3D5-1CC3-43F3-B534-50A137CF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en-US" altLang="ko-KR" dirty="0"/>
              <a:t>(Ethereum)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90808A-63CE-4A2B-80A5-99A218283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164" y="1106787"/>
            <a:ext cx="4076272" cy="5284057"/>
          </a:xfrm>
          <a:prstGeom prst="rect">
            <a:avLst/>
          </a:prstGeom>
        </p:spPr>
      </p:pic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8E486B11-2977-4362-A8BD-2548A65F4D03}"/>
              </a:ext>
            </a:extLst>
          </p:cNvPr>
          <p:cNvSpPr txBox="1">
            <a:spLocks/>
          </p:cNvSpPr>
          <p:nvPr/>
        </p:nvSpPr>
        <p:spPr>
          <a:xfrm>
            <a:off x="6096000" y="674860"/>
            <a:ext cx="5854700" cy="5637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Arial" panose="020B0604020202020204" pitchFamily="34" charset="0"/>
              <a:buNone/>
            </a:pPr>
            <a:r>
              <a:rPr lang="en-US" altLang="ko-KR" dirty="0"/>
              <a:t>2015-07-30 15:25:13 UTC, Genesis Block </a:t>
            </a:r>
            <a:r>
              <a:rPr lang="ko-KR" altLang="en-US" dirty="0"/>
              <a:t>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763F33-9F28-4A19-B0CB-8722D9744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731" y="1076361"/>
            <a:ext cx="4422087" cy="53449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5D28BB-0779-4DAF-9929-2ABE187B4B3D}"/>
              </a:ext>
            </a:extLst>
          </p:cNvPr>
          <p:cNvSpPr txBox="1"/>
          <p:nvPr/>
        </p:nvSpPr>
        <p:spPr>
          <a:xfrm>
            <a:off x="7920935" y="6590184"/>
            <a:ext cx="24715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hlinkClick r:id="rId5"/>
              </a:rPr>
              <a:t>https://etherscan.io/block/0</a:t>
            </a:r>
            <a:endParaRPr lang="en-US" altLang="ko-KR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2487CE-1349-49B0-8EF1-91FE355A0772}"/>
              </a:ext>
            </a:extLst>
          </p:cNvPr>
          <p:cNvSpPr txBox="1"/>
          <p:nvPr/>
        </p:nvSpPr>
        <p:spPr>
          <a:xfrm>
            <a:off x="1696830" y="6590184"/>
            <a:ext cx="267693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hlinkClick r:id="rId6"/>
              </a:rPr>
              <a:t>https://ethereum.org/en/whitepaper/</a:t>
            </a:r>
            <a:r>
              <a:rPr lang="en-US" altLang="ko-KR" sz="900" dirty="0"/>
              <a:t>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hlinkClick r:id="rId7"/>
              </a:rPr>
              <a:t>한글</a:t>
            </a:r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9158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7E789EC-A218-46B7-8EE5-85F041F24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메타마스크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573C98-2E0D-43A9-AB11-34889C2A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지갑</a:t>
            </a:r>
          </a:p>
        </p:txBody>
      </p:sp>
    </p:spTree>
    <p:extLst>
      <p:ext uri="{BB962C8B-B14F-4D97-AF65-F5344CB8AC3E}">
        <p14:creationId xmlns:p14="http://schemas.microsoft.com/office/powerpoint/2010/main" val="8027186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BEF2DAA-D9D6-489A-BB90-DA320C5B2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JSON-RPC</a:t>
            </a:r>
          </a:p>
          <a:p>
            <a:pPr lvl="1"/>
            <a:r>
              <a:rPr lang="en-US" altLang="ko-KR" dirty="0"/>
              <a:t>Http</a:t>
            </a:r>
          </a:p>
          <a:p>
            <a:pPr lvl="1"/>
            <a:r>
              <a:rPr lang="en-US" altLang="ko-KR" dirty="0"/>
              <a:t>WebSocket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E5D58A-92CC-4CDE-B653-7821985A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Dapp</a:t>
            </a:r>
            <a:r>
              <a:rPr lang="en-US" altLang="ko-KR" dirty="0"/>
              <a:t> (</a:t>
            </a:r>
            <a:r>
              <a:rPr lang="en-US" altLang="ko-KR" dirty="0" err="1"/>
              <a:t>Decentrialized</a:t>
            </a:r>
            <a:r>
              <a:rPr lang="en-US" altLang="ko-KR" dirty="0"/>
              <a:t> Application)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5999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3C5057-868F-44CF-ADA8-03ECDDA5D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Web3</a:t>
            </a:r>
          </a:p>
          <a:p>
            <a:r>
              <a:rPr lang="en-US" altLang="ko-KR" dirty="0"/>
              <a:t>web3js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821F8B3-E34E-4EA4-8741-64C2F26A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Dapp</a:t>
            </a:r>
            <a:r>
              <a:rPr lang="en-US" altLang="ko-KR" dirty="0"/>
              <a:t> (</a:t>
            </a:r>
            <a:r>
              <a:rPr lang="en-US" altLang="ko-KR" dirty="0" err="1"/>
              <a:t>Decentrialized</a:t>
            </a:r>
            <a:r>
              <a:rPr lang="en-US" altLang="ko-KR" dirty="0"/>
              <a:t> Application)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1813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EB10AAB-85DD-44F0-A0E1-1AD8D8FE0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가상자산 거래소에서 무엇을 매수</a:t>
            </a:r>
            <a:r>
              <a:rPr lang="en-US" altLang="ko-KR" dirty="0"/>
              <a:t>, </a:t>
            </a:r>
            <a:r>
              <a:rPr lang="ko-KR" altLang="en-US" dirty="0"/>
              <a:t>매도하는 것인가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업비트</a:t>
            </a:r>
            <a:r>
              <a:rPr lang="ko-KR" altLang="en-US" dirty="0"/>
              <a:t> 이용약관 </a:t>
            </a:r>
            <a:r>
              <a:rPr lang="en-US" altLang="ko-KR" dirty="0"/>
              <a:t>- </a:t>
            </a:r>
            <a:r>
              <a:rPr lang="ko-KR" altLang="en-US" dirty="0"/>
              <a:t>제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en-US" altLang="ko-KR" dirty="0"/>
              <a:t>(</a:t>
            </a:r>
            <a:r>
              <a:rPr lang="ko-KR" altLang="en-US" dirty="0"/>
              <a:t>정의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5. "</a:t>
            </a:r>
            <a:r>
              <a:rPr lang="ko-KR" altLang="en-US" dirty="0">
                <a:solidFill>
                  <a:srgbClr val="00C8EB"/>
                </a:solidFill>
              </a:rPr>
              <a:t>디지털 자산</a:t>
            </a:r>
            <a:r>
              <a:rPr lang="en-US" altLang="ko-KR" dirty="0"/>
              <a:t>"</a:t>
            </a:r>
            <a:r>
              <a:rPr lang="ko-KR" altLang="en-US" dirty="0"/>
              <a:t>이라 함은 서비스에서 거래할 수 있는 </a:t>
            </a:r>
            <a:r>
              <a:rPr lang="ko-KR" altLang="en-US" dirty="0" err="1"/>
              <a:t>비트코인</a:t>
            </a:r>
            <a:r>
              <a:rPr lang="en-US" altLang="ko-KR" dirty="0"/>
              <a:t>, </a:t>
            </a:r>
            <a:r>
              <a:rPr lang="ko-KR" altLang="en-US" dirty="0" err="1"/>
              <a:t>이더리움</a:t>
            </a:r>
            <a:r>
              <a:rPr lang="ko-KR" altLang="en-US" dirty="0"/>
              <a:t> 등 블록체인에서 전자적으로 존재하는 정보로 서비스의 대상물을 말합니다</a:t>
            </a:r>
            <a:r>
              <a:rPr lang="en-US" altLang="ko-KR" dirty="0"/>
              <a:t>. </a:t>
            </a:r>
            <a:r>
              <a:rPr lang="ko-KR" altLang="en-US" dirty="0"/>
              <a:t>회원은 회사에 대하여 계정 내 </a:t>
            </a:r>
            <a:r>
              <a:rPr lang="en-US" altLang="ko-KR" dirty="0"/>
              <a:t>"</a:t>
            </a:r>
            <a:r>
              <a:rPr lang="ko-KR" altLang="en-US" dirty="0"/>
              <a:t>디지털 자산</a:t>
            </a:r>
            <a:r>
              <a:rPr lang="en-US" altLang="ko-KR" dirty="0"/>
              <a:t>"</a:t>
            </a:r>
            <a:r>
              <a:rPr lang="ko-KR" altLang="en-US" dirty="0"/>
              <a:t>의 수량만큼의 </a:t>
            </a:r>
            <a:r>
              <a:rPr lang="ko-KR" altLang="en-US" dirty="0">
                <a:solidFill>
                  <a:srgbClr val="00C8EB"/>
                </a:solidFill>
              </a:rPr>
              <a:t>출금 청구권</a:t>
            </a:r>
            <a:r>
              <a:rPr lang="ko-KR" altLang="en-US" dirty="0"/>
              <a:t>을 보유합니다</a:t>
            </a:r>
            <a:r>
              <a:rPr lang="en-US" altLang="ko-KR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437F88D-59C2-4F73-B415-4A4945F4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가상자산 거래소</a:t>
            </a:r>
          </a:p>
        </p:txBody>
      </p:sp>
    </p:spTree>
    <p:extLst>
      <p:ext uri="{BB962C8B-B14F-4D97-AF65-F5344CB8AC3E}">
        <p14:creationId xmlns:p14="http://schemas.microsoft.com/office/powerpoint/2010/main" val="27897395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7E13FA-C515-410D-8B5F-AD348790A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5991052"/>
          </a:xfrm>
        </p:spPr>
        <p:txBody>
          <a:bodyPr>
            <a:normAutofit fontScale="85000" lnSpcReduction="20000"/>
          </a:bodyPr>
          <a:lstStyle/>
          <a:p>
            <a:pPr indent="0">
              <a:buNone/>
            </a:pPr>
            <a:r>
              <a:rPr lang="ko-KR" altLang="en-US" dirty="0"/>
              <a:t>기본 색깔 </a:t>
            </a:r>
            <a:r>
              <a:rPr lang="ko-KR" altLang="en-US" dirty="0" err="1"/>
              <a:t>가나다라마바사아자차카타파하</a:t>
            </a:r>
            <a:r>
              <a:rPr lang="ko-KR" altLang="en-US" dirty="0"/>
              <a:t> </a:t>
            </a:r>
            <a:r>
              <a:rPr lang="en-US" altLang="ko-KR" dirty="0" err="1"/>
              <a:t>abcdefghijklmnopqrstuvwxyz</a:t>
            </a:r>
            <a:r>
              <a:rPr lang="en-US" altLang="ko-KR" dirty="0"/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00C8EB"/>
                </a:solidFill>
              </a:rPr>
              <a:t>포인트 색깔 </a:t>
            </a:r>
            <a:r>
              <a:rPr lang="ko-KR" altLang="en-US" dirty="0" err="1">
                <a:solidFill>
                  <a:srgbClr val="00C8EB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00C8EB"/>
                </a:solidFill>
              </a:rPr>
              <a:t> </a:t>
            </a:r>
            <a:r>
              <a:rPr lang="en-US" altLang="ko-KR" dirty="0" err="1">
                <a:solidFill>
                  <a:srgbClr val="00C8EB"/>
                </a:solidFill>
              </a:rPr>
              <a:t>abcdefghijklmnopqrstuvwxyz</a:t>
            </a:r>
            <a:r>
              <a:rPr lang="en-US" altLang="ko-KR" dirty="0">
                <a:solidFill>
                  <a:srgbClr val="00C8EB"/>
                </a:solidFill>
              </a:rPr>
              <a:t> ABCDEFGHIJKLMNOPQRSTUVWXYZ</a:t>
            </a:r>
          </a:p>
          <a:p>
            <a:pPr indent="0">
              <a:buNone/>
            </a:pPr>
            <a:endParaRPr lang="en-US" altLang="ko-KR" dirty="0">
              <a:solidFill>
                <a:srgbClr val="EF296B"/>
              </a:solidFill>
            </a:endParaRPr>
          </a:p>
          <a:p>
            <a:pPr indent="0">
              <a:buNone/>
            </a:pPr>
            <a:r>
              <a:rPr lang="ko-KR" altLang="en-US" dirty="0">
                <a:solidFill>
                  <a:srgbClr val="EF296B"/>
                </a:solidFill>
              </a:rPr>
              <a:t>포인트 색깔 </a:t>
            </a:r>
            <a:r>
              <a:rPr lang="ko-KR" altLang="en-US" dirty="0" err="1">
                <a:solidFill>
                  <a:srgbClr val="EF296B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EF296B"/>
                </a:solidFill>
              </a:rPr>
              <a:t> </a:t>
            </a:r>
            <a:r>
              <a:rPr lang="en-US" altLang="ko-KR" dirty="0" err="1">
                <a:solidFill>
                  <a:srgbClr val="EF296B"/>
                </a:solidFill>
              </a:rPr>
              <a:t>abcdefghijklmnopqrstuvwxyz</a:t>
            </a:r>
            <a:r>
              <a:rPr lang="en-US" altLang="ko-KR" dirty="0">
                <a:solidFill>
                  <a:srgbClr val="EF296B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854AFF"/>
                </a:solidFill>
              </a:rPr>
              <a:t>포인트 색깔 </a:t>
            </a:r>
            <a:r>
              <a:rPr lang="ko-KR" altLang="en-US" dirty="0" err="1">
                <a:solidFill>
                  <a:srgbClr val="854AFF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854AFF"/>
                </a:solidFill>
              </a:rPr>
              <a:t> </a:t>
            </a:r>
            <a:r>
              <a:rPr lang="en-US" altLang="ko-KR" dirty="0" err="1">
                <a:solidFill>
                  <a:srgbClr val="854AFF"/>
                </a:solidFill>
              </a:rPr>
              <a:t>abcdefghijklmnopqrstuvwxyz</a:t>
            </a:r>
            <a:r>
              <a:rPr lang="en-US" altLang="ko-KR" dirty="0">
                <a:solidFill>
                  <a:srgbClr val="854AFF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FFC700"/>
                </a:solidFill>
              </a:rPr>
              <a:t>포인트 색깔 </a:t>
            </a:r>
            <a:r>
              <a:rPr lang="ko-KR" altLang="en-US" dirty="0" err="1">
                <a:solidFill>
                  <a:srgbClr val="FFC700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FFC700"/>
                </a:solidFill>
              </a:rPr>
              <a:t> </a:t>
            </a:r>
            <a:r>
              <a:rPr lang="en-US" altLang="ko-KR" dirty="0" err="1">
                <a:solidFill>
                  <a:srgbClr val="FFC700"/>
                </a:solidFill>
              </a:rPr>
              <a:t>abcdefghijklmnopqrstuvwxyz</a:t>
            </a:r>
            <a:r>
              <a:rPr lang="en-US" altLang="ko-KR" dirty="0">
                <a:solidFill>
                  <a:srgbClr val="FFC700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00D35A"/>
                </a:solidFill>
              </a:rPr>
              <a:t>포인트 색깔 </a:t>
            </a:r>
            <a:r>
              <a:rPr lang="ko-KR" altLang="en-US" dirty="0" err="1">
                <a:solidFill>
                  <a:srgbClr val="00D35A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00D35A"/>
                </a:solidFill>
              </a:rPr>
              <a:t> </a:t>
            </a:r>
            <a:r>
              <a:rPr lang="en-US" altLang="ko-KR" dirty="0" err="1">
                <a:solidFill>
                  <a:srgbClr val="00D35A"/>
                </a:solidFill>
              </a:rPr>
              <a:t>abcdefghijklmnopqrstuvwxyz</a:t>
            </a:r>
            <a:r>
              <a:rPr lang="en-US" altLang="ko-KR" dirty="0">
                <a:solidFill>
                  <a:srgbClr val="00D35A"/>
                </a:solidFill>
              </a:rPr>
              <a:t> ABCDEFGHIJKLMNOPQRSTUVWXYZ</a:t>
            </a:r>
          </a:p>
          <a:p>
            <a:endParaRPr lang="en-US" altLang="ko-KR" dirty="0"/>
          </a:p>
          <a:p>
            <a:pPr indent="0">
              <a:buNone/>
            </a:pPr>
            <a:r>
              <a:rPr lang="ko-KR" altLang="en-US" dirty="0">
                <a:solidFill>
                  <a:srgbClr val="DBAC7D"/>
                </a:solidFill>
              </a:rPr>
              <a:t>포인트 색깔 </a:t>
            </a:r>
            <a:r>
              <a:rPr lang="ko-KR" altLang="en-US" dirty="0" err="1">
                <a:solidFill>
                  <a:srgbClr val="DBAC7D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DBAC7D"/>
                </a:solidFill>
              </a:rPr>
              <a:t> </a:t>
            </a:r>
            <a:r>
              <a:rPr lang="en-US" altLang="ko-KR" dirty="0" err="1">
                <a:solidFill>
                  <a:srgbClr val="DBAC7D"/>
                </a:solidFill>
              </a:rPr>
              <a:t>abcdefghijklmnopqrstuvwxyz</a:t>
            </a:r>
            <a:r>
              <a:rPr lang="en-US" altLang="ko-KR" dirty="0">
                <a:solidFill>
                  <a:srgbClr val="DBAC7D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FF80B1"/>
                </a:solidFill>
              </a:rPr>
              <a:t>포인트 색깔 </a:t>
            </a:r>
            <a:r>
              <a:rPr lang="ko-KR" altLang="en-US" dirty="0" err="1">
                <a:solidFill>
                  <a:srgbClr val="FF80B1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FF80B1"/>
                </a:solidFill>
              </a:rPr>
              <a:t> </a:t>
            </a:r>
            <a:r>
              <a:rPr lang="en-US" altLang="ko-KR" dirty="0" err="1">
                <a:solidFill>
                  <a:srgbClr val="FF80B1"/>
                </a:solidFill>
              </a:rPr>
              <a:t>abcdefghijklmnopqrstuvwxyz</a:t>
            </a:r>
            <a:r>
              <a:rPr lang="en-US" altLang="ko-KR" dirty="0">
                <a:solidFill>
                  <a:srgbClr val="FF80B1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B99FFF"/>
                </a:solidFill>
              </a:rPr>
              <a:t>포인트 색깔 </a:t>
            </a:r>
            <a:r>
              <a:rPr lang="ko-KR" altLang="en-US" dirty="0" err="1">
                <a:solidFill>
                  <a:srgbClr val="B99FFF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B99FFF"/>
                </a:solidFill>
              </a:rPr>
              <a:t> </a:t>
            </a:r>
            <a:r>
              <a:rPr lang="en-US" altLang="ko-KR" dirty="0" err="1">
                <a:solidFill>
                  <a:srgbClr val="B99FFF"/>
                </a:solidFill>
              </a:rPr>
              <a:t>abcdefghijklmnopqrstuvwxyz</a:t>
            </a:r>
            <a:r>
              <a:rPr lang="en-US" altLang="ko-KR" dirty="0">
                <a:solidFill>
                  <a:srgbClr val="B99FFF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0071FF"/>
                </a:solidFill>
              </a:rPr>
              <a:t>포인트 색깔 </a:t>
            </a:r>
            <a:r>
              <a:rPr lang="ko-KR" altLang="en-US" dirty="0" err="1">
                <a:solidFill>
                  <a:srgbClr val="0071FF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0071FF"/>
                </a:solidFill>
              </a:rPr>
              <a:t> </a:t>
            </a:r>
            <a:r>
              <a:rPr lang="en-US" altLang="ko-KR" dirty="0" err="1">
                <a:solidFill>
                  <a:srgbClr val="0071FF"/>
                </a:solidFill>
              </a:rPr>
              <a:t>abcdefghijklmnopqrstuvwxyz</a:t>
            </a:r>
            <a:r>
              <a:rPr lang="en-US" altLang="ko-KR" dirty="0">
                <a:solidFill>
                  <a:srgbClr val="0071FF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00C8EB"/>
                </a:solidFill>
              </a:rPr>
              <a:t>포인트 색깔 </a:t>
            </a:r>
            <a:r>
              <a:rPr lang="ko-KR" altLang="en-US" dirty="0" err="1">
                <a:solidFill>
                  <a:srgbClr val="00C8EB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00C8EB"/>
                </a:solidFill>
              </a:rPr>
              <a:t> </a:t>
            </a:r>
            <a:r>
              <a:rPr lang="en-US" altLang="ko-KR" dirty="0" err="1">
                <a:solidFill>
                  <a:srgbClr val="00C8EB"/>
                </a:solidFill>
              </a:rPr>
              <a:t>abcdefghijklmnopqrstuvwxyz</a:t>
            </a:r>
            <a:r>
              <a:rPr lang="en-US" altLang="ko-KR" dirty="0">
                <a:solidFill>
                  <a:srgbClr val="00C8EB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FF7E00"/>
                </a:solidFill>
              </a:rPr>
              <a:t>포인트 색깔 </a:t>
            </a:r>
            <a:r>
              <a:rPr lang="ko-KR" altLang="en-US" dirty="0" err="1">
                <a:solidFill>
                  <a:srgbClr val="FF7E00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FF7E00"/>
                </a:solidFill>
              </a:rPr>
              <a:t> </a:t>
            </a:r>
            <a:r>
              <a:rPr lang="en-US" altLang="ko-KR" dirty="0" err="1">
                <a:solidFill>
                  <a:srgbClr val="FF7E00"/>
                </a:solidFill>
              </a:rPr>
              <a:t>abcdefghijklmnopqrstuvwxyz</a:t>
            </a:r>
            <a:r>
              <a:rPr lang="en-US" altLang="ko-KR" dirty="0">
                <a:solidFill>
                  <a:srgbClr val="FF7E00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5AFA6E"/>
                </a:solidFill>
              </a:rPr>
              <a:t>포인트 색깔 </a:t>
            </a:r>
            <a:r>
              <a:rPr lang="ko-KR" altLang="en-US" dirty="0" err="1">
                <a:solidFill>
                  <a:srgbClr val="5AFA6E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5AFA6E"/>
                </a:solidFill>
              </a:rPr>
              <a:t> </a:t>
            </a:r>
            <a:r>
              <a:rPr lang="en-US" altLang="ko-KR" dirty="0" err="1">
                <a:solidFill>
                  <a:srgbClr val="5AFA6E"/>
                </a:solidFill>
              </a:rPr>
              <a:t>abcdefghijklmnopqrstuvwxyz</a:t>
            </a:r>
            <a:r>
              <a:rPr lang="en-US" altLang="ko-KR" dirty="0">
                <a:solidFill>
                  <a:srgbClr val="5AFA6E"/>
                </a:solidFill>
              </a:rPr>
              <a:t> ABCDEFGHIJKLMNOPQRSTUVWXYZ</a:t>
            </a: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</a:t>
            </a: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 </a:t>
            </a: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 </a:t>
            </a: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 </a:t>
            </a: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</a:t>
            </a:r>
            <a:endParaRPr lang="en-US" altLang="ko-KR" dirty="0">
              <a:solidFill>
                <a:srgbClr val="F7931A"/>
              </a:solidFill>
            </a:endParaRPr>
          </a:p>
          <a:p>
            <a:pPr indent="0">
              <a:buNone/>
            </a:pPr>
            <a:r>
              <a:rPr lang="ko-KR" altLang="en-US" dirty="0" err="1">
                <a:solidFill>
                  <a:srgbClr val="434975"/>
                </a:solidFill>
              </a:rPr>
              <a:t>이더리움</a:t>
            </a:r>
            <a:r>
              <a:rPr lang="ko-KR" altLang="en-US" dirty="0">
                <a:solidFill>
                  <a:srgbClr val="434975"/>
                </a:solidFill>
              </a:rPr>
              <a:t> 색깔 </a:t>
            </a:r>
            <a:r>
              <a:rPr lang="ko-KR" altLang="en-US" dirty="0" err="1">
                <a:solidFill>
                  <a:srgbClr val="434975"/>
                </a:solidFill>
              </a:rPr>
              <a:t>이더리움</a:t>
            </a:r>
            <a:r>
              <a:rPr lang="ko-KR" altLang="en-US" dirty="0">
                <a:solidFill>
                  <a:srgbClr val="434975"/>
                </a:solidFill>
              </a:rPr>
              <a:t> 색깔 </a:t>
            </a:r>
            <a:r>
              <a:rPr lang="ko-KR" altLang="en-US" dirty="0" err="1">
                <a:solidFill>
                  <a:srgbClr val="434975"/>
                </a:solidFill>
              </a:rPr>
              <a:t>이더리움</a:t>
            </a:r>
            <a:r>
              <a:rPr lang="ko-KR" altLang="en-US" dirty="0">
                <a:solidFill>
                  <a:srgbClr val="434975"/>
                </a:solidFill>
              </a:rPr>
              <a:t> 색깔 </a:t>
            </a:r>
            <a:r>
              <a:rPr lang="ko-KR" altLang="en-US" dirty="0" err="1">
                <a:solidFill>
                  <a:srgbClr val="434975"/>
                </a:solidFill>
              </a:rPr>
              <a:t>이더리움</a:t>
            </a:r>
            <a:r>
              <a:rPr lang="ko-KR" altLang="en-US" dirty="0">
                <a:solidFill>
                  <a:srgbClr val="434975"/>
                </a:solidFill>
              </a:rPr>
              <a:t> 색깔 </a:t>
            </a:r>
            <a:r>
              <a:rPr lang="ko-KR" altLang="en-US" dirty="0" err="1">
                <a:solidFill>
                  <a:srgbClr val="434975"/>
                </a:solidFill>
              </a:rPr>
              <a:t>이더리움</a:t>
            </a:r>
            <a:r>
              <a:rPr lang="ko-KR" altLang="en-US" dirty="0">
                <a:solidFill>
                  <a:srgbClr val="434975"/>
                </a:solidFill>
              </a:rPr>
              <a:t> 색깔</a:t>
            </a:r>
            <a:endParaRPr lang="en-US" altLang="ko-KR" dirty="0">
              <a:solidFill>
                <a:srgbClr val="434975"/>
              </a:solidFill>
            </a:endParaRP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5C12E44-5D15-4DF0-9329-D7412A3E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75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CEE8C50-89F4-4F85-87DE-3D0D7CD3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5991052"/>
          </a:xfrm>
        </p:spPr>
        <p:txBody>
          <a:bodyPr>
            <a:normAutofit/>
          </a:bodyPr>
          <a:lstStyle/>
          <a:p>
            <a:pPr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A Next-Generation </a:t>
            </a:r>
            <a:r>
              <a:rPr lang="en-US" altLang="ko-KR" b="1" dirty="0">
                <a:solidFill>
                  <a:srgbClr val="00C8EB"/>
                </a:solidFill>
              </a:rPr>
              <a:t>Smart Contract</a:t>
            </a:r>
            <a:r>
              <a:rPr lang="en-US" altLang="ko-KR" b="1" dirty="0">
                <a:solidFill>
                  <a:schemeClr val="bg1"/>
                </a:solidFill>
              </a:rPr>
              <a:t> and </a:t>
            </a:r>
            <a:r>
              <a:rPr lang="en-US" altLang="ko-KR" b="1" dirty="0">
                <a:solidFill>
                  <a:srgbClr val="00C8EB"/>
                </a:solidFill>
              </a:rPr>
              <a:t>Decentralized Application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rgbClr val="00C8EB"/>
                </a:solidFill>
              </a:rPr>
              <a:t>Platform</a:t>
            </a:r>
          </a:p>
          <a:p>
            <a:pPr indent="0">
              <a:lnSpc>
                <a:spcPct val="120000"/>
              </a:lnSpc>
              <a:buNone/>
            </a:pPr>
            <a:r>
              <a:rPr lang="ko-KR" altLang="en-US" b="1" dirty="0">
                <a:solidFill>
                  <a:schemeClr val="bg1"/>
                </a:solidFill>
              </a:rPr>
              <a:t>차세대 </a:t>
            </a:r>
            <a:r>
              <a:rPr lang="ko-KR" altLang="en-US" b="1" dirty="0">
                <a:solidFill>
                  <a:srgbClr val="00C8EB"/>
                </a:solidFill>
              </a:rPr>
              <a:t>스마트 </a:t>
            </a:r>
            <a:r>
              <a:rPr lang="ko-KR" altLang="en-US" b="1" dirty="0" err="1">
                <a:solidFill>
                  <a:srgbClr val="00C8EB"/>
                </a:solidFill>
              </a:rPr>
              <a:t>컨트랙트</a:t>
            </a:r>
            <a:r>
              <a:rPr lang="ko-KR" altLang="en-US" b="1" dirty="0" err="1">
                <a:solidFill>
                  <a:schemeClr val="bg1"/>
                </a:solidFill>
              </a:rPr>
              <a:t>와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rgbClr val="00C8EB"/>
                </a:solidFill>
              </a:rPr>
              <a:t>탈중앙화된</a:t>
            </a:r>
            <a:r>
              <a:rPr lang="ko-KR" altLang="en-US" b="1" dirty="0">
                <a:solidFill>
                  <a:srgbClr val="00C8EB"/>
                </a:solidFill>
              </a:rPr>
              <a:t> 어플리케이션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rgbClr val="00C8EB"/>
                </a:solidFill>
              </a:rPr>
              <a:t>플랫폼</a:t>
            </a:r>
            <a:endParaRPr lang="en-US" altLang="ko-KR" b="1" dirty="0">
              <a:solidFill>
                <a:srgbClr val="00C8EB"/>
              </a:solidFill>
            </a:endParaRPr>
          </a:p>
          <a:p>
            <a:pPr indent="0">
              <a:lnSpc>
                <a:spcPct val="120000"/>
              </a:lnSpc>
              <a:buNone/>
            </a:pPr>
            <a:endParaRPr lang="en-US" altLang="ko-KR" b="1" dirty="0">
              <a:solidFill>
                <a:srgbClr val="00C8EB"/>
              </a:solidFill>
            </a:endParaRPr>
          </a:p>
          <a:p>
            <a:pPr indent="0">
              <a:lnSpc>
                <a:spcPct val="120000"/>
              </a:lnSpc>
              <a:buNone/>
            </a:pPr>
            <a:r>
              <a:rPr lang="en-US" altLang="ko-KR" sz="1600" dirty="0"/>
              <a:t>Satoshi Nakamoto's development of </a:t>
            </a:r>
            <a:r>
              <a:rPr lang="en-US" altLang="ko-KR" sz="1600" dirty="0">
                <a:solidFill>
                  <a:srgbClr val="FFC700"/>
                </a:solidFill>
              </a:rPr>
              <a:t>Bitcoin</a:t>
            </a:r>
            <a:r>
              <a:rPr lang="en-US" altLang="ko-KR" sz="1600" dirty="0"/>
              <a:t> in 2009 has often been hailed as a radical development in money and currency, being </a:t>
            </a:r>
            <a:r>
              <a:rPr lang="en-US" altLang="ko-KR" sz="1600" dirty="0">
                <a:solidFill>
                  <a:srgbClr val="00C8EB"/>
                </a:solidFill>
              </a:rPr>
              <a:t>the first example of a digital asset</a:t>
            </a:r>
            <a:r>
              <a:rPr lang="en-US" altLang="ko-KR" sz="1600" dirty="0">
                <a:solidFill>
                  <a:srgbClr val="DBAC7D"/>
                </a:solidFill>
              </a:rPr>
              <a:t> which simultaneously has no backing or "intrinsic value" and no centralized issuer or controller</a:t>
            </a:r>
            <a:r>
              <a:rPr lang="en-US" altLang="ko-KR" sz="1600" dirty="0"/>
              <a:t>. However, another, arguably more important, part of the Bitcoin experiment is the underlying </a:t>
            </a:r>
            <a:r>
              <a:rPr lang="en-US" altLang="ko-KR" sz="1600" dirty="0">
                <a:solidFill>
                  <a:srgbClr val="00C8EB"/>
                </a:solidFill>
              </a:rPr>
              <a:t>blockchain technology as a tool of distributed consensus</a:t>
            </a:r>
            <a:r>
              <a:rPr lang="en-US" altLang="ko-KR" sz="1600" dirty="0"/>
              <a:t>, and attention is rapidly starting to shift to this other aspect of Bitcoin.</a:t>
            </a:r>
          </a:p>
          <a:p>
            <a:pPr indent="0">
              <a:lnSpc>
                <a:spcPct val="120000"/>
              </a:lnSpc>
              <a:buNone/>
            </a:pPr>
            <a:r>
              <a:rPr lang="ko-KR" altLang="en-US" sz="1600" dirty="0" err="1"/>
              <a:t>사토시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나카모토에</a:t>
            </a:r>
            <a:r>
              <a:rPr lang="ko-KR" altLang="en-US" sz="1600" dirty="0"/>
              <a:t> 의해 </a:t>
            </a:r>
            <a:r>
              <a:rPr lang="en-US" altLang="ko-KR" sz="1600" dirty="0"/>
              <a:t>2009 </a:t>
            </a:r>
            <a:r>
              <a:rPr lang="ko-KR" altLang="en-US" sz="1600" dirty="0"/>
              <a:t>년 개발된 </a:t>
            </a:r>
            <a:r>
              <a:rPr lang="ko-KR" altLang="en-US" sz="1600" dirty="0" err="1">
                <a:solidFill>
                  <a:srgbClr val="FFC700"/>
                </a:solidFill>
              </a:rPr>
              <a:t>비트코인</a:t>
            </a:r>
            <a:r>
              <a:rPr lang="ko-KR" altLang="en-US" sz="1600" dirty="0" err="1"/>
              <a:t>은</a:t>
            </a:r>
            <a:r>
              <a:rPr lang="ko-KR" altLang="en-US" sz="1600" dirty="0"/>
              <a:t> 종종 화폐와 통화분야에서 매우 근본적인 혁신으로 묘사되어 왔는데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이것은 </a:t>
            </a:r>
            <a:r>
              <a:rPr lang="ko-KR" altLang="en-US" sz="1600" dirty="0" err="1"/>
              <a:t>비트코인이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DBAC7D"/>
                </a:solidFill>
              </a:rPr>
              <a:t>어떤 담보나 내재적인 가치를 가지지 않으며</a:t>
            </a:r>
            <a:r>
              <a:rPr lang="en-US" altLang="ko-KR" sz="1600" dirty="0">
                <a:solidFill>
                  <a:srgbClr val="DBAC7D"/>
                </a:solidFill>
              </a:rPr>
              <a:t>, </a:t>
            </a:r>
            <a:r>
              <a:rPr lang="ko-KR" altLang="en-US" sz="1600" dirty="0" err="1">
                <a:solidFill>
                  <a:srgbClr val="DBAC7D"/>
                </a:solidFill>
              </a:rPr>
              <a:t>중앙화된</a:t>
            </a:r>
            <a:r>
              <a:rPr lang="ko-KR" altLang="en-US" sz="1600" dirty="0">
                <a:solidFill>
                  <a:srgbClr val="DBAC7D"/>
                </a:solidFill>
              </a:rPr>
              <a:t> 발행기관이나 통제기관도 없는 </a:t>
            </a:r>
            <a:r>
              <a:rPr lang="ko-KR" altLang="en-US" sz="1600" dirty="0">
                <a:solidFill>
                  <a:srgbClr val="00C8EB"/>
                </a:solidFill>
              </a:rPr>
              <a:t>디지털 자산의 첫 번째 사례</a:t>
            </a:r>
            <a:r>
              <a:rPr lang="ko-KR" altLang="en-US" sz="1600" dirty="0"/>
              <a:t>였기 때문이다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 </a:t>
            </a:r>
            <a:r>
              <a:rPr lang="ko-KR" altLang="en-US" sz="1600" dirty="0" err="1"/>
              <a:t>비트코인</a:t>
            </a:r>
            <a:r>
              <a:rPr lang="ko-KR" altLang="en-US" sz="1600" dirty="0"/>
              <a:t> 실험의 더욱 중요한 측면은 </a:t>
            </a:r>
            <a:r>
              <a:rPr lang="ko-KR" altLang="en-US" sz="1600" dirty="0" err="1"/>
              <a:t>비트코인을</a:t>
            </a:r>
            <a:r>
              <a:rPr lang="ko-KR" altLang="en-US" sz="1600" dirty="0"/>
              <a:t> 떠받치고 있는 </a:t>
            </a:r>
            <a:r>
              <a:rPr lang="ko-KR" altLang="en-US" sz="1600" dirty="0">
                <a:solidFill>
                  <a:srgbClr val="00C8EB"/>
                </a:solidFill>
              </a:rPr>
              <a:t>분산 합의 </a:t>
            </a:r>
            <a:r>
              <a:rPr lang="ko-KR" altLang="en-US" sz="1600" dirty="0" err="1">
                <a:solidFill>
                  <a:srgbClr val="00C8EB"/>
                </a:solidFill>
              </a:rPr>
              <a:t>수단으로서의</a:t>
            </a:r>
            <a:r>
              <a:rPr lang="ko-KR" altLang="en-US" sz="1600" dirty="0">
                <a:solidFill>
                  <a:srgbClr val="00C8EB"/>
                </a:solidFill>
              </a:rPr>
              <a:t> 블록체인 기술</a:t>
            </a:r>
            <a:r>
              <a:rPr lang="ko-KR" altLang="en-US" sz="1600" dirty="0"/>
              <a:t>이며</a:t>
            </a:r>
            <a:r>
              <a:rPr lang="en-US" altLang="ko-KR" sz="1600" dirty="0"/>
              <a:t>, </a:t>
            </a:r>
            <a:r>
              <a:rPr lang="ko-KR" altLang="en-US" sz="1600" dirty="0"/>
              <a:t>이에 대한 관심이 급격하게 늘어나고 있다</a:t>
            </a:r>
            <a:r>
              <a:rPr lang="en-US" altLang="ko-KR" sz="1600" dirty="0"/>
              <a:t>. </a:t>
            </a:r>
          </a:p>
          <a:p>
            <a:pPr indent="0">
              <a:lnSpc>
                <a:spcPct val="120000"/>
              </a:lnSpc>
              <a:buNone/>
            </a:pPr>
            <a:r>
              <a:rPr lang="en-US" altLang="ko-KR" dirty="0"/>
              <a:t>…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A218A7-D547-4661-ACF7-16F397AE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[White Paper, </a:t>
            </a:r>
            <a:r>
              <a:rPr lang="en-US" altLang="ko-KR" dirty="0" err="1"/>
              <a:t>Vitalik</a:t>
            </a:r>
            <a:r>
              <a:rPr lang="en-US" altLang="ko-KR" dirty="0"/>
              <a:t> </a:t>
            </a:r>
            <a:r>
              <a:rPr lang="en-US" altLang="ko-KR" dirty="0" err="1"/>
              <a:t>Buterin</a:t>
            </a:r>
            <a:r>
              <a:rPr lang="en-US" altLang="ko-KR" dirty="0"/>
              <a:t> (</a:t>
            </a:r>
            <a:r>
              <a:rPr lang="ko-KR" altLang="en-US" dirty="0"/>
              <a:t>백서</a:t>
            </a:r>
            <a:r>
              <a:rPr lang="en-US" altLang="ko-KR" dirty="0"/>
              <a:t>, </a:t>
            </a:r>
            <a:r>
              <a:rPr lang="ko-KR" altLang="en-US" dirty="0" err="1"/>
              <a:t>비탈릭</a:t>
            </a:r>
            <a:r>
              <a:rPr lang="ko-KR" altLang="en-US" dirty="0"/>
              <a:t> </a:t>
            </a:r>
            <a:r>
              <a:rPr lang="ko-KR" altLang="en-US" dirty="0" err="1"/>
              <a:t>부테린</a:t>
            </a:r>
            <a:r>
              <a:rPr lang="en-US" altLang="ko-KR" dirty="0"/>
              <a:t>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69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CEE8C50-89F4-4F85-87DE-3D0D7CD3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5991052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altLang="ko-KR" sz="1600" dirty="0"/>
              <a:t>What Ethereum intends to </a:t>
            </a:r>
            <a:r>
              <a:rPr lang="en-US" altLang="ko-KR" sz="1600" dirty="0">
                <a:solidFill>
                  <a:srgbClr val="DBAC7D"/>
                </a:solidFill>
              </a:rPr>
              <a:t>provide is a blockchain with a built-in fully fledged </a:t>
            </a:r>
            <a:r>
              <a:rPr lang="en-US" altLang="ko-KR" sz="1600" dirty="0">
                <a:solidFill>
                  <a:srgbClr val="00C8EB"/>
                </a:solidFill>
              </a:rPr>
              <a:t>Turing-complete programming language</a:t>
            </a:r>
            <a:r>
              <a:rPr lang="en-US" altLang="ko-KR" sz="1600" dirty="0"/>
              <a:t> that can be used to </a:t>
            </a:r>
            <a:r>
              <a:rPr lang="en-US" altLang="ko-KR" sz="1600" dirty="0">
                <a:solidFill>
                  <a:srgbClr val="DBAC7D"/>
                </a:solidFill>
              </a:rPr>
              <a:t>create "</a:t>
            </a:r>
            <a:r>
              <a:rPr lang="en-US" altLang="ko-KR" sz="1600" dirty="0">
                <a:solidFill>
                  <a:srgbClr val="00C8EB"/>
                </a:solidFill>
              </a:rPr>
              <a:t>contracts</a:t>
            </a:r>
            <a:r>
              <a:rPr lang="en-US" altLang="ko-KR" sz="1600" dirty="0">
                <a:solidFill>
                  <a:srgbClr val="DBAC7D"/>
                </a:solidFill>
              </a:rPr>
              <a:t>" that can be used to encode arbitrary </a:t>
            </a:r>
            <a:r>
              <a:rPr lang="en-US" altLang="ko-KR" sz="1600" dirty="0">
                <a:solidFill>
                  <a:srgbClr val="00C8EB"/>
                </a:solidFill>
              </a:rPr>
              <a:t>state transition</a:t>
            </a:r>
            <a:r>
              <a:rPr lang="en-US" altLang="ko-KR" sz="1600" dirty="0">
                <a:solidFill>
                  <a:srgbClr val="DBAC7D"/>
                </a:solidFill>
              </a:rPr>
              <a:t> functions</a:t>
            </a:r>
            <a:r>
              <a:rPr lang="en-US" altLang="ko-KR" sz="1600" dirty="0"/>
              <a:t>, allowing users to create any of the systems described above, as well as many others that we have not yet imagined, simply by writing up the logic in a few lines of code.</a:t>
            </a:r>
          </a:p>
          <a:p>
            <a:pPr indent="0">
              <a:buNone/>
            </a:pPr>
            <a:r>
              <a:rPr lang="ko-KR" altLang="en-US" sz="1600" dirty="0" err="1"/>
              <a:t>이더리움이</a:t>
            </a:r>
            <a:r>
              <a:rPr lang="ko-KR" altLang="en-US" sz="1600" dirty="0"/>
              <a:t> 제공하려는 것은 </a:t>
            </a:r>
            <a:r>
              <a:rPr lang="ko-KR" altLang="en-US" sz="1600" dirty="0">
                <a:solidFill>
                  <a:srgbClr val="DBAC7D"/>
                </a:solidFill>
              </a:rPr>
              <a:t>완벽한 </a:t>
            </a:r>
            <a:r>
              <a:rPr lang="ko-KR" altLang="en-US" sz="1600" dirty="0" err="1">
                <a:solidFill>
                  <a:srgbClr val="00C8EB"/>
                </a:solidFill>
              </a:rPr>
              <a:t>튜링완전</a:t>
            </a:r>
            <a:r>
              <a:rPr lang="en-US" altLang="ko-KR" sz="1600" dirty="0">
                <a:solidFill>
                  <a:srgbClr val="00C8EB"/>
                </a:solidFill>
              </a:rPr>
              <a:t>(</a:t>
            </a:r>
            <a:r>
              <a:rPr lang="en-US" altLang="ko-KR" sz="1600" dirty="0" err="1">
                <a:solidFill>
                  <a:srgbClr val="00C8EB"/>
                </a:solidFill>
              </a:rPr>
              <a:t>turing</a:t>
            </a:r>
            <a:r>
              <a:rPr lang="en-US" altLang="ko-KR" sz="1600" dirty="0">
                <a:solidFill>
                  <a:srgbClr val="00C8EB"/>
                </a:solidFill>
              </a:rPr>
              <a:t>-complete) </a:t>
            </a:r>
            <a:r>
              <a:rPr lang="ko-KR" altLang="en-US" sz="1600" dirty="0">
                <a:solidFill>
                  <a:srgbClr val="00C8EB"/>
                </a:solidFill>
              </a:rPr>
              <a:t>프로그래밍 언어</a:t>
            </a:r>
            <a:r>
              <a:rPr lang="ko-KR" altLang="en-US" sz="1600" dirty="0">
                <a:solidFill>
                  <a:srgbClr val="DBAC7D"/>
                </a:solidFill>
              </a:rPr>
              <a:t>가 심어진 블록체인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 프로그래밍 언어는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코딩 된 </a:t>
            </a:r>
            <a:r>
              <a:rPr lang="ko-KR" altLang="en-US" sz="1600" dirty="0">
                <a:solidFill>
                  <a:srgbClr val="DBAC7D"/>
                </a:solidFill>
              </a:rPr>
              <a:t>규칙에 따라 </a:t>
            </a:r>
            <a:r>
              <a:rPr lang="en-US" altLang="ko-KR" sz="1600" dirty="0">
                <a:solidFill>
                  <a:srgbClr val="DBAC7D"/>
                </a:solidFill>
              </a:rPr>
              <a:t>'</a:t>
            </a:r>
            <a:r>
              <a:rPr lang="ko-KR" altLang="en-US" sz="1600" dirty="0">
                <a:solidFill>
                  <a:srgbClr val="DBAC7D"/>
                </a:solidFill>
              </a:rPr>
              <a:t>어떤 </a:t>
            </a:r>
            <a:r>
              <a:rPr lang="ko-KR" altLang="en-US" sz="1600" dirty="0">
                <a:solidFill>
                  <a:srgbClr val="00C8EB"/>
                </a:solidFill>
              </a:rPr>
              <a:t>상태</a:t>
            </a:r>
            <a:r>
              <a:rPr lang="en-US" altLang="ko-KR" sz="1600" dirty="0">
                <a:solidFill>
                  <a:srgbClr val="DBAC7D"/>
                </a:solidFill>
              </a:rPr>
              <a:t>'</a:t>
            </a:r>
            <a:r>
              <a:rPr lang="ko-KR" altLang="en-US" sz="1600" dirty="0">
                <a:solidFill>
                  <a:srgbClr val="DBAC7D"/>
                </a:solidFill>
              </a:rPr>
              <a:t>를 다르게 </a:t>
            </a:r>
            <a:r>
              <a:rPr lang="ko-KR" altLang="en-US" sz="1600" dirty="0">
                <a:solidFill>
                  <a:srgbClr val="00C8EB"/>
                </a:solidFill>
              </a:rPr>
              <a:t>변환</a:t>
            </a:r>
            <a:r>
              <a:rPr lang="ko-KR" altLang="en-US" sz="1600" dirty="0">
                <a:solidFill>
                  <a:srgbClr val="DBAC7D"/>
                </a:solidFill>
              </a:rPr>
              <a:t>시키는 기능</a:t>
            </a:r>
            <a:r>
              <a:rPr lang="en-US" altLang="ko-KR" sz="1600" dirty="0">
                <a:solidFill>
                  <a:srgbClr val="DBAC7D"/>
                </a:solidFill>
              </a:rPr>
              <a:t>(arbitrary state transition functions)</a:t>
            </a:r>
            <a:r>
              <a:rPr lang="ko-KR" altLang="en-US" sz="1600" dirty="0">
                <a:solidFill>
                  <a:srgbClr val="DBAC7D"/>
                </a:solidFill>
              </a:rPr>
              <a:t>이 포함된 </a:t>
            </a:r>
            <a:r>
              <a:rPr lang="en-US" altLang="ko-KR" sz="1600" dirty="0">
                <a:solidFill>
                  <a:srgbClr val="DBAC7D"/>
                </a:solidFill>
              </a:rPr>
              <a:t>"</a:t>
            </a:r>
            <a:r>
              <a:rPr lang="ko-KR" altLang="en-US" sz="1600" dirty="0">
                <a:solidFill>
                  <a:srgbClr val="00C8EB"/>
                </a:solidFill>
              </a:rPr>
              <a:t>계약</a:t>
            </a:r>
            <a:r>
              <a:rPr lang="en-US" altLang="ko-KR" sz="1600" dirty="0">
                <a:solidFill>
                  <a:srgbClr val="DBAC7D"/>
                </a:solidFill>
              </a:rPr>
              <a:t>(contracts)"</a:t>
            </a:r>
            <a:r>
              <a:rPr lang="ko-KR" altLang="en-US" sz="1600" dirty="0">
                <a:solidFill>
                  <a:srgbClr val="DBAC7D"/>
                </a:solidFill>
              </a:rPr>
              <a:t>을 유저들이 작성</a:t>
            </a:r>
            <a:r>
              <a:rPr lang="ko-KR" altLang="en-US" sz="1600" dirty="0"/>
              <a:t>할 수 있게 함으로써 앞서 설명한 시스템들을 구현 가능하게 할 뿐만 아니라 우리가 아직 상상하지 못한 다른 많은 어플리케이션들도 매우 쉽게 만들 수 있도록 도와줄 것이다</a:t>
            </a:r>
            <a:r>
              <a:rPr lang="en-US" altLang="ko-KR" sz="1600" dirty="0"/>
              <a:t>.</a:t>
            </a:r>
          </a:p>
          <a:p>
            <a:pPr indent="0">
              <a:buNone/>
            </a:pPr>
            <a:r>
              <a:rPr lang="en-US" altLang="ko-KR" dirty="0"/>
              <a:t>…</a:t>
            </a:r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r>
              <a:rPr lang="en-US" altLang="ko-KR" b="1" dirty="0"/>
              <a:t>Conclusion</a:t>
            </a:r>
          </a:p>
          <a:p>
            <a:pPr indent="0">
              <a:buNone/>
            </a:pPr>
            <a:r>
              <a:rPr lang="en-US" altLang="ko-KR" sz="1600" dirty="0"/>
              <a:t>The Ethereum protocol would not "support" any of the applications directly, but the existence of a Turing-complete programming language means that </a:t>
            </a:r>
            <a:r>
              <a:rPr lang="en-US" altLang="ko-KR" sz="1600" dirty="0">
                <a:solidFill>
                  <a:srgbClr val="DBAC7D"/>
                </a:solidFill>
              </a:rPr>
              <a:t>arbitrary contracts can theoretically be created for </a:t>
            </a:r>
            <a:r>
              <a:rPr lang="en-US" altLang="ko-KR" sz="1600" dirty="0">
                <a:solidFill>
                  <a:srgbClr val="00C8EB"/>
                </a:solidFill>
              </a:rPr>
              <a:t>any transaction type or application</a:t>
            </a:r>
            <a:r>
              <a:rPr lang="en-US" altLang="ko-KR" sz="1600" dirty="0"/>
              <a:t>. …</a:t>
            </a:r>
          </a:p>
          <a:p>
            <a:pPr indent="0">
              <a:buNone/>
            </a:pPr>
            <a:r>
              <a:rPr lang="ko-KR" altLang="en-US" sz="1600" dirty="0" err="1"/>
              <a:t>이더리움</a:t>
            </a:r>
            <a:r>
              <a:rPr lang="ko-KR" altLang="en-US" sz="1600" dirty="0"/>
              <a:t> 프로토콜은 이러한 어플리케이션들을 직접적으로 제공하는 것이 아니라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튜링완전언어</a:t>
            </a:r>
            <a:r>
              <a:rPr lang="en-US" altLang="ko-KR" sz="1600" dirty="0"/>
              <a:t>(Turing-complete programming language)</a:t>
            </a:r>
            <a:r>
              <a:rPr lang="ko-KR" altLang="en-US" sz="1600" dirty="0"/>
              <a:t>를 통해 </a:t>
            </a:r>
            <a:r>
              <a:rPr lang="ko-KR" altLang="en-US" sz="1600" dirty="0">
                <a:solidFill>
                  <a:srgbClr val="DBAC7D"/>
                </a:solidFill>
              </a:rPr>
              <a:t>이론적으로 거의 </a:t>
            </a:r>
            <a:r>
              <a:rPr lang="ko-KR" altLang="en-US" sz="1600" dirty="0">
                <a:solidFill>
                  <a:srgbClr val="00C8EB"/>
                </a:solidFill>
              </a:rPr>
              <a:t>모든 형태의 이체방식이나 어플리케이션</a:t>
            </a:r>
            <a:r>
              <a:rPr lang="ko-KR" altLang="en-US" sz="1600" dirty="0">
                <a:solidFill>
                  <a:srgbClr val="DBAC7D"/>
                </a:solidFill>
              </a:rPr>
              <a:t>을 만들어낼 수 있도록 지원</a:t>
            </a:r>
            <a:r>
              <a:rPr lang="ko-KR" altLang="en-US" sz="1600" dirty="0"/>
              <a:t>한다</a:t>
            </a:r>
            <a:r>
              <a:rPr lang="en-US" altLang="ko-KR" sz="1600" dirty="0"/>
              <a:t>. …</a:t>
            </a:r>
            <a:endParaRPr lang="ko-KR" altLang="en-US" sz="16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A218A7-D547-4661-ACF7-16F397AE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[White Paper, </a:t>
            </a:r>
            <a:r>
              <a:rPr lang="en-US" altLang="ko-KR" dirty="0" err="1"/>
              <a:t>Vitalik</a:t>
            </a:r>
            <a:r>
              <a:rPr lang="en-US" altLang="ko-KR" dirty="0"/>
              <a:t> </a:t>
            </a:r>
            <a:r>
              <a:rPr lang="en-US" altLang="ko-KR" dirty="0" err="1"/>
              <a:t>Buterin</a:t>
            </a:r>
            <a:r>
              <a:rPr lang="en-US" altLang="ko-KR" dirty="0"/>
              <a:t> (</a:t>
            </a:r>
            <a:r>
              <a:rPr lang="ko-KR" altLang="en-US" dirty="0"/>
              <a:t>백서</a:t>
            </a:r>
            <a:r>
              <a:rPr lang="en-US" altLang="ko-KR" dirty="0"/>
              <a:t>, </a:t>
            </a:r>
            <a:r>
              <a:rPr lang="ko-KR" altLang="en-US" dirty="0" err="1"/>
              <a:t>비탈릭</a:t>
            </a:r>
            <a:r>
              <a:rPr lang="ko-KR" altLang="en-US" dirty="0"/>
              <a:t> </a:t>
            </a:r>
            <a:r>
              <a:rPr lang="ko-KR" altLang="en-US" dirty="0" err="1"/>
              <a:t>부테린</a:t>
            </a:r>
            <a:r>
              <a:rPr lang="en-US" altLang="ko-KR" dirty="0"/>
              <a:t>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998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8D8D8"/>
      </a:hlink>
      <a:folHlink>
        <a:srgbClr val="D8D8D8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5247</Words>
  <Application>Microsoft Office PowerPoint</Application>
  <PresentationFormat>와이드스크린</PresentationFormat>
  <Paragraphs>855</Paragraphs>
  <Slides>74</Slides>
  <Notes>45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74</vt:i4>
      </vt:variant>
    </vt:vector>
  </HeadingPairs>
  <TitlesOfParts>
    <vt:vector size="84" baseType="lpstr">
      <vt:lpstr>Binance Plex</vt:lpstr>
      <vt:lpstr>charter</vt:lpstr>
      <vt:lpstr>se-nanumgothic</vt:lpstr>
      <vt:lpstr>맑은 고딕</vt:lpstr>
      <vt:lpstr>Arial</vt:lpstr>
      <vt:lpstr>Cambria Math</vt:lpstr>
      <vt:lpstr>Consolas</vt:lpstr>
      <vt:lpstr>Helvetica</vt:lpstr>
      <vt:lpstr>Office 테마</vt:lpstr>
      <vt:lpstr>그림판 그림</vt:lpstr>
      <vt:lpstr>Blockchain?!</vt:lpstr>
      <vt:lpstr>역사</vt:lpstr>
      <vt:lpstr>비트코인 [ Bitcoin: A Peer-to-Peer Electronic Cash System]</vt:lpstr>
      <vt:lpstr>비트코인 [ Bitcoin: A Peer-to-Peer Electronic Cash System (2008-10-31) ]</vt:lpstr>
      <vt:lpstr>비트코인 [ Genesis Block ]</vt:lpstr>
      <vt:lpstr>비트코인 [ Release 0.1]</vt:lpstr>
      <vt:lpstr>이더리움(Ethereum)</vt:lpstr>
      <vt:lpstr>이더리움 [White Paper, Vitalik Buterin (백서, 비탈릭 부테린)]</vt:lpstr>
      <vt:lpstr>이더리움 [White Paper, Vitalik Buterin (백서, 비탈릭 부테린)]</vt:lpstr>
      <vt:lpstr>비트코인, 이더리움</vt:lpstr>
      <vt:lpstr>용어</vt:lpstr>
      <vt:lpstr>10진수(decimal), 2진수(binary), 16진수(hex)</vt:lpstr>
      <vt:lpstr>10진수(decimal), 2진수(binary), 16진수(hex)</vt:lpstr>
      <vt:lpstr>나머지(modulo) 연산</vt:lpstr>
      <vt:lpstr>해시(Hash) 함수</vt:lpstr>
      <vt:lpstr>해시(Hash) 함수</vt:lpstr>
      <vt:lpstr>해시(Hash) 함수</vt:lpstr>
      <vt:lpstr>해시(Hash) 함수</vt:lpstr>
      <vt:lpstr>대칭키 암호, 비대칭 암호(공개키 암호) </vt:lpstr>
      <vt:lpstr>타원곡선 암호(ECC, Elliptic Curve Cryptography)</vt:lpstr>
      <vt:lpstr>256bit</vt:lpstr>
      <vt:lpstr>256bit</vt:lpstr>
      <vt:lpstr>256bit</vt:lpstr>
      <vt:lpstr>암호학 정리</vt:lpstr>
      <vt:lpstr>전통적인 원장(Ledger)</vt:lpstr>
      <vt:lpstr>트랜잭션, 블록, 블록체인 (transaction, block, blockchain)</vt:lpstr>
      <vt:lpstr>블록과 트랜잭션</vt:lpstr>
      <vt:lpstr>블록과 블록체인</vt:lpstr>
      <vt:lpstr>블록과 블록체인</vt:lpstr>
      <vt:lpstr>블록체인의 보안 [위변조 방지, 검열 저항성]</vt:lpstr>
      <vt:lpstr>블록 높이, 깊이, 확인</vt:lpstr>
      <vt:lpstr>상태</vt:lpstr>
      <vt:lpstr>상태 [ 비트코인 UTXO ]</vt:lpstr>
      <vt:lpstr>상태 [ 이더리움 Account ]</vt:lpstr>
      <vt:lpstr>주소</vt:lpstr>
      <vt:lpstr>비트코인 트랜잭션 및 블록</vt:lpstr>
      <vt:lpstr>이더리움 트랜잭션 및 블록</vt:lpstr>
      <vt:lpstr>비잔티움 장군 문제 (Byzantine Generals Problem)</vt:lpstr>
      <vt:lpstr>비잔티움 장군 문제 (Byzantine Generals Problem)</vt:lpstr>
      <vt:lpstr>블록체인 주요 기술요소</vt:lpstr>
      <vt:lpstr>P2P 네트워크</vt:lpstr>
      <vt:lpstr>노드와 클라이언트</vt:lpstr>
      <vt:lpstr>P2P 네트워크</vt:lpstr>
      <vt:lpstr>전자서명, 해쉬</vt:lpstr>
      <vt:lpstr>ECDSA (Elliptic Curve Digital Signature Algorithm, 타원 곡선 전자 서명 알고리즘)</vt:lpstr>
      <vt:lpstr>합의 알고리즘</vt:lpstr>
      <vt:lpstr>합의 알고리즘</vt:lpstr>
      <vt:lpstr>합의 알고리즘 - PoW</vt:lpstr>
      <vt:lpstr>합의 알고리즘 - PoW</vt:lpstr>
      <vt:lpstr>합의 알고리즘 - PoW</vt:lpstr>
      <vt:lpstr>합의 알고리즘 - 포크(fork)</vt:lpstr>
      <vt:lpstr>합의 알고리즘 -  PoW</vt:lpstr>
      <vt:lpstr>합의 알고리즘 - PoW - Finality</vt:lpstr>
      <vt:lpstr>합의 알고리즘 - PoW - Finality</vt:lpstr>
      <vt:lpstr>합의 알고리즘 - PoW - Finality</vt:lpstr>
      <vt:lpstr>합의 알고리즘 - PoW - Finality</vt:lpstr>
      <vt:lpstr>합의 알고리즘 - PoS</vt:lpstr>
      <vt:lpstr>합의 알고리즘 - PBFT</vt:lpstr>
      <vt:lpstr>합의 알고리즘 - raft</vt:lpstr>
      <vt:lpstr>스마트 계약(Smart Contract)</vt:lpstr>
      <vt:lpstr>스마트 컨트랙트 - 비트코인</vt:lpstr>
      <vt:lpstr>스마트 컨트랙트 - 이더리움</vt:lpstr>
      <vt:lpstr>스마트 컨트랙트 - 이더리움</vt:lpstr>
      <vt:lpstr>수수료 (Fee)</vt:lpstr>
      <vt:lpstr>수수료 (Fee)</vt:lpstr>
      <vt:lpstr>지갑</vt:lpstr>
      <vt:lpstr>지갑 </vt:lpstr>
      <vt:lpstr>지갑 [ HDWallet – BIP32 ]</vt:lpstr>
      <vt:lpstr>지갑 [ 니모닉(Mnemonic Code: BIP-39) ]</vt:lpstr>
      <vt:lpstr>지갑</vt:lpstr>
      <vt:lpstr>Dapp (Decentrialized Application)</vt:lpstr>
      <vt:lpstr>Dapp (Decentrialized Application)</vt:lpstr>
      <vt:lpstr>가상자산 거래소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김성부(Kim Seongbu)(moss0801)</dc:creator>
  <cp:lastModifiedBy>김성부(Kim Seongbu)(moss0801)</cp:lastModifiedBy>
  <cp:revision>553</cp:revision>
  <dcterms:created xsi:type="dcterms:W3CDTF">2022-04-18T06:24:13Z</dcterms:created>
  <dcterms:modified xsi:type="dcterms:W3CDTF">2022-04-19T14:58:12Z</dcterms:modified>
</cp:coreProperties>
</file>