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6" r:id="rId2"/>
    <p:sldId id="367" r:id="rId3"/>
    <p:sldId id="384" r:id="rId4"/>
    <p:sldId id="363" r:id="rId5"/>
    <p:sldId id="364" r:id="rId6"/>
    <p:sldId id="365" r:id="rId7"/>
    <p:sldId id="366" r:id="rId8"/>
    <p:sldId id="368" r:id="rId9"/>
    <p:sldId id="369" r:id="rId10"/>
    <p:sldId id="386" r:id="rId11"/>
    <p:sldId id="431" r:id="rId12"/>
    <p:sldId id="432" r:id="rId13"/>
    <p:sldId id="433" r:id="rId14"/>
    <p:sldId id="434" r:id="rId15"/>
    <p:sldId id="471" r:id="rId16"/>
    <p:sldId id="437" r:id="rId17"/>
    <p:sldId id="436" r:id="rId18"/>
    <p:sldId id="438" r:id="rId19"/>
    <p:sldId id="439" r:id="rId20"/>
    <p:sldId id="441" r:id="rId21"/>
    <p:sldId id="442" r:id="rId22"/>
    <p:sldId id="443" r:id="rId23"/>
    <p:sldId id="469" r:id="rId24"/>
    <p:sldId id="444" r:id="rId25"/>
    <p:sldId id="470" r:id="rId26"/>
    <p:sldId id="387" r:id="rId27"/>
    <p:sldId id="411" r:id="rId28"/>
    <p:sldId id="388" r:id="rId29"/>
    <p:sldId id="389" r:id="rId30"/>
    <p:sldId id="390" r:id="rId31"/>
    <p:sldId id="453" r:id="rId32"/>
    <p:sldId id="429" r:id="rId33"/>
    <p:sldId id="430" r:id="rId34"/>
    <p:sldId id="370" r:id="rId35"/>
    <p:sldId id="371" r:id="rId36"/>
    <p:sldId id="406" r:id="rId37"/>
    <p:sldId id="409" r:id="rId38"/>
    <p:sldId id="413" r:id="rId39"/>
    <p:sldId id="419" r:id="rId40"/>
    <p:sldId id="415" r:id="rId41"/>
    <p:sldId id="416" r:id="rId42"/>
    <p:sldId id="414" r:id="rId43"/>
    <p:sldId id="417" r:id="rId44"/>
    <p:sldId id="423" r:id="rId45"/>
    <p:sldId id="424" r:id="rId46"/>
    <p:sldId id="425" r:id="rId47"/>
    <p:sldId id="421" r:id="rId48"/>
    <p:sldId id="372" r:id="rId49"/>
    <p:sldId id="379" r:id="rId50"/>
    <p:sldId id="373" r:id="rId51"/>
    <p:sldId id="426" r:id="rId52"/>
    <p:sldId id="427" r:id="rId53"/>
    <p:sldId id="428" r:id="rId54"/>
    <p:sldId id="385" r:id="rId55"/>
    <p:sldId id="410" r:id="rId56"/>
    <p:sldId id="395" r:id="rId57"/>
    <p:sldId id="392" r:id="rId58"/>
    <p:sldId id="376" r:id="rId59"/>
    <p:sldId id="393" r:id="rId60"/>
    <p:sldId id="394" r:id="rId61"/>
    <p:sldId id="398" r:id="rId62"/>
    <p:sldId id="404" r:id="rId63"/>
    <p:sldId id="397" r:id="rId64"/>
    <p:sldId id="400" r:id="rId65"/>
    <p:sldId id="405" r:id="rId66"/>
    <p:sldId id="412" r:id="rId67"/>
    <p:sldId id="380" r:id="rId68"/>
    <p:sldId id="382" r:id="rId69"/>
    <p:sldId id="381" r:id="rId70"/>
    <p:sldId id="378" r:id="rId71"/>
    <p:sldId id="478" r:id="rId72"/>
    <p:sldId id="483" r:id="rId73"/>
    <p:sldId id="340" r:id="rId74"/>
    <p:sldId id="338" r:id="rId75"/>
    <p:sldId id="474" r:id="rId76"/>
    <p:sldId id="487" r:id="rId77"/>
    <p:sldId id="482" r:id="rId78"/>
    <p:sldId id="484" r:id="rId79"/>
    <p:sldId id="375" r:id="rId80"/>
    <p:sldId id="472" r:id="rId81"/>
    <p:sldId id="489" r:id="rId82"/>
    <p:sldId id="490" r:id="rId83"/>
    <p:sldId id="486" r:id="rId84"/>
    <p:sldId id="476" r:id="rId85"/>
    <p:sldId id="491" r:id="rId86"/>
    <p:sldId id="493" r:id="rId87"/>
    <p:sldId id="258" r:id="rId8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002" userDrawn="1">
          <p15:clr>
            <a:srgbClr val="A4A3A4"/>
          </p15:clr>
        </p15:guide>
        <p15:guide id="4" pos="5676" userDrawn="1">
          <p15:clr>
            <a:srgbClr val="A4A3A4"/>
          </p15:clr>
        </p15:guide>
        <p15:guide id="6" pos="139" userDrawn="1">
          <p15:clr>
            <a:srgbClr val="A4A3A4"/>
          </p15:clr>
        </p15:guide>
        <p15:guide id="8" orient="horz" pos="1207" userDrawn="1">
          <p15:clr>
            <a:srgbClr val="A4A3A4"/>
          </p15:clr>
        </p15:guide>
        <p15:guide id="10" pos="7061" userDrawn="1">
          <p15:clr>
            <a:srgbClr val="A4A3A4"/>
          </p15:clr>
        </p15:guide>
        <p15:guide id="11" orient="horz" pos="1071" userDrawn="1">
          <p15:clr>
            <a:srgbClr val="A4A3A4"/>
          </p15:clr>
        </p15:guide>
        <p15:guide id="12" orient="horz" pos="2160" userDrawn="1">
          <p15:clr>
            <a:srgbClr val="A4A3A4"/>
          </p15:clr>
        </p15:guide>
        <p15:guide id="13" orient="horz" pos="3657" userDrawn="1">
          <p15:clr>
            <a:srgbClr val="A4A3A4"/>
          </p15:clr>
        </p15:guide>
        <p15:guide id="15" orient="horz" pos="709" userDrawn="1">
          <p15:clr>
            <a:srgbClr val="A4A3A4"/>
          </p15:clr>
        </p15:guide>
        <p15:guide id="16" pos="7514" userDrawn="1">
          <p15:clr>
            <a:srgbClr val="A4A3A4"/>
          </p15:clr>
        </p15:guide>
        <p15:guide id="17" orient="horz" pos="4199" userDrawn="1">
          <p15:clr>
            <a:srgbClr val="A4A3A4"/>
          </p15:clr>
        </p15:guide>
        <p15:guide id="18" pos="6924" userDrawn="1">
          <p15:clr>
            <a:srgbClr val="A4A3A4"/>
          </p15:clr>
        </p15:guide>
        <p15:guide id="19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EB"/>
    <a:srgbClr val="262626"/>
    <a:srgbClr val="B99FFF"/>
    <a:srgbClr val="FFC700"/>
    <a:srgbClr val="EF296B"/>
    <a:srgbClr val="FF80B1"/>
    <a:srgbClr val="DBAC7D"/>
    <a:srgbClr val="00D35A"/>
    <a:srgbClr val="5AFA6E"/>
    <a:srgbClr val="9F8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3" autoAdjust="0"/>
    <p:restoredTop sz="90496" autoAdjust="0"/>
  </p:normalViewPr>
  <p:slideViewPr>
    <p:cSldViewPr showGuides="1">
      <p:cViewPr>
        <p:scale>
          <a:sx n="130" d="100"/>
          <a:sy n="130" d="100"/>
        </p:scale>
        <p:origin x="708" y="498"/>
      </p:cViewPr>
      <p:guideLst>
        <p:guide orient="horz" pos="423"/>
        <p:guide pos="3840"/>
        <p:guide pos="2002"/>
        <p:guide pos="5676"/>
        <p:guide pos="139"/>
        <p:guide orient="horz" pos="1207"/>
        <p:guide pos="7061"/>
        <p:guide orient="horz" pos="1071"/>
        <p:guide orient="horz" pos="2160"/>
        <p:guide orient="horz" pos="3657"/>
        <p:guide orient="horz" pos="709"/>
        <p:guide pos="7514"/>
        <p:guide orient="horz" pos="4199"/>
        <p:guide pos="6924"/>
        <p:guide pos="143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101CD-EBEC-4713-BC5E-716D073266EA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4A9EE-A5B3-4995-A41F-DADDCF85C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2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eum.org/ko/developers/docs/gas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crytic/evm-opcodes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hamait.tistory.com/959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ufflesuite.com/docs/truffle/quickstart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-solution.com/solution-blog/886704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medium.com/onther-tech/create2-%EC%B7%A8%EC%95%BD%EC%A0%90-%EB%B6%84%EC%84%9D-d82e913ad28b" TargetMode="External"/><Relationship Id="rId5" Type="http://schemas.openxmlformats.org/officeDocument/2006/relationships/hyperlink" Target="https://eips.ethereum.org/EIPS/eip-1014" TargetMode="External"/><Relationship Id="rId4" Type="http://schemas.openxmlformats.org/officeDocument/2006/relationships/hyperlink" Target="https://eth.wiki/concepts/evm/create-create2-comparison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akenobu-hs.github.io/downloads/ethereum_evm_illustrated.pdf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https://sabarada.tistory.com/14?category=792127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589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가정</a:t>
            </a:r>
            <a:r>
              <a:rPr lang="en-US" altLang="ko-KR" dirty="0"/>
              <a:t>: </a:t>
            </a:r>
            <a:r>
              <a:rPr lang="ko-KR" altLang="en-US" dirty="0"/>
              <a:t>하나의 </a:t>
            </a:r>
            <a:r>
              <a:rPr lang="ko-KR" altLang="en-US" dirty="0" err="1"/>
              <a:t>컨트랙트에서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와 </a:t>
            </a:r>
            <a:r>
              <a:rPr lang="en-US" altLang="ko-KR" dirty="0"/>
              <a:t>– </a:t>
            </a:r>
            <a:r>
              <a:rPr lang="ko-KR" altLang="en-US" dirty="0"/>
              <a:t>중 하나만 사용할 수 있다</a:t>
            </a:r>
            <a:r>
              <a:rPr lang="en-US" altLang="ko-KR" dirty="0"/>
              <a:t>. </a:t>
            </a:r>
            <a:r>
              <a:rPr lang="ko-KR" altLang="en-US" dirty="0"/>
              <a:t>동시 사용 불가</a:t>
            </a:r>
            <a:endParaRPr lang="en-US" altLang="ko-KR" dirty="0"/>
          </a:p>
          <a:p>
            <a:r>
              <a:rPr lang="en-US" altLang="ko-KR" dirty="0"/>
              <a:t>3 + 6 - 5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437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https://intrepidgeeks.com/tutorial/understand-the-transaction-processing-flow-in-ethernet-from-the-perspective-of-source-code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69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  <a:hlinkClick r:id="rId3"/>
              </a:rPr>
              <a:t>https://ethereum.org/ko/developers/docs/gas/</a:t>
            </a:r>
            <a:endParaRPr lang="ko-KR" dirty="0">
              <a:ea typeface="맑은 고딕"/>
            </a:endParaRPr>
          </a:p>
          <a:p>
            <a:r>
              <a:rPr lang="en-US" dirty="0">
                <a:hlinkClick r:id="rId4"/>
              </a:rPr>
              <a:t>https://github.com/crytic/evm-opcodes</a:t>
            </a:r>
            <a:endParaRPr lang="en-US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666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https://www.datasciencecentral.com/the-ethereum-virtual-machine-evm/</a:t>
            </a:r>
          </a:p>
          <a:p>
            <a:r>
              <a:rPr lang="en-US" altLang="ko-KR" dirty="0"/>
              <a:t>https://ethereum.org/en/developers/docs/evm/</a:t>
            </a:r>
          </a:p>
          <a:p>
            <a:r>
              <a:rPr lang="en-US" altLang="ko-KR" dirty="0"/>
              <a:t>https://takenobu-hs.github.io/downloads/ethereum_evm_illustrated.pdf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336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https://ethereum.org/ko/developers/docs/apis/json-rpc/</a:t>
            </a:r>
            <a:endParaRPr lang="ko-KR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72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http://www.jsonrpc.org/specification</a:t>
            </a:r>
          </a:p>
          <a:p>
            <a:r>
              <a:rPr lang="en-US" altLang="ko-KR" dirty="0"/>
              <a:t>https://playground.open-rpc.org/?schemaUrl=https://raw.githubusercontent.com/ethereum/eth1.0-apis/assembled-spec/openrpc.json&amp;uiSchema%5BappBar%5D%5Bui:splitView%5D=true&amp;uiSchema%5BappBar%5D%5Bui:input%5D=false&amp;uiSchema%5BappBar%5D%5Bui:examplesDropdown%5D=false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33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http://www.jsonrpc.org/specification</a:t>
            </a:r>
          </a:p>
          <a:p>
            <a:r>
              <a:rPr lang="en-US" altLang="ko-KR" dirty="0"/>
              <a:t>https://playground.open-rpc.org/?schemaUrl=https://raw.githubusercontent.com/ethereum/eth1.0-apis/assembled-spec/openrpc.json&amp;uiSchema%5BappBar%5D%5Bui:splitView%5D=true&amp;uiSchema%5BappBar%5D%5Bui:input%5D=false&amp;uiSchema%5BappBar%5D%5Bui:examplesDropdown%5D=false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72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고정 크기</a:t>
            </a:r>
            <a:r>
              <a:rPr lang="en-US" altLang="ko-KR" dirty="0"/>
              <a:t>, </a:t>
            </a:r>
            <a:r>
              <a:rPr lang="ko-KR" altLang="en-US" dirty="0" err="1"/>
              <a:t>비고정</a:t>
            </a:r>
            <a:r>
              <a:rPr lang="ko-KR" altLang="en-US" dirty="0"/>
              <a:t> 크기</a:t>
            </a:r>
            <a:r>
              <a:rPr lang="en-US" altLang="ko-KR" dirty="0"/>
              <a:t>), (</a:t>
            </a:r>
            <a:r>
              <a:rPr lang="ko-KR" altLang="en-US" dirty="0"/>
              <a:t>정적 타입</a:t>
            </a:r>
            <a:r>
              <a:rPr lang="en-US" altLang="ko-KR" dirty="0"/>
              <a:t>, </a:t>
            </a:r>
            <a:r>
              <a:rPr lang="ko-KR" altLang="en-US" dirty="0"/>
              <a:t>동적 타입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https://www.notion.so/457e07c0d42e4f118b8ee305603fd376</a:t>
            </a:r>
          </a:p>
          <a:p>
            <a:endParaRPr lang="en-US" altLang="ko-KR" dirty="0"/>
          </a:p>
          <a:p>
            <a:r>
              <a:rPr lang="en-US" altLang="ko-KR" dirty="0" err="1"/>
              <a:t>etherjs</a:t>
            </a:r>
            <a:r>
              <a:rPr lang="en-US" altLang="ko-KR" dirty="0"/>
              <a:t>: https://github.com/ethers-io/ethers.js/tree/master/packages/abi/src.ts/coders</a:t>
            </a:r>
          </a:p>
          <a:p>
            <a:endParaRPr lang="en-US" altLang="ko-KR" dirty="0"/>
          </a:p>
          <a:p>
            <a:r>
              <a:rPr lang="en-US" altLang="ko-KR" dirty="0"/>
              <a:t>web3js: https://web3js.readthedocs.io/en/v1.7.3/web3-eth-abi.html</a:t>
            </a:r>
          </a:p>
          <a:p>
            <a:r>
              <a:rPr lang="en-US" altLang="ko-KR" dirty="0" err="1"/>
              <a:t>etherjs</a:t>
            </a:r>
            <a:r>
              <a:rPr lang="en-US" altLang="ko-KR" dirty="0"/>
              <a:t>: https://github.com/ethereumjs/ethereumjs-monorepo/tree/master/packages/rlp</a:t>
            </a:r>
          </a:p>
          <a:p>
            <a:endParaRPr lang="en-US" altLang="ko-KR" dirty="0"/>
          </a:p>
          <a:p>
            <a:r>
              <a:rPr lang="en-US" altLang="ko-KR" dirty="0" err="1"/>
              <a:t>abi</a:t>
            </a:r>
            <a:r>
              <a:rPr lang="en-US" altLang="ko-KR" dirty="0"/>
              <a:t> encode: https://muyu.tistory.com/entry/Ethereum-ABI-%EC%9D%B8%EC%BD%94%EB%94%A9-%EC%82%B4%ED%8E%B4%EB%B3%B4%EA%B8%B0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19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fixed&lt;M&gt;x&lt;N&gt; : </a:t>
            </a:r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부호있는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고정 소수점 </a:t>
            </a:r>
            <a:r>
              <a:rPr lang="en-US" altLang="ko-KR" dirty="0">
                <a:effectLst/>
              </a:rPr>
              <a:t>M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 bits, </a:t>
            </a:r>
            <a:r>
              <a:rPr lang="en-US" altLang="ko-KR" dirty="0">
                <a:effectLst/>
              </a:rPr>
              <a:t>8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&lt;=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M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&lt;=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256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, </a:t>
            </a:r>
            <a:r>
              <a:rPr lang="en-US" altLang="ko-KR" dirty="0">
                <a:effectLst/>
              </a:rPr>
              <a:t>M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%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8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==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0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, and </a:t>
            </a:r>
            <a:r>
              <a:rPr lang="en-US" altLang="ko-KR" dirty="0">
                <a:effectLst/>
              </a:rPr>
              <a:t>0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&lt;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N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&lt;=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80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, which denotes the value </a:t>
            </a:r>
            <a:r>
              <a:rPr lang="en-US" altLang="ko-KR" dirty="0">
                <a:effectLst/>
              </a:rPr>
              <a:t>v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 as </a:t>
            </a:r>
            <a:r>
              <a:rPr lang="en-US" altLang="ko-KR" dirty="0">
                <a:effectLst/>
              </a:rPr>
              <a:t>v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/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(10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**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N)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  <a:p>
            <a:endParaRPr lang="en-US" altLang="ko-KR" dirty="0"/>
          </a:p>
          <a:p>
            <a:r>
              <a:rPr lang="en-US" altLang="ko-KR" dirty="0"/>
              <a:t>https://docs.soliditylang.org/en/develop/abi-spec.html#function-selector-and-argument-encoding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abi</a:t>
            </a:r>
            <a:r>
              <a:rPr lang="en-US" altLang="ko-KR" dirty="0"/>
              <a:t> encode: https://muyu.tistory.com/entry/Ethereum-ABI-%EC%9D%B8%EC%BD%94%EB%94%A9-%EC%82%B4%ED%8E%B4%EB%B3%B4%EA%B8%B0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07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fixed&lt;M&gt;x&lt;N&gt; : </a:t>
            </a:r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부호있는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고정 소수점 </a:t>
            </a:r>
            <a:r>
              <a:rPr lang="en-US" altLang="ko-KR" dirty="0">
                <a:effectLst/>
              </a:rPr>
              <a:t>M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 bits, </a:t>
            </a:r>
            <a:r>
              <a:rPr lang="en-US" altLang="ko-KR" dirty="0">
                <a:effectLst/>
              </a:rPr>
              <a:t>8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&lt;=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M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&lt;=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256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, </a:t>
            </a:r>
            <a:r>
              <a:rPr lang="en-US" altLang="ko-KR" dirty="0">
                <a:effectLst/>
              </a:rPr>
              <a:t>M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%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8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==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0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, and </a:t>
            </a:r>
            <a:r>
              <a:rPr lang="en-US" altLang="ko-KR" dirty="0">
                <a:effectLst/>
              </a:rPr>
              <a:t>0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&lt;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N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&lt;=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80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, which denotes the value </a:t>
            </a:r>
            <a:r>
              <a:rPr lang="en-US" altLang="ko-KR" dirty="0">
                <a:effectLst/>
              </a:rPr>
              <a:t>v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 as </a:t>
            </a:r>
            <a:r>
              <a:rPr lang="en-US" altLang="ko-KR" dirty="0">
                <a:effectLst/>
              </a:rPr>
              <a:t>v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/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(10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**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N)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  <a:p>
            <a:endParaRPr lang="en-US" altLang="ko-KR" dirty="0"/>
          </a:p>
          <a:p>
            <a:r>
              <a:rPr lang="en-US" altLang="ko-KR" dirty="0"/>
              <a:t>https://docs.soliditylang.org/en/develop/abi-spec.html#function-selector-and-argument-encoding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abi</a:t>
            </a:r>
            <a:r>
              <a:rPr lang="en-US" altLang="ko-KR" dirty="0"/>
              <a:t> encode: https://muyu.tistory.com/entry/Ethereum-ABI-%EC%9D%B8%EC%BD%94%EB%94%A9-%EC%82%B4%ED%8E%B4%EB%B3%B4%EA%B8%B0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674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https://medium.com/blockchannel/life-cycle-of-an-ethereum-transaction-e5c66bae0f6e</a:t>
            </a:r>
          </a:p>
          <a:p>
            <a:r>
              <a:rPr lang="en-US" altLang="ko-KR" dirty="0"/>
              <a:t>https://mobicon.tistory.com/552</a:t>
            </a:r>
          </a:p>
          <a:p>
            <a:r>
              <a:rPr lang="en-US" altLang="ko-KR" dirty="0"/>
              <a:t>https://docs.google.com/presentation/d/1UE4mMz7395pZmVOhFecnNv33AN0sGaNsmyr0hB2uNDs/edit#slide=id.g427ba3d8f1_5_129</a:t>
            </a:r>
          </a:p>
          <a:p>
            <a:endParaRPr lang="en-US" altLang="ko-KR" dirty="0"/>
          </a:p>
          <a:p>
            <a:r>
              <a:rPr lang="en-US" altLang="ko-KR" dirty="0"/>
              <a:t>Does the Ethereum node execute the contract code before propagating it to others?</a:t>
            </a:r>
          </a:p>
          <a:p>
            <a:r>
              <a:rPr lang="en-US" altLang="ko-KR" dirty="0"/>
              <a:t>https://ethereum.stackexchange.com/questions/39828/does-the-ethereum-node-execute-the-contract-code-before-propagating-it-to-others</a:t>
            </a:r>
          </a:p>
          <a:p>
            <a:endParaRPr lang="en-US" altLang="ko-KR" dirty="0"/>
          </a:p>
          <a:p>
            <a:pPr algn="l" fontAlgn="base"/>
            <a:r>
              <a:rPr lang="en-US" altLang="ko-KR" b="0" i="0" dirty="0">
                <a:solidFill>
                  <a:srgbClr val="232629"/>
                </a:solidFill>
                <a:effectLst/>
                <a:latin typeface="-apple-system"/>
              </a:rPr>
              <a:t>Every transaction that satisfies the following conditions is considered valid:</a:t>
            </a:r>
          </a:p>
          <a:p>
            <a:pPr algn="l" fontAlgn="base">
              <a:buFont typeface="+mj-lt"/>
              <a:buAutoNum type="arabicPeriod"/>
            </a:pPr>
            <a:r>
              <a:rPr lang="en-US" altLang="ko-KR" b="0" i="0" dirty="0">
                <a:solidFill>
                  <a:srgbClr val="232629"/>
                </a:solidFill>
                <a:effectLst/>
                <a:latin typeface="inherit"/>
              </a:rPr>
              <a:t>the transaction is well-formed RLP, with no additional trailing bytes;</a:t>
            </a:r>
          </a:p>
          <a:p>
            <a:pPr algn="l" fontAlgn="base">
              <a:buFont typeface="+mj-lt"/>
              <a:buAutoNum type="arabicPeriod"/>
            </a:pPr>
            <a:r>
              <a:rPr lang="en-US" altLang="ko-KR" b="0" i="0" dirty="0">
                <a:solidFill>
                  <a:srgbClr val="232629"/>
                </a:solidFill>
                <a:effectLst/>
                <a:latin typeface="inherit"/>
              </a:rPr>
              <a:t>the transaction signature is valid;</a:t>
            </a:r>
          </a:p>
          <a:p>
            <a:pPr algn="l" fontAlgn="base">
              <a:buFont typeface="+mj-lt"/>
              <a:buAutoNum type="arabicPeriod"/>
            </a:pPr>
            <a:r>
              <a:rPr lang="en-US" altLang="ko-KR" b="0" i="0" dirty="0">
                <a:solidFill>
                  <a:srgbClr val="232629"/>
                </a:solidFill>
                <a:effectLst/>
                <a:latin typeface="inherit"/>
              </a:rPr>
              <a:t>the transaction nonce is valid (equivalent to the sender account’s current nonce);</a:t>
            </a:r>
          </a:p>
          <a:p>
            <a:pPr algn="l" fontAlgn="base">
              <a:buFont typeface="+mj-lt"/>
              <a:buAutoNum type="arabicPeriod"/>
            </a:pPr>
            <a:r>
              <a:rPr lang="en-US" altLang="ko-KR" b="0" i="0" dirty="0">
                <a:solidFill>
                  <a:srgbClr val="232629"/>
                </a:solidFill>
                <a:effectLst/>
                <a:latin typeface="inherit"/>
              </a:rPr>
              <a:t>the gas limit is no smaller than the intrinsic gas, 21000, used by the transaction;</a:t>
            </a:r>
          </a:p>
          <a:p>
            <a:pPr algn="l" fontAlgn="base">
              <a:buFont typeface="+mj-lt"/>
              <a:buAutoNum type="arabicPeriod"/>
            </a:pPr>
            <a:r>
              <a:rPr lang="en-US" altLang="ko-KR" b="0" i="0" dirty="0">
                <a:solidFill>
                  <a:srgbClr val="232629"/>
                </a:solidFill>
                <a:effectLst/>
                <a:latin typeface="inherit"/>
              </a:rPr>
              <a:t>the sender account balance contains at least the cost, value + </a:t>
            </a:r>
            <a:r>
              <a:rPr lang="en-US" altLang="ko-KR" b="0" i="0" dirty="0" err="1">
                <a:solidFill>
                  <a:srgbClr val="232629"/>
                </a:solidFill>
                <a:effectLst/>
                <a:latin typeface="inherit"/>
              </a:rPr>
              <a:t>gasprice</a:t>
            </a:r>
            <a:r>
              <a:rPr lang="en-US" altLang="ko-KR" b="0" i="0" dirty="0">
                <a:solidFill>
                  <a:srgbClr val="232629"/>
                </a:solidFill>
                <a:effectLst/>
                <a:latin typeface="inherit"/>
              </a:rPr>
              <a:t> * </a:t>
            </a:r>
            <a:r>
              <a:rPr lang="en-US" altLang="ko-KR" b="0" i="0" dirty="0" err="1">
                <a:solidFill>
                  <a:srgbClr val="232629"/>
                </a:solidFill>
                <a:effectLst/>
                <a:latin typeface="inherit"/>
              </a:rPr>
              <a:t>gaslimit</a:t>
            </a:r>
            <a:r>
              <a:rPr lang="en-US" altLang="ko-KR" b="0" i="0" dirty="0">
                <a:solidFill>
                  <a:srgbClr val="232629"/>
                </a:solidFill>
                <a:effectLst/>
                <a:latin typeface="inherit"/>
              </a:rPr>
              <a:t>, required in up-front payment.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331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https://docs.soliditylang.org/en/develop/abi-spec.html#function-selector-and-argument-encoding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abi</a:t>
            </a:r>
            <a:r>
              <a:rPr lang="en-US" altLang="ko-KR" dirty="0"/>
              <a:t> encode: https://muyu.tistory.com/entry/Ethereum-ABI-%EC%9D%B8%EC%BD%94%EB%94%A9-%EC%82%B4%ED%8E%B4%EB%B3%B4%EA%B8%B0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229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https://docs.soliditylang.org/en/develop/abi-spec.html#function-selector-and-argument-encoding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abi</a:t>
            </a:r>
            <a:r>
              <a:rPr lang="en-US" altLang="ko-KR" dirty="0"/>
              <a:t> encode: https://muyu.tistory.com/entry/Ethereum-ABI-%EC%9D%B8%EC%BD%94%EB%94%A9-%EC%82%B4%ED%8E%B4%EB%B3%B4%EA%B8%B0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29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https://www.notion.so/457e07c0d42e4f118b8ee305603fd376</a:t>
            </a:r>
          </a:p>
          <a:p>
            <a:endParaRPr lang="en-US" altLang="ko-KR" dirty="0"/>
          </a:p>
          <a:p>
            <a:r>
              <a:rPr lang="en-US" altLang="ko-KR" dirty="0" err="1"/>
              <a:t>etherjs</a:t>
            </a:r>
            <a:r>
              <a:rPr lang="en-US" altLang="ko-KR" dirty="0"/>
              <a:t>: https://github.com/ethers-io/ethers.js/tree/master/packages/abi/src.ts/coders</a:t>
            </a:r>
          </a:p>
          <a:p>
            <a:endParaRPr lang="en-US" altLang="ko-KR" dirty="0"/>
          </a:p>
          <a:p>
            <a:r>
              <a:rPr lang="en-US" altLang="ko-KR" dirty="0"/>
              <a:t>web3js: https://web3js.readthedocs.io/en/v1.7.3/web3-eth-abi.html</a:t>
            </a:r>
          </a:p>
          <a:p>
            <a:r>
              <a:rPr lang="en-US" altLang="ko-KR" dirty="0" err="1"/>
              <a:t>etherjs</a:t>
            </a:r>
            <a:r>
              <a:rPr lang="en-US" altLang="ko-KR" dirty="0"/>
              <a:t>: https://github.com/ethereumjs/ethereumjs-monorepo/tree/master/packages/rlp</a:t>
            </a:r>
          </a:p>
          <a:p>
            <a:endParaRPr lang="en-US" altLang="ko-KR" dirty="0"/>
          </a:p>
          <a:p>
            <a:r>
              <a:rPr lang="en-US" altLang="ko-KR" dirty="0" err="1"/>
              <a:t>abi</a:t>
            </a:r>
            <a:r>
              <a:rPr lang="en-US" altLang="ko-KR" dirty="0"/>
              <a:t> encode: https://muyu.tistory.com/entry/Ethereum-ABI-%EC%9D%B8%EC%BD%94%EB%94%A9-%EC%82%B4%ED%8E%B4%EB%B3%B4%EA%B8%B0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2428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762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https://medium.com/ethereum-core-research/rlp-</a:t>
            </a:r>
            <a:r>
              <a:rPr lang="ko-KR" altLang="en-US" dirty="0"/>
              <a:t>이해하기</a:t>
            </a:r>
            <a:r>
              <a:rPr lang="en-US" altLang="ko-KR" dirty="0"/>
              <a:t>-1c05a8150a04</a:t>
            </a:r>
          </a:p>
          <a:p>
            <a:r>
              <a:rPr lang="en-US" altLang="ko-KR" dirty="0"/>
              <a:t>https://blog.seulgi.kim/2018/01/rlp-encoding.html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임의의 깊이와 개수로 중첩된 배열을 </a:t>
            </a:r>
            <a:r>
              <a:rPr lang="en-US" altLang="ko-KR" dirty="0"/>
              <a:t>binary data</a:t>
            </a:r>
            <a:r>
              <a:rPr lang="ko-KR" altLang="en-US" dirty="0"/>
              <a:t>로 표현하는 인코딩 방식이다</a:t>
            </a:r>
            <a:r>
              <a:rPr lang="en-US" altLang="ko-KR" dirty="0"/>
              <a:t>. </a:t>
            </a:r>
            <a:r>
              <a:rPr lang="ko-KR" altLang="en-US" dirty="0"/>
              <a:t>인코딩할 데이터 앞에 </a:t>
            </a:r>
            <a:r>
              <a:rPr lang="en-US" altLang="ko-KR" dirty="0"/>
              <a:t>binary data </a:t>
            </a:r>
            <a:r>
              <a:rPr lang="ko-KR" altLang="en-US" dirty="0"/>
              <a:t>의 길이를 추가하는 방식으로 동작하기 때문에 </a:t>
            </a:r>
            <a:r>
              <a:rPr lang="en-US" altLang="ko-KR" dirty="0"/>
              <a:t>Length Prefix </a:t>
            </a:r>
            <a:r>
              <a:rPr lang="ko-KR" altLang="en-US" dirty="0"/>
              <a:t>라는 이름을 붙였다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04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https://github.com/ethereum/devp2p/blob/master/caps/eth.md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7539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150% -&gt; 10cm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840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EIP-2930: https://medium.com/onther-tech/%EB%B2%A0%EB%A5%BC%EB%A6%B0-%ED%95%98%EB%93%9C%ED%8F%AC%ED%81%AC-%EC%9D%B4%ED%9B%84-%ED%86%A0%EC%B9%B4%EB%A7%89-%EC%8A%A4%ED%85%8C%EC%9D%B4%ED%82%B9-%EC%8B%9C%EC%8A%A4%ED%85%9C%EC%9D%98-%EA%B0%80%EC%8A%A4-%EC%B5%9C%EC%A0%81%ED%99%94-f87aedc7cc8c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5398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web3js EIP-1559</a:t>
            </a:r>
          </a:p>
          <a:p>
            <a:r>
              <a:rPr lang="en-US" altLang="ko-KR" dirty="0"/>
              <a:t> - https://github.com/ChainSafe/web3.js/issues/4211</a:t>
            </a:r>
          </a:p>
          <a:p>
            <a:r>
              <a:rPr lang="en-US" altLang="ko-KR" dirty="0"/>
              <a:t> - https://github.com/ChainSafe/web3.js/pull/4220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3781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https://patents.google.com/patent/US4309569A/en</a:t>
            </a:r>
          </a:p>
          <a:p>
            <a:endParaRPr lang="en-US" altLang="ko-KR" dirty="0"/>
          </a:p>
          <a:p>
            <a:r>
              <a:rPr lang="ko-KR" altLang="en-US" dirty="0" err="1"/>
              <a:t>해시넷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머클트리</a:t>
            </a:r>
            <a:r>
              <a:rPr lang="en-US" altLang="ko-KR" dirty="0"/>
              <a:t>: http://wiki.hash.kr/index.php/%EB%A8%B8%ED%81%B4%ED%8A%B8%EB%A6%AC</a:t>
            </a:r>
          </a:p>
          <a:p>
            <a:endParaRPr lang="en-US" altLang="ko-KR" dirty="0"/>
          </a:p>
          <a:p>
            <a:r>
              <a:rPr lang="ko-KR" altLang="en-US" dirty="0"/>
              <a:t>수학</a:t>
            </a:r>
            <a:r>
              <a:rPr lang="en-US" altLang="ko-KR" dirty="0"/>
              <a:t>, </a:t>
            </a:r>
            <a:r>
              <a:rPr lang="ko-KR" altLang="en-US" dirty="0"/>
              <a:t>특히 그래프 이론에서 회로</a:t>
            </a:r>
            <a:r>
              <a:rPr lang="en-US" altLang="ko-KR" dirty="0"/>
              <a:t>[1]</a:t>
            </a:r>
            <a:r>
              <a:rPr lang="ko-KR" altLang="en-US" dirty="0"/>
              <a:t>가 없는 연결 </a:t>
            </a:r>
            <a:r>
              <a:rPr lang="ko-KR" altLang="en-US" dirty="0" err="1"/>
              <a:t>무향</a:t>
            </a:r>
            <a:r>
              <a:rPr lang="ko-KR" altLang="en-US" dirty="0"/>
              <a:t> 그래프를 트리라고 한다</a:t>
            </a:r>
            <a:endParaRPr lang="en-US" altLang="ko-KR" dirty="0"/>
          </a:p>
          <a:p>
            <a:r>
              <a:rPr lang="en-US" altLang="ko-KR" dirty="0"/>
              <a:t>https://namu.wiki/w/%ED%8A%B8%EB%A6%AC(%EA%B7%B8%EB%9E%98%ED%94%84)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트리 </a:t>
            </a:r>
            <a:r>
              <a:rPr lang="en-US" altLang="ko-KR" dirty="0"/>
              <a:t>: </a:t>
            </a:r>
            <a:r>
              <a:rPr lang="ko-KR" altLang="en-US" dirty="0"/>
              <a:t>그래프의 한 종류 </a:t>
            </a:r>
            <a:r>
              <a:rPr lang="en-US" altLang="ko-KR" dirty="0"/>
              <a:t>(https://gmlwjd9405.github.io/2018/08/12/data-structure-tree.html)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사이클</a:t>
            </a:r>
            <a:r>
              <a:rPr lang="en-US" altLang="ko-KR" dirty="0"/>
              <a:t>(cycle)</a:t>
            </a:r>
            <a:r>
              <a:rPr lang="ko-KR" altLang="en-US" dirty="0"/>
              <a:t>이 없는 하나의 연결 그래프</a:t>
            </a:r>
            <a:r>
              <a:rPr lang="en-US" altLang="ko-KR" dirty="0"/>
              <a:t>(Connected Graph)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또는 </a:t>
            </a:r>
            <a:r>
              <a:rPr lang="en-US" altLang="ko-KR" dirty="0"/>
              <a:t>DAG(Directed Acyclic Graph, </a:t>
            </a:r>
            <a:r>
              <a:rPr lang="ko-KR" altLang="en-US" dirty="0"/>
              <a:t>방향성이 있는 </a:t>
            </a:r>
            <a:r>
              <a:rPr lang="ko-KR" altLang="en-US" dirty="0" err="1"/>
              <a:t>비순환</a:t>
            </a:r>
            <a:r>
              <a:rPr lang="ko-KR" altLang="en-US" dirty="0"/>
              <a:t> 그래프</a:t>
            </a:r>
            <a:r>
              <a:rPr lang="en-US" altLang="ko-KR" dirty="0"/>
              <a:t>)</a:t>
            </a:r>
            <a:r>
              <a:rPr lang="ko-KR" altLang="en-US" dirty="0"/>
              <a:t>의 한 종류 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트리 구조</a:t>
            </a:r>
            <a:r>
              <a:rPr lang="en-US" altLang="ko-KR" dirty="0"/>
              <a:t>(tree </a:t>
            </a:r>
            <a:r>
              <a:rPr lang="ko-KR" altLang="en-US" dirty="0"/>
              <a:t>構造</a:t>
            </a:r>
            <a:r>
              <a:rPr lang="en-US" altLang="ko-KR" dirty="0"/>
              <a:t>, </a:t>
            </a:r>
            <a:r>
              <a:rPr lang="ko-KR" altLang="en-US" dirty="0"/>
              <a:t>문화어</a:t>
            </a:r>
            <a:r>
              <a:rPr lang="en-US" altLang="ko-KR" dirty="0"/>
              <a:t>: </a:t>
            </a:r>
            <a:r>
              <a:rPr lang="ko-KR" altLang="en-US" dirty="0"/>
              <a:t>나무구조</a:t>
            </a:r>
            <a:r>
              <a:rPr lang="en-US" altLang="ko-KR" dirty="0"/>
              <a:t>)</a:t>
            </a:r>
            <a:r>
              <a:rPr lang="ko-KR" altLang="en-US" dirty="0"/>
              <a:t>란 그래프의 일종으로</a:t>
            </a:r>
            <a:r>
              <a:rPr lang="en-US" altLang="ko-KR" dirty="0"/>
              <a:t>, </a:t>
            </a:r>
            <a:r>
              <a:rPr lang="ko-KR" altLang="en-US" dirty="0"/>
              <a:t>여러 노드가 한 노드를 가리킬 수 없는 구조이다</a:t>
            </a:r>
            <a:r>
              <a:rPr lang="en-US" altLang="ko-KR" dirty="0"/>
              <a:t>. </a:t>
            </a:r>
            <a:r>
              <a:rPr lang="ko-KR" altLang="en-US" dirty="0"/>
              <a:t>간단하게는 회로가 없고</a:t>
            </a:r>
            <a:r>
              <a:rPr lang="en-US" altLang="ko-KR" dirty="0"/>
              <a:t>, </a:t>
            </a:r>
            <a:r>
              <a:rPr lang="ko-KR" altLang="en-US" dirty="0"/>
              <a:t>서로 다른 두 노드를 잇는 길이 하나뿐인 그래프를 트리라고 부른다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트리에서 최상위 노드 </a:t>
            </a:r>
            <a:r>
              <a:rPr lang="en-US" altLang="ko-KR" dirty="0"/>
              <a:t>: </a:t>
            </a:r>
            <a:r>
              <a:rPr lang="ko-KR" altLang="en-US" dirty="0"/>
              <a:t>루트 노드</a:t>
            </a:r>
            <a:r>
              <a:rPr lang="en-US" altLang="ko-KR" dirty="0"/>
              <a:t>(root node), </a:t>
            </a:r>
            <a:r>
              <a:rPr lang="ko-KR" altLang="en-US" dirty="0"/>
              <a:t>부모 노드</a:t>
            </a:r>
            <a:r>
              <a:rPr lang="en-US" altLang="ko-KR" dirty="0"/>
              <a:t>(parent node), </a:t>
            </a:r>
            <a:r>
              <a:rPr lang="ko-KR" altLang="en-US" dirty="0"/>
              <a:t>자식 노드</a:t>
            </a:r>
            <a:r>
              <a:rPr lang="en-US" altLang="ko-KR" dirty="0"/>
              <a:t>(child node), </a:t>
            </a:r>
            <a:r>
              <a:rPr lang="ko-KR" altLang="en-US" dirty="0"/>
              <a:t>잎 노드</a:t>
            </a:r>
            <a:r>
              <a:rPr lang="en-US" altLang="ko-KR" dirty="0"/>
              <a:t>(leaf node) </a:t>
            </a:r>
            <a:r>
              <a:rPr lang="ko-KR" altLang="en-US" dirty="0"/>
              <a:t>자식이 없는 노드</a:t>
            </a:r>
            <a:r>
              <a:rPr lang="en-US" altLang="ko-KR" dirty="0"/>
              <a:t>, </a:t>
            </a:r>
            <a:r>
              <a:rPr lang="ko-KR" altLang="en-US" dirty="0"/>
              <a:t>잎 노드가 아닌 노드는 내부 노드</a:t>
            </a:r>
            <a:r>
              <a:rPr lang="en-US" altLang="ko-KR" dirty="0"/>
              <a:t>(internal node)</a:t>
            </a:r>
          </a:p>
          <a:p>
            <a:r>
              <a:rPr lang="en-US" altLang="ko-KR" dirty="0"/>
              <a:t>https://ko.wikipedia.org/wiki/%ED%8A%B8%EB%A6%AC_%EA%B5%AC%EC%A1%B0</a:t>
            </a:r>
          </a:p>
          <a:p>
            <a:endParaRPr lang="en-US" altLang="ko-KR" dirty="0"/>
          </a:p>
          <a:p>
            <a:r>
              <a:rPr lang="en-US" altLang="ko-KR" dirty="0"/>
              <a:t>https://gmlwjd9405.github.io/2018/08/12/data-structure-tree.html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24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https://velog.io/@drhot552/BlockChain%EC%9D%B4%EB%8D%94%EB%A6%AC%EC%9B%80-%EB%B8%94%EB%A1%9D%EC%B2%B4%EC%9D%B8Geth%EC%84%A4%EC%B9%98%ED%95%98%EA%B8%B0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559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결과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(Bitcoin Hash)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 0: b1986b79781eb8b52d3159e41c73a26565297bf5aaa753c25e9520d81f4b15ae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 1: 564899d74f953cf2d1942ef27f920ac26afca6b1df28fb5399cab422ae606dca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 2: c414f06c084c3461c88ac062e3c3c3a6f4e06ac9326a952d194108c12e313fad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 3: d9bb51792f9d2b55f0a0190bf8176b5f03de34b80b7523e4f4cfa411caf2b56d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 4: 890c6f061c87eb764c9810c0cefaa51b16b75304c6c317a859f25b3c1b93a883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 5: 0396852d8ee841b49dc37293a31c449fdb660937eaea0aa96312008d3ac9d947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 </a:t>
            </a:r>
            <a:r>
              <a:rPr lang="en-US" altLang="ko-KR" sz="1200" dirty="0" err="1">
                <a:solidFill>
                  <a:schemeClr val="bg1">
                    <a:lumMod val="85000"/>
                  </a:schemeClr>
                </a:solidFill>
              </a:rPr>
              <a:t>merkleRoot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: d0f1c72f66f29381eb3c17ec8f5b88f3bbb7f138ce4af26d5919afebdfb6f820</a:t>
            </a: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https://emn178.github.io/online-tools/keccak_256.html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256bit -&gt; hex : 64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자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 : </a:t>
            </a:r>
            <a:r>
              <a:rPr lang="en-US" altLang="ko-KR" dirty="0"/>
              <a:t>1b039ee461b947d44bce97fbded54057e1f9a78c5d07ea13d044feb1b87c31f5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 : 943c182ccea74981469a9f52491ade33e453e7fb97998144fdc426704a9e204e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C 100 ETH : 7e723b466972005897162ac0acf899cd3630f85cda47ed0242de53cd375524d0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 ETH : 529b7a5ebc3b3c2ff2bebda86580bbc16edb3d169d5e2d3cd881501aa239e4e2</a:t>
            </a:r>
          </a:p>
          <a:p>
            <a:endParaRPr lang="en-US" altLang="ko-KR" sz="1200" b="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1b0…1f5943…04e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1b039ee461b947d44bce97fbded54057e1f9a78c5d07ea13d044feb1b87c31f5943c182ccea74981469a9f52491ade33e453e7fb97998144fdc426704a9e204e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31eb1478789eab9a5224510f0e5ac6729de695f3f3117b549c018710044b1269</a:t>
            </a: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7e7…4d0529…4e2</a:t>
            </a:r>
          </a:p>
          <a:p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7e723b466972005897162ac0acf899cd3630f85cda47ed0242de53cd375524d0529b7a5ebc3b3c2ff2bebda86580bbc16edb3d169d5e2d3cd881501aa239e4e2</a:t>
            </a:r>
          </a:p>
          <a:p>
            <a:r>
              <a:rPr lang="en-US" altLang="ko-KR" dirty="0"/>
              <a:t>258e7f4f193cd9ac3f120d1af47cc5b57018c6a2c3b3d6e89054aec80c573d7c</a:t>
            </a:r>
          </a:p>
          <a:p>
            <a:endParaRPr lang="en-US" altLang="ko-KR" dirty="0"/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31e…269</a:t>
            </a:r>
            <a:r>
              <a:rPr lang="en-US" altLang="ko-KR" dirty="0"/>
              <a:t>258…d7c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31eb1478789eab9a5224510f0e5ac6729de695f3f3117b549c018710044b1269</a:t>
            </a:r>
            <a:r>
              <a:rPr lang="en-US" altLang="ko-KR" dirty="0"/>
              <a:t>258e7f4f193cd9ac3f120d1af47cc5b57018c6a2c3b3d6e89054aec80c573d7c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fdb30f553b65773ea61d7762a185e74638c685341cdab8af4e164d17e6aa996e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7e723b466972005897162ac0acf899cd3630f85cda47ed0242de53cd375524d0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000000000000000000000000000000000000000000000000000000000000</a:t>
            </a:r>
            <a:r>
              <a:rPr lang="en-US" altLang="ko-KR" dirty="0"/>
              <a:t>0000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7e723b466972005897162ac0acf899cd3630f85cda47ed0242de53cd375524d00000000000000000000000000000000000000000000000000000000000000000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cba63f1530cbadbbbae26700145a3f44227ac2121e2d5e12a844a96e1de10b6f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66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블록 내 트랜잭션의 </a:t>
            </a:r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</a:rPr>
              <a:t>위변조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 탐지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https://emn178.github.io/online-tools/keccak_256.html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256bit -&gt; hex : 64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자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 : </a:t>
            </a:r>
            <a:r>
              <a:rPr lang="en-US" altLang="ko-KR" dirty="0"/>
              <a:t>1b039ee461b947d44bce97fbded54057e1f9a78c5d07ea13d044feb1b87c31f5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H 200 ETH : 242c5b25690f1e3f124e165286c0d5994e8b9be0508488b445557c9db8acce69</a:t>
            </a:r>
          </a:p>
          <a:p>
            <a:endParaRPr lang="en-US" altLang="ko-KR" sz="1200" b="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/>
              <a:t>1b039ee461b947d44bce97fbded54057e1f9a78c5d07ea13d044feb1b87c31f5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242c5b25690f1e3f124e165286c0d5994e8b9be0508488b445557c9db8acce69</a:t>
            </a:r>
          </a:p>
          <a:p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3d29118bf7c80ae0d31eb593014d0da2039e54266d58d6579b960af46832254c</a:t>
            </a:r>
          </a:p>
          <a:p>
            <a:endParaRPr lang="en-US" altLang="ko-KR" sz="1200" b="0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3d29118bf7c80ae0d31eb593014d0da2039e54266d58d6579b960af46832254c</a:t>
            </a:r>
            <a:r>
              <a:rPr lang="en-US" altLang="ko-KR" dirty="0"/>
              <a:t>258e7f4f193cd9ac3f120d1af47cc5b57018c6a2c3b3d6e89054aec80c573d7c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bf812b3dcb6abc82d4638b507d4c75f84fd217efa3f3aa1692aa3d7028f5dbbf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9542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461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https://blog.ethereum.org/2015/11/15/merkling-in-ethereum/</a:t>
            </a:r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(*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다시 말하지만 정확히는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이더리움의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state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저장은 항상 최신본만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유지하는게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아니라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, history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또한 유지합니다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위 그림에서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27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이 없어져야 하는데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사실 일정동안 남겨 두긴 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이유는 합의가 이루어져서 블록이 만들어 졌다고 해도 확정이 되지 않는 불안 요소가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비트코인이나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이더리움에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있기 때문입니다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bifurcated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이 생기면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state rollback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을 해야 하기 때문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따라서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시간이 어느정도 흐르면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pruning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과정을 통해 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history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를 삭제하여 저장 공간을 줄여 줍니다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실제는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update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가 아니라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append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라는 점이죠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.) 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출처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: </a:t>
            </a: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Spoqa Han Sans"/>
                <a:hlinkClick r:id="rId3"/>
              </a:rPr>
              <a:t>https://hamait.tistory.com/959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[HAMA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블로그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622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깊이가 깊어지면 속도가 느려지고</a:t>
            </a:r>
            <a:r>
              <a:rPr lang="en-US" altLang="ko-KR" dirty="0"/>
              <a:t>, </a:t>
            </a:r>
            <a:r>
              <a:rPr lang="ko-KR" altLang="en-US" dirty="0"/>
              <a:t>의도적으로 깊은 </a:t>
            </a:r>
            <a:r>
              <a:rPr lang="en-US" altLang="ko-KR" dirty="0"/>
              <a:t>depth</a:t>
            </a:r>
            <a:r>
              <a:rPr lang="ko-KR" altLang="en-US" dirty="0"/>
              <a:t>를 만드는 공격 방어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2733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https://blog.ethereum.org/2015/11/15/merkling-in-ethereum/</a:t>
            </a:r>
          </a:p>
          <a:p>
            <a:endParaRPr lang="en-US" altLang="ko-KR" dirty="0"/>
          </a:p>
          <a:p>
            <a:r>
              <a:rPr lang="en-US" altLang="ko-KR" dirty="0"/>
              <a:t>https://medium.com/ethereum-core-research/%EB%A8%B8%ED%81%B4-%ED%8C%A8%ED%8A%B8%EB%A6%AC%EC%83%A4-%ED%8A%B8%EB%A6%AC-%EC%9D%B4%ED%95%B4%ED%95%98%EA%B8%B0-2cb8a2617324</a:t>
            </a:r>
          </a:p>
          <a:p>
            <a:endParaRPr lang="en-US" altLang="ko-KR" dirty="0"/>
          </a:p>
          <a:p>
            <a:r>
              <a:rPr lang="en-US" altLang="ko-KR" dirty="0"/>
              <a:t>https://ethereum.stackexchange.com/questions/268/ethereum-block-architecture</a:t>
            </a:r>
          </a:p>
          <a:p>
            <a:endParaRPr lang="en-US" altLang="ko-KR" dirty="0"/>
          </a:p>
          <a:p>
            <a:r>
              <a:rPr lang="en-US" altLang="ko-KR" dirty="0"/>
              <a:t>https://medium.com/@eiki1212/ethereum-state-trie-architecture-explained-a30237009d4e</a:t>
            </a:r>
          </a:p>
          <a:p>
            <a:endParaRPr lang="en-US" altLang="ko-KR" dirty="0"/>
          </a:p>
          <a:p>
            <a:r>
              <a:rPr lang="en-US" altLang="ko-KR" dirty="0"/>
              <a:t>https://hamait.tistory.com/959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382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EFEFEF"/>
                </a:solidFill>
              </a:rPr>
              <a:t>깊이가 깊어지면 속도가 느려지고</a:t>
            </a:r>
            <a:r>
              <a:rPr lang="en-US" altLang="ko-KR" dirty="0">
                <a:solidFill>
                  <a:srgbClr val="EFEFEF"/>
                </a:solidFill>
              </a:rPr>
              <a:t>, </a:t>
            </a:r>
            <a:r>
              <a:rPr lang="ko-KR" altLang="en-US" dirty="0">
                <a:solidFill>
                  <a:srgbClr val="EFEFEF"/>
                </a:solidFill>
              </a:rPr>
              <a:t>의도적으로 깊은 </a:t>
            </a:r>
            <a:r>
              <a:rPr lang="en-US" altLang="ko" dirty="0">
                <a:solidFill>
                  <a:srgbClr val="EFEFEF"/>
                </a:solidFill>
              </a:rPr>
              <a:t>depth</a:t>
            </a:r>
            <a:r>
              <a:rPr lang="ko-KR" altLang="en-US" dirty="0">
                <a:solidFill>
                  <a:srgbClr val="EFEFEF"/>
                </a:solidFill>
              </a:rPr>
              <a:t>를 만드는 공격 방어 필요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rabicPeriod"/>
            </a:pPr>
            <a:r>
              <a:rPr lang="en-US" altLang="ko" dirty="0" err="1">
                <a:solidFill>
                  <a:srgbClr val="EFEFEF"/>
                </a:solidFill>
              </a:rPr>
              <a:t>stateRoot</a:t>
            </a:r>
            <a:r>
              <a:rPr lang="en-US" altLang="ko" dirty="0">
                <a:solidFill>
                  <a:srgbClr val="EFEFEF"/>
                </a:solidFill>
              </a:rPr>
              <a:t> key, keccak-256(address) =&gt; 256 bits =&gt; 64 nibbles : 64depth</a:t>
            </a:r>
            <a:endParaRPr lang="en-US" altLang="ko-KR" dirty="0">
              <a:solidFill>
                <a:srgbClr val="EFEFE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rabicPeriod"/>
            </a:pPr>
            <a:r>
              <a:rPr lang="en-US" altLang="ko" dirty="0" err="1">
                <a:solidFill>
                  <a:srgbClr val="EFEFEF"/>
                </a:solidFill>
              </a:rPr>
              <a:t>transactionRoot</a:t>
            </a:r>
            <a:r>
              <a:rPr lang="en-US" altLang="ko" dirty="0">
                <a:solidFill>
                  <a:srgbClr val="EFEFEF"/>
                </a:solidFill>
              </a:rPr>
              <a:t> key </a:t>
            </a:r>
            <a:r>
              <a:rPr lang="en-US" altLang="ko" dirty="0" err="1">
                <a:solidFill>
                  <a:srgbClr val="EFEFEF"/>
                </a:solidFill>
              </a:rPr>
              <a:t>rlp</a:t>
            </a:r>
            <a:r>
              <a:rPr lang="en-US" altLang="ko" dirty="0">
                <a:solidFill>
                  <a:srgbClr val="EFEFEF"/>
                </a:solidFill>
              </a:rPr>
              <a:t>(hex(index))) -&gt; </a:t>
            </a:r>
            <a:r>
              <a:rPr lang="en-US" altLang="ko" dirty="0" err="1">
                <a:solidFill>
                  <a:srgbClr val="EFEFEF"/>
                </a:solidFill>
              </a:rPr>
              <a:t>Block.gasLimit</a:t>
            </a:r>
            <a:r>
              <a:rPr lang="en-US" altLang="ko" dirty="0">
                <a:solidFill>
                  <a:srgbClr val="EFEFEF"/>
                </a:solidFill>
              </a:rPr>
              <a:t> </a:t>
            </a:r>
            <a:r>
              <a:rPr lang="ko-KR" altLang="en-US" dirty="0">
                <a:solidFill>
                  <a:srgbClr val="EFEFEF"/>
                </a:solidFill>
              </a:rPr>
              <a:t>에 의해서 제한적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rabicPeriod"/>
            </a:pPr>
            <a:r>
              <a:rPr lang="en-US" altLang="ko" dirty="0" err="1">
                <a:solidFill>
                  <a:srgbClr val="EFEFEF"/>
                </a:solidFill>
              </a:rPr>
              <a:t>receiptsRoot</a:t>
            </a:r>
            <a:r>
              <a:rPr lang="en-US" altLang="ko" dirty="0">
                <a:solidFill>
                  <a:srgbClr val="EFEFEF"/>
                </a:solidFill>
              </a:rPr>
              <a:t> key </a:t>
            </a:r>
            <a:r>
              <a:rPr lang="en-US" altLang="ko" dirty="0" err="1">
                <a:solidFill>
                  <a:srgbClr val="EFEFEF"/>
                </a:solidFill>
              </a:rPr>
              <a:t>rlp</a:t>
            </a:r>
            <a:r>
              <a:rPr lang="en-US" altLang="ko" dirty="0">
                <a:solidFill>
                  <a:srgbClr val="EFEFEF"/>
                </a:solidFill>
              </a:rPr>
              <a:t>(hex(index)) -&gt; </a:t>
            </a:r>
            <a:r>
              <a:rPr lang="en-US" altLang="ko" dirty="0" err="1">
                <a:solidFill>
                  <a:srgbClr val="EFEFEF"/>
                </a:solidFill>
              </a:rPr>
              <a:t>Block.gasLimit</a:t>
            </a:r>
            <a:r>
              <a:rPr lang="en-US" altLang="ko" dirty="0">
                <a:solidFill>
                  <a:srgbClr val="EFEFEF"/>
                </a:solidFill>
              </a:rPr>
              <a:t> </a:t>
            </a:r>
            <a:r>
              <a:rPr lang="ko-KR" altLang="en-US" dirty="0">
                <a:solidFill>
                  <a:srgbClr val="EFEFEF"/>
                </a:solidFill>
              </a:rPr>
              <a:t>에 의해서 제한적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rabicPeriod"/>
            </a:pPr>
            <a:r>
              <a:rPr lang="en-US" altLang="ko" dirty="0" err="1">
                <a:solidFill>
                  <a:srgbClr val="EFEFEF"/>
                </a:solidFill>
              </a:rPr>
              <a:t>storageRoot</a:t>
            </a:r>
            <a:r>
              <a:rPr lang="en-US" altLang="ko" dirty="0">
                <a:solidFill>
                  <a:srgbClr val="EFEFEF"/>
                </a:solidFill>
              </a:rPr>
              <a:t> key, keccak-256(path) =&gt; 256 bits =&gt; 64 nibbles</a:t>
            </a:r>
            <a:endParaRPr lang="en-US" altLang="ko-KR" dirty="0">
              <a:solidFill>
                <a:srgbClr val="EFEFEF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https://eth.wiki/json-rpc/API#eth_getstorageat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127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  <a:hlinkClick r:id="rId3"/>
              </a:rPr>
              <a:t>https://trufflesuite.com/docs/truffle/quickstart/</a:t>
            </a:r>
            <a:endParaRPr lang="ko-KR" altLang="en-US" dirty="0">
              <a:ea typeface="맑은 고딕" panose="020B0503020000020004" pitchFamily="34" charset="-127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npm</a:t>
            </a:r>
            <a:r>
              <a:rPr lang="en-US" altLang="ko-KR" dirty="0">
                <a:ea typeface="맑은 고딕"/>
              </a:rPr>
              <a:t> install truffle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truffle compile</a:t>
            </a:r>
          </a:p>
          <a:p>
            <a:r>
              <a:rPr lang="en-US" altLang="ko-KR" dirty="0">
                <a:ea typeface="맑은 고딕"/>
              </a:rPr>
              <a:t>truffle migrate</a:t>
            </a:r>
          </a:p>
          <a:p>
            <a:r>
              <a:rPr lang="en-US" altLang="ko-KR" dirty="0">
                <a:ea typeface="맑은 고딕"/>
              </a:rPr>
              <a:t>truffle test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41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https://trufflesuite.com/docs/truffle/quickstart/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27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https://ethereum.org/en/whitepaper/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상태 머신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상태 전이</a:t>
            </a:r>
            <a:endParaRPr lang="ko-KR" altLang="ko-KR" dirty="0">
              <a:ea typeface="맑은 고딕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896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https://uxwing.com/page-source-code-icon/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ea typeface="맑은 고딕"/>
              </a:rPr>
              <a:t>이더리움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마크</a:t>
            </a:r>
            <a:r>
              <a:rPr lang="en-US" altLang="ko-KR" dirty="0">
                <a:ea typeface="맑은 고딕"/>
              </a:rPr>
              <a:t> : https://www.pngwing.com/ko/free-png-neicv</a:t>
            </a:r>
            <a:endParaRPr lang="ko-KR" altLang="ko-KR" dirty="0">
              <a:ea typeface="맑은 고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991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Calibri"/>
                <a:cs typeface="Calibri"/>
              </a:rPr>
              <a:t>CREATE2 : </a:t>
            </a:r>
            <a:r>
              <a:rPr lang="en-US" altLang="ko-KR" dirty="0">
                <a:hlinkClick r:id="rId3"/>
              </a:rPr>
              <a:t>https://coder-solution.com/solution-blog/886704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en-US" altLang="ko-KR" dirty="0">
                <a:hlinkClick r:id="rId4"/>
              </a:rPr>
              <a:t>https://eth.wiki/concepts/evm/create-create2-comparison</a:t>
            </a:r>
          </a:p>
          <a:p>
            <a:r>
              <a:rPr lang="en-US" altLang="ko-KR" dirty="0">
                <a:hlinkClick r:id="rId5"/>
              </a:rPr>
              <a:t>https://eips.ethereum.org/EIPS/eip-1014</a:t>
            </a:r>
            <a:endParaRPr lang="en-US" altLang="ko-KR" dirty="0">
              <a:ea typeface="맑은 고딕"/>
              <a:hlinkClick r:id="rId5"/>
            </a:endParaRPr>
          </a:p>
          <a:p>
            <a:endParaRPr lang="en-US" altLang="ko-KR" dirty="0"/>
          </a:p>
          <a:p>
            <a:r>
              <a:rPr lang="en-US" altLang="ko-KR" dirty="0"/>
              <a:t>CREATE (0xf0), keccak256( 0xff ++ address ++ salt ++ keccak256(</a:t>
            </a:r>
            <a:r>
              <a:rPr lang="en-US" altLang="ko-KR" dirty="0" err="1"/>
              <a:t>init_code</a:t>
            </a:r>
            <a:r>
              <a:rPr lang="en-US" altLang="ko-KR" dirty="0"/>
              <a:t>))[12:]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Create2 </a:t>
            </a:r>
            <a:r>
              <a:rPr lang="ko-KR" altLang="en-US" dirty="0">
                <a:ea typeface="맑은 고딕"/>
              </a:rPr>
              <a:t>취약점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분석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https://medium.com/onther-tech/create2-%EC%B7%A8%EC%95%BD%EC%A0%90-%EB%B6%84%EC%84%9D-d82e913ad28b</a:t>
            </a:r>
            <a:endParaRPr lang="en-US" altLang="ko-KR" dirty="0">
              <a:ea typeface="맑은 고딕" panose="020F0502020204030204"/>
              <a:hlinkClick r:id="rId6"/>
            </a:endParaRPr>
          </a:p>
          <a:p>
            <a:endParaRPr lang="en-US" altLang="ko-KR" dirty="0">
              <a:ea typeface="맑은 고딕" panose="020F0502020204030204"/>
            </a:endParaRPr>
          </a:p>
          <a:p>
            <a:r>
              <a:rPr lang="en-US" altLang="ko-KR" dirty="0">
                <a:ea typeface="맑은 고딕" panose="020F0502020204030204"/>
              </a:rPr>
              <a:t>Contract</a:t>
            </a:r>
            <a:r>
              <a:rPr lang="ko-KR" altLang="en-US" dirty="0">
                <a:ea typeface="맑은 고딕" panose="020F0502020204030204"/>
              </a:rPr>
              <a:t>가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ko-KR" altLang="en-US" dirty="0">
                <a:ea typeface="맑은 고딕" panose="020F0502020204030204"/>
              </a:rPr>
              <a:t>배포되면</a:t>
            </a:r>
            <a:r>
              <a:rPr lang="en-US" altLang="ko-KR" dirty="0">
                <a:ea typeface="맑은 고딕" panose="020F0502020204030204"/>
              </a:rPr>
              <a:t> nonce </a:t>
            </a:r>
            <a:r>
              <a:rPr lang="ko-KR" altLang="en-US" dirty="0">
                <a:ea typeface="맑은 고딕" panose="020F0502020204030204"/>
              </a:rPr>
              <a:t>는</a:t>
            </a:r>
            <a:r>
              <a:rPr lang="en-US" altLang="ko-KR" dirty="0">
                <a:ea typeface="맑은 고딕" panose="020F0502020204030204"/>
              </a:rPr>
              <a:t> 1로 </a:t>
            </a:r>
            <a:r>
              <a:rPr lang="ko-KR" altLang="en-US" dirty="0">
                <a:ea typeface="맑은 고딕" panose="020F0502020204030204"/>
              </a:rPr>
              <a:t>설정</a:t>
            </a:r>
            <a:r>
              <a:rPr lang="en-US" altLang="ko-KR" dirty="0">
                <a:ea typeface="맑은 고딕" panose="020F0502020204030204"/>
              </a:rPr>
              <a:t> -&gt; </a:t>
            </a:r>
            <a:r>
              <a:rPr lang="ko-KR" altLang="en-US" dirty="0" err="1">
                <a:ea typeface="맑은 고딕" panose="020F0502020204030204"/>
              </a:rPr>
              <a:t>컨트랙트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ko-KR" altLang="en-US" dirty="0">
                <a:ea typeface="맑은 고딕" panose="020F0502020204030204"/>
              </a:rPr>
              <a:t>생성시</a:t>
            </a:r>
            <a:r>
              <a:rPr lang="en-US" altLang="ko-KR" dirty="0">
                <a:ea typeface="맑은 고딕" panose="020F0502020204030204"/>
              </a:rPr>
              <a:t> </a:t>
            </a:r>
            <a:r>
              <a:rPr lang="en-US" altLang="ko-KR" dirty="0" err="1">
                <a:ea typeface="맑은 고딕" panose="020F0502020204030204"/>
              </a:rPr>
              <a:t>해당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주소의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nonce가</a:t>
            </a:r>
            <a:r>
              <a:rPr lang="en-US" altLang="ko-KR" dirty="0">
                <a:ea typeface="맑은 고딕" panose="020F0502020204030204"/>
              </a:rPr>
              <a:t> 0인지 </a:t>
            </a:r>
            <a:r>
              <a:rPr lang="en-US" altLang="ko-KR" dirty="0" err="1">
                <a:ea typeface="맑은 고딕" panose="020F0502020204030204"/>
              </a:rPr>
              <a:t>검사하고</a:t>
            </a:r>
            <a:r>
              <a:rPr lang="en-US" altLang="ko-KR" dirty="0">
                <a:ea typeface="맑은 고딕" panose="020F0502020204030204"/>
              </a:rPr>
              <a:t> 0이면 revert</a:t>
            </a:r>
            <a:br>
              <a:rPr lang="en-US" altLang="ko-KR" dirty="0">
                <a:cs typeface="+mn-lt"/>
              </a:rPr>
            </a:br>
            <a:r>
              <a:rPr lang="en-US" altLang="ko-KR" dirty="0">
                <a:ea typeface="맑은 고딕" panose="020F0502020204030204"/>
              </a:rPr>
              <a:t>단, </a:t>
            </a:r>
            <a:r>
              <a:rPr lang="en-US" altLang="ko-KR" dirty="0" err="1">
                <a:ea typeface="맑은 고딕" panose="020F0502020204030204"/>
              </a:rPr>
              <a:t>해당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컨트랙트가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selfdestruct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함수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호출로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블록체인에서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삭제된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경우에는</a:t>
            </a:r>
            <a:r>
              <a:rPr lang="en-US" altLang="ko-KR" dirty="0">
                <a:ea typeface="맑은 고딕" panose="020F0502020204030204"/>
              </a:rPr>
              <a:t> CREATE2를 이용해 </a:t>
            </a:r>
            <a:r>
              <a:rPr lang="en-US" altLang="ko-KR" dirty="0" err="1">
                <a:ea typeface="맑은 고딕" panose="020F0502020204030204"/>
              </a:rPr>
              <a:t>삭제된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컨트랙트와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같은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주소로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컨트랙트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재배포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가능</a:t>
            </a:r>
            <a:endParaRPr lang="en-US" altLang="ko-KR" dirty="0">
              <a:ea typeface="맑은 고딕" panose="020F0502020204030204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79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https://takenobu-hs.github.io/downloads/ethereum_evm_illustrated.pdf</a:t>
            </a:r>
            <a:endParaRPr lang="en-US" altLang="ko-KR" dirty="0">
              <a:latin typeface="Calibri"/>
              <a:ea typeface="맑은 고딕"/>
              <a:cs typeface="Calibri"/>
            </a:endParaRPr>
          </a:p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트랜잭션의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시작은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항상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EOA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70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94A07-E2D8-4E20-898B-51BDB068F5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6368" y="580677"/>
            <a:ext cx="9144000" cy="953648"/>
          </a:xfrm>
        </p:spPr>
        <p:txBody>
          <a:bodyPr anchor="b"/>
          <a:lstStyle>
            <a:lvl1pPr algn="l">
              <a:defRPr sz="6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72532D-ECE9-46F4-8CC6-574E376F6E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6368" y="1534325"/>
            <a:ext cx="9144000" cy="57480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4641E-3A91-4DBD-A598-EFAA0BFF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99A30-76BF-47B1-B8B2-347A5138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20BAF-5843-4F84-971F-F71F937F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1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45D81-2EB3-45B6-80D9-FF3DF2A4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B0D54-7B75-4330-8878-AD47D812B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DE25-2C07-4DA5-B591-06BF129D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8EF9F-B768-4058-ABC0-11452297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43AFC-F076-4C9B-A50B-5DD6AAC4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37AE24-09D0-4631-B0A1-106CA8E57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78387D-4A45-4E0F-92B3-1C6B28B4C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79382-257C-4DFF-AA1F-DD3E2386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1BE79-28FD-431D-A7C3-6E786BC0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F1450-8B87-41FF-A23D-28F9F897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D00BB-A7F3-4527-92F2-44D61049B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351338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117B333-E087-442E-8433-5EFA3D89706B}"/>
              </a:ext>
            </a:extLst>
          </p:cNvPr>
          <p:cNvCxnSpPr/>
          <p:nvPr userDrawn="1"/>
        </p:nvCxnSpPr>
        <p:spPr>
          <a:xfrm>
            <a:off x="241300" y="508000"/>
            <a:ext cx="11684000" cy="0"/>
          </a:xfrm>
          <a:prstGeom prst="line">
            <a:avLst/>
          </a:prstGeom>
          <a:ln>
            <a:solidFill>
              <a:schemeClr val="bg1">
                <a:lumMod val="9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0">
            <a:extLst>
              <a:ext uri="{FF2B5EF4-FFF2-40B4-BE49-F238E27FC236}">
                <a16:creationId xmlns:a16="http://schemas.microsoft.com/office/drawing/2014/main" id="{FF9921B8-52D2-4CB0-92BA-A3BF2D0F1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300" y="192088"/>
            <a:ext cx="11709400" cy="315912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제목 </a:t>
            </a:r>
            <a:r>
              <a:rPr lang="en-US" altLang="ko-KR" dirty="0"/>
              <a:t>[</a:t>
            </a:r>
            <a:r>
              <a:rPr lang="ko-KR" altLang="en-US" dirty="0"/>
              <a:t>소제목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51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5B1AA-0040-49F6-B02F-C5727A4A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2B2D38-2671-45E3-8860-7496243D8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98C97-C049-4869-98B3-C55675DE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0FB33-1489-46B4-95CC-D776FF0F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36B39-D45F-43C8-BDBD-0B51589B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5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2DC54-7DEB-42F7-9563-40F3AD0B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78F47-737B-4E81-A9FC-80A66E33C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4C55B6-BC24-4D84-8F04-E716701F5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960670-8CEE-456C-A12E-ADD6C35A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1B3636-6768-4698-8BD6-69CE6D41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0D746-4D87-49BB-A6FD-ADF190DF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23BD3-2EB0-4E0A-8B0F-BA057C55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90238-6B55-4DA5-B764-E02AD59D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B590A4-C75D-4BA0-8C9E-ACC78B75C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B85365-0089-4E4D-A1B5-D3FDF86BC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5CC63B-21BF-4ED8-ADFC-559029330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8DA6C8-4359-4F5A-8E62-75D30877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538751-C002-4EDD-9D8E-805273B1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988A0-801B-473D-8F0F-4DCBD29B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23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D90E1-D6EA-499D-895A-7E534DFF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DEAC4E-8431-45DB-A82E-6DCF0812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3FEE9B-B107-4C66-8D66-D8422706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FD5F39-F4D7-47B0-9B8B-D8FA488B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0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05E346-7156-410D-90CF-B43DB0A0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18B6DA-7C3D-4917-9CF0-FF7C3D0B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DD93A-28C4-44E3-AA6F-ABDF7575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1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22A91-2897-48EE-B1EC-0ACFE859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1CEDF-C29D-47CE-8B42-DF4AEE5BE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FD89BF-1AB5-451A-8680-D65CE5067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76D983-3F99-4154-9378-256EABD0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DCB05-42D5-4EB5-8983-4D75A874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548D8-F655-4C61-8671-E0DE58DE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18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B1ED8-9C31-4706-A7D1-9FE96878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A85752-E6F5-4DE5-A161-C5DF6C502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BDCC75-9973-49F8-B4A8-33323AD4B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A399F1-C43E-4556-B909-CC7DB6BD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CF802-F6C5-4BA6-A496-23CE1A40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3DA13-7C28-4702-8D1F-0330944A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1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268E61-C58B-490A-A4A0-32AC3D75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192088"/>
            <a:ext cx="10515600" cy="31591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3762C-5095-4EEF-881C-5DCA77B62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300" y="6748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97BDC-250E-4FA2-B7F1-CC7F879EA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9D09A7C4-EE60-4503-9C87-23E2BF76D128}" type="datetimeFigureOut">
              <a:rPr lang="ko-KR" altLang="en-US" smtClean="0"/>
              <a:pPr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93BF7-F513-42AF-8F7D-D9B7EEF29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7B774-2BC4-4CF8-962D-98D30C012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B24396EE-110F-41A5-ABBB-D45E5F9D7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105000"/>
        </a:lnSpc>
        <a:spcBef>
          <a:spcPct val="0"/>
        </a:spcBef>
        <a:buNone/>
        <a:defRPr sz="13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</p:titleStyle>
    <p:bodyStyle>
      <a:lvl1pPr marL="0" indent="-144000" algn="l" defTabSz="914400" rtl="0" eaLnBrk="1" latinLnBrk="1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18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36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6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2pPr>
      <a:lvl3pPr marL="54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4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3pPr>
      <a:lvl4pPr marL="72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3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4pPr>
      <a:lvl5pPr marL="90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2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ips.ethereum.org/EIPS/eip-1014" TargetMode="Externa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rpc.org/specificati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oliditylang.org/en/latest/abi-spec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oliditylang.org/en/latest/abi-spec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ereum/execution-specs#ethereum-protocol-releases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eips.ethereum.org/EIPS/eip-2718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1559" TargetMode="External"/><Relationship Id="rId2" Type="http://schemas.openxmlformats.org/officeDocument/2006/relationships/hyperlink" Target="https://eips.ethereum.org/EIPS/eip-2930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155" TargetMode="External"/><Relationship Id="rId2" Type="http://schemas.openxmlformats.org/officeDocument/2006/relationships/hyperlink" Target="https://eips.ethereum.org/EIPS/eip-155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inlist.org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inlist.org/" TargetMode="External"/><Relationship Id="rId2" Type="http://schemas.openxmlformats.org/officeDocument/2006/relationships/hyperlink" Target="https://eips.ethereum.org/EIPS/eip-15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ips.ethereum.org/EIPS/eip-1559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155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inlist.org/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rufflesuite.com/ganache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patents.google.com/patent/US4309569A/en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ethereum.org/2015/11/15/merkling-in-ethereum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remix-desktop/releases" TargetMode="External"/><Relationship Id="rId2" Type="http://schemas.openxmlformats.org/officeDocument/2006/relationships/hyperlink" Target="https://remix.ethereum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D6752-2169-4EB0-8389-F4A3388DA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Ethereum Deep Dive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FE2A17-F4E7-45FB-81AE-0824B6B29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이더리움의</a:t>
            </a:r>
            <a:r>
              <a:rPr lang="ko-KR" altLang="en-US" dirty="0"/>
              <a:t> 트랜잭션부터 블록까지</a:t>
            </a:r>
          </a:p>
        </p:txBody>
      </p:sp>
    </p:spTree>
    <p:extLst>
      <p:ext uri="{BB962C8B-B14F-4D97-AF65-F5344CB8AC3E}">
        <p14:creationId xmlns:p14="http://schemas.microsoft.com/office/powerpoint/2010/main" val="2344995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2AF48A-E649-47FA-BE6F-2DB822C7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7A4E166-1039-4867-84ED-05334D88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Browser + web3js + </a:t>
            </a:r>
            <a:r>
              <a:rPr lang="en-US" altLang="ko-KR" dirty="0" err="1"/>
              <a:t>metamask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85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D561CD5-5A70-417D-BC7D-4017DDB9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Machine &amp; State Transition</a:t>
            </a:r>
            <a:endParaRPr lang="ko-KR" altLang="en-US" dirty="0"/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90182688-32A7-7AD8-5761-853251C37D4C}"/>
              </a:ext>
            </a:extLst>
          </p:cNvPr>
          <p:cNvSpPr txBox="1"/>
          <p:nvPr/>
        </p:nvSpPr>
        <p:spPr>
          <a:xfrm>
            <a:off x="3791744" y="661632"/>
            <a:ext cx="4608512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APPLY(</a:t>
            </a:r>
            <a:r>
              <a:rPr lang="en-US" altLang="ko-KR" sz="2500" b="1" dirty="0">
                <a:solidFill>
                  <a:srgbClr val="00C8EB"/>
                </a:solidFill>
                <a:ea typeface="맑은 고딕"/>
              </a:rPr>
              <a:t>S</a:t>
            </a:r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,</a:t>
            </a:r>
            <a:r>
              <a:rPr lang="en-US" altLang="ko-KR" sz="2500" b="1" dirty="0">
                <a:solidFill>
                  <a:srgbClr val="FFC700"/>
                </a:solidFill>
                <a:ea typeface="맑은 고딕"/>
              </a:rPr>
              <a:t>TX</a:t>
            </a:r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) -&gt; </a:t>
            </a:r>
            <a:r>
              <a:rPr lang="en-US" altLang="ko-KR" sz="2500" b="1" dirty="0">
                <a:solidFill>
                  <a:srgbClr val="0071FF"/>
                </a:solidFill>
                <a:ea typeface="맑은 고딕"/>
              </a:rPr>
              <a:t>S’</a:t>
            </a:r>
            <a:r>
              <a:rPr lang="en-US" altLang="ko-KR" sz="2500" b="1" dirty="0">
                <a:solidFill>
                  <a:srgbClr val="EF296B"/>
                </a:solidFill>
                <a:ea typeface="맑은 고딕"/>
              </a:rPr>
              <a:t> </a:t>
            </a:r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or</a:t>
            </a:r>
            <a:r>
              <a:rPr lang="ko-KR" altLang="en-US" sz="2500" b="1" dirty="0">
                <a:solidFill>
                  <a:srgbClr val="EF296B"/>
                </a:solidFill>
                <a:ea typeface="맑은 고딕"/>
              </a:rPr>
              <a:t> </a:t>
            </a:r>
            <a:r>
              <a:rPr lang="en-US" altLang="ko-KR" sz="2500" b="1" dirty="0">
                <a:solidFill>
                  <a:srgbClr val="EF296B"/>
                </a:solidFill>
                <a:ea typeface="맑은 고딕"/>
              </a:rPr>
              <a:t>ERROR</a:t>
            </a:r>
            <a:endParaRPr lang="ko-KR" altLang="en-US" sz="2500" b="1" dirty="0">
              <a:solidFill>
                <a:srgbClr val="EF296B"/>
              </a:solidFill>
              <a:ea typeface="맑은 고딕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80E1A9-124B-4DD1-B111-ECE219A2CA3A}"/>
              </a:ext>
            </a:extLst>
          </p:cNvPr>
          <p:cNvGrpSpPr/>
          <p:nvPr/>
        </p:nvGrpSpPr>
        <p:grpSpPr>
          <a:xfrm>
            <a:off x="1127448" y="1255744"/>
            <a:ext cx="2685586" cy="2520280"/>
            <a:chOff x="1127448" y="1412776"/>
            <a:chExt cx="2685586" cy="25202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3995F4F-A14D-C7BC-28A8-6B5A9A07C56B}"/>
                </a:ext>
              </a:extLst>
            </p:cNvPr>
            <p:cNvSpPr/>
            <p:nvPr/>
          </p:nvSpPr>
          <p:spPr>
            <a:xfrm>
              <a:off x="1131094" y="1843664"/>
              <a:ext cx="2681940" cy="2089392"/>
            </a:xfrm>
            <a:prstGeom prst="rect">
              <a:avLst/>
            </a:prstGeom>
            <a:noFill/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>
                  <a:ea typeface="맑은 고딕"/>
                </a:rPr>
                <a:t>     </a:t>
              </a:r>
              <a:r>
                <a:rPr lang="ko-KR" altLang="en-US" sz="2000" dirty="0" err="1">
                  <a:ea typeface="맑은 고딕"/>
                </a:rPr>
                <a:t>A</a:t>
              </a:r>
              <a:r>
                <a:rPr lang="ko-KR" altLang="en-US" sz="2000" dirty="0">
                  <a:ea typeface="맑은 고딕"/>
                </a:rPr>
                <a:t> : 10000</a:t>
              </a:r>
              <a:endParaRPr lang="ko-KR" sz="2000" dirty="0">
                <a:ea typeface="맑은 고딕"/>
              </a:endParaRPr>
            </a:p>
            <a:p>
              <a:r>
                <a:rPr lang="ko-KR" altLang="en-US" sz="2000" dirty="0">
                  <a:ea typeface="맑은 고딕"/>
                </a:rPr>
                <a:t>     </a:t>
              </a:r>
              <a:r>
                <a:rPr lang="ko-KR" altLang="en-US" sz="2000" dirty="0" err="1">
                  <a:ea typeface="맑은 고딕"/>
                </a:rPr>
                <a:t>B</a:t>
              </a:r>
              <a:r>
                <a:rPr lang="ko-KR" altLang="en-US" sz="2000" dirty="0">
                  <a:ea typeface="맑은 고딕"/>
                </a:rPr>
                <a:t> : 0</a:t>
              </a:r>
            </a:p>
            <a:p>
              <a:r>
                <a:rPr lang="ko-KR" altLang="en-US" sz="2000" dirty="0">
                  <a:ea typeface="맑은 고딕"/>
                </a:rPr>
                <a:t>     ...</a:t>
              </a:r>
            </a:p>
          </p:txBody>
        </p:sp>
        <p:sp>
          <p:nvSpPr>
            <p:cNvPr id="8" name="TextBox 24">
              <a:extLst>
                <a:ext uri="{FF2B5EF4-FFF2-40B4-BE49-F238E27FC236}">
                  <a16:creationId xmlns:a16="http://schemas.microsoft.com/office/drawing/2014/main" id="{026E1376-1A68-C8D7-F128-FEBCC158B18F}"/>
                </a:ext>
              </a:extLst>
            </p:cNvPr>
            <p:cNvSpPr txBox="1"/>
            <p:nvPr/>
          </p:nvSpPr>
          <p:spPr>
            <a:xfrm>
              <a:off x="1127448" y="1412776"/>
              <a:ext cx="2681940" cy="43088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200" b="1" dirty="0">
                  <a:solidFill>
                    <a:srgbClr val="00C8EB"/>
                  </a:solidFill>
                  <a:ea typeface="맑은 고딕"/>
                </a:rPr>
                <a:t>State</a:t>
              </a:r>
              <a:endParaRPr lang="ko-KR" altLang="en-US" sz="2200" b="1" dirty="0">
                <a:solidFill>
                  <a:srgbClr val="00C8EB"/>
                </a:solidFill>
              </a:endParaRPr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1FE437F-011A-791A-003F-EAE583881EF2}"/>
              </a:ext>
            </a:extLst>
          </p:cNvPr>
          <p:cNvCxnSpPr>
            <a:cxnSpLocks/>
          </p:cNvCxnSpPr>
          <p:nvPr/>
        </p:nvCxnSpPr>
        <p:spPr>
          <a:xfrm>
            <a:off x="4028382" y="2524979"/>
            <a:ext cx="108057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6BA06E4-B564-4F05-BBCE-F35624F83AC4}"/>
              </a:ext>
            </a:extLst>
          </p:cNvPr>
          <p:cNvGrpSpPr/>
          <p:nvPr/>
        </p:nvGrpSpPr>
        <p:grpSpPr>
          <a:xfrm>
            <a:off x="8540626" y="1255744"/>
            <a:ext cx="2685586" cy="2520279"/>
            <a:chOff x="8540626" y="1412776"/>
            <a:chExt cx="2685586" cy="252027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FB31BD-3CDE-4069-8D9A-2C1AA316274E}"/>
                </a:ext>
              </a:extLst>
            </p:cNvPr>
            <p:cNvSpPr/>
            <p:nvPr/>
          </p:nvSpPr>
          <p:spPr>
            <a:xfrm>
              <a:off x="8544272" y="1843664"/>
              <a:ext cx="2681940" cy="2089391"/>
            </a:xfrm>
            <a:prstGeom prst="rect">
              <a:avLst/>
            </a:prstGeom>
            <a:noFill/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>
                  <a:ea typeface="맑은 고딕"/>
                </a:rPr>
                <a:t>     </a:t>
              </a:r>
              <a:r>
                <a:rPr lang="ko-KR" altLang="en-US" sz="2000" dirty="0" err="1">
                  <a:ea typeface="맑은 고딕"/>
                </a:rPr>
                <a:t>A</a:t>
              </a:r>
              <a:r>
                <a:rPr lang="ko-KR" altLang="en-US" sz="2000" dirty="0">
                  <a:ea typeface="맑은 고딕"/>
                </a:rPr>
                <a:t> : </a:t>
              </a:r>
              <a:r>
                <a:rPr lang="en-US" altLang="ko-KR" sz="2000" dirty="0">
                  <a:ea typeface="맑은 고딕"/>
                </a:rPr>
                <a:t>9</a:t>
              </a:r>
              <a:r>
                <a:rPr lang="ko-KR" altLang="en-US" sz="2000" dirty="0">
                  <a:ea typeface="맑은 고딕"/>
                </a:rPr>
                <a:t>000</a:t>
              </a:r>
              <a:endParaRPr lang="ko-KR" sz="2000" dirty="0">
                <a:ea typeface="맑은 고딕"/>
              </a:endParaRPr>
            </a:p>
            <a:p>
              <a:r>
                <a:rPr lang="ko-KR" altLang="en-US" sz="2000" dirty="0">
                  <a:ea typeface="맑은 고딕"/>
                </a:rPr>
                <a:t>     </a:t>
              </a:r>
              <a:r>
                <a:rPr lang="ko-KR" altLang="en-US" sz="2000" dirty="0" err="1">
                  <a:ea typeface="맑은 고딕"/>
                </a:rPr>
                <a:t>B</a:t>
              </a:r>
              <a:r>
                <a:rPr lang="ko-KR" altLang="en-US" sz="2000" dirty="0">
                  <a:ea typeface="맑은 고딕"/>
                </a:rPr>
                <a:t> : </a:t>
              </a:r>
              <a:r>
                <a:rPr lang="en-US" altLang="ko-KR" sz="2000" dirty="0">
                  <a:ea typeface="맑은 고딕"/>
                </a:rPr>
                <a:t>1000</a:t>
              </a:r>
              <a:endParaRPr lang="ko-KR" altLang="en-US" sz="2000" dirty="0">
                <a:ea typeface="맑은 고딕"/>
              </a:endParaRPr>
            </a:p>
            <a:p>
              <a:r>
                <a:rPr lang="ko-KR" altLang="en-US" sz="2000" dirty="0">
                  <a:ea typeface="맑은 고딕"/>
                </a:rPr>
                <a:t>     ...</a:t>
              </a:r>
            </a:p>
          </p:txBody>
        </p:sp>
        <p:sp>
          <p:nvSpPr>
            <p:cNvPr id="13" name="TextBox 24">
              <a:extLst>
                <a:ext uri="{FF2B5EF4-FFF2-40B4-BE49-F238E27FC236}">
                  <a16:creationId xmlns:a16="http://schemas.microsoft.com/office/drawing/2014/main" id="{AF0EAF03-5F6F-47CF-93AD-993CC881C4A1}"/>
                </a:ext>
              </a:extLst>
            </p:cNvPr>
            <p:cNvSpPr txBox="1"/>
            <p:nvPr/>
          </p:nvSpPr>
          <p:spPr>
            <a:xfrm>
              <a:off x="8540626" y="1412776"/>
              <a:ext cx="2681940" cy="43088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200" b="1" dirty="0">
                  <a:solidFill>
                    <a:srgbClr val="0071FF"/>
                  </a:solidFill>
                  <a:ea typeface="맑은 고딕"/>
                </a:rPr>
                <a:t>State</a:t>
              </a:r>
              <a:r>
                <a:rPr lang="en-US" altLang="ko-KR" sz="2200" b="1" dirty="0">
                  <a:solidFill>
                    <a:srgbClr val="0071FF"/>
                  </a:solidFill>
                  <a:ea typeface="맑은 고딕"/>
                </a:rPr>
                <a:t>’</a:t>
              </a:r>
              <a:endParaRPr lang="ko-KR" altLang="en-US" sz="2200" b="1" dirty="0">
                <a:solidFill>
                  <a:srgbClr val="0071FF"/>
                </a:solidFill>
              </a:endParaRPr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15ACFFD-2863-4AF1-8FAD-9854373BA7A6}"/>
              </a:ext>
            </a:extLst>
          </p:cNvPr>
          <p:cNvCxnSpPr>
            <a:cxnSpLocks/>
          </p:cNvCxnSpPr>
          <p:nvPr/>
        </p:nvCxnSpPr>
        <p:spPr>
          <a:xfrm>
            <a:off x="7244704" y="2524979"/>
            <a:ext cx="108057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CB6472C-1F8C-4554-8043-A47A82A0E5A0}"/>
              </a:ext>
            </a:extLst>
          </p:cNvPr>
          <p:cNvGrpSpPr/>
          <p:nvPr/>
        </p:nvGrpSpPr>
        <p:grpSpPr>
          <a:xfrm>
            <a:off x="5324304" y="1660883"/>
            <a:ext cx="1705052" cy="1728192"/>
            <a:chOff x="5249076" y="2210670"/>
            <a:chExt cx="1705052" cy="172819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0378C3C-774E-223B-B01D-6232557D7D62}"/>
                </a:ext>
              </a:extLst>
            </p:cNvPr>
            <p:cNvSpPr/>
            <p:nvPr/>
          </p:nvSpPr>
          <p:spPr>
            <a:xfrm>
              <a:off x="5249077" y="2210670"/>
              <a:ext cx="1705051" cy="14975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b="1" dirty="0" err="1">
                  <a:solidFill>
                    <a:srgbClr val="FFC700"/>
                  </a:solidFill>
                  <a:ea typeface="맑은 고딕"/>
                </a:rPr>
                <a:t>Transaction</a:t>
              </a:r>
              <a:br>
                <a:rPr lang="ko-KR" altLang="en-US" dirty="0">
                  <a:ea typeface="맑은 고딕"/>
                </a:rPr>
              </a:br>
              <a:endParaRPr lang="en-US" altLang="ko-KR" sz="1400" dirty="0">
                <a:latin typeface="Malgun Gothic"/>
                <a:ea typeface="Malgun Gothic"/>
              </a:endParaRPr>
            </a:p>
            <a:p>
              <a:r>
                <a:rPr lang="en-US" altLang="ko-KR" sz="1600" dirty="0">
                  <a:latin typeface="Malgun Gothic"/>
                  <a:ea typeface="Malgun Gothic"/>
                </a:rPr>
                <a:t>From : A</a:t>
              </a:r>
            </a:p>
            <a:p>
              <a:r>
                <a:rPr lang="en-US" altLang="ko-KR" sz="1600" dirty="0">
                  <a:latin typeface="Malgun Gothic"/>
                  <a:ea typeface="Malgun Gothic"/>
                </a:rPr>
                <a:t>To : B</a:t>
              </a:r>
            </a:p>
            <a:p>
              <a:r>
                <a:rPr lang="en-US" altLang="ko-KR" sz="1600" dirty="0">
                  <a:latin typeface="Malgun Gothic"/>
                  <a:ea typeface="Malgun Gothic"/>
                </a:rPr>
                <a:t>Value: 1000</a:t>
              </a:r>
            </a:p>
            <a:p>
              <a:r>
                <a:rPr lang="en-US" altLang="ko-KR" sz="1600" dirty="0">
                  <a:latin typeface="Malgun Gothic"/>
                  <a:ea typeface="Malgun Gothic"/>
                </a:rPr>
                <a:t>Sig : 30452bfe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5BAAFE6-5468-43E9-B0CF-C3469D79F0D4}"/>
                </a:ext>
              </a:extLst>
            </p:cNvPr>
            <p:cNvSpPr/>
            <p:nvPr/>
          </p:nvSpPr>
          <p:spPr>
            <a:xfrm>
              <a:off x="5249076" y="2570710"/>
              <a:ext cx="1705051" cy="136815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C9D7E0B-E951-4914-B062-31FD90B10E9A}"/>
              </a:ext>
            </a:extLst>
          </p:cNvPr>
          <p:cNvGrpSpPr/>
          <p:nvPr/>
        </p:nvGrpSpPr>
        <p:grpSpPr>
          <a:xfrm>
            <a:off x="1109804" y="3920508"/>
            <a:ext cx="2685586" cy="2584445"/>
            <a:chOff x="1127448" y="1412776"/>
            <a:chExt cx="2685586" cy="258444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AFC9D3E-E50F-485A-B5E1-1805D3187F14}"/>
                </a:ext>
              </a:extLst>
            </p:cNvPr>
            <p:cNvSpPr/>
            <p:nvPr/>
          </p:nvSpPr>
          <p:spPr>
            <a:xfrm>
              <a:off x="1131094" y="1843664"/>
              <a:ext cx="2681940" cy="2153557"/>
            </a:xfrm>
            <a:prstGeom prst="rect">
              <a:avLst/>
            </a:prstGeom>
            <a:noFill/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>
                  <a:ea typeface="맑은 고딕"/>
                </a:rPr>
                <a:t>     </a:t>
              </a:r>
              <a:r>
                <a:rPr lang="ko-KR" altLang="en-US" sz="2000" dirty="0" err="1">
                  <a:ea typeface="맑은 고딕"/>
                </a:rPr>
                <a:t>A</a:t>
              </a:r>
              <a:r>
                <a:rPr lang="ko-KR" altLang="en-US" sz="2000" dirty="0">
                  <a:ea typeface="맑은 고딕"/>
                </a:rPr>
                <a:t> : 10000</a:t>
              </a:r>
              <a:endParaRPr lang="ko-KR" sz="2000" dirty="0">
                <a:ea typeface="맑은 고딕"/>
              </a:endParaRPr>
            </a:p>
            <a:p>
              <a:r>
                <a:rPr lang="ko-KR" altLang="en-US" sz="2000" dirty="0">
                  <a:ea typeface="맑은 고딕"/>
                </a:rPr>
                <a:t>     </a:t>
              </a:r>
              <a:r>
                <a:rPr lang="ko-KR" altLang="en-US" sz="2000" dirty="0" err="1">
                  <a:ea typeface="맑은 고딕"/>
                </a:rPr>
                <a:t>B</a:t>
              </a:r>
              <a:r>
                <a:rPr lang="ko-KR" altLang="en-US" sz="2000" dirty="0">
                  <a:ea typeface="맑은 고딕"/>
                </a:rPr>
                <a:t> : 0</a:t>
              </a:r>
            </a:p>
            <a:p>
              <a:r>
                <a:rPr lang="ko-KR" altLang="en-US" sz="2000" dirty="0">
                  <a:ea typeface="맑은 고딕"/>
                </a:rPr>
                <a:t>     ...</a:t>
              </a:r>
            </a:p>
          </p:txBody>
        </p:sp>
        <p:sp>
          <p:nvSpPr>
            <p:cNvPr id="34" name="TextBox 24">
              <a:extLst>
                <a:ext uri="{FF2B5EF4-FFF2-40B4-BE49-F238E27FC236}">
                  <a16:creationId xmlns:a16="http://schemas.microsoft.com/office/drawing/2014/main" id="{58B53D27-3CE5-4E96-A894-99376F4931B8}"/>
                </a:ext>
              </a:extLst>
            </p:cNvPr>
            <p:cNvSpPr txBox="1"/>
            <p:nvPr/>
          </p:nvSpPr>
          <p:spPr>
            <a:xfrm>
              <a:off x="1127448" y="1412776"/>
              <a:ext cx="2681940" cy="43088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200" b="1" dirty="0">
                  <a:solidFill>
                    <a:srgbClr val="00C8EB"/>
                  </a:solidFill>
                  <a:ea typeface="맑은 고딕"/>
                </a:rPr>
                <a:t>State</a:t>
              </a:r>
              <a:endParaRPr lang="ko-KR" altLang="en-US" sz="2200" b="1" dirty="0">
                <a:solidFill>
                  <a:srgbClr val="00C8EB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5953EBF-E867-4379-BF02-18DCB5449972}"/>
              </a:ext>
            </a:extLst>
          </p:cNvPr>
          <p:cNvCxnSpPr>
            <a:cxnSpLocks/>
          </p:cNvCxnSpPr>
          <p:nvPr/>
        </p:nvCxnSpPr>
        <p:spPr>
          <a:xfrm>
            <a:off x="4010738" y="5197117"/>
            <a:ext cx="108057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4">
            <a:extLst>
              <a:ext uri="{FF2B5EF4-FFF2-40B4-BE49-F238E27FC236}">
                <a16:creationId xmlns:a16="http://schemas.microsoft.com/office/drawing/2014/main" id="{1B4E1258-9B86-4B51-B94E-0420D6DABD02}"/>
              </a:ext>
            </a:extLst>
          </p:cNvPr>
          <p:cNvSpPr txBox="1"/>
          <p:nvPr/>
        </p:nvSpPr>
        <p:spPr>
          <a:xfrm>
            <a:off x="8506273" y="4984841"/>
            <a:ext cx="2681940" cy="43088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200" b="1" dirty="0">
                <a:solidFill>
                  <a:srgbClr val="EF296B"/>
                </a:solidFill>
                <a:ea typeface="맑은 고딕"/>
              </a:rPr>
              <a:t>ERROR</a:t>
            </a:r>
            <a:endParaRPr lang="ko-KR" altLang="en-US" sz="2200" b="1" dirty="0">
              <a:solidFill>
                <a:srgbClr val="EF296B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BC1457D-86A5-4817-B107-8F4BE746ECDA}"/>
              </a:ext>
            </a:extLst>
          </p:cNvPr>
          <p:cNvCxnSpPr>
            <a:cxnSpLocks/>
          </p:cNvCxnSpPr>
          <p:nvPr/>
        </p:nvCxnSpPr>
        <p:spPr>
          <a:xfrm>
            <a:off x="7227060" y="5197117"/>
            <a:ext cx="108057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299665A-0F50-4275-B6B1-F61613EA638E}"/>
              </a:ext>
            </a:extLst>
          </p:cNvPr>
          <p:cNvGrpSpPr/>
          <p:nvPr/>
        </p:nvGrpSpPr>
        <p:grpSpPr>
          <a:xfrm>
            <a:off x="5306660" y="4333021"/>
            <a:ext cx="1705052" cy="1728192"/>
            <a:chOff x="5249076" y="2210670"/>
            <a:chExt cx="1705052" cy="172819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A77786A-83D9-447E-A864-2613FBAD0D90}"/>
                </a:ext>
              </a:extLst>
            </p:cNvPr>
            <p:cNvSpPr/>
            <p:nvPr/>
          </p:nvSpPr>
          <p:spPr>
            <a:xfrm>
              <a:off x="5249077" y="2210670"/>
              <a:ext cx="1705051" cy="14975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b="1" dirty="0" err="1">
                  <a:solidFill>
                    <a:srgbClr val="FFC700"/>
                  </a:solidFill>
                  <a:ea typeface="맑은 고딕"/>
                </a:rPr>
                <a:t>Transaction</a:t>
              </a:r>
              <a:br>
                <a:rPr lang="ko-KR" altLang="en-US" dirty="0">
                  <a:ea typeface="맑은 고딕"/>
                </a:rPr>
              </a:br>
              <a:endParaRPr lang="en-US" altLang="ko-KR" sz="1400" dirty="0">
                <a:latin typeface="Malgun Gothic"/>
                <a:ea typeface="Malgun Gothic"/>
              </a:endParaRPr>
            </a:p>
            <a:p>
              <a:r>
                <a:rPr lang="en-US" altLang="ko-KR" sz="1600" dirty="0">
                  <a:latin typeface="Malgun Gothic"/>
                  <a:ea typeface="Malgun Gothic"/>
                </a:rPr>
                <a:t>From : A</a:t>
              </a:r>
            </a:p>
            <a:p>
              <a:r>
                <a:rPr lang="en-US" altLang="ko-KR" sz="1600" dirty="0">
                  <a:latin typeface="Malgun Gothic"/>
                  <a:ea typeface="Malgun Gothic"/>
                </a:rPr>
                <a:t>To : B</a:t>
              </a:r>
            </a:p>
            <a:p>
              <a:r>
                <a:rPr lang="en-US" altLang="ko-KR" sz="1600" dirty="0">
                  <a:latin typeface="Malgun Gothic"/>
                  <a:ea typeface="Malgun Gothic"/>
                </a:rPr>
                <a:t>Value: 20000</a:t>
              </a:r>
            </a:p>
            <a:p>
              <a:r>
                <a:rPr lang="en-US" altLang="ko-KR" sz="1600" dirty="0">
                  <a:latin typeface="Malgun Gothic"/>
                  <a:ea typeface="Malgun Gothic"/>
                </a:rPr>
                <a:t>Sig : 35a693ea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825192C-6CDE-44A0-9807-F85EE3072C38}"/>
                </a:ext>
              </a:extLst>
            </p:cNvPr>
            <p:cNvSpPr/>
            <p:nvPr/>
          </p:nvSpPr>
          <p:spPr>
            <a:xfrm>
              <a:off x="5249076" y="2570710"/>
              <a:ext cx="1705051" cy="136815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814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1BF143C-78E6-4BAC-8B61-DA4FEDAB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Blockchain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336176-9904-4426-9ADA-5EC9097734BD}"/>
              </a:ext>
            </a:extLst>
          </p:cNvPr>
          <p:cNvSpPr/>
          <p:nvPr/>
        </p:nvSpPr>
        <p:spPr>
          <a:xfrm>
            <a:off x="3633656" y="2293514"/>
            <a:ext cx="1656000" cy="120749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Transaction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1</a:t>
            </a:r>
            <a:br>
              <a:rPr lang="ko-KR" altLang="en-US" dirty="0">
                <a:ea typeface="맑은 고딕"/>
              </a:rPr>
            </a:br>
            <a:endParaRPr lang="en-US" altLang="ko-KR" sz="1400" dirty="0">
              <a:latin typeface="Malgun Gothic"/>
              <a:ea typeface="Malgun Gothic"/>
            </a:endParaRPr>
          </a:p>
          <a:p>
            <a:r>
              <a:rPr lang="en-US" altLang="ko-KR" sz="1400" dirty="0">
                <a:latin typeface="Malgun Gothic"/>
                <a:ea typeface="Malgun Gothic"/>
              </a:rPr>
              <a:t>From : A</a:t>
            </a:r>
          </a:p>
          <a:p>
            <a:r>
              <a:rPr lang="en-US" altLang="ko-KR" sz="1400" dirty="0">
                <a:latin typeface="Malgun Gothic"/>
                <a:ea typeface="Malgun Gothic"/>
              </a:rPr>
              <a:t>To : B</a:t>
            </a:r>
          </a:p>
          <a:p>
            <a:r>
              <a:rPr lang="en-US" altLang="ko-KR" sz="1400" dirty="0">
                <a:latin typeface="Malgun Gothic"/>
                <a:ea typeface="Malgun Gothic"/>
              </a:rPr>
              <a:t>Value: 1000</a:t>
            </a:r>
          </a:p>
        </p:txBody>
      </p:sp>
      <p:sp>
        <p:nvSpPr>
          <p:cNvPr id="6" name="TextBox 23">
            <a:extLst>
              <a:ext uri="{FF2B5EF4-FFF2-40B4-BE49-F238E27FC236}">
                <a16:creationId xmlns:a16="http://schemas.microsoft.com/office/drawing/2014/main" id="{172FBC02-0654-4238-8278-41DAFDDBDE83}"/>
              </a:ext>
            </a:extLst>
          </p:cNvPr>
          <p:cNvSpPr txBox="1"/>
          <p:nvPr/>
        </p:nvSpPr>
        <p:spPr>
          <a:xfrm>
            <a:off x="4563095" y="658576"/>
            <a:ext cx="3060700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Blockchain</a:t>
            </a:r>
            <a:endParaRPr lang="ko-KR" altLang="en-US" sz="2500" b="1" dirty="0">
              <a:solidFill>
                <a:srgbClr val="EF296B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818102-322D-48D7-A5D5-1230F9E0E4EF}"/>
              </a:ext>
            </a:extLst>
          </p:cNvPr>
          <p:cNvSpPr/>
          <p:nvPr/>
        </p:nvSpPr>
        <p:spPr>
          <a:xfrm>
            <a:off x="6225491" y="4581328"/>
            <a:ext cx="2160000" cy="1800000"/>
          </a:xfrm>
          <a:prstGeom prst="rect">
            <a:avLst/>
          </a:prstGeom>
          <a:noFill/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ea typeface="맑은 고딕"/>
              </a:rPr>
              <a:t>  </a:t>
            </a:r>
            <a:r>
              <a:rPr lang="ko-KR" altLang="en-US" sz="2000" dirty="0" err="1">
                <a:ea typeface="맑은 고딕"/>
              </a:rPr>
              <a:t>A</a:t>
            </a:r>
            <a:r>
              <a:rPr lang="ko-KR" altLang="en-US" sz="2000" dirty="0">
                <a:ea typeface="맑은 고딕"/>
              </a:rPr>
              <a:t> : </a:t>
            </a:r>
            <a:r>
              <a:rPr lang="en-US" altLang="ko-KR" sz="2000" dirty="0">
                <a:ea typeface="맑은 고딕"/>
              </a:rPr>
              <a:t>9</a:t>
            </a:r>
            <a:r>
              <a:rPr lang="ko-KR" altLang="en-US" sz="2000" dirty="0">
                <a:ea typeface="맑은 고딕"/>
              </a:rPr>
              <a:t>000</a:t>
            </a:r>
            <a:endParaRPr lang="ko-KR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  </a:t>
            </a:r>
            <a:r>
              <a:rPr lang="ko-KR" altLang="en-US" sz="2000" dirty="0" err="1">
                <a:ea typeface="맑은 고딕"/>
              </a:rPr>
              <a:t>B</a:t>
            </a:r>
            <a:r>
              <a:rPr lang="ko-KR" altLang="en-US" sz="2000" dirty="0">
                <a:ea typeface="맑은 고딕"/>
              </a:rPr>
              <a:t> : </a:t>
            </a:r>
            <a:r>
              <a:rPr lang="en-US" altLang="ko-KR" sz="2000" dirty="0">
                <a:ea typeface="맑은 고딕"/>
              </a:rPr>
              <a:t>1000</a:t>
            </a:r>
            <a:endParaRPr lang="ko-KR" altLang="en-US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  ...</a:t>
            </a: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BE30858F-5C4B-434F-9332-1E346508014A}"/>
              </a:ext>
            </a:extLst>
          </p:cNvPr>
          <p:cNvSpPr txBox="1"/>
          <p:nvPr/>
        </p:nvSpPr>
        <p:spPr>
          <a:xfrm>
            <a:off x="6225491" y="4145357"/>
            <a:ext cx="2160000" cy="43088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2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State</a:t>
            </a:r>
            <a:r>
              <a:rPr lang="en-US" altLang="ko-KR" sz="22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(t+1)</a:t>
            </a:r>
            <a:endParaRPr lang="ko-KR" altLang="en-US" sz="2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8AA797-AB79-47EE-A74A-09E4C40F7C95}"/>
              </a:ext>
            </a:extLst>
          </p:cNvPr>
          <p:cNvSpPr/>
          <p:nvPr/>
        </p:nvSpPr>
        <p:spPr>
          <a:xfrm>
            <a:off x="3519553" y="1717093"/>
            <a:ext cx="1872208" cy="2913527"/>
          </a:xfrm>
          <a:prstGeom prst="rect">
            <a:avLst/>
          </a:prstGeom>
          <a:noFill/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>
              <a:ea typeface="맑은 고딕"/>
            </a:endParaRPr>
          </a:p>
        </p:txBody>
      </p:sp>
      <p:sp>
        <p:nvSpPr>
          <p:cNvPr id="14" name="TextBox 24">
            <a:extLst>
              <a:ext uri="{FF2B5EF4-FFF2-40B4-BE49-F238E27FC236}">
                <a16:creationId xmlns:a16="http://schemas.microsoft.com/office/drawing/2014/main" id="{C3FABD4C-0F03-43A9-89B2-7F5FC2A3D6DF}"/>
              </a:ext>
            </a:extLst>
          </p:cNvPr>
          <p:cNvSpPr txBox="1"/>
          <p:nvPr/>
        </p:nvSpPr>
        <p:spPr>
          <a:xfrm>
            <a:off x="3561195" y="1286206"/>
            <a:ext cx="1803152" cy="43088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2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Block n</a:t>
            </a:r>
            <a:endParaRPr lang="ko-KR" altLang="en-US" sz="2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FECF7C-9F51-496F-A87F-E4C861DFFE09}"/>
              </a:ext>
            </a:extLst>
          </p:cNvPr>
          <p:cNvSpPr/>
          <p:nvPr/>
        </p:nvSpPr>
        <p:spPr>
          <a:xfrm>
            <a:off x="3633656" y="3574178"/>
            <a:ext cx="1655732" cy="430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Transaction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2</a:t>
            </a:r>
            <a:endParaRPr lang="en-US" altLang="ko-KR" sz="1400" dirty="0">
              <a:latin typeface="Malgun Gothic"/>
              <a:ea typeface="Malgun Gothic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81465A-4A20-43F7-AF1C-F50CD5675898}"/>
              </a:ext>
            </a:extLst>
          </p:cNvPr>
          <p:cNvSpPr/>
          <p:nvPr/>
        </p:nvSpPr>
        <p:spPr>
          <a:xfrm>
            <a:off x="3633655" y="4063691"/>
            <a:ext cx="1655733" cy="430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Transaction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3</a:t>
            </a:r>
            <a:endParaRPr lang="en-US" altLang="ko-KR" sz="1400" dirty="0">
              <a:latin typeface="Malgun Gothic"/>
              <a:ea typeface="Malgun Gothic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4C78E5-FAC3-4C0C-A5CA-ECC0896E37E4}"/>
              </a:ext>
            </a:extLst>
          </p:cNvPr>
          <p:cNvSpPr/>
          <p:nvPr/>
        </p:nvSpPr>
        <p:spPr>
          <a:xfrm>
            <a:off x="9177819" y="1717093"/>
            <a:ext cx="1872208" cy="2052649"/>
          </a:xfrm>
          <a:prstGeom prst="rect">
            <a:avLst/>
          </a:prstGeom>
          <a:noFill/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>
              <a:ea typeface="맑은 고딕"/>
            </a:endParaRPr>
          </a:p>
        </p:txBody>
      </p:sp>
      <p:sp>
        <p:nvSpPr>
          <p:cNvPr id="23" name="TextBox 24">
            <a:extLst>
              <a:ext uri="{FF2B5EF4-FFF2-40B4-BE49-F238E27FC236}">
                <a16:creationId xmlns:a16="http://schemas.microsoft.com/office/drawing/2014/main" id="{C8412475-353F-4B87-9353-3CD869D32EC2}"/>
              </a:ext>
            </a:extLst>
          </p:cNvPr>
          <p:cNvSpPr txBox="1"/>
          <p:nvPr/>
        </p:nvSpPr>
        <p:spPr>
          <a:xfrm>
            <a:off x="9177819" y="1281122"/>
            <a:ext cx="1872208" cy="43088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2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Block n+1</a:t>
            </a:r>
            <a:endParaRPr lang="ko-KR" altLang="en-US" sz="2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2A61C5-D1B4-4A2B-A723-3D3822429D5E}"/>
              </a:ext>
            </a:extLst>
          </p:cNvPr>
          <p:cNvSpPr/>
          <p:nvPr/>
        </p:nvSpPr>
        <p:spPr>
          <a:xfrm>
            <a:off x="9291005" y="2710082"/>
            <a:ext cx="1656000" cy="430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Transaction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5</a:t>
            </a:r>
            <a:endParaRPr lang="en-US" altLang="ko-KR" sz="1400" dirty="0">
              <a:latin typeface="Malgun Gothic"/>
              <a:ea typeface="Malgun Gothic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F2D85D-F068-4F01-89A7-5DA7D484D44F}"/>
              </a:ext>
            </a:extLst>
          </p:cNvPr>
          <p:cNvSpPr/>
          <p:nvPr/>
        </p:nvSpPr>
        <p:spPr>
          <a:xfrm>
            <a:off x="9291005" y="3202813"/>
            <a:ext cx="1656000" cy="430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Transaction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6</a:t>
            </a:r>
            <a:endParaRPr lang="en-US" altLang="ko-KR" sz="1400" dirty="0">
              <a:latin typeface="Malgun Gothic"/>
              <a:ea typeface="Malgun Gothic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3ADC59-D66B-457B-AC66-162203A8A41B}"/>
              </a:ext>
            </a:extLst>
          </p:cNvPr>
          <p:cNvSpPr/>
          <p:nvPr/>
        </p:nvSpPr>
        <p:spPr>
          <a:xfrm>
            <a:off x="9291005" y="2206026"/>
            <a:ext cx="1656000" cy="430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Transaction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4</a:t>
            </a:r>
            <a:endParaRPr lang="en-US" altLang="ko-KR" sz="1400" dirty="0">
              <a:latin typeface="Malgun Gothic"/>
              <a:ea typeface="Malgun Gothic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ECBB94A0-CEB6-4934-BEC3-F1195CA0AD45}"/>
              </a:ext>
            </a:extLst>
          </p:cNvPr>
          <p:cNvSpPr/>
          <p:nvPr/>
        </p:nvSpPr>
        <p:spPr>
          <a:xfrm>
            <a:off x="2757596" y="4742591"/>
            <a:ext cx="3350526" cy="859815"/>
          </a:xfrm>
          <a:custGeom>
            <a:avLst/>
            <a:gdLst>
              <a:gd name="connsiteX0" fmla="*/ 0 w 3350526"/>
              <a:gd name="connsiteY0" fmla="*/ 859815 h 859815"/>
              <a:gd name="connsiteX1" fmla="*/ 1644555 w 3350526"/>
              <a:gd name="connsiteY1" fmla="*/ 6 h 859815"/>
              <a:gd name="connsiteX2" fmla="*/ 3350526 w 3350526"/>
              <a:gd name="connsiteY2" fmla="*/ 846167 h 85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0526" h="859815">
                <a:moveTo>
                  <a:pt x="0" y="859815"/>
                </a:moveTo>
                <a:cubicBezTo>
                  <a:pt x="543067" y="431048"/>
                  <a:pt x="1086134" y="2281"/>
                  <a:pt x="1644555" y="6"/>
                </a:cubicBezTo>
                <a:cubicBezTo>
                  <a:pt x="2202976" y="-2269"/>
                  <a:pt x="3152633" y="633489"/>
                  <a:pt x="3350526" y="846167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2698D898-D404-44BD-B840-8928B2E77C0C}"/>
              </a:ext>
            </a:extLst>
          </p:cNvPr>
          <p:cNvSpPr/>
          <p:nvPr/>
        </p:nvSpPr>
        <p:spPr>
          <a:xfrm>
            <a:off x="8502860" y="4717063"/>
            <a:ext cx="3350526" cy="859815"/>
          </a:xfrm>
          <a:custGeom>
            <a:avLst/>
            <a:gdLst>
              <a:gd name="connsiteX0" fmla="*/ 0 w 3350526"/>
              <a:gd name="connsiteY0" fmla="*/ 859815 h 859815"/>
              <a:gd name="connsiteX1" fmla="*/ 1644555 w 3350526"/>
              <a:gd name="connsiteY1" fmla="*/ 6 h 859815"/>
              <a:gd name="connsiteX2" fmla="*/ 3350526 w 3350526"/>
              <a:gd name="connsiteY2" fmla="*/ 846167 h 85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0526" h="859815">
                <a:moveTo>
                  <a:pt x="0" y="859815"/>
                </a:moveTo>
                <a:cubicBezTo>
                  <a:pt x="543067" y="431048"/>
                  <a:pt x="1086134" y="2281"/>
                  <a:pt x="1644555" y="6"/>
                </a:cubicBezTo>
                <a:cubicBezTo>
                  <a:pt x="2202976" y="-2269"/>
                  <a:pt x="3152633" y="633489"/>
                  <a:pt x="3350526" y="846167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ACBBB74-1ACB-44A1-8E72-EC6D3F6A41B4}"/>
              </a:ext>
            </a:extLst>
          </p:cNvPr>
          <p:cNvGrpSpPr/>
          <p:nvPr/>
        </p:nvGrpSpPr>
        <p:grpSpPr>
          <a:xfrm>
            <a:off x="-3011128" y="4145357"/>
            <a:ext cx="5671863" cy="2235971"/>
            <a:chOff x="-3011128" y="4145357"/>
            <a:chExt cx="5671863" cy="22359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74BFF7-6B7F-4213-ACFB-113340A7EA20}"/>
                </a:ext>
              </a:extLst>
            </p:cNvPr>
            <p:cNvSpPr/>
            <p:nvPr/>
          </p:nvSpPr>
          <p:spPr>
            <a:xfrm>
              <a:off x="468497" y="4581328"/>
              <a:ext cx="2160000" cy="1800000"/>
            </a:xfrm>
            <a:prstGeom prst="rect">
              <a:avLst/>
            </a:prstGeom>
            <a:noFill/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>
                  <a:ea typeface="맑은 고딕"/>
                </a:rPr>
                <a:t>  </a:t>
              </a:r>
              <a:r>
                <a:rPr lang="ko-KR" altLang="en-US" sz="2000" dirty="0" err="1">
                  <a:ea typeface="맑은 고딕"/>
                </a:rPr>
                <a:t>A</a:t>
              </a:r>
              <a:r>
                <a:rPr lang="ko-KR" altLang="en-US" sz="2000" dirty="0">
                  <a:ea typeface="맑은 고딕"/>
                </a:rPr>
                <a:t> : 10000</a:t>
              </a:r>
              <a:endParaRPr lang="ko-KR" sz="2000" dirty="0">
                <a:ea typeface="맑은 고딕"/>
              </a:endParaRPr>
            </a:p>
            <a:p>
              <a:r>
                <a:rPr lang="ko-KR" altLang="en-US" sz="2000" dirty="0">
                  <a:ea typeface="맑은 고딕"/>
                </a:rPr>
                <a:t>  </a:t>
              </a:r>
              <a:r>
                <a:rPr lang="ko-KR" altLang="en-US" sz="2000" dirty="0" err="1">
                  <a:ea typeface="맑은 고딕"/>
                </a:rPr>
                <a:t>B</a:t>
              </a:r>
              <a:r>
                <a:rPr lang="ko-KR" altLang="en-US" sz="2000" dirty="0">
                  <a:ea typeface="맑은 고딕"/>
                </a:rPr>
                <a:t> : 0</a:t>
              </a:r>
            </a:p>
            <a:p>
              <a:r>
                <a:rPr lang="ko-KR" altLang="en-US" sz="2000" dirty="0">
                  <a:ea typeface="맑은 고딕"/>
                </a:rPr>
                <a:t>  ...</a:t>
              </a:r>
            </a:p>
          </p:txBody>
        </p:sp>
        <p:sp>
          <p:nvSpPr>
            <p:cNvPr id="7" name="TextBox 24">
              <a:extLst>
                <a:ext uri="{FF2B5EF4-FFF2-40B4-BE49-F238E27FC236}">
                  <a16:creationId xmlns:a16="http://schemas.microsoft.com/office/drawing/2014/main" id="{C47C89E8-D2F7-4A20-85F8-ED36C79C1732}"/>
                </a:ext>
              </a:extLst>
            </p:cNvPr>
            <p:cNvSpPr txBox="1"/>
            <p:nvPr/>
          </p:nvSpPr>
          <p:spPr>
            <a:xfrm>
              <a:off x="464851" y="4145357"/>
              <a:ext cx="2195884" cy="43088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2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State </a:t>
              </a:r>
              <a:r>
                <a:rPr lang="en-US" altLang="ko-KR" sz="22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(t)</a:t>
              </a:r>
              <a:endParaRPr lang="ko-KR" altLang="en-US" sz="22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435A0A2F-5999-481D-9A3A-AF7FE674DBC6}"/>
                </a:ext>
              </a:extLst>
            </p:cNvPr>
            <p:cNvSpPr/>
            <p:nvPr/>
          </p:nvSpPr>
          <p:spPr>
            <a:xfrm>
              <a:off x="-3011128" y="4797152"/>
              <a:ext cx="3350526" cy="859815"/>
            </a:xfrm>
            <a:custGeom>
              <a:avLst/>
              <a:gdLst>
                <a:gd name="connsiteX0" fmla="*/ 0 w 3350526"/>
                <a:gd name="connsiteY0" fmla="*/ 859815 h 859815"/>
                <a:gd name="connsiteX1" fmla="*/ 1644555 w 3350526"/>
                <a:gd name="connsiteY1" fmla="*/ 6 h 859815"/>
                <a:gd name="connsiteX2" fmla="*/ 3350526 w 3350526"/>
                <a:gd name="connsiteY2" fmla="*/ 846167 h 85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0526" h="859815">
                  <a:moveTo>
                    <a:pt x="0" y="859815"/>
                  </a:moveTo>
                  <a:cubicBezTo>
                    <a:pt x="543067" y="431048"/>
                    <a:pt x="1086134" y="2281"/>
                    <a:pt x="1644555" y="6"/>
                  </a:cubicBezTo>
                  <a:cubicBezTo>
                    <a:pt x="2202976" y="-2269"/>
                    <a:pt x="3152633" y="633489"/>
                    <a:pt x="3350526" y="846167"/>
                  </a:cubicBezTo>
                </a:path>
              </a:pathLst>
            </a:custGeom>
            <a:noFill/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74F441C-7F6A-4976-92C7-46ABEFC58387}"/>
              </a:ext>
            </a:extLst>
          </p:cNvPr>
          <p:cNvCxnSpPr>
            <a:cxnSpLocks/>
          </p:cNvCxnSpPr>
          <p:nvPr/>
        </p:nvCxnSpPr>
        <p:spPr>
          <a:xfrm flipH="1">
            <a:off x="5591944" y="1906959"/>
            <a:ext cx="3384376" cy="9154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D4F9676-7D07-495D-B579-644DE2D39639}"/>
              </a:ext>
            </a:extLst>
          </p:cNvPr>
          <p:cNvCxnSpPr>
            <a:cxnSpLocks/>
          </p:cNvCxnSpPr>
          <p:nvPr/>
        </p:nvCxnSpPr>
        <p:spPr>
          <a:xfrm flipH="1">
            <a:off x="0" y="1916490"/>
            <a:ext cx="3287688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2B47043-18E5-430B-B568-4633051EB9CD}"/>
              </a:ext>
            </a:extLst>
          </p:cNvPr>
          <p:cNvCxnSpPr>
            <a:cxnSpLocks/>
          </p:cNvCxnSpPr>
          <p:nvPr/>
        </p:nvCxnSpPr>
        <p:spPr>
          <a:xfrm flipH="1">
            <a:off x="11208568" y="1916329"/>
            <a:ext cx="390625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8F1AFF9-4134-4198-98A8-929E852E2E07}"/>
              </a:ext>
            </a:extLst>
          </p:cNvPr>
          <p:cNvSpPr/>
          <p:nvPr/>
        </p:nvSpPr>
        <p:spPr>
          <a:xfrm>
            <a:off x="11970755" y="4581328"/>
            <a:ext cx="2160000" cy="1800000"/>
          </a:xfrm>
          <a:prstGeom prst="rect">
            <a:avLst/>
          </a:prstGeom>
          <a:noFill/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>
              <a:ea typeface="맑은 고딕"/>
            </a:endParaRPr>
          </a:p>
        </p:txBody>
      </p:sp>
      <p:sp>
        <p:nvSpPr>
          <p:cNvPr id="46" name="TextBox 24">
            <a:extLst>
              <a:ext uri="{FF2B5EF4-FFF2-40B4-BE49-F238E27FC236}">
                <a16:creationId xmlns:a16="http://schemas.microsoft.com/office/drawing/2014/main" id="{CEB6C8E1-7309-4A9F-80A4-98C7DB2638F2}"/>
              </a:ext>
            </a:extLst>
          </p:cNvPr>
          <p:cNvSpPr txBox="1"/>
          <p:nvPr/>
        </p:nvSpPr>
        <p:spPr>
          <a:xfrm>
            <a:off x="3567704" y="1753071"/>
            <a:ext cx="180315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Block n Hash</a:t>
            </a:r>
            <a:b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</a:b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Timestamp : t+1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TextBox 24">
            <a:extLst>
              <a:ext uri="{FF2B5EF4-FFF2-40B4-BE49-F238E27FC236}">
                <a16:creationId xmlns:a16="http://schemas.microsoft.com/office/drawing/2014/main" id="{7461875E-62D3-4CFD-876D-7E98BA620D10}"/>
              </a:ext>
            </a:extLst>
          </p:cNvPr>
          <p:cNvSpPr txBox="1"/>
          <p:nvPr/>
        </p:nvSpPr>
        <p:spPr>
          <a:xfrm>
            <a:off x="9192344" y="1700808"/>
            <a:ext cx="180315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Block n +1 Hash</a:t>
            </a:r>
          </a:p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Timestamp : t+2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0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3" grpId="0" animBg="1"/>
      <p:bldP spid="14" grpId="0"/>
      <p:bldP spid="17" grpId="0" animBg="1"/>
      <p:bldP spid="18" grpId="0" animBg="1"/>
      <p:bldP spid="22" grpId="0" animBg="1"/>
      <p:bldP spid="23" grpId="0"/>
      <p:bldP spid="24" grpId="0" animBg="1"/>
      <p:bldP spid="25" grpId="0" animBg="1"/>
      <p:bldP spid="26" grpId="0" animBg="1"/>
      <p:bldP spid="35" grpId="0" animBg="1"/>
      <p:bldP spid="36" grpId="0" animBg="1"/>
      <p:bldP spid="44" grpId="0" animBg="1"/>
      <p:bldP spid="46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F44A689-31DB-47EE-8031-76D8287A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World State &amp; Account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ADC56-54C0-38D0-5B72-7E0D3ECFA008}"/>
              </a:ext>
            </a:extLst>
          </p:cNvPr>
          <p:cNvSpPr txBox="1"/>
          <p:nvPr/>
        </p:nvSpPr>
        <p:spPr>
          <a:xfrm>
            <a:off x="3693454" y="1635631"/>
            <a:ext cx="2160000" cy="36933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Account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State 1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원통형 11">
            <a:extLst>
              <a:ext uri="{FF2B5EF4-FFF2-40B4-BE49-F238E27FC236}">
                <a16:creationId xmlns:a16="http://schemas.microsoft.com/office/drawing/2014/main" id="{39B58276-2A33-B1F3-ED88-CC81BC8E0033}"/>
              </a:ext>
            </a:extLst>
          </p:cNvPr>
          <p:cNvSpPr>
            <a:spLocks noChangeAspect="1"/>
          </p:cNvSpPr>
          <p:nvPr/>
        </p:nvSpPr>
        <p:spPr>
          <a:xfrm>
            <a:off x="6324276" y="5133632"/>
            <a:ext cx="230400" cy="288000"/>
          </a:xfrm>
          <a:prstGeom prst="ca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C87B53B-5711-AE6D-3838-2B34E50A14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33" t="11836" r="36533" b="28302"/>
          <a:stretch/>
        </p:blipFill>
        <p:spPr>
          <a:xfrm>
            <a:off x="6320512" y="4680403"/>
            <a:ext cx="234164" cy="360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A83302-5CC1-5253-9AF5-2FEB0D15EF30}"/>
              </a:ext>
            </a:extLst>
          </p:cNvPr>
          <p:cNvSpPr/>
          <p:nvPr/>
        </p:nvSpPr>
        <p:spPr>
          <a:xfrm>
            <a:off x="314101" y="1154240"/>
            <a:ext cx="11614373" cy="554501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3B799C91-9826-161E-D7E4-AF8380ED4ABD}"/>
              </a:ext>
            </a:extLst>
          </p:cNvPr>
          <p:cNvSpPr txBox="1"/>
          <p:nvPr/>
        </p:nvSpPr>
        <p:spPr>
          <a:xfrm>
            <a:off x="314102" y="677186"/>
            <a:ext cx="2743200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World State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F40CF0-844A-476D-A80D-63B7DB97B6BE}"/>
              </a:ext>
            </a:extLst>
          </p:cNvPr>
          <p:cNvSpPr txBox="1"/>
          <p:nvPr/>
        </p:nvSpPr>
        <p:spPr>
          <a:xfrm>
            <a:off x="3687479" y="2228547"/>
            <a:ext cx="2160000" cy="36933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Account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State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2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CA1F0F-5775-447B-8F51-D96368859AA9}"/>
              </a:ext>
            </a:extLst>
          </p:cNvPr>
          <p:cNvSpPr txBox="1"/>
          <p:nvPr/>
        </p:nvSpPr>
        <p:spPr>
          <a:xfrm>
            <a:off x="3668050" y="3239978"/>
            <a:ext cx="2160000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⋮</a:t>
            </a:r>
            <a:endParaRPr lang="ko-KR" altLang="en-US" sz="25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A7D775-FDD0-4A90-834A-05B05DA0D168}"/>
              </a:ext>
            </a:extLst>
          </p:cNvPr>
          <p:cNvSpPr txBox="1"/>
          <p:nvPr/>
        </p:nvSpPr>
        <p:spPr>
          <a:xfrm>
            <a:off x="3668050" y="2821463"/>
            <a:ext cx="2160000" cy="36933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Account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State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3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D15AFA-C924-43A2-A670-BAE0344D04B0}"/>
              </a:ext>
            </a:extLst>
          </p:cNvPr>
          <p:cNvSpPr txBox="1"/>
          <p:nvPr/>
        </p:nvSpPr>
        <p:spPr>
          <a:xfrm>
            <a:off x="839465" y="1635631"/>
            <a:ext cx="1656135" cy="36933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Address 1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9FF82C-1CE0-4F6F-BB01-A0F7CE83B320}"/>
              </a:ext>
            </a:extLst>
          </p:cNvPr>
          <p:cNvSpPr txBox="1"/>
          <p:nvPr/>
        </p:nvSpPr>
        <p:spPr>
          <a:xfrm>
            <a:off x="839465" y="2228547"/>
            <a:ext cx="1656135" cy="36933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Address 2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681A9A-8DF9-4B15-8E27-FF34BED104A7}"/>
              </a:ext>
            </a:extLst>
          </p:cNvPr>
          <p:cNvSpPr txBox="1"/>
          <p:nvPr/>
        </p:nvSpPr>
        <p:spPr>
          <a:xfrm>
            <a:off x="839465" y="2821463"/>
            <a:ext cx="1656135" cy="36933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Address 3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A7A773-F184-4C35-B3E3-90E19F7F2992}"/>
              </a:ext>
            </a:extLst>
          </p:cNvPr>
          <p:cNvCxnSpPr>
            <a:stCxn id="21" idx="3"/>
            <a:endCxn id="7" idx="1"/>
          </p:cNvCxnSpPr>
          <p:nvPr/>
        </p:nvCxnSpPr>
        <p:spPr>
          <a:xfrm>
            <a:off x="2495600" y="1820297"/>
            <a:ext cx="1197854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448EBC1-D338-41ED-83EC-9D16451A6DF1}"/>
              </a:ext>
            </a:extLst>
          </p:cNvPr>
          <p:cNvCxnSpPr>
            <a:cxnSpLocks/>
            <a:stCxn id="22" idx="3"/>
            <a:endCxn id="17" idx="1"/>
          </p:cNvCxnSpPr>
          <p:nvPr/>
        </p:nvCxnSpPr>
        <p:spPr>
          <a:xfrm>
            <a:off x="2495600" y="2413213"/>
            <a:ext cx="1191879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E6B7C3C-3D6D-4F43-8FFA-98D03820F2D5}"/>
              </a:ext>
            </a:extLst>
          </p:cNvPr>
          <p:cNvCxnSpPr>
            <a:cxnSpLocks/>
            <a:stCxn id="23" idx="3"/>
            <a:endCxn id="20" idx="1"/>
          </p:cNvCxnSpPr>
          <p:nvPr/>
        </p:nvCxnSpPr>
        <p:spPr>
          <a:xfrm>
            <a:off x="2495600" y="3006129"/>
            <a:ext cx="1172450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06D95F-D2BE-4BBE-9E94-73DF85BF0AEE}"/>
              </a:ext>
            </a:extLst>
          </p:cNvPr>
          <p:cNvSpPr txBox="1"/>
          <p:nvPr/>
        </p:nvSpPr>
        <p:spPr>
          <a:xfrm>
            <a:off x="3668050" y="3773939"/>
            <a:ext cx="2160000" cy="2308324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Account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State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n</a:t>
            </a:r>
          </a:p>
          <a:p>
            <a:pPr algn="ctr"/>
            <a:endParaRPr lang="en-US" altLang="ko-KR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pPr algn="ctr"/>
            <a:endParaRPr lang="en-US" altLang="ko-KR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pPr algn="ctr"/>
            <a:endParaRPr lang="en-US" altLang="ko-KR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pPr algn="ctr"/>
            <a:endParaRPr lang="en-US" altLang="ko-KR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pPr algn="ctr"/>
            <a:endParaRPr lang="en-US" altLang="ko-KR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pPr algn="ctr"/>
            <a:endParaRPr lang="en-US" altLang="ko-KR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pPr algn="ctr"/>
            <a:endParaRPr lang="en-US" altLang="ko-KR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5A3456-B40A-44B0-9F15-13915A13A554}"/>
              </a:ext>
            </a:extLst>
          </p:cNvPr>
          <p:cNvSpPr txBox="1"/>
          <p:nvPr/>
        </p:nvSpPr>
        <p:spPr>
          <a:xfrm>
            <a:off x="839464" y="3771574"/>
            <a:ext cx="1656135" cy="36933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Address n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DDD3BD3-1D40-4ED1-8994-052B4B9C6D3F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495599" y="3956240"/>
            <a:ext cx="1172450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DC1574F2-22BC-475A-BF36-A337B51B9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27080"/>
              </p:ext>
            </p:extLst>
          </p:nvPr>
        </p:nvGraphicFramePr>
        <p:xfrm>
          <a:off x="3936363" y="4226564"/>
          <a:ext cx="1623374" cy="16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374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</a:tblGrid>
              <a:tr h="423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03072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balance</a:t>
                      </a:r>
                      <a:endParaRPr lang="ko-KR" altLang="en-US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9347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storage hash</a:t>
                      </a:r>
                      <a:endParaRPr lang="ko-KR" altLang="en-US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8799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code hash</a:t>
                      </a:r>
                      <a:endParaRPr lang="ko-KR" altLang="en-US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9651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A35FC66C-036D-4B14-9592-54FE7C0B5801}"/>
              </a:ext>
            </a:extLst>
          </p:cNvPr>
          <p:cNvSpPr txBox="1"/>
          <p:nvPr/>
        </p:nvSpPr>
        <p:spPr>
          <a:xfrm>
            <a:off x="839464" y="3239978"/>
            <a:ext cx="1656135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⋮</a:t>
            </a:r>
            <a:endParaRPr lang="ko-KR" altLang="en-US" sz="25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3" name="그래픽 42">
            <a:extLst>
              <a:ext uri="{FF2B5EF4-FFF2-40B4-BE49-F238E27FC236}">
                <a16:creationId xmlns:a16="http://schemas.microsoft.com/office/drawing/2014/main" id="{9921EFC8-43FD-4D7C-B9CB-047FEC665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4276" y="5572621"/>
            <a:ext cx="231188" cy="288000"/>
          </a:xfrm>
          <a:prstGeom prst="rect">
            <a:avLst/>
          </a:prstGeom>
        </p:spPr>
      </p:pic>
      <p:graphicFrame>
        <p:nvGraphicFramePr>
          <p:cNvPr id="44" name="표 38">
            <a:extLst>
              <a:ext uri="{FF2B5EF4-FFF2-40B4-BE49-F238E27FC236}">
                <a16:creationId xmlns:a16="http://schemas.microsoft.com/office/drawing/2014/main" id="{C4CA4BD4-7ADA-47F1-8050-613466050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75378"/>
              </p:ext>
            </p:extLst>
          </p:nvPr>
        </p:nvGraphicFramePr>
        <p:xfrm>
          <a:off x="6240015" y="4226564"/>
          <a:ext cx="5637883" cy="16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883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</a:tblGrid>
              <a:tr h="4236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제출한 트랜잭션 수 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중복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건너뛰기 불가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), 0</a:t>
                      </a:r>
                      <a:r>
                        <a:rPr lang="en-US" altLang="ko-KR" sz="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</a:t>
                      </a:r>
                      <a:r>
                        <a:rPr lang="en-US" altLang="ko-KR" sz="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r>
                        <a:rPr lang="en-US" altLang="ko-KR" sz="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⋯</a:t>
                      </a:r>
                      <a:endParaRPr lang="ko-KR" altLang="en-US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03072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   ETH </a:t>
                      </a:r>
                      <a:r>
                        <a:rPr lang="ko-KR" altLang="en-US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잔액 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en-US" altLang="ko-KR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단위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(1 ether</a:t>
                      </a:r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=</a:t>
                      </a:r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1×10</a:t>
                      </a:r>
                      <a:r>
                        <a:rPr lang="en-US" altLang="ko-KR" sz="16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 </a:t>
                      </a:r>
                      <a:r>
                        <a:rPr lang="en-US" altLang="ko-KR" sz="1600" b="0" baseline="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9347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   Account storage</a:t>
                      </a:r>
                      <a:endParaRPr lang="ko-KR" altLang="en-US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8799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   EVM bytecode</a:t>
                      </a:r>
                      <a:endParaRPr lang="ko-KR" altLang="en-US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9651"/>
                  </a:ext>
                </a:extLst>
              </a:tr>
            </a:tbl>
          </a:graphicData>
        </a:graphic>
      </p:graphicFrame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A467C42-59CD-4A47-ABA1-2E12FE2E39AE}"/>
              </a:ext>
            </a:extLst>
          </p:cNvPr>
          <p:cNvCxnSpPr>
            <a:cxnSpLocks/>
          </p:cNvCxnSpPr>
          <p:nvPr/>
        </p:nvCxnSpPr>
        <p:spPr>
          <a:xfrm>
            <a:off x="5636536" y="4437112"/>
            <a:ext cx="5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FAEE7DC-D045-4347-A5F3-525AD84A7E30}"/>
              </a:ext>
            </a:extLst>
          </p:cNvPr>
          <p:cNvCxnSpPr>
            <a:cxnSpLocks/>
          </p:cNvCxnSpPr>
          <p:nvPr/>
        </p:nvCxnSpPr>
        <p:spPr>
          <a:xfrm>
            <a:off x="5654403" y="4869160"/>
            <a:ext cx="5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C83E18D-2310-44B9-83C1-7B9AF8D54464}"/>
              </a:ext>
            </a:extLst>
          </p:cNvPr>
          <p:cNvCxnSpPr>
            <a:cxnSpLocks/>
          </p:cNvCxnSpPr>
          <p:nvPr/>
        </p:nvCxnSpPr>
        <p:spPr>
          <a:xfrm>
            <a:off x="5654403" y="5301208"/>
            <a:ext cx="5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3C370E2-B53D-4F8A-87C4-0BAAA99F1102}"/>
              </a:ext>
            </a:extLst>
          </p:cNvPr>
          <p:cNvCxnSpPr>
            <a:cxnSpLocks/>
          </p:cNvCxnSpPr>
          <p:nvPr/>
        </p:nvCxnSpPr>
        <p:spPr>
          <a:xfrm>
            <a:off x="5636536" y="5733256"/>
            <a:ext cx="5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77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7" grpId="0" animBg="1"/>
      <p:bldP spid="19" grpId="0"/>
      <p:bldP spid="20" grpId="0" animBg="1"/>
      <p:bldP spid="21" grpId="0" animBg="1"/>
      <p:bldP spid="22" grpId="0" animBg="1"/>
      <p:bldP spid="23" grpId="0" animBg="1"/>
      <p:bldP spid="33" grpId="0" animBg="1"/>
      <p:bldP spid="34" grpId="0" animBg="1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83B092-0E36-4B94-A3CC-E2202178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Account  </a:t>
            </a:r>
            <a:r>
              <a:rPr lang="ko-KR" altLang="en-US" dirty="0"/>
              <a:t>유형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  <a:r>
              <a:rPr lang="en-US" altLang="ko-KR" dirty="0"/>
              <a:t>[ EOA, CA ]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DB8187A-4772-32FD-75AA-D5C25F21E4B1}"/>
              </a:ext>
            </a:extLst>
          </p:cNvPr>
          <p:cNvSpPr txBox="1"/>
          <p:nvPr/>
        </p:nvSpPr>
        <p:spPr>
          <a:xfrm>
            <a:off x="344718" y="679248"/>
            <a:ext cx="5679274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External</a:t>
            </a:r>
            <a:r>
              <a:rPr lang="ko-KR" altLang="en-US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 </a:t>
            </a:r>
            <a:r>
              <a:rPr lang="ko-KR" altLang="en-US" sz="2500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owned</a:t>
            </a:r>
            <a:r>
              <a:rPr lang="ko-KR" altLang="en-US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ko-KR" altLang="en-US" sz="2500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account</a:t>
            </a:r>
            <a:r>
              <a:rPr lang="ko-KR" altLang="en-US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(EOA)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0D7DF309-4F15-7EEA-03EC-0B0CBEA9A7A3}"/>
              </a:ext>
            </a:extLst>
          </p:cNvPr>
          <p:cNvSpPr txBox="1"/>
          <p:nvPr/>
        </p:nvSpPr>
        <p:spPr>
          <a:xfrm>
            <a:off x="6989592" y="668528"/>
            <a:ext cx="4047392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Contract</a:t>
            </a:r>
            <a:r>
              <a:rPr lang="ko-KR" altLang="en-US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ko-KR" altLang="en-US" sz="2500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Account</a:t>
            </a:r>
            <a:r>
              <a:rPr lang="ko-KR" altLang="en-US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(CA)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E9DE1C1-3371-E7F7-FDD8-1486B6020E27}"/>
              </a:ext>
            </a:extLst>
          </p:cNvPr>
          <p:cNvSpPr txBox="1"/>
          <p:nvPr/>
        </p:nvSpPr>
        <p:spPr>
          <a:xfrm>
            <a:off x="1169990" y="1269239"/>
            <a:ext cx="1606228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외부 사용자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F4B7CAD-BD04-C87E-BC1B-66B4B3536A60}"/>
              </a:ext>
            </a:extLst>
          </p:cNvPr>
          <p:cNvSpPr txBox="1"/>
          <p:nvPr/>
        </p:nvSpPr>
        <p:spPr>
          <a:xfrm>
            <a:off x="3072401" y="1268760"/>
            <a:ext cx="1800000" cy="40011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err="1">
                <a:solidFill>
                  <a:srgbClr val="00C8EB"/>
                </a:solidFill>
                <a:ea typeface="맑은 고딕"/>
              </a:rPr>
              <a:t>Private</a:t>
            </a:r>
            <a:r>
              <a:rPr lang="ko-KR" altLang="en-US" sz="2000" dirty="0">
                <a:solidFill>
                  <a:srgbClr val="00C8EB"/>
                </a:solidFill>
                <a:ea typeface="맑은 고딕"/>
              </a:rPr>
              <a:t> </a:t>
            </a:r>
            <a:r>
              <a:rPr lang="ko-KR" altLang="en-US" sz="2000" dirty="0" err="1">
                <a:solidFill>
                  <a:srgbClr val="00C8EB"/>
                </a:solidFill>
                <a:ea typeface="맑은 고딕"/>
              </a:rPr>
              <a:t>Key</a:t>
            </a:r>
            <a:endParaRPr lang="ko-KR" altLang="en-US" sz="2000" dirty="0">
              <a:solidFill>
                <a:srgbClr val="00C8EB"/>
              </a:solidFill>
              <a:ea typeface="맑은 고딕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129DEE7-2BFC-30E9-05A4-25FA4F09F2CE}"/>
              </a:ext>
            </a:extLst>
          </p:cNvPr>
          <p:cNvSpPr txBox="1"/>
          <p:nvPr/>
        </p:nvSpPr>
        <p:spPr>
          <a:xfrm>
            <a:off x="3055263" y="2641086"/>
            <a:ext cx="1800000" cy="40011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Public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Key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B87D240-1AE3-E471-6DF1-E3892EE3CC2E}"/>
              </a:ext>
            </a:extLst>
          </p:cNvPr>
          <p:cNvSpPr txBox="1"/>
          <p:nvPr/>
        </p:nvSpPr>
        <p:spPr>
          <a:xfrm>
            <a:off x="3064450" y="3903773"/>
            <a:ext cx="1800000" cy="40011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Address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081DE473-AD82-B729-2A78-844A8517A6EF}"/>
              </a:ext>
            </a:extLst>
          </p:cNvPr>
          <p:cNvSpPr txBox="1"/>
          <p:nvPr/>
        </p:nvSpPr>
        <p:spPr>
          <a:xfrm>
            <a:off x="3064450" y="4699004"/>
            <a:ext cx="1800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Account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State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0C3B0E38-895D-28C4-5497-9BCAEB00BAF0}"/>
              </a:ext>
            </a:extLst>
          </p:cNvPr>
          <p:cNvSpPr txBox="1"/>
          <p:nvPr/>
        </p:nvSpPr>
        <p:spPr>
          <a:xfrm>
            <a:off x="2275788" y="3514595"/>
            <a:ext cx="3388164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keccak256(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public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key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) ➡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right 160bits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D085031-1156-4BAF-A8F1-5AC54FFA33BE}"/>
              </a:ext>
            </a:extLst>
          </p:cNvPr>
          <p:cNvCxnSpPr>
            <a:cxnSpLocks/>
          </p:cNvCxnSpPr>
          <p:nvPr/>
        </p:nvCxnSpPr>
        <p:spPr>
          <a:xfrm flipV="1">
            <a:off x="2698212" y="1464486"/>
            <a:ext cx="296183" cy="4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6">
            <a:extLst>
              <a:ext uri="{FF2B5EF4-FFF2-40B4-BE49-F238E27FC236}">
                <a16:creationId xmlns:a16="http://schemas.microsoft.com/office/drawing/2014/main" id="{C0D26BE1-D439-4B2C-BD8E-34891AD4E1D6}"/>
              </a:ext>
            </a:extLst>
          </p:cNvPr>
          <p:cNvSpPr txBox="1"/>
          <p:nvPr/>
        </p:nvSpPr>
        <p:spPr>
          <a:xfrm>
            <a:off x="2339244" y="1667919"/>
            <a:ext cx="3252698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ECDSA (secp256k1)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random 256 bits &lt; n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pic>
        <p:nvPicPr>
          <p:cNvPr id="36" name="그래픽 35" descr="사용자 단색으로 채워진">
            <a:extLst>
              <a:ext uri="{FF2B5EF4-FFF2-40B4-BE49-F238E27FC236}">
                <a16:creationId xmlns:a16="http://schemas.microsoft.com/office/drawing/2014/main" id="{758AC2AF-936A-4F61-BA83-AE35E53E0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294" y="1318678"/>
            <a:ext cx="288000" cy="288000"/>
          </a:xfrm>
          <a:prstGeom prst="rect">
            <a:avLst/>
          </a:prstGeom>
        </p:spPr>
      </p:pic>
      <p:graphicFrame>
        <p:nvGraphicFramePr>
          <p:cNvPr id="37" name="표 38">
            <a:extLst>
              <a:ext uri="{FF2B5EF4-FFF2-40B4-BE49-F238E27FC236}">
                <a16:creationId xmlns:a16="http://schemas.microsoft.com/office/drawing/2014/main" id="{6E84B963-DEED-480F-9FAF-77C0916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90378"/>
              </p:ext>
            </p:extLst>
          </p:nvPr>
        </p:nvGraphicFramePr>
        <p:xfrm>
          <a:off x="3055263" y="5088762"/>
          <a:ext cx="185389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899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</a:tblGrid>
              <a:tr h="21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 (default: 0)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03072"/>
                  </a:ext>
                </a:extLst>
              </a:tr>
              <a:tr h="21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balance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9347"/>
                  </a:ext>
                </a:extLst>
              </a:tr>
              <a:tr h="21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storage hash (null)</a:t>
                      </a:r>
                      <a:endParaRPr lang="ko-KR" alt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8799"/>
                  </a:ext>
                </a:extLst>
              </a:tr>
              <a:tr h="21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code hash ("")</a:t>
                      </a:r>
                      <a:endParaRPr lang="ko-KR" alt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9651"/>
                  </a:ext>
                </a:extLst>
              </a:tr>
            </a:tbl>
          </a:graphicData>
        </a:graphic>
      </p:graphicFrame>
      <p:sp>
        <p:nvSpPr>
          <p:cNvPr id="44" name="TextBox 16">
            <a:extLst>
              <a:ext uri="{FF2B5EF4-FFF2-40B4-BE49-F238E27FC236}">
                <a16:creationId xmlns:a16="http://schemas.microsoft.com/office/drawing/2014/main" id="{508F141A-8C67-4D4C-ACD6-265B2F857ADF}"/>
              </a:ext>
            </a:extLst>
          </p:cNvPr>
          <p:cNvSpPr txBox="1"/>
          <p:nvPr/>
        </p:nvSpPr>
        <p:spPr>
          <a:xfrm>
            <a:off x="6672065" y="2744058"/>
            <a:ext cx="5256583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CREATE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 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keccak256(</a:t>
            </a:r>
            <a:r>
              <a:rPr lang="ko-KR" altLang="ko-KR" sz="14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rlp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([</a:t>
            </a:r>
            <a:r>
              <a:rPr lang="ko-KR" altLang="ko-KR" sz="14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sender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, </a:t>
            </a:r>
            <a:r>
              <a:rPr lang="ko-KR" altLang="ko-KR" sz="14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nonce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]))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➡ right 160bits</a:t>
            </a:r>
          </a:p>
          <a:p>
            <a:endParaRPr lang="en-US" altLang="ko-KR" sz="800" dirty="0">
              <a:solidFill>
                <a:schemeClr val="bg1">
                  <a:lumMod val="85000"/>
                </a:schemeClr>
              </a:solidFill>
              <a:ea typeface="+mn-lt"/>
              <a:cs typeface="+mn-lt"/>
            </a:endParaRP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CREATE2 (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EIP-1014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)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</a:b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 keccak256</a:t>
            </a:r>
            <a:r>
              <a:rPr lang="ko-KR" altLang="ko-KR" sz="13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(0xff</a:t>
            </a: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+sender+</a:t>
            </a:r>
            <a:r>
              <a:rPr lang="ko-KR" altLang="ko-KR" sz="13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salt</a:t>
            </a: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+k</a:t>
            </a:r>
            <a:r>
              <a:rPr lang="ko-KR" altLang="ko-KR" sz="13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eccak256(</a:t>
            </a:r>
            <a:r>
              <a:rPr lang="ko-KR" altLang="ko-KR" sz="13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init</a:t>
            </a: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c</a:t>
            </a:r>
            <a:r>
              <a:rPr lang="ko-KR" altLang="ko-KR" sz="13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ode</a:t>
            </a:r>
            <a:r>
              <a:rPr lang="ko-KR" altLang="ko-KR" sz="13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))</a:t>
            </a: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➡ right 160bits</a:t>
            </a:r>
            <a:endParaRPr lang="ko-KR" altLang="en-US" sz="1300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372C3C2-6435-4B0E-BF28-D52867920E10}"/>
              </a:ext>
            </a:extLst>
          </p:cNvPr>
          <p:cNvCxnSpPr>
            <a:cxnSpLocks/>
          </p:cNvCxnSpPr>
          <p:nvPr/>
        </p:nvCxnSpPr>
        <p:spPr>
          <a:xfrm>
            <a:off x="3963990" y="4437112"/>
            <a:ext cx="0" cy="23856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2101B29-9B67-48A7-AF1C-7A70C0DE37CC}"/>
              </a:ext>
            </a:extLst>
          </p:cNvPr>
          <p:cNvCxnSpPr>
            <a:cxnSpLocks/>
          </p:cNvCxnSpPr>
          <p:nvPr/>
        </p:nvCxnSpPr>
        <p:spPr>
          <a:xfrm>
            <a:off x="3967097" y="3177787"/>
            <a:ext cx="0" cy="23856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5AE70BA-AA4A-4D96-BBF2-C55CC4ACF5B6}"/>
              </a:ext>
            </a:extLst>
          </p:cNvPr>
          <p:cNvCxnSpPr>
            <a:cxnSpLocks/>
          </p:cNvCxnSpPr>
          <p:nvPr/>
        </p:nvCxnSpPr>
        <p:spPr>
          <a:xfrm>
            <a:off x="3960937" y="2246953"/>
            <a:ext cx="0" cy="23856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9">
            <a:extLst>
              <a:ext uri="{FF2B5EF4-FFF2-40B4-BE49-F238E27FC236}">
                <a16:creationId xmlns:a16="http://schemas.microsoft.com/office/drawing/2014/main" id="{61463C9A-131D-4B08-9C39-478684A5DEC0}"/>
              </a:ext>
            </a:extLst>
          </p:cNvPr>
          <p:cNvSpPr txBox="1"/>
          <p:nvPr/>
        </p:nvSpPr>
        <p:spPr>
          <a:xfrm>
            <a:off x="7736042" y="3903773"/>
            <a:ext cx="1800000" cy="40011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Address</a:t>
            </a:r>
          </a:p>
        </p:txBody>
      </p:sp>
      <p:sp>
        <p:nvSpPr>
          <p:cNvPr id="67" name="TextBox 14">
            <a:extLst>
              <a:ext uri="{FF2B5EF4-FFF2-40B4-BE49-F238E27FC236}">
                <a16:creationId xmlns:a16="http://schemas.microsoft.com/office/drawing/2014/main" id="{6C618FCA-4417-4E4A-8F41-11750BDEE470}"/>
              </a:ext>
            </a:extLst>
          </p:cNvPr>
          <p:cNvSpPr txBox="1"/>
          <p:nvPr/>
        </p:nvSpPr>
        <p:spPr>
          <a:xfrm>
            <a:off x="7744367" y="4678578"/>
            <a:ext cx="1800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Account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State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8" name="표 38">
            <a:extLst>
              <a:ext uri="{FF2B5EF4-FFF2-40B4-BE49-F238E27FC236}">
                <a16:creationId xmlns:a16="http://schemas.microsoft.com/office/drawing/2014/main" id="{FEEF237A-67B2-45D4-9DF8-4AB3E6036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44652"/>
              </p:ext>
            </p:extLst>
          </p:nvPr>
        </p:nvGraphicFramePr>
        <p:xfrm>
          <a:off x="7735180" y="5068336"/>
          <a:ext cx="185389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899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</a:tblGrid>
              <a:tr h="21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 (default: 1)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03072"/>
                  </a:ext>
                </a:extLst>
              </a:tr>
              <a:tr h="21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balance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9347"/>
                  </a:ext>
                </a:extLst>
              </a:tr>
              <a:tr h="21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00C8EB"/>
                          </a:solidFill>
                        </a:rPr>
                        <a:t>storage hash</a:t>
                      </a:r>
                      <a:endParaRPr lang="ko-KR" altLang="en-US" sz="1600" b="0" dirty="0">
                        <a:solidFill>
                          <a:srgbClr val="00C8E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8799"/>
                  </a:ext>
                </a:extLst>
              </a:tr>
              <a:tr h="21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00C8EB"/>
                          </a:solidFill>
                        </a:rPr>
                        <a:t>code hash</a:t>
                      </a:r>
                      <a:endParaRPr lang="ko-KR" altLang="en-US" sz="1600" b="0" dirty="0">
                        <a:solidFill>
                          <a:srgbClr val="00C8E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9651"/>
                  </a:ext>
                </a:extLst>
              </a:tr>
            </a:tbl>
          </a:graphicData>
        </a:graphic>
      </p:graphicFrame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88DDD6A-A512-43C1-BC5F-11D76786C029}"/>
              </a:ext>
            </a:extLst>
          </p:cNvPr>
          <p:cNvCxnSpPr>
            <a:cxnSpLocks/>
          </p:cNvCxnSpPr>
          <p:nvPr/>
        </p:nvCxnSpPr>
        <p:spPr>
          <a:xfrm>
            <a:off x="8637836" y="4439267"/>
            <a:ext cx="0" cy="23856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원통형 70">
            <a:extLst>
              <a:ext uri="{FF2B5EF4-FFF2-40B4-BE49-F238E27FC236}">
                <a16:creationId xmlns:a16="http://schemas.microsoft.com/office/drawing/2014/main" id="{F00AF3B0-36A3-461D-BBF7-398C6BB4361D}"/>
              </a:ext>
            </a:extLst>
          </p:cNvPr>
          <p:cNvSpPr>
            <a:spLocks noChangeAspect="1"/>
          </p:cNvSpPr>
          <p:nvPr/>
        </p:nvSpPr>
        <p:spPr>
          <a:xfrm>
            <a:off x="10112106" y="5759265"/>
            <a:ext cx="230400" cy="288000"/>
          </a:xfrm>
          <a:prstGeom prst="ca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3" name="그래픽 72">
            <a:extLst>
              <a:ext uri="{FF2B5EF4-FFF2-40B4-BE49-F238E27FC236}">
                <a16:creationId xmlns:a16="http://schemas.microsoft.com/office/drawing/2014/main" id="{A7D3CF5E-E787-4976-911B-07CCEEA7F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12106" y="6119305"/>
            <a:ext cx="231188" cy="288000"/>
          </a:xfrm>
          <a:prstGeom prst="rect">
            <a:avLst/>
          </a:prstGeom>
        </p:spPr>
      </p:pic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CE7D4A5-22A0-43C6-8E18-A4DE0458123F}"/>
              </a:ext>
            </a:extLst>
          </p:cNvPr>
          <p:cNvCxnSpPr>
            <a:cxnSpLocks/>
          </p:cNvCxnSpPr>
          <p:nvPr/>
        </p:nvCxnSpPr>
        <p:spPr>
          <a:xfrm>
            <a:off x="9690890" y="5903281"/>
            <a:ext cx="267642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2E0536E-9A99-4E04-8E1C-C4DF3B26C073}"/>
              </a:ext>
            </a:extLst>
          </p:cNvPr>
          <p:cNvCxnSpPr>
            <a:cxnSpLocks/>
          </p:cNvCxnSpPr>
          <p:nvPr/>
        </p:nvCxnSpPr>
        <p:spPr>
          <a:xfrm flipV="1">
            <a:off x="9709029" y="6263305"/>
            <a:ext cx="249503" cy="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791A9C3-DBAB-4B39-BD24-817AF8F99E79}"/>
              </a:ext>
            </a:extLst>
          </p:cNvPr>
          <p:cNvCxnSpPr>
            <a:cxnSpLocks/>
          </p:cNvCxnSpPr>
          <p:nvPr/>
        </p:nvCxnSpPr>
        <p:spPr>
          <a:xfrm>
            <a:off x="8637836" y="1844824"/>
            <a:ext cx="0" cy="79626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표 38">
            <a:extLst>
              <a:ext uri="{FF2B5EF4-FFF2-40B4-BE49-F238E27FC236}">
                <a16:creationId xmlns:a16="http://schemas.microsoft.com/office/drawing/2014/main" id="{BF449BFB-F446-4523-96E3-495D45AD5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763284"/>
              </p:ext>
            </p:extLst>
          </p:nvPr>
        </p:nvGraphicFramePr>
        <p:xfrm>
          <a:off x="10344472" y="5738896"/>
          <a:ext cx="115212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storage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8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bytecode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9651"/>
                  </a:ext>
                </a:extLst>
              </a:tr>
            </a:tbl>
          </a:graphicData>
        </a:graphic>
      </p:graphicFrame>
      <p:grpSp>
        <p:nvGrpSpPr>
          <p:cNvPr id="92" name="그룹 91">
            <a:extLst>
              <a:ext uri="{FF2B5EF4-FFF2-40B4-BE49-F238E27FC236}">
                <a16:creationId xmlns:a16="http://schemas.microsoft.com/office/drawing/2014/main" id="{77FC8CA1-26D1-417D-8EAD-5E3ABA6E0D20}"/>
              </a:ext>
            </a:extLst>
          </p:cNvPr>
          <p:cNvGrpSpPr/>
          <p:nvPr/>
        </p:nvGrpSpPr>
        <p:grpSpPr>
          <a:xfrm>
            <a:off x="6823454" y="1275494"/>
            <a:ext cx="4708284" cy="406633"/>
            <a:chOff x="7135916" y="1275494"/>
            <a:chExt cx="4708284" cy="406633"/>
          </a:xfrm>
        </p:grpSpPr>
        <p:sp>
          <p:nvSpPr>
            <p:cNvPr id="13" name="TextBox 17">
              <a:extLst>
                <a:ext uri="{FF2B5EF4-FFF2-40B4-BE49-F238E27FC236}">
                  <a16:creationId xmlns:a16="http://schemas.microsoft.com/office/drawing/2014/main" id="{E483E896-F3BD-E9D8-1CA9-9E8067BF925B}"/>
                </a:ext>
              </a:extLst>
            </p:cNvPr>
            <p:cNvSpPr txBox="1"/>
            <p:nvPr/>
          </p:nvSpPr>
          <p:spPr>
            <a:xfrm>
              <a:off x="7135916" y="1282017"/>
              <a:ext cx="1980000" cy="40011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 err="1">
                  <a:solidFill>
                    <a:srgbClr val="00C8EB"/>
                  </a:solidFill>
                  <a:ea typeface="맑은 고딕"/>
                </a:rPr>
                <a:t>Sender</a:t>
              </a:r>
              <a:r>
                <a:rPr lang="ko-KR" altLang="en-US" sz="2000" dirty="0">
                  <a:solidFill>
                    <a:srgbClr val="00C8EB"/>
                  </a:solidFill>
                  <a:ea typeface="맑은 고딕"/>
                </a:rPr>
                <a:t> </a:t>
              </a:r>
              <a:r>
                <a:rPr lang="ko-KR" altLang="en-US" sz="2000" dirty="0" err="1">
                  <a:solidFill>
                    <a:srgbClr val="00C8EB"/>
                  </a:solidFill>
                  <a:ea typeface="맑은 고딕"/>
                </a:rPr>
                <a:t>address</a:t>
              </a:r>
            </a:p>
          </p:txBody>
        </p:sp>
        <p:sp>
          <p:nvSpPr>
            <p:cNvPr id="15" name="TextBox 19">
              <a:extLst>
                <a:ext uri="{FF2B5EF4-FFF2-40B4-BE49-F238E27FC236}">
                  <a16:creationId xmlns:a16="http://schemas.microsoft.com/office/drawing/2014/main" id="{66BEA181-D146-92AC-A3A8-4ECFD847B563}"/>
                </a:ext>
              </a:extLst>
            </p:cNvPr>
            <p:cNvSpPr txBox="1"/>
            <p:nvPr/>
          </p:nvSpPr>
          <p:spPr>
            <a:xfrm>
              <a:off x="9218930" y="1275494"/>
              <a:ext cx="1260000" cy="40011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 err="1">
                  <a:solidFill>
                    <a:srgbClr val="00C8EB"/>
                  </a:solidFill>
                  <a:ea typeface="맑은 고딕"/>
                </a:rPr>
                <a:t>nonce</a:t>
              </a:r>
            </a:p>
          </p:txBody>
        </p:sp>
        <p:sp>
          <p:nvSpPr>
            <p:cNvPr id="91" name="TextBox 19">
              <a:extLst>
                <a:ext uri="{FF2B5EF4-FFF2-40B4-BE49-F238E27FC236}">
                  <a16:creationId xmlns:a16="http://schemas.microsoft.com/office/drawing/2014/main" id="{65B69AD1-600F-43DE-A54E-3BB1763C532C}"/>
                </a:ext>
              </a:extLst>
            </p:cNvPr>
            <p:cNvSpPr txBox="1"/>
            <p:nvPr/>
          </p:nvSpPr>
          <p:spPr>
            <a:xfrm>
              <a:off x="10584200" y="1277371"/>
              <a:ext cx="1260000" cy="40011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init code</a:t>
              </a:r>
              <a:endParaRPr lang="ko-KR" altLang="en-US" sz="2000" dirty="0" err="1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454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/>
      <p:bldP spid="12" grpId="0"/>
      <p:bldP spid="34" grpId="0"/>
      <p:bldP spid="44" grpId="0"/>
      <p:bldP spid="66" grpId="0" animBg="1"/>
      <p:bldP spid="67" grpId="0"/>
      <p:bldP spid="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C26C14-FB62-4611-A29F-DF47008C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: EOA </a:t>
            </a:r>
            <a:r>
              <a:rPr lang="ko-KR" altLang="en-US" dirty="0"/>
              <a:t>가 보낼 메시지를 가지고 있는 서명된 데이터 패키지</a:t>
            </a:r>
            <a:endParaRPr lang="en-US" altLang="ko-KR" dirty="0"/>
          </a:p>
          <a:p>
            <a:r>
              <a:rPr lang="ko-KR" altLang="en-US" dirty="0"/>
              <a:t>메시지 </a:t>
            </a:r>
            <a:r>
              <a:rPr lang="en-US" altLang="ko-KR" dirty="0"/>
              <a:t>: Account </a:t>
            </a:r>
            <a:r>
              <a:rPr lang="ko-KR" altLang="en-US" dirty="0"/>
              <a:t>에서 </a:t>
            </a:r>
            <a:r>
              <a:rPr lang="en-US" altLang="ko-KR" dirty="0"/>
              <a:t>Account</a:t>
            </a:r>
            <a:r>
              <a:rPr lang="ko-KR" altLang="en-US" dirty="0"/>
              <a:t>로 전달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88958A5-C292-4E88-AC6C-28F90945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(Transaction) </a:t>
            </a:r>
            <a:r>
              <a:rPr lang="ko-KR" altLang="en-US" dirty="0"/>
              <a:t>과 메시지 </a:t>
            </a:r>
            <a:r>
              <a:rPr lang="en-US" altLang="ko-KR" dirty="0"/>
              <a:t>(Message)</a:t>
            </a:r>
            <a:endParaRPr lang="ko-KR" altLang="en-US" dirty="0"/>
          </a:p>
        </p:txBody>
      </p:sp>
      <p:graphicFrame>
        <p:nvGraphicFramePr>
          <p:cNvPr id="4" name="표 38">
            <a:extLst>
              <a:ext uri="{FF2B5EF4-FFF2-40B4-BE49-F238E27FC236}">
                <a16:creationId xmlns:a16="http://schemas.microsoft.com/office/drawing/2014/main" id="{025AFE5D-7699-4469-9849-1A06BE60E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62827"/>
              </p:ext>
            </p:extLst>
          </p:nvPr>
        </p:nvGraphicFramePr>
        <p:xfrm>
          <a:off x="1745467" y="2729726"/>
          <a:ext cx="2865416" cy="386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16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</a:tblGrid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03072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gasPrice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9347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gasLimit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8799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to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9651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855020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data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41349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v, r, s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955739"/>
                  </a:ext>
                </a:extLst>
              </a:tr>
            </a:tbl>
          </a:graphicData>
        </a:graphic>
      </p:graphicFrame>
      <p:sp>
        <p:nvSpPr>
          <p:cNvPr id="6" name="TextBox 4">
            <a:extLst>
              <a:ext uri="{FF2B5EF4-FFF2-40B4-BE49-F238E27FC236}">
                <a16:creationId xmlns:a16="http://schemas.microsoft.com/office/drawing/2014/main" id="{57082EC0-A295-4D7C-BB10-07A4DD222E03}"/>
              </a:ext>
            </a:extLst>
          </p:cNvPr>
          <p:cNvSpPr txBox="1"/>
          <p:nvPr/>
        </p:nvSpPr>
        <p:spPr>
          <a:xfrm>
            <a:off x="1884398" y="1571058"/>
            <a:ext cx="2592288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트랜잭션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EB9F531A-0173-41A9-A351-201CFDC21D2D}"/>
              </a:ext>
            </a:extLst>
          </p:cNvPr>
          <p:cNvSpPr txBox="1"/>
          <p:nvPr/>
        </p:nvSpPr>
        <p:spPr>
          <a:xfrm>
            <a:off x="7717046" y="1563447"/>
            <a:ext cx="2592288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메시지</a:t>
            </a:r>
          </a:p>
        </p:txBody>
      </p:sp>
      <p:graphicFrame>
        <p:nvGraphicFramePr>
          <p:cNvPr id="8" name="표 38">
            <a:extLst>
              <a:ext uri="{FF2B5EF4-FFF2-40B4-BE49-F238E27FC236}">
                <a16:creationId xmlns:a16="http://schemas.microsoft.com/office/drawing/2014/main" id="{5E3B9833-0DAE-4014-A30A-596023BBB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6885"/>
              </p:ext>
            </p:extLst>
          </p:nvPr>
        </p:nvGraphicFramePr>
        <p:xfrm>
          <a:off x="7717046" y="2132137"/>
          <a:ext cx="2865416" cy="386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16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</a:tblGrid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from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502743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03072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gasPrice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9347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gasLimit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8799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to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9651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855020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data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4134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1350581-2F15-4F4E-A47F-84C5D55155F7}"/>
              </a:ext>
            </a:extLst>
          </p:cNvPr>
          <p:cNvSpPr txBox="1"/>
          <p:nvPr/>
        </p:nvSpPr>
        <p:spPr>
          <a:xfrm>
            <a:off x="7464152" y="6157294"/>
            <a:ext cx="3118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공개키 복구 ➡ 발신자 주소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D5D0E47-7D15-42AF-93AE-73C6DA429509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0582462" y="2419083"/>
            <a:ext cx="119652" cy="3907488"/>
          </a:xfrm>
          <a:prstGeom prst="bentConnector3">
            <a:avLst>
              <a:gd name="adj1" fmla="val 291054"/>
            </a:avLst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E183814-C7D5-48FD-A1CC-DB7144B36059}"/>
              </a:ext>
            </a:extLst>
          </p:cNvPr>
          <p:cNvSpPr txBox="1"/>
          <p:nvPr/>
        </p:nvSpPr>
        <p:spPr>
          <a:xfrm>
            <a:off x="5699956" y="1567186"/>
            <a:ext cx="7920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>
                    <a:lumMod val="85000"/>
                  </a:schemeClr>
                </a:solidFill>
              </a:rPr>
              <a:t>➡</a:t>
            </a:r>
          </a:p>
        </p:txBody>
      </p:sp>
      <p:graphicFrame>
        <p:nvGraphicFramePr>
          <p:cNvPr id="21" name="표 38">
            <a:extLst>
              <a:ext uri="{FF2B5EF4-FFF2-40B4-BE49-F238E27FC236}">
                <a16:creationId xmlns:a16="http://schemas.microsoft.com/office/drawing/2014/main" id="{F1408207-88D0-44B5-B6AB-BEB5E36A0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2614"/>
              </p:ext>
            </p:extLst>
          </p:nvPr>
        </p:nvGraphicFramePr>
        <p:xfrm>
          <a:off x="4613327" y="2727375"/>
          <a:ext cx="2967792" cy="386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792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</a:tblGrid>
              <a:tr h="5525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발신자 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03072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가스당 지불 가격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9347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가스 최대 수량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8799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수신자 주소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9651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전송할 </a:t>
                      </a:r>
                      <a:r>
                        <a:rPr lang="ko-KR" altLang="en-US" sz="16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이더의</a:t>
                      </a:r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양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855020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선택적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(optional)</a:t>
                      </a:r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데이터 필드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41349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발신자 서명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955739"/>
                  </a:ext>
                </a:extLst>
              </a:tr>
            </a:tbl>
          </a:graphicData>
        </a:graphic>
      </p:graphicFrame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39365C8-6EAD-46B2-AC70-395EDED31E8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240016" y="6326571"/>
            <a:ext cx="1224136" cy="6733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14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EDE4E39-7FCE-4C47-837E-1E4770B9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유형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  <a:r>
              <a:rPr lang="en-US" altLang="ko-KR" dirty="0"/>
              <a:t>[ Message call, Contract creation 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7365BB-84BD-E9E2-F030-16B56C5583DA}"/>
              </a:ext>
            </a:extLst>
          </p:cNvPr>
          <p:cNvSpPr/>
          <p:nvPr/>
        </p:nvSpPr>
        <p:spPr>
          <a:xfrm>
            <a:off x="5120197" y="723066"/>
            <a:ext cx="1983915" cy="25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맑은 고딕"/>
              </a:rPr>
              <a:t>submit by </a:t>
            </a:r>
            <a:br>
              <a:rPr lang="en-US" altLang="ko-KR" sz="2000" dirty="0">
                <a:ea typeface="맑은 고딕"/>
              </a:rPr>
            </a:br>
            <a:r>
              <a:rPr lang="ko-KR" altLang="en-US" sz="2000" dirty="0">
                <a:ea typeface="맑은 고딕"/>
              </a:rPr>
              <a:t>EOA</a:t>
            </a:r>
            <a:endParaRPr 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A5AE2E-55A4-A8A4-1DD0-E1DEC39F6CA5}"/>
              </a:ext>
            </a:extLst>
          </p:cNvPr>
          <p:cNvSpPr/>
          <p:nvPr/>
        </p:nvSpPr>
        <p:spPr>
          <a:xfrm>
            <a:off x="7757527" y="663200"/>
            <a:ext cx="2798346" cy="372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dirty="0" err="1">
                <a:ea typeface="맑은 고딕"/>
              </a:rPr>
              <a:t>Contract</a:t>
            </a:r>
            <a:r>
              <a:rPr lang="ko-KR" altLang="en-US" sz="2500" dirty="0">
                <a:ea typeface="맑은 고딕"/>
              </a:rPr>
              <a:t> </a:t>
            </a:r>
            <a:r>
              <a:rPr lang="ko-KR" altLang="en-US" sz="2500" dirty="0" err="1">
                <a:ea typeface="맑은 고딕"/>
              </a:rPr>
              <a:t>creation</a:t>
            </a:r>
            <a:endParaRPr lang="ko-KR" sz="2500" dirty="0" err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391026-46CC-F98C-4192-BDBD3D2AB103}"/>
              </a:ext>
            </a:extLst>
          </p:cNvPr>
          <p:cNvSpPr/>
          <p:nvPr/>
        </p:nvSpPr>
        <p:spPr>
          <a:xfrm>
            <a:off x="1993486" y="663568"/>
            <a:ext cx="2096936" cy="372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dirty="0" err="1">
                <a:ea typeface="맑은 고딕"/>
              </a:rPr>
              <a:t>Message</a:t>
            </a:r>
            <a:r>
              <a:rPr lang="ko-KR" altLang="en-US" sz="2500" dirty="0">
                <a:ea typeface="맑은 고딕"/>
              </a:rPr>
              <a:t> </a:t>
            </a:r>
            <a:r>
              <a:rPr lang="ko-KR" altLang="en-US" sz="2500" dirty="0" err="1">
                <a:ea typeface="맑은 고딕"/>
              </a:rPr>
              <a:t>call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E2B2962-DB22-47CD-8627-A04F6FAEAEEC}"/>
              </a:ext>
            </a:extLst>
          </p:cNvPr>
          <p:cNvGrpSpPr/>
          <p:nvPr/>
        </p:nvGrpSpPr>
        <p:grpSpPr>
          <a:xfrm>
            <a:off x="1415480" y="1870991"/>
            <a:ext cx="3240000" cy="1396364"/>
            <a:chOff x="1322376" y="1833648"/>
            <a:chExt cx="3240000" cy="139636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694EED6-854C-044D-5C9B-815676D9872B}"/>
                </a:ext>
              </a:extLst>
            </p:cNvPr>
            <p:cNvSpPr/>
            <p:nvPr/>
          </p:nvSpPr>
          <p:spPr>
            <a:xfrm>
              <a:off x="1322376" y="1833648"/>
              <a:ext cx="3240000" cy="1080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ea typeface="맑은 고딕"/>
                </a:rPr>
                <a:t>EOA </a:t>
              </a:r>
              <a:r>
                <a:rPr lang="ko-KR" altLang="en-US" sz="1600" dirty="0">
                  <a:ea typeface="+mn-lt"/>
                  <a:cs typeface="+mn-lt"/>
                </a:rPr>
                <a:t>                  </a:t>
              </a:r>
              <a:r>
                <a:rPr lang="ko-KR" altLang="en-US" sz="1600" dirty="0">
                  <a:ea typeface="맑은 고딕"/>
                </a:rPr>
                <a:t> EOA </a:t>
              </a:r>
              <a:r>
                <a:rPr lang="ko-KR" altLang="en-US" sz="1600" dirty="0" err="1">
                  <a:ea typeface="맑은 고딕"/>
                </a:rPr>
                <a:t>or</a:t>
              </a:r>
              <a:r>
                <a:rPr lang="ko-KR" altLang="en-US" sz="1600" dirty="0">
                  <a:ea typeface="맑은 고딕"/>
                </a:rPr>
                <a:t> CA</a:t>
              </a:r>
              <a:endParaRPr lang="ko-KR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E715E5A-3A7E-6A1F-A78F-5801500AE4C5}"/>
                </a:ext>
              </a:extLst>
            </p:cNvPr>
            <p:cNvSpPr/>
            <p:nvPr/>
          </p:nvSpPr>
          <p:spPr>
            <a:xfrm>
              <a:off x="2171450" y="2910215"/>
              <a:ext cx="1538941" cy="31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</a:rPr>
                <a:t>World State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5F3F6C-5B03-7C3C-A815-1243CDFD8453}"/>
                </a:ext>
              </a:extLst>
            </p:cNvPr>
            <p:cNvSpPr/>
            <p:nvPr/>
          </p:nvSpPr>
          <p:spPr>
            <a:xfrm>
              <a:off x="1867430" y="2040554"/>
              <a:ext cx="1538941" cy="31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rgbClr val="00C8EB"/>
                  </a:solidFill>
                  <a:latin typeface="Malgun Gothic"/>
                  <a:ea typeface="Malgun Gothic"/>
                </a:rPr>
                <a:t>Message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1FAA5FAA-E30E-487B-9A05-AE10EDF4BFDA}"/>
                </a:ext>
              </a:extLst>
            </p:cNvPr>
            <p:cNvCxnSpPr>
              <a:cxnSpLocks/>
            </p:cNvCxnSpPr>
            <p:nvPr/>
          </p:nvCxnSpPr>
          <p:spPr>
            <a:xfrm>
              <a:off x="2041222" y="2362204"/>
              <a:ext cx="1191359" cy="0"/>
            </a:xfrm>
            <a:prstGeom prst="straightConnector1">
              <a:avLst/>
            </a:prstGeom>
            <a:ln>
              <a:solidFill>
                <a:srgbClr val="00C8E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9">
            <a:extLst>
              <a:ext uri="{FF2B5EF4-FFF2-40B4-BE49-F238E27FC236}">
                <a16:creationId xmlns:a16="http://schemas.microsoft.com/office/drawing/2014/main" id="{092A0054-C117-4DFE-A7AD-1BDE6621C228}"/>
              </a:ext>
            </a:extLst>
          </p:cNvPr>
          <p:cNvSpPr txBox="1"/>
          <p:nvPr/>
        </p:nvSpPr>
        <p:spPr>
          <a:xfrm>
            <a:off x="2290355" y="1149312"/>
            <a:ext cx="1500270" cy="31335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18000" tIns="18000" rIns="18000" bIns="180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Transaction</a:t>
            </a:r>
            <a:endParaRPr lang="ko-KR" altLang="en-US" dirty="0" err="1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6C93766-056C-4F5E-8AFD-47BA821874A5}"/>
              </a:ext>
            </a:extLst>
          </p:cNvPr>
          <p:cNvCxnSpPr>
            <a:cxnSpLocks/>
          </p:cNvCxnSpPr>
          <p:nvPr/>
        </p:nvCxnSpPr>
        <p:spPr>
          <a:xfrm>
            <a:off x="3035300" y="1534670"/>
            <a:ext cx="0" cy="23856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9">
            <a:extLst>
              <a:ext uri="{FF2B5EF4-FFF2-40B4-BE49-F238E27FC236}">
                <a16:creationId xmlns:a16="http://schemas.microsoft.com/office/drawing/2014/main" id="{E8B21BB9-B93A-4CB7-8BAC-3BB8D2C5D752}"/>
              </a:ext>
            </a:extLst>
          </p:cNvPr>
          <p:cNvSpPr txBox="1"/>
          <p:nvPr/>
        </p:nvSpPr>
        <p:spPr>
          <a:xfrm>
            <a:off x="8378070" y="1149433"/>
            <a:ext cx="1500270" cy="31335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18000" tIns="18000" rIns="18000" bIns="180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Transaction</a:t>
            </a:r>
            <a:endParaRPr lang="ko-KR" altLang="en-US" dirty="0" err="1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4176A19-1AC4-4AAC-BF41-6FCF3D2470ED}"/>
              </a:ext>
            </a:extLst>
          </p:cNvPr>
          <p:cNvGrpSpPr/>
          <p:nvPr/>
        </p:nvGrpSpPr>
        <p:grpSpPr>
          <a:xfrm>
            <a:off x="335360" y="4365104"/>
            <a:ext cx="2382209" cy="2371002"/>
            <a:chOff x="3200056" y="1117210"/>
            <a:chExt cx="2382209" cy="2371002"/>
          </a:xfrm>
        </p:grpSpPr>
        <p:sp>
          <p:nvSpPr>
            <p:cNvPr id="150" name="TextBox 42">
              <a:extLst>
                <a:ext uri="{FF2B5EF4-FFF2-40B4-BE49-F238E27FC236}">
                  <a16:creationId xmlns:a16="http://schemas.microsoft.com/office/drawing/2014/main" id="{0E22AF40-57A4-42B8-948F-6B0B18382A26}"/>
                </a:ext>
              </a:extLst>
            </p:cNvPr>
            <p:cNvSpPr txBox="1"/>
            <p:nvPr/>
          </p:nvSpPr>
          <p:spPr>
            <a:xfrm>
              <a:off x="3726782" y="3211213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World State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(t)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151" name="TextBox 36">
              <a:extLst>
                <a:ext uri="{FF2B5EF4-FFF2-40B4-BE49-F238E27FC236}">
                  <a16:creationId xmlns:a16="http://schemas.microsoft.com/office/drawing/2014/main" id="{23D44AE3-07E2-497E-86F5-A97955CA6225}"/>
                </a:ext>
              </a:extLst>
            </p:cNvPr>
            <p:cNvSpPr txBox="1"/>
            <p:nvPr/>
          </p:nvSpPr>
          <p:spPr>
            <a:xfrm>
              <a:off x="3284572" y="1231441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2" name="TextBox 36">
              <a:extLst>
                <a:ext uri="{FF2B5EF4-FFF2-40B4-BE49-F238E27FC236}">
                  <a16:creationId xmlns:a16="http://schemas.microsoft.com/office/drawing/2014/main" id="{BE3A1E39-098F-483B-A780-0A5547B3B4BC}"/>
                </a:ext>
              </a:extLst>
            </p:cNvPr>
            <p:cNvSpPr txBox="1"/>
            <p:nvPr/>
          </p:nvSpPr>
          <p:spPr>
            <a:xfrm>
              <a:off x="3280759" y="1493598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0660ED-0CF2-4510-A1BD-2E934A599600}"/>
                </a:ext>
              </a:extLst>
            </p:cNvPr>
            <p:cNvSpPr txBox="1"/>
            <p:nvPr/>
          </p:nvSpPr>
          <p:spPr>
            <a:xfrm>
              <a:off x="3561318" y="1728342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4" name="TextBox 36">
              <a:extLst>
                <a:ext uri="{FF2B5EF4-FFF2-40B4-BE49-F238E27FC236}">
                  <a16:creationId xmlns:a16="http://schemas.microsoft.com/office/drawing/2014/main" id="{1879C6FE-464B-4949-8C27-51CA65C51947}"/>
                </a:ext>
              </a:extLst>
            </p:cNvPr>
            <p:cNvSpPr txBox="1"/>
            <p:nvPr/>
          </p:nvSpPr>
          <p:spPr>
            <a:xfrm>
              <a:off x="3280759" y="2045721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5" name="TextBox 36">
              <a:extLst>
                <a:ext uri="{FF2B5EF4-FFF2-40B4-BE49-F238E27FC236}">
                  <a16:creationId xmlns:a16="http://schemas.microsoft.com/office/drawing/2014/main" id="{985E3D6F-8ECF-4436-82B5-065899D71EB7}"/>
                </a:ext>
              </a:extLst>
            </p:cNvPr>
            <p:cNvSpPr txBox="1"/>
            <p:nvPr/>
          </p:nvSpPr>
          <p:spPr>
            <a:xfrm>
              <a:off x="4295960" y="1231441"/>
              <a:ext cx="1209050" cy="2210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6" name="TextBox 36">
              <a:extLst>
                <a:ext uri="{FF2B5EF4-FFF2-40B4-BE49-F238E27FC236}">
                  <a16:creationId xmlns:a16="http://schemas.microsoft.com/office/drawing/2014/main" id="{7AEA5D16-C20D-488A-BA07-E93C219A1B69}"/>
                </a:ext>
              </a:extLst>
            </p:cNvPr>
            <p:cNvSpPr txBox="1"/>
            <p:nvPr/>
          </p:nvSpPr>
          <p:spPr>
            <a:xfrm>
              <a:off x="4292147" y="1493598"/>
              <a:ext cx="1209050" cy="2210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75F791C-2E61-408A-BBA2-2304EA8E1A58}"/>
                </a:ext>
              </a:extLst>
            </p:cNvPr>
            <p:cNvSpPr txBox="1"/>
            <p:nvPr/>
          </p:nvSpPr>
          <p:spPr>
            <a:xfrm>
              <a:off x="4712224" y="1728342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8" name="TextBox 36">
              <a:extLst>
                <a:ext uri="{FF2B5EF4-FFF2-40B4-BE49-F238E27FC236}">
                  <a16:creationId xmlns:a16="http://schemas.microsoft.com/office/drawing/2014/main" id="{49499A43-23BE-44F4-A48D-98107B5BB3FD}"/>
                </a:ext>
              </a:extLst>
            </p:cNvPr>
            <p:cNvSpPr txBox="1"/>
            <p:nvPr/>
          </p:nvSpPr>
          <p:spPr>
            <a:xfrm>
              <a:off x="4316314" y="2045721"/>
              <a:ext cx="1184884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2597DFDC-BC08-42BD-8C9C-89C4D02B3F08}"/>
                </a:ext>
              </a:extLst>
            </p:cNvPr>
            <p:cNvCxnSpPr>
              <a:cxnSpLocks/>
              <a:stCxn id="151" idx="3"/>
              <a:endCxn id="155" idx="1"/>
            </p:cNvCxnSpPr>
            <p:nvPr/>
          </p:nvCxnSpPr>
          <p:spPr>
            <a:xfrm>
              <a:off x="4067679" y="1341950"/>
              <a:ext cx="22828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00FF19D0-C0AE-483F-974B-CB437FDEC8F0}"/>
                </a:ext>
              </a:extLst>
            </p:cNvPr>
            <p:cNvCxnSpPr>
              <a:cxnSpLocks/>
              <a:stCxn id="152" idx="3"/>
              <a:endCxn id="156" idx="1"/>
            </p:cNvCxnSpPr>
            <p:nvPr/>
          </p:nvCxnSpPr>
          <p:spPr>
            <a:xfrm>
              <a:off x="4063866" y="1604107"/>
              <a:ext cx="22828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60819D01-A466-4776-8974-258904F94604}"/>
                </a:ext>
              </a:extLst>
            </p:cNvPr>
            <p:cNvCxnSpPr>
              <a:cxnSpLocks/>
              <a:stCxn id="154" idx="3"/>
              <a:endCxn id="158" idx="1"/>
            </p:cNvCxnSpPr>
            <p:nvPr/>
          </p:nvCxnSpPr>
          <p:spPr>
            <a:xfrm>
              <a:off x="4063866" y="2156230"/>
              <a:ext cx="252448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0B20BA26-096A-4432-A576-3496A3891E7A}"/>
                </a:ext>
              </a:extLst>
            </p:cNvPr>
            <p:cNvGrpSpPr/>
            <p:nvPr/>
          </p:nvGrpSpPr>
          <p:grpSpPr>
            <a:xfrm>
              <a:off x="4295800" y="2644126"/>
              <a:ext cx="1236786" cy="508034"/>
              <a:chOff x="7163938" y="4363267"/>
              <a:chExt cx="1236786" cy="508034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49CB0D81-83AC-4D71-8A0C-76B29EF85691}"/>
                  </a:ext>
                </a:extLst>
              </p:cNvPr>
              <p:cNvGrpSpPr/>
              <p:nvPr/>
            </p:nvGrpSpPr>
            <p:grpSpPr>
              <a:xfrm>
                <a:off x="7163938" y="4363267"/>
                <a:ext cx="618393" cy="508034"/>
                <a:chOff x="7021855" y="4669484"/>
                <a:chExt cx="618393" cy="508034"/>
              </a:xfrm>
            </p:grpSpPr>
            <p:sp>
              <p:nvSpPr>
                <p:cNvPr id="170" name="TextBox 45">
                  <a:extLst>
                    <a:ext uri="{FF2B5EF4-FFF2-40B4-BE49-F238E27FC236}">
                      <a16:creationId xmlns:a16="http://schemas.microsoft.com/office/drawing/2014/main" id="{18959E0D-08A3-4C75-B50F-2174968ACC62}"/>
                    </a:ext>
                  </a:extLst>
                </p:cNvPr>
                <p:cNvSpPr txBox="1"/>
                <p:nvPr/>
              </p:nvSpPr>
              <p:spPr>
                <a:xfrm>
                  <a:off x="7021855" y="4971041"/>
                  <a:ext cx="618393" cy="206477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10800" tIns="10800" rIns="10800" bIns="1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200" dirty="0" err="1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rPr>
                    <a:t>code</a:t>
                  </a:r>
                </a:p>
              </p:txBody>
            </p:sp>
            <p:pic>
              <p:nvPicPr>
                <p:cNvPr id="171" name="그래픽 170">
                  <a:extLst>
                    <a:ext uri="{FF2B5EF4-FFF2-40B4-BE49-F238E27FC236}">
                      <a16:creationId xmlns:a16="http://schemas.microsoft.com/office/drawing/2014/main" id="{18263FC7-82BB-4816-9229-5D1D93FD2B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15458" y="4669484"/>
                  <a:ext cx="231188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6C9CF6FA-2071-40C3-8144-6386D5834D72}"/>
                  </a:ext>
                </a:extLst>
              </p:cNvPr>
              <p:cNvGrpSpPr/>
              <p:nvPr/>
            </p:nvGrpSpPr>
            <p:grpSpPr>
              <a:xfrm>
                <a:off x="7782331" y="4363267"/>
                <a:ext cx="618393" cy="508033"/>
                <a:chOff x="7640248" y="4669484"/>
                <a:chExt cx="618393" cy="508033"/>
              </a:xfrm>
            </p:grpSpPr>
            <p:sp>
              <p:nvSpPr>
                <p:cNvPr id="168" name="원통형 167">
                  <a:extLst>
                    <a:ext uri="{FF2B5EF4-FFF2-40B4-BE49-F238E27FC236}">
                      <a16:creationId xmlns:a16="http://schemas.microsoft.com/office/drawing/2014/main" id="{241CE7C0-0395-4E3F-AFD7-5E6ED833CD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42110" y="4669484"/>
                  <a:ext cx="230400" cy="288000"/>
                </a:xfrm>
                <a:prstGeom prst="can">
                  <a:avLst/>
                </a:prstGeom>
                <a:noFill/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169" name="TextBox 45">
                  <a:extLst>
                    <a:ext uri="{FF2B5EF4-FFF2-40B4-BE49-F238E27FC236}">
                      <a16:creationId xmlns:a16="http://schemas.microsoft.com/office/drawing/2014/main" id="{31DF7840-DF61-43AB-BEDD-1452AD78B4B9}"/>
                    </a:ext>
                  </a:extLst>
                </p:cNvPr>
                <p:cNvSpPr txBox="1"/>
                <p:nvPr/>
              </p:nvSpPr>
              <p:spPr>
                <a:xfrm>
                  <a:off x="7640248" y="4971040"/>
                  <a:ext cx="618393" cy="206477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10800" tIns="10800" rIns="10800" bIns="1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rPr>
                    <a:t>storage</a:t>
                  </a:r>
                  <a:endPara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endParaRPr>
                </a:p>
              </p:txBody>
            </p:sp>
          </p:grpSp>
        </p:grp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24F6C342-F2A4-40C8-969A-0BB4696FB1A8}"/>
                </a:ext>
              </a:extLst>
            </p:cNvPr>
            <p:cNvCxnSpPr>
              <a:cxnSpLocks/>
            </p:cNvCxnSpPr>
            <p:nvPr/>
          </p:nvCxnSpPr>
          <p:spPr>
            <a:xfrm>
              <a:off x="4604996" y="2284086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3DD68D87-B299-44B2-A9E8-026C194E8A36}"/>
                </a:ext>
              </a:extLst>
            </p:cNvPr>
            <p:cNvCxnSpPr>
              <a:cxnSpLocks/>
            </p:cNvCxnSpPr>
            <p:nvPr/>
          </p:nvCxnSpPr>
          <p:spPr>
            <a:xfrm>
              <a:off x="5230504" y="2278739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170ECEF-E6AA-49D3-9D0F-FD33F3D373E8}"/>
                </a:ext>
              </a:extLst>
            </p:cNvPr>
            <p:cNvSpPr/>
            <p:nvPr/>
          </p:nvSpPr>
          <p:spPr>
            <a:xfrm>
              <a:off x="3200056" y="1117210"/>
              <a:ext cx="2382209" cy="209056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24C870C8-D4CA-4C4A-B85D-B8DA480C323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104112" y="849060"/>
            <a:ext cx="653415" cy="42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3257B513-4F3A-48DC-AAE9-C1BAAC23AE33}"/>
              </a:ext>
            </a:extLst>
          </p:cNvPr>
          <p:cNvCxnSpPr>
            <a:cxnSpLocks/>
          </p:cNvCxnSpPr>
          <p:nvPr/>
        </p:nvCxnSpPr>
        <p:spPr>
          <a:xfrm>
            <a:off x="263525" y="3370008"/>
            <a:ext cx="561645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F8FD875B-B8AF-4E74-8DB5-EBE136F70317}"/>
              </a:ext>
            </a:extLst>
          </p:cNvPr>
          <p:cNvGrpSpPr/>
          <p:nvPr/>
        </p:nvGrpSpPr>
        <p:grpSpPr>
          <a:xfrm>
            <a:off x="7671947" y="1869248"/>
            <a:ext cx="3240000" cy="1396364"/>
            <a:chOff x="7671947" y="1928240"/>
            <a:chExt cx="3240000" cy="139636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A5A95F4-5934-0506-832B-30B6BD0EB288}"/>
                </a:ext>
              </a:extLst>
            </p:cNvPr>
            <p:cNvSpPr/>
            <p:nvPr/>
          </p:nvSpPr>
          <p:spPr>
            <a:xfrm>
              <a:off x="8384959" y="2033084"/>
              <a:ext cx="1538941" cy="31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rgbClr val="00C8EB"/>
                  </a:solidFill>
                  <a:latin typeface="Malgun Gothic"/>
                  <a:ea typeface="Malgun Gothic"/>
                </a:rPr>
                <a:t>Create</a:t>
              </a: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22D1D722-9BAC-4990-853B-A0243CAD31E3}"/>
                </a:ext>
              </a:extLst>
            </p:cNvPr>
            <p:cNvSpPr/>
            <p:nvPr/>
          </p:nvSpPr>
          <p:spPr>
            <a:xfrm>
              <a:off x="7671947" y="1928240"/>
              <a:ext cx="3240000" cy="1080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dirty="0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B31619E0-BDEE-4F88-BE71-6A58B9B27F32}"/>
                </a:ext>
              </a:extLst>
            </p:cNvPr>
            <p:cNvSpPr/>
            <p:nvPr/>
          </p:nvSpPr>
          <p:spPr>
            <a:xfrm>
              <a:off x="8521021" y="3004807"/>
              <a:ext cx="1538941" cy="31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</a:rPr>
                <a:t>World State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C0AD0A36-AE43-470C-BD5B-EB55E281BBCF}"/>
                </a:ext>
              </a:extLst>
            </p:cNvPr>
            <p:cNvSpPr/>
            <p:nvPr/>
          </p:nvSpPr>
          <p:spPr>
            <a:xfrm>
              <a:off x="8241964" y="2363051"/>
              <a:ext cx="1861324" cy="442751"/>
            </a:xfrm>
            <a:prstGeom prst="rect">
              <a:avLst/>
            </a:prstGeom>
            <a:noFill/>
            <a:ln>
              <a:solidFill>
                <a:srgbClr val="00C8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Malgun Gothic"/>
                  <a:ea typeface="Malgun Gothic"/>
                </a:rPr>
                <a:t>Contract account</a:t>
              </a:r>
            </a:p>
          </p:txBody>
        </p: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142087A9-B0CC-42A1-8D4C-DAEEFC7EFFAA}"/>
              </a:ext>
            </a:extLst>
          </p:cNvPr>
          <p:cNvGrpSpPr/>
          <p:nvPr/>
        </p:nvGrpSpPr>
        <p:grpSpPr>
          <a:xfrm>
            <a:off x="6408731" y="4329132"/>
            <a:ext cx="2382209" cy="2371002"/>
            <a:chOff x="3200056" y="1117210"/>
            <a:chExt cx="2382209" cy="2371002"/>
          </a:xfrm>
        </p:grpSpPr>
        <p:sp>
          <p:nvSpPr>
            <p:cNvPr id="262" name="TextBox 42">
              <a:extLst>
                <a:ext uri="{FF2B5EF4-FFF2-40B4-BE49-F238E27FC236}">
                  <a16:creationId xmlns:a16="http://schemas.microsoft.com/office/drawing/2014/main" id="{18B4BD78-EA67-44A7-B32C-DB9358906799}"/>
                </a:ext>
              </a:extLst>
            </p:cNvPr>
            <p:cNvSpPr txBox="1"/>
            <p:nvPr/>
          </p:nvSpPr>
          <p:spPr>
            <a:xfrm>
              <a:off x="3726782" y="3211213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World State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(t)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263" name="TextBox 36">
              <a:extLst>
                <a:ext uri="{FF2B5EF4-FFF2-40B4-BE49-F238E27FC236}">
                  <a16:creationId xmlns:a16="http://schemas.microsoft.com/office/drawing/2014/main" id="{E8C7969C-0D97-47BF-8612-AA4330F40972}"/>
                </a:ext>
              </a:extLst>
            </p:cNvPr>
            <p:cNvSpPr txBox="1"/>
            <p:nvPr/>
          </p:nvSpPr>
          <p:spPr>
            <a:xfrm>
              <a:off x="3284572" y="1231441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4" name="TextBox 36">
              <a:extLst>
                <a:ext uri="{FF2B5EF4-FFF2-40B4-BE49-F238E27FC236}">
                  <a16:creationId xmlns:a16="http://schemas.microsoft.com/office/drawing/2014/main" id="{471E3B8D-E3C2-4F54-89D4-84766D6357C7}"/>
                </a:ext>
              </a:extLst>
            </p:cNvPr>
            <p:cNvSpPr txBox="1"/>
            <p:nvPr/>
          </p:nvSpPr>
          <p:spPr>
            <a:xfrm>
              <a:off x="3280759" y="1493598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735DEDE1-004F-4FB7-8A61-883F7CD262AA}"/>
                </a:ext>
              </a:extLst>
            </p:cNvPr>
            <p:cNvSpPr txBox="1"/>
            <p:nvPr/>
          </p:nvSpPr>
          <p:spPr>
            <a:xfrm>
              <a:off x="3561318" y="1728342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67" name="TextBox 36">
              <a:extLst>
                <a:ext uri="{FF2B5EF4-FFF2-40B4-BE49-F238E27FC236}">
                  <a16:creationId xmlns:a16="http://schemas.microsoft.com/office/drawing/2014/main" id="{A1672A89-97D0-4FA5-8DD4-103562B6B502}"/>
                </a:ext>
              </a:extLst>
            </p:cNvPr>
            <p:cNvSpPr txBox="1"/>
            <p:nvPr/>
          </p:nvSpPr>
          <p:spPr>
            <a:xfrm>
              <a:off x="4295960" y="1231441"/>
              <a:ext cx="1209050" cy="2210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8" name="TextBox 36">
              <a:extLst>
                <a:ext uri="{FF2B5EF4-FFF2-40B4-BE49-F238E27FC236}">
                  <a16:creationId xmlns:a16="http://schemas.microsoft.com/office/drawing/2014/main" id="{EA4D4943-C703-443A-8A60-C33A67760C4D}"/>
                </a:ext>
              </a:extLst>
            </p:cNvPr>
            <p:cNvSpPr txBox="1"/>
            <p:nvPr/>
          </p:nvSpPr>
          <p:spPr>
            <a:xfrm>
              <a:off x="4292147" y="1493598"/>
              <a:ext cx="1209050" cy="2210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42C55AF8-F5F6-4869-A9D9-763A3C0DCC9F}"/>
                </a:ext>
              </a:extLst>
            </p:cNvPr>
            <p:cNvSpPr txBox="1"/>
            <p:nvPr/>
          </p:nvSpPr>
          <p:spPr>
            <a:xfrm>
              <a:off x="4759533" y="1728342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71" name="직선 화살표 연결선 270">
              <a:extLst>
                <a:ext uri="{FF2B5EF4-FFF2-40B4-BE49-F238E27FC236}">
                  <a16:creationId xmlns:a16="http://schemas.microsoft.com/office/drawing/2014/main" id="{9FF0DA69-83B3-4E36-9D39-81598E3C3BD9}"/>
                </a:ext>
              </a:extLst>
            </p:cNvPr>
            <p:cNvCxnSpPr>
              <a:cxnSpLocks/>
              <a:stCxn id="263" idx="3"/>
              <a:endCxn id="267" idx="1"/>
            </p:cNvCxnSpPr>
            <p:nvPr/>
          </p:nvCxnSpPr>
          <p:spPr>
            <a:xfrm>
              <a:off x="4067679" y="1341950"/>
              <a:ext cx="22828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화살표 연결선 271">
              <a:extLst>
                <a:ext uri="{FF2B5EF4-FFF2-40B4-BE49-F238E27FC236}">
                  <a16:creationId xmlns:a16="http://schemas.microsoft.com/office/drawing/2014/main" id="{F3A27931-218E-4C2D-942B-F2CB28E321AC}"/>
                </a:ext>
              </a:extLst>
            </p:cNvPr>
            <p:cNvCxnSpPr>
              <a:cxnSpLocks/>
              <a:stCxn id="264" idx="3"/>
              <a:endCxn id="268" idx="1"/>
            </p:cNvCxnSpPr>
            <p:nvPr/>
          </p:nvCxnSpPr>
          <p:spPr>
            <a:xfrm>
              <a:off x="4063866" y="1604107"/>
              <a:ext cx="22828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ED24C356-77CE-4256-A750-0810EA15B92F}"/>
                </a:ext>
              </a:extLst>
            </p:cNvPr>
            <p:cNvSpPr/>
            <p:nvPr/>
          </p:nvSpPr>
          <p:spPr>
            <a:xfrm>
              <a:off x="3200056" y="1117210"/>
              <a:ext cx="2382209" cy="209056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AFAC2C31-71FD-4A6C-9BEF-B7070DB18C22}"/>
              </a:ext>
            </a:extLst>
          </p:cNvPr>
          <p:cNvGrpSpPr/>
          <p:nvPr/>
        </p:nvGrpSpPr>
        <p:grpSpPr>
          <a:xfrm>
            <a:off x="8358735" y="3501412"/>
            <a:ext cx="1538941" cy="614659"/>
            <a:chOff x="8358735" y="3501412"/>
            <a:chExt cx="1538941" cy="614659"/>
          </a:xfrm>
        </p:grpSpPr>
        <p:sp>
          <p:nvSpPr>
            <p:cNvPr id="289" name="TextBox 9">
              <a:extLst>
                <a:ext uri="{FF2B5EF4-FFF2-40B4-BE49-F238E27FC236}">
                  <a16:creationId xmlns:a16="http://schemas.microsoft.com/office/drawing/2014/main" id="{780D1240-D1E7-4B3B-B013-E798C371DC20}"/>
                </a:ext>
              </a:extLst>
            </p:cNvPr>
            <p:cNvSpPr txBox="1"/>
            <p:nvPr/>
          </p:nvSpPr>
          <p:spPr>
            <a:xfrm>
              <a:off x="8381383" y="3828071"/>
              <a:ext cx="1500270" cy="28800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18000" tIns="18000" rIns="18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 dirty="0" err="1">
                <a:solidFill>
                  <a:srgbClr val="00C8EB"/>
                </a:solidFill>
                <a:ea typeface="맑은 고딕"/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70DBC4EB-3A36-404A-A66F-FA75E8C8B8D1}"/>
                </a:ext>
              </a:extLst>
            </p:cNvPr>
            <p:cNvSpPr/>
            <p:nvPr/>
          </p:nvSpPr>
          <p:spPr>
            <a:xfrm>
              <a:off x="8358735" y="3501412"/>
              <a:ext cx="1538941" cy="31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Malgun Gothic"/>
                  <a:ea typeface="Malgun Gothic"/>
                </a:rPr>
                <a:t>Transaction</a:t>
              </a:r>
            </a:p>
          </p:txBody>
        </p:sp>
        <p:sp>
          <p:nvSpPr>
            <p:cNvPr id="291" name="TextBox 36">
              <a:extLst>
                <a:ext uri="{FF2B5EF4-FFF2-40B4-BE49-F238E27FC236}">
                  <a16:creationId xmlns:a16="http://schemas.microsoft.com/office/drawing/2014/main" id="{64CE05E9-2791-44C9-A3AE-71FF98BD3B21}"/>
                </a:ext>
              </a:extLst>
            </p:cNvPr>
            <p:cNvSpPr txBox="1"/>
            <p:nvPr/>
          </p:nvSpPr>
          <p:spPr>
            <a:xfrm>
              <a:off x="8948546" y="3870528"/>
              <a:ext cx="818739" cy="202842"/>
            </a:xfrm>
            <a:prstGeom prst="rect">
              <a:avLst/>
            </a:prstGeom>
            <a:noFill/>
            <a:ln>
              <a:solidFill>
                <a:srgbClr val="00C8EB"/>
              </a:solidFill>
            </a:ln>
          </p:spPr>
          <p:txBody>
            <a:bodyPr rot="0" spcFirstLastPara="0" vert="horz" wrap="square" lIns="7200" tIns="7200" rIns="7200" bIns="7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rgbClr val="00C8EB"/>
                  </a:solidFill>
                  <a:ea typeface="맑은 고딕"/>
                </a:rPr>
                <a:t>init code</a:t>
              </a:r>
              <a:endParaRPr lang="ko-KR" altLang="en-US" sz="1200" dirty="0">
                <a:solidFill>
                  <a:srgbClr val="00C8EB"/>
                </a:solidFill>
              </a:endParaRPr>
            </a:p>
          </p:txBody>
        </p:sp>
      </p:grp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C27A89CB-758A-4A38-B931-E14E76B7B297}"/>
              </a:ext>
            </a:extLst>
          </p:cNvPr>
          <p:cNvCxnSpPr>
            <a:cxnSpLocks/>
          </p:cNvCxnSpPr>
          <p:nvPr/>
        </p:nvCxnSpPr>
        <p:spPr>
          <a:xfrm>
            <a:off x="6312025" y="3370008"/>
            <a:ext cx="5616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F61A3949-760B-4B26-945F-68A63A174659}"/>
              </a:ext>
            </a:extLst>
          </p:cNvPr>
          <p:cNvCxnSpPr>
            <a:cxnSpLocks/>
          </p:cNvCxnSpPr>
          <p:nvPr/>
        </p:nvCxnSpPr>
        <p:spPr>
          <a:xfrm flipV="1">
            <a:off x="6096000" y="1268760"/>
            <a:ext cx="0" cy="53971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화살표 연결선 296">
            <a:extLst>
              <a:ext uri="{FF2B5EF4-FFF2-40B4-BE49-F238E27FC236}">
                <a16:creationId xmlns:a16="http://schemas.microsoft.com/office/drawing/2014/main" id="{894D65A7-CC08-4099-A61A-71D5603C9514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090422" y="849060"/>
            <a:ext cx="655200" cy="79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화살표 연결선 304">
            <a:extLst>
              <a:ext uri="{FF2B5EF4-FFF2-40B4-BE49-F238E27FC236}">
                <a16:creationId xmlns:a16="http://schemas.microsoft.com/office/drawing/2014/main" id="{7EF800C5-F163-4F14-8247-89A7F74F3F29}"/>
              </a:ext>
            </a:extLst>
          </p:cNvPr>
          <p:cNvCxnSpPr>
            <a:cxnSpLocks/>
          </p:cNvCxnSpPr>
          <p:nvPr/>
        </p:nvCxnSpPr>
        <p:spPr>
          <a:xfrm>
            <a:off x="9120188" y="1527296"/>
            <a:ext cx="0" cy="23856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66BDC867-C28B-4022-865F-78A916AC2A99}"/>
              </a:ext>
            </a:extLst>
          </p:cNvPr>
          <p:cNvGrpSpPr/>
          <p:nvPr/>
        </p:nvGrpSpPr>
        <p:grpSpPr>
          <a:xfrm>
            <a:off x="3342379" y="4365104"/>
            <a:ext cx="2382209" cy="2371002"/>
            <a:chOff x="3342379" y="4365104"/>
            <a:chExt cx="2382209" cy="2371002"/>
          </a:xfrm>
        </p:grpSpPr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6DC0CFB8-3ED8-42F4-832C-AC30D4FBE9E5}"/>
                </a:ext>
              </a:extLst>
            </p:cNvPr>
            <p:cNvGrpSpPr/>
            <p:nvPr/>
          </p:nvGrpSpPr>
          <p:grpSpPr>
            <a:xfrm>
              <a:off x="3342379" y="4365104"/>
              <a:ext cx="2382209" cy="2371002"/>
              <a:chOff x="3200056" y="1117210"/>
              <a:chExt cx="2382209" cy="2371002"/>
            </a:xfrm>
          </p:grpSpPr>
          <p:sp>
            <p:nvSpPr>
              <p:cNvPr id="127" name="TextBox 42">
                <a:extLst>
                  <a:ext uri="{FF2B5EF4-FFF2-40B4-BE49-F238E27FC236}">
                    <a16:creationId xmlns:a16="http://schemas.microsoft.com/office/drawing/2014/main" id="{C7C48BF4-5C1C-4BC0-BBEF-3C6043506191}"/>
                  </a:ext>
                </a:extLst>
              </p:cNvPr>
              <p:cNvSpPr txBox="1"/>
              <p:nvPr/>
            </p:nvSpPr>
            <p:spPr>
              <a:xfrm>
                <a:off x="3551816" y="3211213"/>
                <a:ext cx="1678688" cy="276999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World State </a:t>
                </a:r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(t + 1)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128" name="TextBox 36">
                <a:extLst>
                  <a:ext uri="{FF2B5EF4-FFF2-40B4-BE49-F238E27FC236}">
                    <a16:creationId xmlns:a16="http://schemas.microsoft.com/office/drawing/2014/main" id="{F23793F6-5D75-4895-945C-D882CFA898DC}"/>
                  </a:ext>
                </a:extLst>
              </p:cNvPr>
              <p:cNvSpPr txBox="1"/>
              <p:nvPr/>
            </p:nvSpPr>
            <p:spPr>
              <a:xfrm>
                <a:off x="3284572" y="1231441"/>
                <a:ext cx="783107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 1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9" name="TextBox 36">
                <a:extLst>
                  <a:ext uri="{FF2B5EF4-FFF2-40B4-BE49-F238E27FC236}">
                    <a16:creationId xmlns:a16="http://schemas.microsoft.com/office/drawing/2014/main" id="{098F9351-BAE6-4961-B939-59694CA62AD2}"/>
                  </a:ext>
                </a:extLst>
              </p:cNvPr>
              <p:cNvSpPr txBox="1"/>
              <p:nvPr/>
            </p:nvSpPr>
            <p:spPr>
              <a:xfrm>
                <a:off x="3280759" y="1493598"/>
                <a:ext cx="783107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2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58DFFF4-0ACE-42AC-892E-EEBB3EDF2050}"/>
                  </a:ext>
                </a:extLst>
              </p:cNvPr>
              <p:cNvSpPr txBox="1"/>
              <p:nvPr/>
            </p:nvSpPr>
            <p:spPr>
              <a:xfrm>
                <a:off x="3561318" y="1728342"/>
                <a:ext cx="365006" cy="323165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⋮</a:t>
                </a:r>
                <a:endParaRPr lang="ko-KR" altLang="en-US" sz="15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31" name="TextBox 36">
                <a:extLst>
                  <a:ext uri="{FF2B5EF4-FFF2-40B4-BE49-F238E27FC236}">
                    <a16:creationId xmlns:a16="http://schemas.microsoft.com/office/drawing/2014/main" id="{A0E88361-524D-4F13-92A5-A73B0A1E1714}"/>
                  </a:ext>
                </a:extLst>
              </p:cNvPr>
              <p:cNvSpPr txBox="1"/>
              <p:nvPr/>
            </p:nvSpPr>
            <p:spPr>
              <a:xfrm>
                <a:off x="3280759" y="2045721"/>
                <a:ext cx="783107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n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32" name="TextBox 36">
                <a:extLst>
                  <a:ext uri="{FF2B5EF4-FFF2-40B4-BE49-F238E27FC236}">
                    <a16:creationId xmlns:a16="http://schemas.microsoft.com/office/drawing/2014/main" id="{B913CECC-E340-4815-AC77-18C75C8ACD6F}"/>
                  </a:ext>
                </a:extLst>
              </p:cNvPr>
              <p:cNvSpPr txBox="1"/>
              <p:nvPr/>
            </p:nvSpPr>
            <p:spPr>
              <a:xfrm>
                <a:off x="4295960" y="1231441"/>
                <a:ext cx="1209050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 1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TextBox 36">
                <a:extLst>
                  <a:ext uri="{FF2B5EF4-FFF2-40B4-BE49-F238E27FC236}">
                    <a16:creationId xmlns:a16="http://schemas.microsoft.com/office/drawing/2014/main" id="{C4E6E7E9-36C0-4CA3-BF3E-31B9DF4BAB3C}"/>
                  </a:ext>
                </a:extLst>
              </p:cNvPr>
              <p:cNvSpPr txBox="1"/>
              <p:nvPr/>
            </p:nvSpPr>
            <p:spPr>
              <a:xfrm>
                <a:off x="4292147" y="1493598"/>
                <a:ext cx="1209050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2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6D8CD31-0F29-4534-A6FA-45D6F9050D55}"/>
                  </a:ext>
                </a:extLst>
              </p:cNvPr>
              <p:cNvSpPr txBox="1"/>
              <p:nvPr/>
            </p:nvSpPr>
            <p:spPr>
              <a:xfrm>
                <a:off x="4729541" y="1728342"/>
                <a:ext cx="365006" cy="323165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⋮</a:t>
                </a:r>
                <a:endParaRPr lang="ko-KR" altLang="en-US" sz="15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35" name="TextBox 36">
                <a:extLst>
                  <a:ext uri="{FF2B5EF4-FFF2-40B4-BE49-F238E27FC236}">
                    <a16:creationId xmlns:a16="http://schemas.microsoft.com/office/drawing/2014/main" id="{D023C78F-E2DA-40B3-A909-6C9B4927B477}"/>
                  </a:ext>
                </a:extLst>
              </p:cNvPr>
              <p:cNvSpPr txBox="1"/>
              <p:nvPr/>
            </p:nvSpPr>
            <p:spPr>
              <a:xfrm>
                <a:off x="4316314" y="2045721"/>
                <a:ext cx="1184884" cy="221018"/>
              </a:xfrm>
              <a:prstGeom prst="rect">
                <a:avLst/>
              </a:prstGeom>
              <a:noFill/>
              <a:ln>
                <a:solidFill>
                  <a:srgbClr val="00C8EB"/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rgbClr val="00C8EB"/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rgbClr val="00C8EB"/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rgbClr val="00C8EB"/>
                    </a:solidFill>
                    <a:ea typeface="맑은 고딕"/>
                  </a:rPr>
                  <a:t>n</a:t>
                </a:r>
                <a:endParaRPr lang="ko-KR" altLang="en-US" sz="1200" dirty="0">
                  <a:solidFill>
                    <a:srgbClr val="00C8EB"/>
                  </a:solidFill>
                </a:endParaRPr>
              </a:p>
            </p:txBody>
          </p:sp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7C3ACB2F-0206-4F6B-8897-0DB423404633}"/>
                  </a:ext>
                </a:extLst>
              </p:cNvPr>
              <p:cNvCxnSpPr>
                <a:cxnSpLocks/>
                <a:stCxn id="128" idx="3"/>
                <a:endCxn id="132" idx="1"/>
              </p:cNvCxnSpPr>
              <p:nvPr/>
            </p:nvCxnSpPr>
            <p:spPr>
              <a:xfrm>
                <a:off x="4067679" y="1341950"/>
                <a:ext cx="228281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화살표 연결선 136">
                <a:extLst>
                  <a:ext uri="{FF2B5EF4-FFF2-40B4-BE49-F238E27FC236}">
                    <a16:creationId xmlns:a16="http://schemas.microsoft.com/office/drawing/2014/main" id="{0AA3A491-D2FB-47EA-A7D4-2A340D673F1C}"/>
                  </a:ext>
                </a:extLst>
              </p:cNvPr>
              <p:cNvCxnSpPr>
                <a:cxnSpLocks/>
                <a:stCxn id="129" idx="3"/>
                <a:endCxn id="133" idx="1"/>
              </p:cNvCxnSpPr>
              <p:nvPr/>
            </p:nvCxnSpPr>
            <p:spPr>
              <a:xfrm>
                <a:off x="4063866" y="1604107"/>
                <a:ext cx="228281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화살표 연결선 137">
                <a:extLst>
                  <a:ext uri="{FF2B5EF4-FFF2-40B4-BE49-F238E27FC236}">
                    <a16:creationId xmlns:a16="http://schemas.microsoft.com/office/drawing/2014/main" id="{77EA3767-8F25-4D08-B253-5E68942C3059}"/>
                  </a:ext>
                </a:extLst>
              </p:cNvPr>
              <p:cNvCxnSpPr>
                <a:cxnSpLocks/>
                <a:stCxn id="131" idx="3"/>
                <a:endCxn id="135" idx="1"/>
              </p:cNvCxnSpPr>
              <p:nvPr/>
            </p:nvCxnSpPr>
            <p:spPr>
              <a:xfrm>
                <a:off x="4063866" y="2156230"/>
                <a:ext cx="252448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B6DBBA3F-A321-4F0B-B8E7-EB2C6E5ADDE3}"/>
                  </a:ext>
                </a:extLst>
              </p:cNvPr>
              <p:cNvGrpSpPr/>
              <p:nvPr/>
            </p:nvGrpSpPr>
            <p:grpSpPr>
              <a:xfrm>
                <a:off x="4295800" y="2644126"/>
                <a:ext cx="1236786" cy="508034"/>
                <a:chOff x="7163938" y="4363267"/>
                <a:chExt cx="1236786" cy="508034"/>
              </a:xfrm>
            </p:grpSpPr>
            <p:grpSp>
              <p:nvGrpSpPr>
                <p:cNvPr id="143" name="그룹 142">
                  <a:extLst>
                    <a:ext uri="{FF2B5EF4-FFF2-40B4-BE49-F238E27FC236}">
                      <a16:creationId xmlns:a16="http://schemas.microsoft.com/office/drawing/2014/main" id="{E297B08C-F4BA-472E-A238-4DD98B4BB4F5}"/>
                    </a:ext>
                  </a:extLst>
                </p:cNvPr>
                <p:cNvGrpSpPr/>
                <p:nvPr/>
              </p:nvGrpSpPr>
              <p:grpSpPr>
                <a:xfrm>
                  <a:off x="7163938" y="4363267"/>
                  <a:ext cx="618393" cy="508034"/>
                  <a:chOff x="7021855" y="4669484"/>
                  <a:chExt cx="618393" cy="508034"/>
                </a:xfrm>
              </p:grpSpPr>
              <p:sp>
                <p:nvSpPr>
                  <p:cNvPr id="147" name="TextBox 45">
                    <a:extLst>
                      <a:ext uri="{FF2B5EF4-FFF2-40B4-BE49-F238E27FC236}">
                        <a16:creationId xmlns:a16="http://schemas.microsoft.com/office/drawing/2014/main" id="{621C020F-69C1-455C-A3C3-B55D88977957}"/>
                      </a:ext>
                    </a:extLst>
                  </p:cNvPr>
                  <p:cNvSpPr txBox="1"/>
                  <p:nvPr/>
                </p:nvSpPr>
                <p:spPr>
                  <a:xfrm>
                    <a:off x="7021855" y="4971041"/>
                    <a:ext cx="618393" cy="206477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square" lIns="10800" tIns="10800" rIns="10800" bIns="1080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200" dirty="0" err="1">
                        <a:solidFill>
                          <a:schemeClr val="bg1">
                            <a:lumMod val="85000"/>
                          </a:schemeClr>
                        </a:solidFill>
                        <a:ea typeface="맑은 고딕"/>
                      </a:rPr>
                      <a:t>code</a:t>
                    </a:r>
                  </a:p>
                </p:txBody>
              </p:sp>
              <p:pic>
                <p:nvPicPr>
                  <p:cNvPr id="148" name="그래픽 147">
                    <a:extLst>
                      <a:ext uri="{FF2B5EF4-FFF2-40B4-BE49-F238E27FC236}">
                        <a16:creationId xmlns:a16="http://schemas.microsoft.com/office/drawing/2014/main" id="{68333F0C-BBED-4A10-9561-64A47ED58A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15458" y="4669484"/>
                    <a:ext cx="231188" cy="288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4" name="그룹 143">
                  <a:extLst>
                    <a:ext uri="{FF2B5EF4-FFF2-40B4-BE49-F238E27FC236}">
                      <a16:creationId xmlns:a16="http://schemas.microsoft.com/office/drawing/2014/main" id="{98B984B5-30B6-4D47-AEC9-FFC2B9420181}"/>
                    </a:ext>
                  </a:extLst>
                </p:cNvPr>
                <p:cNvGrpSpPr/>
                <p:nvPr/>
              </p:nvGrpSpPr>
              <p:grpSpPr>
                <a:xfrm>
                  <a:off x="7782331" y="4363267"/>
                  <a:ext cx="618393" cy="508033"/>
                  <a:chOff x="7640248" y="4669484"/>
                  <a:chExt cx="618393" cy="508033"/>
                </a:xfrm>
              </p:grpSpPr>
              <p:sp>
                <p:nvSpPr>
                  <p:cNvPr id="145" name="원통형 144">
                    <a:extLst>
                      <a:ext uri="{FF2B5EF4-FFF2-40B4-BE49-F238E27FC236}">
                        <a16:creationId xmlns:a16="http://schemas.microsoft.com/office/drawing/2014/main" id="{DF71BB8E-5471-4ED6-ADEE-8225F1A3CA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42110" y="4669484"/>
                    <a:ext cx="230400" cy="288000"/>
                  </a:xfrm>
                  <a:prstGeom prst="can">
                    <a:avLst/>
                  </a:prstGeom>
                  <a:noFill/>
                  <a:ln w="19050">
                    <a:solidFill>
                      <a:srgbClr val="00C8E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46" name="TextBox 45">
                    <a:extLst>
                      <a:ext uri="{FF2B5EF4-FFF2-40B4-BE49-F238E27FC236}">
                        <a16:creationId xmlns:a16="http://schemas.microsoft.com/office/drawing/2014/main" id="{CC3526DB-FA3E-4560-A1E1-DB17571988CB}"/>
                      </a:ext>
                    </a:extLst>
                  </p:cNvPr>
                  <p:cNvSpPr txBox="1"/>
                  <p:nvPr/>
                </p:nvSpPr>
                <p:spPr>
                  <a:xfrm>
                    <a:off x="7640248" y="4971040"/>
                    <a:ext cx="618393" cy="206477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square" lIns="10800" tIns="10800" rIns="10800" bIns="1080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200" dirty="0">
                        <a:solidFill>
                          <a:schemeClr val="bg1">
                            <a:lumMod val="85000"/>
                          </a:schemeClr>
                        </a:solidFill>
                        <a:ea typeface="맑은 고딕"/>
                      </a:rPr>
                      <a:t>storage</a:t>
                    </a:r>
                    <a:endParaRPr lang="ko-KR" altLang="en-US" sz="1200" dirty="0" err="1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endParaRPr>
                  </a:p>
                </p:txBody>
              </p:sp>
            </p:grpSp>
          </p:grpSp>
          <p:cxnSp>
            <p:nvCxnSpPr>
              <p:cNvPr id="140" name="직선 화살표 연결선 139">
                <a:extLst>
                  <a:ext uri="{FF2B5EF4-FFF2-40B4-BE49-F238E27FC236}">
                    <a16:creationId xmlns:a16="http://schemas.microsoft.com/office/drawing/2014/main" id="{2A5956E2-7D3A-40BF-A041-A0C3CE06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4996" y="2284086"/>
                <a:ext cx="1" cy="320127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화살표 연결선 140">
                <a:extLst>
                  <a:ext uri="{FF2B5EF4-FFF2-40B4-BE49-F238E27FC236}">
                    <a16:creationId xmlns:a16="http://schemas.microsoft.com/office/drawing/2014/main" id="{80E80006-49A6-437F-8425-F2338D7E2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0504" y="2278739"/>
                <a:ext cx="1" cy="320127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E2F05DDC-5CE6-43D0-8E4C-40D95320AD6B}"/>
                  </a:ext>
                </a:extLst>
              </p:cNvPr>
              <p:cNvSpPr/>
              <p:nvPr/>
            </p:nvSpPr>
            <p:spPr>
              <a:xfrm>
                <a:off x="3200056" y="1117210"/>
                <a:ext cx="2382209" cy="209056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0" name="TextBox 36">
              <a:extLst>
                <a:ext uri="{FF2B5EF4-FFF2-40B4-BE49-F238E27FC236}">
                  <a16:creationId xmlns:a16="http://schemas.microsoft.com/office/drawing/2014/main" id="{2EF3BF04-86F6-4481-8D34-64AD8543EAC8}"/>
                </a:ext>
              </a:extLst>
            </p:cNvPr>
            <p:cNvSpPr txBox="1"/>
            <p:nvPr/>
          </p:nvSpPr>
          <p:spPr>
            <a:xfrm>
              <a:off x="3519765" y="5625142"/>
              <a:ext cx="700103" cy="221018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rgbClr val="EF296B"/>
                  </a:solidFill>
                  <a:ea typeface="맑은 고딕"/>
                </a:rPr>
                <a:t>update</a:t>
              </a:r>
              <a:endParaRPr lang="ko-KR" altLang="en-US" sz="1200" dirty="0">
                <a:solidFill>
                  <a:srgbClr val="EF296B"/>
                </a:solidFill>
              </a:endParaRPr>
            </a:p>
          </p:txBody>
        </p:sp>
        <p:cxnSp>
          <p:nvCxnSpPr>
            <p:cNvPr id="307" name="직선 화살표 연결선 306">
              <a:extLst>
                <a:ext uri="{FF2B5EF4-FFF2-40B4-BE49-F238E27FC236}">
                  <a16:creationId xmlns:a16="http://schemas.microsoft.com/office/drawing/2014/main" id="{B668C3BC-8813-4034-A189-062B0A8D10C3}"/>
                </a:ext>
              </a:extLst>
            </p:cNvPr>
            <p:cNvCxnSpPr>
              <a:cxnSpLocks/>
              <a:stCxn id="180" idx="3"/>
            </p:cNvCxnSpPr>
            <p:nvPr/>
          </p:nvCxnSpPr>
          <p:spPr>
            <a:xfrm flipV="1">
              <a:off x="4219868" y="5555772"/>
              <a:ext cx="240487" cy="179879"/>
            </a:xfrm>
            <a:prstGeom prst="straightConnector1">
              <a:avLst/>
            </a:prstGeom>
            <a:ln>
              <a:solidFill>
                <a:srgbClr val="EF296B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화살표 연결선 308">
              <a:extLst>
                <a:ext uri="{FF2B5EF4-FFF2-40B4-BE49-F238E27FC236}">
                  <a16:creationId xmlns:a16="http://schemas.microsoft.com/office/drawing/2014/main" id="{C0E33243-6B80-404F-A4E6-4965D74DB57B}"/>
                </a:ext>
              </a:extLst>
            </p:cNvPr>
            <p:cNvCxnSpPr>
              <a:cxnSpLocks/>
              <a:stCxn id="180" idx="3"/>
            </p:cNvCxnSpPr>
            <p:nvPr/>
          </p:nvCxnSpPr>
          <p:spPr>
            <a:xfrm>
              <a:off x="4219868" y="5735651"/>
              <a:ext cx="944591" cy="154516"/>
            </a:xfrm>
            <a:prstGeom prst="straightConnector1">
              <a:avLst/>
            </a:prstGeom>
            <a:ln>
              <a:solidFill>
                <a:srgbClr val="EF296B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FA766B49-6E52-413A-9BE3-4ED4C7453451}"/>
              </a:ext>
            </a:extLst>
          </p:cNvPr>
          <p:cNvGrpSpPr/>
          <p:nvPr/>
        </p:nvGrpSpPr>
        <p:grpSpPr>
          <a:xfrm>
            <a:off x="9314047" y="4341132"/>
            <a:ext cx="2484609" cy="2371002"/>
            <a:chOff x="9314047" y="4341132"/>
            <a:chExt cx="2484609" cy="2371002"/>
          </a:xfrm>
        </p:grpSpPr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5C85254F-CFE8-45BB-8A1D-1E18BA0F6BB1}"/>
                </a:ext>
              </a:extLst>
            </p:cNvPr>
            <p:cNvGrpSpPr/>
            <p:nvPr/>
          </p:nvGrpSpPr>
          <p:grpSpPr>
            <a:xfrm>
              <a:off x="9416447" y="4341132"/>
              <a:ext cx="2382209" cy="2371002"/>
              <a:chOff x="3200056" y="1117210"/>
              <a:chExt cx="2382209" cy="2371002"/>
            </a:xfrm>
          </p:grpSpPr>
          <p:sp>
            <p:nvSpPr>
              <p:cNvPr id="239" name="TextBox 42">
                <a:extLst>
                  <a:ext uri="{FF2B5EF4-FFF2-40B4-BE49-F238E27FC236}">
                    <a16:creationId xmlns:a16="http://schemas.microsoft.com/office/drawing/2014/main" id="{7CECFC86-A4F0-4C9E-9182-AAB9F8E4F13B}"/>
                  </a:ext>
                </a:extLst>
              </p:cNvPr>
              <p:cNvSpPr txBox="1"/>
              <p:nvPr/>
            </p:nvSpPr>
            <p:spPr>
              <a:xfrm>
                <a:off x="3551816" y="3211213"/>
                <a:ext cx="1678688" cy="276999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World State </a:t>
                </a:r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(t + 1)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240" name="TextBox 36">
                <a:extLst>
                  <a:ext uri="{FF2B5EF4-FFF2-40B4-BE49-F238E27FC236}">
                    <a16:creationId xmlns:a16="http://schemas.microsoft.com/office/drawing/2014/main" id="{13AF2D80-7A78-4AFC-861B-95E323A2A57A}"/>
                  </a:ext>
                </a:extLst>
              </p:cNvPr>
              <p:cNvSpPr txBox="1"/>
              <p:nvPr/>
            </p:nvSpPr>
            <p:spPr>
              <a:xfrm>
                <a:off x="3284572" y="1231441"/>
                <a:ext cx="783107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 1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1" name="TextBox 36">
                <a:extLst>
                  <a:ext uri="{FF2B5EF4-FFF2-40B4-BE49-F238E27FC236}">
                    <a16:creationId xmlns:a16="http://schemas.microsoft.com/office/drawing/2014/main" id="{AC0F7216-E8AA-4768-AF1F-DAD97ED0FB59}"/>
                  </a:ext>
                </a:extLst>
              </p:cNvPr>
              <p:cNvSpPr txBox="1"/>
              <p:nvPr/>
            </p:nvSpPr>
            <p:spPr>
              <a:xfrm>
                <a:off x="3280759" y="1493598"/>
                <a:ext cx="783107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2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85B738A9-1B17-4423-A4C8-C585763AA98D}"/>
                  </a:ext>
                </a:extLst>
              </p:cNvPr>
              <p:cNvSpPr txBox="1"/>
              <p:nvPr/>
            </p:nvSpPr>
            <p:spPr>
              <a:xfrm>
                <a:off x="3561318" y="1728342"/>
                <a:ext cx="365006" cy="323165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⋮</a:t>
                </a:r>
                <a:endParaRPr lang="ko-KR" altLang="en-US" sz="15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3" name="TextBox 36">
                <a:extLst>
                  <a:ext uri="{FF2B5EF4-FFF2-40B4-BE49-F238E27FC236}">
                    <a16:creationId xmlns:a16="http://schemas.microsoft.com/office/drawing/2014/main" id="{10339417-D53A-419E-9CEE-2EA57E4FD08D}"/>
                  </a:ext>
                </a:extLst>
              </p:cNvPr>
              <p:cNvSpPr txBox="1"/>
              <p:nvPr/>
            </p:nvSpPr>
            <p:spPr>
              <a:xfrm>
                <a:off x="3280759" y="2045721"/>
                <a:ext cx="783107" cy="221018"/>
              </a:xfrm>
              <a:prstGeom prst="rect">
                <a:avLst/>
              </a:prstGeom>
              <a:noFill/>
              <a:ln>
                <a:solidFill>
                  <a:srgbClr val="00C8EB"/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rgbClr val="00C8EB"/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rgbClr val="00C8EB"/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rgbClr val="00C8EB"/>
                    </a:solidFill>
                    <a:ea typeface="맑은 고딕"/>
                  </a:rPr>
                  <a:t>n</a:t>
                </a:r>
                <a:endParaRPr lang="ko-KR" altLang="en-US" sz="1200" dirty="0">
                  <a:solidFill>
                    <a:srgbClr val="00C8EB"/>
                  </a:solidFill>
                </a:endParaRPr>
              </a:p>
            </p:txBody>
          </p:sp>
          <p:sp>
            <p:nvSpPr>
              <p:cNvPr id="244" name="TextBox 36">
                <a:extLst>
                  <a:ext uri="{FF2B5EF4-FFF2-40B4-BE49-F238E27FC236}">
                    <a16:creationId xmlns:a16="http://schemas.microsoft.com/office/drawing/2014/main" id="{34C9955D-9497-4FE5-9425-05604EE82C3A}"/>
                  </a:ext>
                </a:extLst>
              </p:cNvPr>
              <p:cNvSpPr txBox="1"/>
              <p:nvPr/>
            </p:nvSpPr>
            <p:spPr>
              <a:xfrm>
                <a:off x="4295960" y="1231441"/>
                <a:ext cx="1209050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 1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5" name="TextBox 36">
                <a:extLst>
                  <a:ext uri="{FF2B5EF4-FFF2-40B4-BE49-F238E27FC236}">
                    <a16:creationId xmlns:a16="http://schemas.microsoft.com/office/drawing/2014/main" id="{A7B6DBAF-B7D5-4207-AD6B-E96760F67C78}"/>
                  </a:ext>
                </a:extLst>
              </p:cNvPr>
              <p:cNvSpPr txBox="1"/>
              <p:nvPr/>
            </p:nvSpPr>
            <p:spPr>
              <a:xfrm>
                <a:off x="4292147" y="1493598"/>
                <a:ext cx="1209050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2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E7169DB-1F26-4AF1-9AD9-97FC6AAE0336}"/>
                  </a:ext>
                </a:extLst>
              </p:cNvPr>
              <p:cNvSpPr txBox="1"/>
              <p:nvPr/>
            </p:nvSpPr>
            <p:spPr>
              <a:xfrm>
                <a:off x="4704145" y="1728342"/>
                <a:ext cx="365006" cy="323165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⋮</a:t>
                </a:r>
                <a:endParaRPr lang="ko-KR" altLang="en-US" sz="15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7" name="TextBox 36">
                <a:extLst>
                  <a:ext uri="{FF2B5EF4-FFF2-40B4-BE49-F238E27FC236}">
                    <a16:creationId xmlns:a16="http://schemas.microsoft.com/office/drawing/2014/main" id="{B62839EC-0DF2-4641-A96A-550FD069AE64}"/>
                  </a:ext>
                </a:extLst>
              </p:cNvPr>
              <p:cNvSpPr txBox="1"/>
              <p:nvPr/>
            </p:nvSpPr>
            <p:spPr>
              <a:xfrm>
                <a:off x="4316314" y="2045721"/>
                <a:ext cx="1184884" cy="221018"/>
              </a:xfrm>
              <a:prstGeom prst="rect">
                <a:avLst/>
              </a:prstGeom>
              <a:noFill/>
              <a:ln>
                <a:solidFill>
                  <a:srgbClr val="00C8EB"/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rgbClr val="00C8EB"/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rgbClr val="00C8EB"/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rgbClr val="00C8EB"/>
                    </a:solidFill>
                    <a:ea typeface="맑은 고딕"/>
                  </a:rPr>
                  <a:t>n</a:t>
                </a:r>
                <a:endParaRPr lang="ko-KR" altLang="en-US" sz="1200" dirty="0">
                  <a:solidFill>
                    <a:srgbClr val="00C8EB"/>
                  </a:solidFill>
                </a:endParaRPr>
              </a:p>
            </p:txBody>
          </p:sp>
          <p:cxnSp>
            <p:nvCxnSpPr>
              <p:cNvPr id="248" name="직선 화살표 연결선 247">
                <a:extLst>
                  <a:ext uri="{FF2B5EF4-FFF2-40B4-BE49-F238E27FC236}">
                    <a16:creationId xmlns:a16="http://schemas.microsoft.com/office/drawing/2014/main" id="{727B9656-90C6-4A32-BDFA-6C47B338D358}"/>
                  </a:ext>
                </a:extLst>
              </p:cNvPr>
              <p:cNvCxnSpPr>
                <a:cxnSpLocks/>
                <a:stCxn id="240" idx="3"/>
                <a:endCxn id="244" idx="1"/>
              </p:cNvCxnSpPr>
              <p:nvPr/>
            </p:nvCxnSpPr>
            <p:spPr>
              <a:xfrm>
                <a:off x="4067679" y="1341950"/>
                <a:ext cx="228281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직선 화살표 연결선 248">
                <a:extLst>
                  <a:ext uri="{FF2B5EF4-FFF2-40B4-BE49-F238E27FC236}">
                    <a16:creationId xmlns:a16="http://schemas.microsoft.com/office/drawing/2014/main" id="{4A5079D7-ABBF-47B1-89B1-D991749F5A2A}"/>
                  </a:ext>
                </a:extLst>
              </p:cNvPr>
              <p:cNvCxnSpPr>
                <a:cxnSpLocks/>
                <a:stCxn id="241" idx="3"/>
                <a:endCxn id="245" idx="1"/>
              </p:cNvCxnSpPr>
              <p:nvPr/>
            </p:nvCxnSpPr>
            <p:spPr>
              <a:xfrm>
                <a:off x="4063866" y="1604107"/>
                <a:ext cx="228281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화살표 연결선 249">
                <a:extLst>
                  <a:ext uri="{FF2B5EF4-FFF2-40B4-BE49-F238E27FC236}">
                    <a16:creationId xmlns:a16="http://schemas.microsoft.com/office/drawing/2014/main" id="{22A3C566-79CD-42A1-8FDC-C8CC934A48D2}"/>
                  </a:ext>
                </a:extLst>
              </p:cNvPr>
              <p:cNvCxnSpPr>
                <a:cxnSpLocks/>
                <a:stCxn id="243" idx="3"/>
                <a:endCxn id="247" idx="1"/>
              </p:cNvCxnSpPr>
              <p:nvPr/>
            </p:nvCxnSpPr>
            <p:spPr>
              <a:xfrm>
                <a:off x="4063866" y="2156230"/>
                <a:ext cx="252448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1" name="그룹 250">
                <a:extLst>
                  <a:ext uri="{FF2B5EF4-FFF2-40B4-BE49-F238E27FC236}">
                    <a16:creationId xmlns:a16="http://schemas.microsoft.com/office/drawing/2014/main" id="{9F56383D-C415-43D5-BD41-81BB385B8DB2}"/>
                  </a:ext>
                </a:extLst>
              </p:cNvPr>
              <p:cNvGrpSpPr/>
              <p:nvPr/>
            </p:nvGrpSpPr>
            <p:grpSpPr>
              <a:xfrm>
                <a:off x="4295800" y="2644126"/>
                <a:ext cx="1236786" cy="508034"/>
                <a:chOff x="7163938" y="4363267"/>
                <a:chExt cx="1236786" cy="508034"/>
              </a:xfrm>
            </p:grpSpPr>
            <p:grpSp>
              <p:nvGrpSpPr>
                <p:cNvPr id="255" name="그룹 254">
                  <a:extLst>
                    <a:ext uri="{FF2B5EF4-FFF2-40B4-BE49-F238E27FC236}">
                      <a16:creationId xmlns:a16="http://schemas.microsoft.com/office/drawing/2014/main" id="{87A0D78C-0C03-41FD-8191-C54CBE2064A6}"/>
                    </a:ext>
                  </a:extLst>
                </p:cNvPr>
                <p:cNvGrpSpPr/>
                <p:nvPr/>
              </p:nvGrpSpPr>
              <p:grpSpPr>
                <a:xfrm>
                  <a:off x="7163938" y="4363267"/>
                  <a:ext cx="618393" cy="508034"/>
                  <a:chOff x="7021855" y="4669484"/>
                  <a:chExt cx="618393" cy="508034"/>
                </a:xfrm>
              </p:grpSpPr>
              <p:sp>
                <p:nvSpPr>
                  <p:cNvPr id="259" name="TextBox 45">
                    <a:extLst>
                      <a:ext uri="{FF2B5EF4-FFF2-40B4-BE49-F238E27FC236}">
                        <a16:creationId xmlns:a16="http://schemas.microsoft.com/office/drawing/2014/main" id="{B92E5FE3-7C2D-47BD-8829-99D80573D961}"/>
                      </a:ext>
                    </a:extLst>
                  </p:cNvPr>
                  <p:cNvSpPr txBox="1"/>
                  <p:nvPr/>
                </p:nvSpPr>
                <p:spPr>
                  <a:xfrm>
                    <a:off x="7021855" y="4971041"/>
                    <a:ext cx="618393" cy="206477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square" lIns="10800" tIns="10800" rIns="10800" bIns="1080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200" dirty="0" err="1">
                        <a:solidFill>
                          <a:schemeClr val="bg1">
                            <a:lumMod val="85000"/>
                          </a:schemeClr>
                        </a:solidFill>
                        <a:ea typeface="맑은 고딕"/>
                      </a:rPr>
                      <a:t>code</a:t>
                    </a:r>
                  </a:p>
                </p:txBody>
              </p:sp>
              <p:pic>
                <p:nvPicPr>
                  <p:cNvPr id="260" name="그래픽 259">
                    <a:extLst>
                      <a:ext uri="{FF2B5EF4-FFF2-40B4-BE49-F238E27FC236}">
                        <a16:creationId xmlns:a16="http://schemas.microsoft.com/office/drawing/2014/main" id="{DD00E61B-81EA-4DF2-BCFC-D1E2C097C4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15458" y="4669484"/>
                    <a:ext cx="231188" cy="288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6" name="그룹 255">
                  <a:extLst>
                    <a:ext uri="{FF2B5EF4-FFF2-40B4-BE49-F238E27FC236}">
                      <a16:creationId xmlns:a16="http://schemas.microsoft.com/office/drawing/2014/main" id="{29B16EA9-828F-4291-80A7-0E8444295D1B}"/>
                    </a:ext>
                  </a:extLst>
                </p:cNvPr>
                <p:cNvGrpSpPr/>
                <p:nvPr/>
              </p:nvGrpSpPr>
              <p:grpSpPr>
                <a:xfrm>
                  <a:off x="7782331" y="4363267"/>
                  <a:ext cx="618393" cy="508033"/>
                  <a:chOff x="7640248" y="4669484"/>
                  <a:chExt cx="618393" cy="508033"/>
                </a:xfrm>
              </p:grpSpPr>
              <p:sp>
                <p:nvSpPr>
                  <p:cNvPr id="257" name="원통형 256">
                    <a:extLst>
                      <a:ext uri="{FF2B5EF4-FFF2-40B4-BE49-F238E27FC236}">
                        <a16:creationId xmlns:a16="http://schemas.microsoft.com/office/drawing/2014/main" id="{06CA3FF9-E19D-4EF6-AE73-195AFA41F34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42110" y="4669484"/>
                    <a:ext cx="230400" cy="288000"/>
                  </a:xfrm>
                  <a:prstGeom prst="can">
                    <a:avLst/>
                  </a:prstGeom>
                  <a:noFill/>
                  <a:ln w="19050">
                    <a:solidFill>
                      <a:srgbClr val="00C8E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58" name="TextBox 45">
                    <a:extLst>
                      <a:ext uri="{FF2B5EF4-FFF2-40B4-BE49-F238E27FC236}">
                        <a16:creationId xmlns:a16="http://schemas.microsoft.com/office/drawing/2014/main" id="{66B33137-60C8-46BB-B817-34969784F9E6}"/>
                      </a:ext>
                    </a:extLst>
                  </p:cNvPr>
                  <p:cNvSpPr txBox="1"/>
                  <p:nvPr/>
                </p:nvSpPr>
                <p:spPr>
                  <a:xfrm>
                    <a:off x="7640248" y="4971040"/>
                    <a:ext cx="618393" cy="206477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square" lIns="10800" tIns="10800" rIns="10800" bIns="1080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200" dirty="0">
                        <a:solidFill>
                          <a:schemeClr val="bg1">
                            <a:lumMod val="85000"/>
                          </a:schemeClr>
                        </a:solidFill>
                        <a:ea typeface="맑은 고딕"/>
                      </a:rPr>
                      <a:t>storage</a:t>
                    </a:r>
                    <a:endParaRPr lang="ko-KR" altLang="en-US" sz="1200" dirty="0" err="1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endParaRPr>
                  </a:p>
                </p:txBody>
              </p:sp>
            </p:grpSp>
          </p:grpSp>
          <p:cxnSp>
            <p:nvCxnSpPr>
              <p:cNvPr id="252" name="직선 화살표 연결선 251">
                <a:extLst>
                  <a:ext uri="{FF2B5EF4-FFF2-40B4-BE49-F238E27FC236}">
                    <a16:creationId xmlns:a16="http://schemas.microsoft.com/office/drawing/2014/main" id="{2343EE01-4290-4966-97EF-092343A1DD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4996" y="2284086"/>
                <a:ext cx="1" cy="320127"/>
              </a:xfrm>
              <a:prstGeom prst="straightConnector1">
                <a:avLst/>
              </a:prstGeom>
              <a:ln>
                <a:solidFill>
                  <a:srgbClr val="00C8EB"/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화살표 연결선 252">
                <a:extLst>
                  <a:ext uri="{FF2B5EF4-FFF2-40B4-BE49-F238E27FC236}">
                    <a16:creationId xmlns:a16="http://schemas.microsoft.com/office/drawing/2014/main" id="{DE6C3173-4F34-4EE2-97F6-D7BEDA87D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0504" y="2278739"/>
                <a:ext cx="1" cy="320127"/>
              </a:xfrm>
              <a:prstGeom prst="straightConnector1">
                <a:avLst/>
              </a:prstGeom>
              <a:ln>
                <a:solidFill>
                  <a:srgbClr val="00C8EB"/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6CFCDAC8-3A9D-4654-920B-95648351E3FD}"/>
                  </a:ext>
                </a:extLst>
              </p:cNvPr>
              <p:cNvSpPr/>
              <p:nvPr/>
            </p:nvSpPr>
            <p:spPr>
              <a:xfrm>
                <a:off x="3200056" y="1117210"/>
                <a:ext cx="2382209" cy="209056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7" name="TextBox 36">
              <a:extLst>
                <a:ext uri="{FF2B5EF4-FFF2-40B4-BE49-F238E27FC236}">
                  <a16:creationId xmlns:a16="http://schemas.microsoft.com/office/drawing/2014/main" id="{FB56B760-C1B0-40D9-85BF-7A68221CF363}"/>
                </a:ext>
              </a:extLst>
            </p:cNvPr>
            <p:cNvSpPr txBox="1"/>
            <p:nvPr/>
          </p:nvSpPr>
          <p:spPr>
            <a:xfrm>
              <a:off x="9314047" y="4995811"/>
              <a:ext cx="700103" cy="221018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rgbClr val="EF296B"/>
                  </a:solidFill>
                  <a:ea typeface="맑은 고딕"/>
                </a:rPr>
                <a:t>create</a:t>
              </a:r>
              <a:endParaRPr lang="ko-KR" altLang="en-US" sz="1200" dirty="0">
                <a:solidFill>
                  <a:srgbClr val="EF296B"/>
                </a:solidFill>
              </a:endParaRPr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9772DB17-43CA-4CC9-B2DD-03281C8CC662}"/>
                </a:ext>
              </a:extLst>
            </p:cNvPr>
            <p:cNvSpPr/>
            <p:nvPr/>
          </p:nvSpPr>
          <p:spPr>
            <a:xfrm>
              <a:off x="9464491" y="5231958"/>
              <a:ext cx="2295488" cy="1160891"/>
            </a:xfrm>
            <a:prstGeom prst="rect">
              <a:avLst/>
            </a:prstGeom>
            <a:noFill/>
            <a:ln>
              <a:solidFill>
                <a:srgbClr val="EF296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5" name="자유형: 도형 314">
            <a:extLst>
              <a:ext uri="{FF2B5EF4-FFF2-40B4-BE49-F238E27FC236}">
                <a16:creationId xmlns:a16="http://schemas.microsoft.com/office/drawing/2014/main" id="{095C7F12-B391-4CF0-BC75-A2BBC85B9ABB}"/>
              </a:ext>
            </a:extLst>
          </p:cNvPr>
          <p:cNvSpPr/>
          <p:nvPr/>
        </p:nvSpPr>
        <p:spPr>
          <a:xfrm>
            <a:off x="2732567" y="4152930"/>
            <a:ext cx="616689" cy="356190"/>
          </a:xfrm>
          <a:custGeom>
            <a:avLst/>
            <a:gdLst>
              <a:gd name="connsiteX0" fmla="*/ 0 w 616689"/>
              <a:gd name="connsiteY0" fmla="*/ 356190 h 356190"/>
              <a:gd name="connsiteX1" fmla="*/ 308345 w 616689"/>
              <a:gd name="connsiteY1" fmla="*/ 0 h 356190"/>
              <a:gd name="connsiteX2" fmla="*/ 616689 w 616689"/>
              <a:gd name="connsiteY2" fmla="*/ 356190 h 35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689" h="356190">
                <a:moveTo>
                  <a:pt x="0" y="356190"/>
                </a:moveTo>
                <a:cubicBezTo>
                  <a:pt x="102782" y="178095"/>
                  <a:pt x="205564" y="0"/>
                  <a:pt x="308345" y="0"/>
                </a:cubicBezTo>
                <a:cubicBezTo>
                  <a:pt x="411126" y="0"/>
                  <a:pt x="544033" y="212651"/>
                  <a:pt x="616689" y="35619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자유형: 도형 315">
            <a:extLst>
              <a:ext uri="{FF2B5EF4-FFF2-40B4-BE49-F238E27FC236}">
                <a16:creationId xmlns:a16="http://schemas.microsoft.com/office/drawing/2014/main" id="{AEF2C6A5-5DAF-4F90-B30E-70E77FC990D0}"/>
              </a:ext>
            </a:extLst>
          </p:cNvPr>
          <p:cNvSpPr/>
          <p:nvPr/>
        </p:nvSpPr>
        <p:spPr>
          <a:xfrm>
            <a:off x="8807019" y="4152930"/>
            <a:ext cx="616689" cy="356190"/>
          </a:xfrm>
          <a:custGeom>
            <a:avLst/>
            <a:gdLst>
              <a:gd name="connsiteX0" fmla="*/ 0 w 616689"/>
              <a:gd name="connsiteY0" fmla="*/ 356190 h 356190"/>
              <a:gd name="connsiteX1" fmla="*/ 308345 w 616689"/>
              <a:gd name="connsiteY1" fmla="*/ 0 h 356190"/>
              <a:gd name="connsiteX2" fmla="*/ 616689 w 616689"/>
              <a:gd name="connsiteY2" fmla="*/ 356190 h 35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689" h="356190">
                <a:moveTo>
                  <a:pt x="0" y="356190"/>
                </a:moveTo>
                <a:cubicBezTo>
                  <a:pt x="102782" y="178095"/>
                  <a:pt x="205564" y="0"/>
                  <a:pt x="308345" y="0"/>
                </a:cubicBezTo>
                <a:cubicBezTo>
                  <a:pt x="411126" y="0"/>
                  <a:pt x="544033" y="212651"/>
                  <a:pt x="616689" y="35619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4851E91A-1EDF-42CD-96B7-C33EA5C524F7}"/>
              </a:ext>
            </a:extLst>
          </p:cNvPr>
          <p:cNvGrpSpPr/>
          <p:nvPr/>
        </p:nvGrpSpPr>
        <p:grpSpPr>
          <a:xfrm>
            <a:off x="2008578" y="3504259"/>
            <a:ext cx="2060068" cy="614659"/>
            <a:chOff x="2008578" y="3504259"/>
            <a:chExt cx="2060068" cy="614659"/>
          </a:xfrm>
        </p:grpSpPr>
        <p:sp>
          <p:nvSpPr>
            <p:cNvPr id="174" name="TextBox 9">
              <a:extLst>
                <a:ext uri="{FF2B5EF4-FFF2-40B4-BE49-F238E27FC236}">
                  <a16:creationId xmlns:a16="http://schemas.microsoft.com/office/drawing/2014/main" id="{20BE9ACF-0BF5-4BFE-910E-19A6849E8C31}"/>
                </a:ext>
              </a:extLst>
            </p:cNvPr>
            <p:cNvSpPr txBox="1"/>
            <p:nvPr/>
          </p:nvSpPr>
          <p:spPr>
            <a:xfrm>
              <a:off x="2008578" y="3830918"/>
              <a:ext cx="2060068" cy="28800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18000" tIns="18000" rIns="18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 dirty="0" err="1">
                <a:solidFill>
                  <a:srgbClr val="00C8EB"/>
                </a:solidFill>
                <a:ea typeface="맑은 고딕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51D5D635-03AF-4EF6-A02B-59E2A6DC43E9}"/>
                </a:ext>
              </a:extLst>
            </p:cNvPr>
            <p:cNvSpPr/>
            <p:nvPr/>
          </p:nvSpPr>
          <p:spPr>
            <a:xfrm>
              <a:off x="2265829" y="3504259"/>
              <a:ext cx="1538941" cy="31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Malgun Gothic"/>
                  <a:ea typeface="Malgun Gothic"/>
                </a:rPr>
                <a:t>Transaction</a:t>
              </a:r>
            </a:p>
          </p:txBody>
        </p:sp>
        <p:sp>
          <p:nvSpPr>
            <p:cNvPr id="288" name="TextBox 36">
              <a:extLst>
                <a:ext uri="{FF2B5EF4-FFF2-40B4-BE49-F238E27FC236}">
                  <a16:creationId xmlns:a16="http://schemas.microsoft.com/office/drawing/2014/main" id="{C26C3855-D6E2-4F91-9E63-DF55328214FB}"/>
                </a:ext>
              </a:extLst>
            </p:cNvPr>
            <p:cNvSpPr txBox="1"/>
            <p:nvPr/>
          </p:nvSpPr>
          <p:spPr>
            <a:xfrm>
              <a:off x="3170004" y="3877924"/>
              <a:ext cx="837764" cy="202842"/>
            </a:xfrm>
            <a:prstGeom prst="rect">
              <a:avLst/>
            </a:prstGeom>
            <a:noFill/>
            <a:ln>
              <a:solidFill>
                <a:srgbClr val="00C8EB"/>
              </a:solidFill>
            </a:ln>
          </p:spPr>
          <p:txBody>
            <a:bodyPr rot="0" spcFirstLastPara="0" vert="horz" wrap="square" lIns="7200" tIns="7200" rIns="7200" bIns="7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rgbClr val="00C8EB"/>
                  </a:solidFill>
                </a:rPr>
                <a:t>input data</a:t>
              </a:r>
              <a:endParaRPr lang="ko-KR" altLang="en-US" sz="1200" dirty="0">
                <a:solidFill>
                  <a:srgbClr val="00C8EB"/>
                </a:solidFill>
              </a:endParaRPr>
            </a:p>
          </p:txBody>
        </p:sp>
        <p:sp>
          <p:nvSpPr>
            <p:cNvPr id="317" name="TextBox 36">
              <a:extLst>
                <a:ext uri="{FF2B5EF4-FFF2-40B4-BE49-F238E27FC236}">
                  <a16:creationId xmlns:a16="http://schemas.microsoft.com/office/drawing/2014/main" id="{E4CE1E30-2A49-424C-A741-F1C418AB27D1}"/>
                </a:ext>
              </a:extLst>
            </p:cNvPr>
            <p:cNvSpPr txBox="1"/>
            <p:nvPr/>
          </p:nvSpPr>
          <p:spPr>
            <a:xfrm>
              <a:off x="2596176" y="3875800"/>
              <a:ext cx="547496" cy="202842"/>
            </a:xfrm>
            <a:prstGeom prst="rect">
              <a:avLst/>
            </a:prstGeom>
            <a:noFill/>
            <a:ln>
              <a:solidFill>
                <a:srgbClr val="00C8EB"/>
              </a:solidFill>
            </a:ln>
          </p:spPr>
          <p:txBody>
            <a:bodyPr rot="0" spcFirstLastPara="0" vert="horz" wrap="square" lIns="7200" tIns="7200" rIns="7200" bIns="7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rgbClr val="00C8EB"/>
                  </a:solidFill>
                  <a:ea typeface="맑은 고딕"/>
                </a:rPr>
                <a:t>value</a:t>
              </a:r>
              <a:endParaRPr lang="ko-KR" altLang="en-US" sz="1200" dirty="0">
                <a:solidFill>
                  <a:srgbClr val="00C8E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2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5" grpId="0" animBg="1"/>
      <p:bldP spid="3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44EFFBF-010B-4D04-A18F-300B520C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5D6E911-C98E-4158-AB58-EFCD4DAF015C}"/>
              </a:ext>
            </a:extLst>
          </p:cNvPr>
          <p:cNvGrpSpPr/>
          <p:nvPr/>
        </p:nvGrpSpPr>
        <p:grpSpPr>
          <a:xfrm>
            <a:off x="10680532" y="620309"/>
            <a:ext cx="618393" cy="530156"/>
            <a:chOff x="7021855" y="4669484"/>
            <a:chExt cx="618393" cy="530156"/>
          </a:xfrm>
        </p:grpSpPr>
        <p:sp>
          <p:nvSpPr>
            <p:cNvPr id="14" name="TextBox 45">
              <a:extLst>
                <a:ext uri="{FF2B5EF4-FFF2-40B4-BE49-F238E27FC236}">
                  <a16:creationId xmlns:a16="http://schemas.microsoft.com/office/drawing/2014/main" id="{18F6C892-DD94-47A7-8902-D0BB6D5EC129}"/>
                </a:ext>
              </a:extLst>
            </p:cNvPr>
            <p:cNvSpPr txBox="1"/>
            <p:nvPr/>
          </p:nvSpPr>
          <p:spPr>
            <a:xfrm>
              <a:off x="7021855" y="4993163"/>
              <a:ext cx="618393" cy="206477"/>
            </a:xfrm>
            <a:prstGeom prst="rect">
              <a:avLst/>
            </a:prstGeom>
            <a:noFill/>
          </p:spPr>
          <p:txBody>
            <a:bodyPr rot="0" spcFirstLastPara="0" vert="horz" wrap="square" lIns="10800" tIns="10800" rIns="10800" bIns="1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code</a:t>
              </a:r>
            </a:p>
          </p:txBody>
        </p:sp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1A6B8F46-9FDF-44A8-96CD-331B19B50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15458" y="4669484"/>
              <a:ext cx="231188" cy="288000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F362E7A-92DB-45F7-BB2F-12F0E141437C}"/>
              </a:ext>
            </a:extLst>
          </p:cNvPr>
          <p:cNvGrpSpPr/>
          <p:nvPr/>
        </p:nvGrpSpPr>
        <p:grpSpPr>
          <a:xfrm>
            <a:off x="11298925" y="620309"/>
            <a:ext cx="618393" cy="530155"/>
            <a:chOff x="7640248" y="4669484"/>
            <a:chExt cx="618393" cy="530155"/>
          </a:xfrm>
        </p:grpSpPr>
        <p:sp>
          <p:nvSpPr>
            <p:cNvPr id="16" name="원통형 15">
              <a:extLst>
                <a:ext uri="{FF2B5EF4-FFF2-40B4-BE49-F238E27FC236}">
                  <a16:creationId xmlns:a16="http://schemas.microsoft.com/office/drawing/2014/main" id="{A323A02E-481E-406A-9656-4B04D1D71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42110" y="4669484"/>
              <a:ext cx="230400" cy="288000"/>
            </a:xfrm>
            <a:prstGeom prst="can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" name="TextBox 45">
              <a:extLst>
                <a:ext uri="{FF2B5EF4-FFF2-40B4-BE49-F238E27FC236}">
                  <a16:creationId xmlns:a16="http://schemas.microsoft.com/office/drawing/2014/main" id="{CCDD3CBE-8287-4652-9DAD-3F1CDEAFE8D9}"/>
                </a:ext>
              </a:extLst>
            </p:cNvPr>
            <p:cNvSpPr txBox="1"/>
            <p:nvPr/>
          </p:nvSpPr>
          <p:spPr>
            <a:xfrm>
              <a:off x="7640248" y="4993162"/>
              <a:ext cx="618393" cy="206477"/>
            </a:xfrm>
            <a:prstGeom prst="rect">
              <a:avLst/>
            </a:prstGeom>
            <a:noFill/>
          </p:spPr>
          <p:txBody>
            <a:bodyPr rot="0" spcFirstLastPara="0" vert="horz" wrap="square" lIns="10800" tIns="10800" rIns="10800" bIns="1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storage</a:t>
              </a:r>
              <a:endParaRPr lang="ko-KR" altLang="en-US" sz="1200" dirty="0" err="1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7A52F82-C5D9-4EF1-9B29-5C1CF162E050}"/>
              </a:ext>
            </a:extLst>
          </p:cNvPr>
          <p:cNvGrpSpPr/>
          <p:nvPr/>
        </p:nvGrpSpPr>
        <p:grpSpPr>
          <a:xfrm>
            <a:off x="10726380" y="1363697"/>
            <a:ext cx="1236786" cy="530156"/>
            <a:chOff x="7163938" y="4363267"/>
            <a:chExt cx="1236786" cy="530156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334CC2FB-B675-487A-9A61-2CD4AE4B19B6}"/>
                </a:ext>
              </a:extLst>
            </p:cNvPr>
            <p:cNvGrpSpPr/>
            <p:nvPr/>
          </p:nvGrpSpPr>
          <p:grpSpPr>
            <a:xfrm>
              <a:off x="7163938" y="4363267"/>
              <a:ext cx="618393" cy="530156"/>
              <a:chOff x="7021855" y="4669484"/>
              <a:chExt cx="618393" cy="530156"/>
            </a:xfrm>
          </p:grpSpPr>
          <p:sp>
            <p:nvSpPr>
              <p:cNvPr id="41" name="TextBox 45">
                <a:extLst>
                  <a:ext uri="{FF2B5EF4-FFF2-40B4-BE49-F238E27FC236}">
                    <a16:creationId xmlns:a16="http://schemas.microsoft.com/office/drawing/2014/main" id="{401D01EC-B1FB-4CA6-8F4F-B1A8ECC98152}"/>
                  </a:ext>
                </a:extLst>
              </p:cNvPr>
              <p:cNvSpPr txBox="1"/>
              <p:nvPr/>
            </p:nvSpPr>
            <p:spPr>
              <a:xfrm>
                <a:off x="7021855" y="4993163"/>
                <a:ext cx="618393" cy="206477"/>
              </a:xfrm>
              <a:prstGeom prst="rect">
                <a:avLst/>
              </a:prstGeom>
              <a:noFill/>
            </p:spPr>
            <p:txBody>
              <a:bodyPr rot="0" spcFirstLastPara="0" vert="horz" wrap="square" lIns="10800" tIns="10800" rIns="10800" bIns="1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code</a:t>
                </a:r>
              </a:p>
            </p:txBody>
          </p:sp>
          <p:pic>
            <p:nvPicPr>
              <p:cNvPr id="42" name="그래픽 41">
                <a:extLst>
                  <a:ext uri="{FF2B5EF4-FFF2-40B4-BE49-F238E27FC236}">
                    <a16:creationId xmlns:a16="http://schemas.microsoft.com/office/drawing/2014/main" id="{BADCC31D-8D8C-48B4-B1EE-2ED6D60478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15458" y="4669484"/>
                <a:ext cx="231188" cy="288000"/>
              </a:xfrm>
              <a:prstGeom prst="rect">
                <a:avLst/>
              </a:prstGeom>
            </p:spPr>
          </p:pic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732D71A-EEB3-4384-95D2-20E6F8FB1924}"/>
                </a:ext>
              </a:extLst>
            </p:cNvPr>
            <p:cNvGrpSpPr/>
            <p:nvPr/>
          </p:nvGrpSpPr>
          <p:grpSpPr>
            <a:xfrm>
              <a:off x="7782331" y="4363267"/>
              <a:ext cx="618393" cy="530155"/>
              <a:chOff x="7640248" y="4669484"/>
              <a:chExt cx="618393" cy="530155"/>
            </a:xfrm>
          </p:grpSpPr>
          <p:sp>
            <p:nvSpPr>
              <p:cNvPr id="44" name="원통형 43">
                <a:extLst>
                  <a:ext uri="{FF2B5EF4-FFF2-40B4-BE49-F238E27FC236}">
                    <a16:creationId xmlns:a16="http://schemas.microsoft.com/office/drawing/2014/main" id="{07C8236C-83F5-4339-9CCC-C7BE27B9CC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42110" y="4669484"/>
                <a:ext cx="230400" cy="288000"/>
              </a:xfrm>
              <a:prstGeom prst="can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5" name="TextBox 45">
                <a:extLst>
                  <a:ext uri="{FF2B5EF4-FFF2-40B4-BE49-F238E27FC236}">
                    <a16:creationId xmlns:a16="http://schemas.microsoft.com/office/drawing/2014/main" id="{4CBD094D-8B6D-4020-9514-0C447F70CA4E}"/>
                  </a:ext>
                </a:extLst>
              </p:cNvPr>
              <p:cNvSpPr txBox="1"/>
              <p:nvPr/>
            </p:nvSpPr>
            <p:spPr>
              <a:xfrm>
                <a:off x="7640248" y="4993162"/>
                <a:ext cx="618393" cy="206477"/>
              </a:xfrm>
              <a:prstGeom prst="rect">
                <a:avLst/>
              </a:prstGeom>
              <a:noFill/>
            </p:spPr>
            <p:txBody>
              <a:bodyPr rot="0" spcFirstLastPara="0" vert="horz" wrap="square" lIns="10800" tIns="10800" rIns="10800" bIns="1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storage</a:t>
                </a:r>
                <a:endPara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643F13C-DDD1-4083-BA17-212C529B73C7}"/>
              </a:ext>
            </a:extLst>
          </p:cNvPr>
          <p:cNvGrpSpPr/>
          <p:nvPr/>
        </p:nvGrpSpPr>
        <p:grpSpPr>
          <a:xfrm>
            <a:off x="9294934" y="2186037"/>
            <a:ext cx="2622384" cy="1942841"/>
            <a:chOff x="1136143" y="4407327"/>
            <a:chExt cx="2622384" cy="1942841"/>
          </a:xfrm>
        </p:grpSpPr>
        <p:sp>
          <p:nvSpPr>
            <p:cNvPr id="62" name="TextBox 36">
              <a:extLst>
                <a:ext uri="{FF2B5EF4-FFF2-40B4-BE49-F238E27FC236}">
                  <a16:creationId xmlns:a16="http://schemas.microsoft.com/office/drawing/2014/main" id="{CC0AE847-6145-4BE5-B42B-66F6C91A9596}"/>
                </a:ext>
              </a:extLst>
            </p:cNvPr>
            <p:cNvSpPr txBox="1"/>
            <p:nvPr/>
          </p:nvSpPr>
          <p:spPr>
            <a:xfrm>
              <a:off x="1139956" y="4407327"/>
              <a:ext cx="926124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3" name="TextBox 36">
              <a:extLst>
                <a:ext uri="{FF2B5EF4-FFF2-40B4-BE49-F238E27FC236}">
                  <a16:creationId xmlns:a16="http://schemas.microsoft.com/office/drawing/2014/main" id="{276A2CA8-96E7-42B7-A957-E0999A4445CD}"/>
                </a:ext>
              </a:extLst>
            </p:cNvPr>
            <p:cNvSpPr txBox="1"/>
            <p:nvPr/>
          </p:nvSpPr>
          <p:spPr>
            <a:xfrm>
              <a:off x="1136143" y="4669484"/>
              <a:ext cx="926124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772754-491F-4742-AECD-2DA764B71A3E}"/>
                </a:ext>
              </a:extLst>
            </p:cNvPr>
            <p:cNvSpPr txBox="1"/>
            <p:nvPr/>
          </p:nvSpPr>
          <p:spPr>
            <a:xfrm>
              <a:off x="1416702" y="4904228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5" name="TextBox 36">
              <a:extLst>
                <a:ext uri="{FF2B5EF4-FFF2-40B4-BE49-F238E27FC236}">
                  <a16:creationId xmlns:a16="http://schemas.microsoft.com/office/drawing/2014/main" id="{451E25DA-5994-4AD6-AD0F-704F915C742E}"/>
                </a:ext>
              </a:extLst>
            </p:cNvPr>
            <p:cNvSpPr txBox="1"/>
            <p:nvPr/>
          </p:nvSpPr>
          <p:spPr>
            <a:xfrm>
              <a:off x="1136143" y="5221607"/>
              <a:ext cx="926124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6" name="TextBox 36">
              <a:extLst>
                <a:ext uri="{FF2B5EF4-FFF2-40B4-BE49-F238E27FC236}">
                  <a16:creationId xmlns:a16="http://schemas.microsoft.com/office/drawing/2014/main" id="{DEF4A2EE-B1B5-441A-8A08-2C785A66F528}"/>
                </a:ext>
              </a:extLst>
            </p:cNvPr>
            <p:cNvSpPr txBox="1"/>
            <p:nvPr/>
          </p:nvSpPr>
          <p:spPr>
            <a:xfrm>
              <a:off x="2318527" y="4407327"/>
              <a:ext cx="1440000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7" name="TextBox 36">
              <a:extLst>
                <a:ext uri="{FF2B5EF4-FFF2-40B4-BE49-F238E27FC236}">
                  <a16:creationId xmlns:a16="http://schemas.microsoft.com/office/drawing/2014/main" id="{A8A3F5C0-54D0-4F3B-BB7D-C6470F070299}"/>
                </a:ext>
              </a:extLst>
            </p:cNvPr>
            <p:cNvSpPr txBox="1"/>
            <p:nvPr/>
          </p:nvSpPr>
          <p:spPr>
            <a:xfrm>
              <a:off x="2314714" y="4669484"/>
              <a:ext cx="1440000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57B6623-20C2-43DF-B387-DA262FEA9C95}"/>
                </a:ext>
              </a:extLst>
            </p:cNvPr>
            <p:cNvSpPr txBox="1"/>
            <p:nvPr/>
          </p:nvSpPr>
          <p:spPr>
            <a:xfrm>
              <a:off x="2850674" y="4904228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9" name="TextBox 36">
              <a:extLst>
                <a:ext uri="{FF2B5EF4-FFF2-40B4-BE49-F238E27FC236}">
                  <a16:creationId xmlns:a16="http://schemas.microsoft.com/office/drawing/2014/main" id="{3A50AB24-7E29-4B45-952B-FFD862BDAD65}"/>
                </a:ext>
              </a:extLst>
            </p:cNvPr>
            <p:cNvSpPr txBox="1"/>
            <p:nvPr/>
          </p:nvSpPr>
          <p:spPr>
            <a:xfrm>
              <a:off x="2314714" y="5221607"/>
              <a:ext cx="1440000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14119A73-A8C9-4E60-BC13-F3BE08F07F37}"/>
                </a:ext>
              </a:extLst>
            </p:cNvPr>
            <p:cNvCxnSpPr>
              <a:cxnSpLocks/>
              <a:stCxn id="62" idx="3"/>
              <a:endCxn id="66" idx="1"/>
            </p:cNvCxnSpPr>
            <p:nvPr/>
          </p:nvCxnSpPr>
          <p:spPr>
            <a:xfrm>
              <a:off x="2066080" y="4517836"/>
              <a:ext cx="252447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DD8FA185-F670-4FDA-8611-8A1B90578A9C}"/>
                </a:ext>
              </a:extLst>
            </p:cNvPr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2062267" y="4779993"/>
              <a:ext cx="252447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E91C7581-120D-43BB-BCB1-04A1F182D914}"/>
                </a:ext>
              </a:extLst>
            </p:cNvPr>
            <p:cNvCxnSpPr>
              <a:cxnSpLocks/>
              <a:stCxn id="65" idx="3"/>
              <a:endCxn id="69" idx="1"/>
            </p:cNvCxnSpPr>
            <p:nvPr/>
          </p:nvCxnSpPr>
          <p:spPr>
            <a:xfrm>
              <a:off x="2062267" y="5332116"/>
              <a:ext cx="252447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C55055FF-D9F3-4789-A496-327622FCC99A}"/>
                </a:ext>
              </a:extLst>
            </p:cNvPr>
            <p:cNvGrpSpPr/>
            <p:nvPr/>
          </p:nvGrpSpPr>
          <p:grpSpPr>
            <a:xfrm>
              <a:off x="2425690" y="5820012"/>
              <a:ext cx="1236786" cy="530156"/>
              <a:chOff x="7163938" y="4363267"/>
              <a:chExt cx="1236786" cy="530156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DCE0186A-CD81-4088-B1FF-64EEC012CA6E}"/>
                  </a:ext>
                </a:extLst>
              </p:cNvPr>
              <p:cNvGrpSpPr/>
              <p:nvPr/>
            </p:nvGrpSpPr>
            <p:grpSpPr>
              <a:xfrm>
                <a:off x="7163938" y="4363267"/>
                <a:ext cx="618393" cy="530156"/>
                <a:chOff x="7021855" y="4669484"/>
                <a:chExt cx="618393" cy="530156"/>
              </a:xfrm>
            </p:grpSpPr>
            <p:sp>
              <p:nvSpPr>
                <p:cNvPr id="80" name="TextBox 45">
                  <a:extLst>
                    <a:ext uri="{FF2B5EF4-FFF2-40B4-BE49-F238E27FC236}">
                      <a16:creationId xmlns:a16="http://schemas.microsoft.com/office/drawing/2014/main" id="{2DD359C2-B49A-47E8-882F-FAA8A392F0E5}"/>
                    </a:ext>
                  </a:extLst>
                </p:cNvPr>
                <p:cNvSpPr txBox="1"/>
                <p:nvPr/>
              </p:nvSpPr>
              <p:spPr>
                <a:xfrm>
                  <a:off x="7021855" y="4993163"/>
                  <a:ext cx="618393" cy="206477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10800" tIns="10800" rIns="10800" bIns="1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200" dirty="0" err="1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rPr>
                    <a:t>code</a:t>
                  </a:r>
                </a:p>
              </p:txBody>
            </p:sp>
            <p:pic>
              <p:nvPicPr>
                <p:cNvPr id="81" name="그래픽 80">
                  <a:extLst>
                    <a:ext uri="{FF2B5EF4-FFF2-40B4-BE49-F238E27FC236}">
                      <a16:creationId xmlns:a16="http://schemas.microsoft.com/office/drawing/2014/main" id="{99393F6E-5B96-4A57-9104-D1E28CBB6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15458" y="4669484"/>
                  <a:ext cx="231188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4528D12C-BA1A-4647-B934-4DE16CE44718}"/>
                  </a:ext>
                </a:extLst>
              </p:cNvPr>
              <p:cNvGrpSpPr/>
              <p:nvPr/>
            </p:nvGrpSpPr>
            <p:grpSpPr>
              <a:xfrm>
                <a:off x="7782331" y="4363267"/>
                <a:ext cx="618393" cy="530155"/>
                <a:chOff x="7640248" y="4669484"/>
                <a:chExt cx="618393" cy="530155"/>
              </a:xfrm>
            </p:grpSpPr>
            <p:sp>
              <p:nvSpPr>
                <p:cNvPr id="78" name="원통형 77">
                  <a:extLst>
                    <a:ext uri="{FF2B5EF4-FFF2-40B4-BE49-F238E27FC236}">
                      <a16:creationId xmlns:a16="http://schemas.microsoft.com/office/drawing/2014/main" id="{CB52F256-608A-4676-9E5C-16469688FF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42110" y="4669484"/>
                  <a:ext cx="230400" cy="288000"/>
                </a:xfrm>
                <a:prstGeom prst="can">
                  <a:avLst/>
                </a:prstGeom>
                <a:noFill/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79" name="TextBox 45">
                  <a:extLst>
                    <a:ext uri="{FF2B5EF4-FFF2-40B4-BE49-F238E27FC236}">
                      <a16:creationId xmlns:a16="http://schemas.microsoft.com/office/drawing/2014/main" id="{4A5E7C30-997E-4F18-964B-FF3B37D343C3}"/>
                    </a:ext>
                  </a:extLst>
                </p:cNvPr>
                <p:cNvSpPr txBox="1"/>
                <p:nvPr/>
              </p:nvSpPr>
              <p:spPr>
                <a:xfrm>
                  <a:off x="7640248" y="4993162"/>
                  <a:ext cx="618393" cy="206477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10800" tIns="10800" rIns="10800" bIns="1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rPr>
                    <a:t>storage</a:t>
                  </a:r>
                  <a:endPara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endParaRPr>
                </a:p>
              </p:txBody>
            </p:sp>
          </p:grpSp>
        </p:grp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89C72CCD-2A69-4DF6-9D9B-7370F65C1277}"/>
                </a:ext>
              </a:extLst>
            </p:cNvPr>
            <p:cNvCxnSpPr>
              <a:cxnSpLocks/>
            </p:cNvCxnSpPr>
            <p:nvPr/>
          </p:nvCxnSpPr>
          <p:spPr>
            <a:xfrm>
              <a:off x="2734886" y="5459972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CA39ADF6-479F-45E9-BACC-25354D6CF114}"/>
                </a:ext>
              </a:extLst>
            </p:cNvPr>
            <p:cNvCxnSpPr>
              <a:cxnSpLocks/>
            </p:cNvCxnSpPr>
            <p:nvPr/>
          </p:nvCxnSpPr>
          <p:spPr>
            <a:xfrm>
              <a:off x="3360394" y="5454625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19CAD9-3810-4AE0-9473-FF9E0831F8DC}"/>
              </a:ext>
            </a:extLst>
          </p:cNvPr>
          <p:cNvGrpSpPr/>
          <p:nvPr/>
        </p:nvGrpSpPr>
        <p:grpSpPr>
          <a:xfrm>
            <a:off x="9020232" y="4347249"/>
            <a:ext cx="2903431" cy="2437239"/>
            <a:chOff x="1055440" y="4293096"/>
            <a:chExt cx="2903431" cy="2437239"/>
          </a:xfrm>
        </p:grpSpPr>
        <p:sp>
          <p:nvSpPr>
            <p:cNvPr id="85" name="TextBox 42">
              <a:extLst>
                <a:ext uri="{FF2B5EF4-FFF2-40B4-BE49-F238E27FC236}">
                  <a16:creationId xmlns:a16="http://schemas.microsoft.com/office/drawing/2014/main" id="{A1DD886D-6484-4849-8B3E-CE5EC3AEAD24}"/>
                </a:ext>
              </a:extLst>
            </p:cNvPr>
            <p:cNvSpPr txBox="1"/>
            <p:nvPr/>
          </p:nvSpPr>
          <p:spPr>
            <a:xfrm>
              <a:off x="1842777" y="6453336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World State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(t)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CB7C18EF-3632-400E-B3F4-133BE5E736BA}"/>
                </a:ext>
              </a:extLst>
            </p:cNvPr>
            <p:cNvGrpSpPr/>
            <p:nvPr/>
          </p:nvGrpSpPr>
          <p:grpSpPr>
            <a:xfrm>
              <a:off x="1136143" y="4407327"/>
              <a:ext cx="2622384" cy="1942841"/>
              <a:chOff x="1136143" y="4407327"/>
              <a:chExt cx="2622384" cy="1942841"/>
            </a:xfrm>
          </p:grpSpPr>
          <p:sp>
            <p:nvSpPr>
              <p:cNvPr id="88" name="TextBox 36">
                <a:extLst>
                  <a:ext uri="{FF2B5EF4-FFF2-40B4-BE49-F238E27FC236}">
                    <a16:creationId xmlns:a16="http://schemas.microsoft.com/office/drawing/2014/main" id="{8A61478E-7C91-47F8-97DD-519CBAE0556F}"/>
                  </a:ext>
                </a:extLst>
              </p:cNvPr>
              <p:cNvSpPr txBox="1"/>
              <p:nvPr/>
            </p:nvSpPr>
            <p:spPr>
              <a:xfrm>
                <a:off x="1139956" y="4407327"/>
                <a:ext cx="926124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 1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89" name="TextBox 36">
                <a:extLst>
                  <a:ext uri="{FF2B5EF4-FFF2-40B4-BE49-F238E27FC236}">
                    <a16:creationId xmlns:a16="http://schemas.microsoft.com/office/drawing/2014/main" id="{8437DE49-16F3-4153-BBEE-82A10747951A}"/>
                  </a:ext>
                </a:extLst>
              </p:cNvPr>
              <p:cNvSpPr txBox="1"/>
              <p:nvPr/>
            </p:nvSpPr>
            <p:spPr>
              <a:xfrm>
                <a:off x="1136143" y="4669484"/>
                <a:ext cx="926124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2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26FC8F3-0928-4C48-AA52-DEA1B419C3E2}"/>
                  </a:ext>
                </a:extLst>
              </p:cNvPr>
              <p:cNvSpPr txBox="1"/>
              <p:nvPr/>
            </p:nvSpPr>
            <p:spPr>
              <a:xfrm>
                <a:off x="1416702" y="4904228"/>
                <a:ext cx="365006" cy="323165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⋮</a:t>
                </a:r>
                <a:endParaRPr lang="ko-KR" altLang="en-US" sz="15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91" name="TextBox 36">
                <a:extLst>
                  <a:ext uri="{FF2B5EF4-FFF2-40B4-BE49-F238E27FC236}">
                    <a16:creationId xmlns:a16="http://schemas.microsoft.com/office/drawing/2014/main" id="{D09AE89F-1D10-47B3-96FC-E20DDD41F03C}"/>
                  </a:ext>
                </a:extLst>
              </p:cNvPr>
              <p:cNvSpPr txBox="1"/>
              <p:nvPr/>
            </p:nvSpPr>
            <p:spPr>
              <a:xfrm>
                <a:off x="1136143" y="5221607"/>
                <a:ext cx="926124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N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92" name="TextBox 36">
                <a:extLst>
                  <a:ext uri="{FF2B5EF4-FFF2-40B4-BE49-F238E27FC236}">
                    <a16:creationId xmlns:a16="http://schemas.microsoft.com/office/drawing/2014/main" id="{F7CC57BD-E95C-4C53-BC78-E7DEA246F403}"/>
                  </a:ext>
                </a:extLst>
              </p:cNvPr>
              <p:cNvSpPr txBox="1"/>
              <p:nvPr/>
            </p:nvSpPr>
            <p:spPr>
              <a:xfrm>
                <a:off x="2318527" y="4407327"/>
                <a:ext cx="1440000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 1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93" name="TextBox 36">
                <a:extLst>
                  <a:ext uri="{FF2B5EF4-FFF2-40B4-BE49-F238E27FC236}">
                    <a16:creationId xmlns:a16="http://schemas.microsoft.com/office/drawing/2014/main" id="{4A065931-A2FC-498F-954B-68030A1F065E}"/>
                  </a:ext>
                </a:extLst>
              </p:cNvPr>
              <p:cNvSpPr txBox="1"/>
              <p:nvPr/>
            </p:nvSpPr>
            <p:spPr>
              <a:xfrm>
                <a:off x="2314714" y="4669484"/>
                <a:ext cx="1440000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2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2E53D84-282D-475E-814D-11B7010791A3}"/>
                  </a:ext>
                </a:extLst>
              </p:cNvPr>
              <p:cNvSpPr txBox="1"/>
              <p:nvPr/>
            </p:nvSpPr>
            <p:spPr>
              <a:xfrm>
                <a:off x="2850674" y="4904228"/>
                <a:ext cx="365006" cy="323165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⋮</a:t>
                </a:r>
                <a:endParaRPr lang="ko-KR" altLang="en-US" sz="15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95" name="TextBox 36">
                <a:extLst>
                  <a:ext uri="{FF2B5EF4-FFF2-40B4-BE49-F238E27FC236}">
                    <a16:creationId xmlns:a16="http://schemas.microsoft.com/office/drawing/2014/main" id="{75274771-488C-4EAF-82F7-D140DF2A8DB5}"/>
                  </a:ext>
                </a:extLst>
              </p:cNvPr>
              <p:cNvSpPr txBox="1"/>
              <p:nvPr/>
            </p:nvSpPr>
            <p:spPr>
              <a:xfrm>
                <a:off x="2314714" y="5221607"/>
                <a:ext cx="1440000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N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65422517-B04F-49FB-926E-ED33F24F474E}"/>
                  </a:ext>
                </a:extLst>
              </p:cNvPr>
              <p:cNvCxnSpPr>
                <a:cxnSpLocks/>
                <a:stCxn id="88" idx="3"/>
                <a:endCxn id="92" idx="1"/>
              </p:cNvCxnSpPr>
              <p:nvPr/>
            </p:nvCxnSpPr>
            <p:spPr>
              <a:xfrm>
                <a:off x="2066080" y="4517836"/>
                <a:ext cx="252447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FBC3383D-516B-40C6-B121-994C94BF8D96}"/>
                  </a:ext>
                </a:extLst>
              </p:cNvPr>
              <p:cNvCxnSpPr>
                <a:cxnSpLocks/>
                <a:stCxn id="89" idx="3"/>
                <a:endCxn id="93" idx="1"/>
              </p:cNvCxnSpPr>
              <p:nvPr/>
            </p:nvCxnSpPr>
            <p:spPr>
              <a:xfrm>
                <a:off x="2062267" y="4779993"/>
                <a:ext cx="252447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5D80E945-2BC0-44BD-BFA8-6EBE67C358F7}"/>
                  </a:ext>
                </a:extLst>
              </p:cNvPr>
              <p:cNvCxnSpPr>
                <a:cxnSpLocks/>
                <a:stCxn id="91" idx="3"/>
                <a:endCxn id="95" idx="1"/>
              </p:cNvCxnSpPr>
              <p:nvPr/>
            </p:nvCxnSpPr>
            <p:spPr>
              <a:xfrm>
                <a:off x="2062267" y="5332116"/>
                <a:ext cx="252447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CC5F3E47-A9E3-4872-A298-03CAD430DF65}"/>
                  </a:ext>
                </a:extLst>
              </p:cNvPr>
              <p:cNvGrpSpPr/>
              <p:nvPr/>
            </p:nvGrpSpPr>
            <p:grpSpPr>
              <a:xfrm>
                <a:off x="2425690" y="5820012"/>
                <a:ext cx="1236786" cy="530156"/>
                <a:chOff x="7163938" y="4363267"/>
                <a:chExt cx="1236786" cy="530156"/>
              </a:xfrm>
            </p:grpSpPr>
            <p:grpSp>
              <p:nvGrpSpPr>
                <p:cNvPr id="102" name="그룹 101">
                  <a:extLst>
                    <a:ext uri="{FF2B5EF4-FFF2-40B4-BE49-F238E27FC236}">
                      <a16:creationId xmlns:a16="http://schemas.microsoft.com/office/drawing/2014/main" id="{A09A6EDE-5213-47A4-85E9-E01F275B2CE1}"/>
                    </a:ext>
                  </a:extLst>
                </p:cNvPr>
                <p:cNvGrpSpPr/>
                <p:nvPr/>
              </p:nvGrpSpPr>
              <p:grpSpPr>
                <a:xfrm>
                  <a:off x="7163938" y="4363267"/>
                  <a:ext cx="618393" cy="530156"/>
                  <a:chOff x="7021855" y="4669484"/>
                  <a:chExt cx="618393" cy="530156"/>
                </a:xfrm>
              </p:grpSpPr>
              <p:sp>
                <p:nvSpPr>
                  <p:cNvPr id="106" name="TextBox 45">
                    <a:extLst>
                      <a:ext uri="{FF2B5EF4-FFF2-40B4-BE49-F238E27FC236}">
                        <a16:creationId xmlns:a16="http://schemas.microsoft.com/office/drawing/2014/main" id="{49D0C84D-D06E-405B-A10E-32C0961143AE}"/>
                      </a:ext>
                    </a:extLst>
                  </p:cNvPr>
                  <p:cNvSpPr txBox="1"/>
                  <p:nvPr/>
                </p:nvSpPr>
                <p:spPr>
                  <a:xfrm>
                    <a:off x="7021855" y="4993163"/>
                    <a:ext cx="618393" cy="206477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square" lIns="10800" tIns="10800" rIns="10800" bIns="1080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200" dirty="0" err="1">
                        <a:solidFill>
                          <a:schemeClr val="bg1">
                            <a:lumMod val="85000"/>
                          </a:schemeClr>
                        </a:solidFill>
                        <a:ea typeface="맑은 고딕"/>
                      </a:rPr>
                      <a:t>code</a:t>
                    </a:r>
                  </a:p>
                </p:txBody>
              </p:sp>
              <p:pic>
                <p:nvPicPr>
                  <p:cNvPr id="107" name="그래픽 106">
                    <a:extLst>
                      <a:ext uri="{FF2B5EF4-FFF2-40B4-BE49-F238E27FC236}">
                        <a16:creationId xmlns:a16="http://schemas.microsoft.com/office/drawing/2014/main" id="{B2E4B06E-263A-4D76-B099-F9BC1B8BFF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15458" y="4669484"/>
                    <a:ext cx="231188" cy="288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3" name="그룹 102">
                  <a:extLst>
                    <a:ext uri="{FF2B5EF4-FFF2-40B4-BE49-F238E27FC236}">
                      <a16:creationId xmlns:a16="http://schemas.microsoft.com/office/drawing/2014/main" id="{1BC2E49A-0D61-4A8B-8194-5723968B783F}"/>
                    </a:ext>
                  </a:extLst>
                </p:cNvPr>
                <p:cNvGrpSpPr/>
                <p:nvPr/>
              </p:nvGrpSpPr>
              <p:grpSpPr>
                <a:xfrm>
                  <a:off x="7782331" y="4363267"/>
                  <a:ext cx="618393" cy="530155"/>
                  <a:chOff x="7640248" y="4669484"/>
                  <a:chExt cx="618393" cy="530155"/>
                </a:xfrm>
              </p:grpSpPr>
              <p:sp>
                <p:nvSpPr>
                  <p:cNvPr id="104" name="원통형 103">
                    <a:extLst>
                      <a:ext uri="{FF2B5EF4-FFF2-40B4-BE49-F238E27FC236}">
                        <a16:creationId xmlns:a16="http://schemas.microsoft.com/office/drawing/2014/main" id="{7A76E3AF-1B2F-4E7F-B4A4-2AFBB13A9F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42110" y="4669484"/>
                    <a:ext cx="230400" cy="288000"/>
                  </a:xfrm>
                  <a:prstGeom prst="can">
                    <a:avLst/>
                  </a:prstGeom>
                  <a:noFill/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5" name="TextBox 45">
                    <a:extLst>
                      <a:ext uri="{FF2B5EF4-FFF2-40B4-BE49-F238E27FC236}">
                        <a16:creationId xmlns:a16="http://schemas.microsoft.com/office/drawing/2014/main" id="{55E935E3-CB75-4D64-BF57-C2EFC0CD86F7}"/>
                      </a:ext>
                    </a:extLst>
                  </p:cNvPr>
                  <p:cNvSpPr txBox="1"/>
                  <p:nvPr/>
                </p:nvSpPr>
                <p:spPr>
                  <a:xfrm>
                    <a:off x="7640248" y="4993162"/>
                    <a:ext cx="618393" cy="206477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square" lIns="10800" tIns="10800" rIns="10800" bIns="1080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200" dirty="0">
                        <a:solidFill>
                          <a:schemeClr val="bg1">
                            <a:lumMod val="85000"/>
                          </a:schemeClr>
                        </a:solidFill>
                        <a:ea typeface="맑은 고딕"/>
                      </a:rPr>
                      <a:t>storage</a:t>
                    </a:r>
                    <a:endParaRPr lang="ko-KR" altLang="en-US" sz="1200" dirty="0" err="1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endParaRPr>
                  </a:p>
                </p:txBody>
              </p:sp>
            </p:grpSp>
          </p:grp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718E7E5A-DAFA-4829-BBFB-187C38A62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4886" y="5459972"/>
                <a:ext cx="1" cy="320127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E53236F8-9C82-4E48-B736-6B8C471290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0394" y="5454625"/>
                <a:ext cx="1" cy="320127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A9A2F1B-E71D-4E69-8CED-4B09294F868B}"/>
                </a:ext>
              </a:extLst>
            </p:cNvPr>
            <p:cNvSpPr/>
            <p:nvPr/>
          </p:nvSpPr>
          <p:spPr>
            <a:xfrm>
              <a:off x="1055440" y="4293096"/>
              <a:ext cx="2903431" cy="216024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FD5FB7D9-2D86-4998-AEBF-278CD08491F8}"/>
              </a:ext>
            </a:extLst>
          </p:cNvPr>
          <p:cNvGrpSpPr/>
          <p:nvPr/>
        </p:nvGrpSpPr>
        <p:grpSpPr>
          <a:xfrm>
            <a:off x="6269168" y="1431505"/>
            <a:ext cx="2382209" cy="2371002"/>
            <a:chOff x="3200056" y="1117210"/>
            <a:chExt cx="2382209" cy="2371002"/>
          </a:xfrm>
        </p:grpSpPr>
        <p:sp>
          <p:nvSpPr>
            <p:cNvPr id="133" name="TextBox 42">
              <a:extLst>
                <a:ext uri="{FF2B5EF4-FFF2-40B4-BE49-F238E27FC236}">
                  <a16:creationId xmlns:a16="http://schemas.microsoft.com/office/drawing/2014/main" id="{C952E097-D9B6-461D-9FEB-B16BF4EB6F8B}"/>
                </a:ext>
              </a:extLst>
            </p:cNvPr>
            <p:cNvSpPr txBox="1"/>
            <p:nvPr/>
          </p:nvSpPr>
          <p:spPr>
            <a:xfrm>
              <a:off x="3726782" y="3211213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World State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(t)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136" name="TextBox 36">
              <a:extLst>
                <a:ext uri="{FF2B5EF4-FFF2-40B4-BE49-F238E27FC236}">
                  <a16:creationId xmlns:a16="http://schemas.microsoft.com/office/drawing/2014/main" id="{C8AFB717-3EE2-4C4A-92D2-2DED89247A09}"/>
                </a:ext>
              </a:extLst>
            </p:cNvPr>
            <p:cNvSpPr txBox="1"/>
            <p:nvPr/>
          </p:nvSpPr>
          <p:spPr>
            <a:xfrm>
              <a:off x="3284572" y="1231441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7" name="TextBox 36">
              <a:extLst>
                <a:ext uri="{FF2B5EF4-FFF2-40B4-BE49-F238E27FC236}">
                  <a16:creationId xmlns:a16="http://schemas.microsoft.com/office/drawing/2014/main" id="{28906720-9BB1-4FA2-953C-5C2A94451FEF}"/>
                </a:ext>
              </a:extLst>
            </p:cNvPr>
            <p:cNvSpPr txBox="1"/>
            <p:nvPr/>
          </p:nvSpPr>
          <p:spPr>
            <a:xfrm>
              <a:off x="3280759" y="1493598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4FED67C-D23D-4CE8-8FF0-F03052B5D282}"/>
                </a:ext>
              </a:extLst>
            </p:cNvPr>
            <p:cNvSpPr txBox="1"/>
            <p:nvPr/>
          </p:nvSpPr>
          <p:spPr>
            <a:xfrm>
              <a:off x="3561318" y="1728342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9" name="TextBox 36">
              <a:extLst>
                <a:ext uri="{FF2B5EF4-FFF2-40B4-BE49-F238E27FC236}">
                  <a16:creationId xmlns:a16="http://schemas.microsoft.com/office/drawing/2014/main" id="{D909061C-AE04-4BC6-BACF-9E3484EC3BE6}"/>
                </a:ext>
              </a:extLst>
            </p:cNvPr>
            <p:cNvSpPr txBox="1"/>
            <p:nvPr/>
          </p:nvSpPr>
          <p:spPr>
            <a:xfrm>
              <a:off x="3280759" y="2045721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0" name="TextBox 36">
              <a:extLst>
                <a:ext uri="{FF2B5EF4-FFF2-40B4-BE49-F238E27FC236}">
                  <a16:creationId xmlns:a16="http://schemas.microsoft.com/office/drawing/2014/main" id="{710D4103-F859-4AF2-B9D9-9DC6E08C9799}"/>
                </a:ext>
              </a:extLst>
            </p:cNvPr>
            <p:cNvSpPr txBox="1"/>
            <p:nvPr/>
          </p:nvSpPr>
          <p:spPr>
            <a:xfrm>
              <a:off x="4295960" y="1231441"/>
              <a:ext cx="1209050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1" name="TextBox 36">
              <a:extLst>
                <a:ext uri="{FF2B5EF4-FFF2-40B4-BE49-F238E27FC236}">
                  <a16:creationId xmlns:a16="http://schemas.microsoft.com/office/drawing/2014/main" id="{D4F481F1-1543-43DE-96F1-2160CC8BDF29}"/>
                </a:ext>
              </a:extLst>
            </p:cNvPr>
            <p:cNvSpPr txBox="1"/>
            <p:nvPr/>
          </p:nvSpPr>
          <p:spPr>
            <a:xfrm>
              <a:off x="4292147" y="1493598"/>
              <a:ext cx="1209050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A5DFB11-58C7-4EDC-87DA-054B52687B66}"/>
                </a:ext>
              </a:extLst>
            </p:cNvPr>
            <p:cNvSpPr txBox="1"/>
            <p:nvPr/>
          </p:nvSpPr>
          <p:spPr>
            <a:xfrm>
              <a:off x="4995290" y="1728342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3" name="TextBox 36">
              <a:extLst>
                <a:ext uri="{FF2B5EF4-FFF2-40B4-BE49-F238E27FC236}">
                  <a16:creationId xmlns:a16="http://schemas.microsoft.com/office/drawing/2014/main" id="{201E947B-AC5F-4B7A-B50C-6F0F6F2654E8}"/>
                </a:ext>
              </a:extLst>
            </p:cNvPr>
            <p:cNvSpPr txBox="1"/>
            <p:nvPr/>
          </p:nvSpPr>
          <p:spPr>
            <a:xfrm>
              <a:off x="4316314" y="2045721"/>
              <a:ext cx="1184884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0622D768-D6E1-44E7-806F-75AC43B0D7A4}"/>
                </a:ext>
              </a:extLst>
            </p:cNvPr>
            <p:cNvCxnSpPr>
              <a:cxnSpLocks/>
              <a:stCxn id="136" idx="3"/>
              <a:endCxn id="140" idx="1"/>
            </p:cNvCxnSpPr>
            <p:nvPr/>
          </p:nvCxnSpPr>
          <p:spPr>
            <a:xfrm>
              <a:off x="4067679" y="1341950"/>
              <a:ext cx="228281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614A82EF-B2BB-455F-B308-37E6F19B2CC3}"/>
                </a:ext>
              </a:extLst>
            </p:cNvPr>
            <p:cNvCxnSpPr>
              <a:cxnSpLocks/>
              <a:stCxn id="137" idx="3"/>
              <a:endCxn id="141" idx="1"/>
            </p:cNvCxnSpPr>
            <p:nvPr/>
          </p:nvCxnSpPr>
          <p:spPr>
            <a:xfrm>
              <a:off x="4063866" y="1604107"/>
              <a:ext cx="228281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724E35D1-6831-4961-977B-4206A2CBA4CB}"/>
                </a:ext>
              </a:extLst>
            </p:cNvPr>
            <p:cNvCxnSpPr>
              <a:cxnSpLocks/>
              <a:stCxn id="139" idx="3"/>
              <a:endCxn id="143" idx="1"/>
            </p:cNvCxnSpPr>
            <p:nvPr/>
          </p:nvCxnSpPr>
          <p:spPr>
            <a:xfrm>
              <a:off x="4063866" y="2156230"/>
              <a:ext cx="252448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8F5B1384-DD33-455C-88E1-363B298E6AE2}"/>
                </a:ext>
              </a:extLst>
            </p:cNvPr>
            <p:cNvGrpSpPr/>
            <p:nvPr/>
          </p:nvGrpSpPr>
          <p:grpSpPr>
            <a:xfrm>
              <a:off x="4295800" y="2644126"/>
              <a:ext cx="1236786" cy="508034"/>
              <a:chOff x="7163938" y="4363267"/>
              <a:chExt cx="1236786" cy="508034"/>
            </a:xfrm>
          </p:grpSpPr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D7BBA16A-51FE-412B-B48D-80AE7A1FC0DD}"/>
                  </a:ext>
                </a:extLst>
              </p:cNvPr>
              <p:cNvGrpSpPr/>
              <p:nvPr/>
            </p:nvGrpSpPr>
            <p:grpSpPr>
              <a:xfrm>
                <a:off x="7163938" y="4363267"/>
                <a:ext cx="618393" cy="508034"/>
                <a:chOff x="7021855" y="4669484"/>
                <a:chExt cx="618393" cy="508034"/>
              </a:xfrm>
            </p:grpSpPr>
            <p:sp>
              <p:nvSpPr>
                <p:cNvPr id="154" name="TextBox 45">
                  <a:extLst>
                    <a:ext uri="{FF2B5EF4-FFF2-40B4-BE49-F238E27FC236}">
                      <a16:creationId xmlns:a16="http://schemas.microsoft.com/office/drawing/2014/main" id="{358C38F8-D6DE-43A1-B6DF-CD01368FB4D5}"/>
                    </a:ext>
                  </a:extLst>
                </p:cNvPr>
                <p:cNvSpPr txBox="1"/>
                <p:nvPr/>
              </p:nvSpPr>
              <p:spPr>
                <a:xfrm>
                  <a:off x="7021855" y="4971041"/>
                  <a:ext cx="618393" cy="206477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10800" tIns="10800" rIns="10800" bIns="1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200" dirty="0" err="1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rPr>
                    <a:t>code</a:t>
                  </a:r>
                </a:p>
              </p:txBody>
            </p:sp>
            <p:pic>
              <p:nvPicPr>
                <p:cNvPr id="155" name="그래픽 154">
                  <a:extLst>
                    <a:ext uri="{FF2B5EF4-FFF2-40B4-BE49-F238E27FC236}">
                      <a16:creationId xmlns:a16="http://schemas.microsoft.com/office/drawing/2014/main" id="{76FEFA20-7164-4A8D-930E-1656FF3591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15458" y="4669484"/>
                  <a:ext cx="231188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4A932EFB-EBF6-4D31-8BFE-92C429D48691}"/>
                  </a:ext>
                </a:extLst>
              </p:cNvPr>
              <p:cNvGrpSpPr/>
              <p:nvPr/>
            </p:nvGrpSpPr>
            <p:grpSpPr>
              <a:xfrm>
                <a:off x="7782331" y="4363267"/>
                <a:ext cx="618393" cy="508033"/>
                <a:chOff x="7640248" y="4669484"/>
                <a:chExt cx="618393" cy="508033"/>
              </a:xfrm>
            </p:grpSpPr>
            <p:sp>
              <p:nvSpPr>
                <p:cNvPr id="152" name="원통형 151">
                  <a:extLst>
                    <a:ext uri="{FF2B5EF4-FFF2-40B4-BE49-F238E27FC236}">
                      <a16:creationId xmlns:a16="http://schemas.microsoft.com/office/drawing/2014/main" id="{E5EA3A92-1280-4B8B-A111-9E32FD96F6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42110" y="4669484"/>
                  <a:ext cx="230400" cy="288000"/>
                </a:xfrm>
                <a:prstGeom prst="can">
                  <a:avLst/>
                </a:prstGeom>
                <a:noFill/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153" name="TextBox 45">
                  <a:extLst>
                    <a:ext uri="{FF2B5EF4-FFF2-40B4-BE49-F238E27FC236}">
                      <a16:creationId xmlns:a16="http://schemas.microsoft.com/office/drawing/2014/main" id="{52D2C5C0-34E1-4B77-8EE2-EEA4B3B14400}"/>
                    </a:ext>
                  </a:extLst>
                </p:cNvPr>
                <p:cNvSpPr txBox="1"/>
                <p:nvPr/>
              </p:nvSpPr>
              <p:spPr>
                <a:xfrm>
                  <a:off x="7640248" y="4971040"/>
                  <a:ext cx="618393" cy="206477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10800" tIns="10800" rIns="10800" bIns="1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rPr>
                    <a:t>storage</a:t>
                  </a:r>
                  <a:endPara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endParaRPr>
                </a:p>
              </p:txBody>
            </p:sp>
          </p:grpSp>
        </p:grp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D6CB3965-97DB-4251-8321-B297E72A3A8D}"/>
                </a:ext>
              </a:extLst>
            </p:cNvPr>
            <p:cNvCxnSpPr>
              <a:cxnSpLocks/>
            </p:cNvCxnSpPr>
            <p:nvPr/>
          </p:nvCxnSpPr>
          <p:spPr>
            <a:xfrm>
              <a:off x="4604996" y="2284086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F10A877E-F333-4419-8C56-D134DA22F618}"/>
                </a:ext>
              </a:extLst>
            </p:cNvPr>
            <p:cNvCxnSpPr>
              <a:cxnSpLocks/>
            </p:cNvCxnSpPr>
            <p:nvPr/>
          </p:nvCxnSpPr>
          <p:spPr>
            <a:xfrm>
              <a:off x="5230504" y="2278739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AB8946D4-E7F0-49D7-8E56-010AEBC35E6A}"/>
                </a:ext>
              </a:extLst>
            </p:cNvPr>
            <p:cNvSpPr/>
            <p:nvPr/>
          </p:nvSpPr>
          <p:spPr>
            <a:xfrm>
              <a:off x="3200056" y="1117210"/>
              <a:ext cx="2382209" cy="209056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F3DDA9DB-31D5-4849-938C-A83293750723}"/>
              </a:ext>
            </a:extLst>
          </p:cNvPr>
          <p:cNvGrpSpPr/>
          <p:nvPr/>
        </p:nvGrpSpPr>
        <p:grpSpPr>
          <a:xfrm>
            <a:off x="6201376" y="4308113"/>
            <a:ext cx="2382209" cy="2371002"/>
            <a:chOff x="3200056" y="1117210"/>
            <a:chExt cx="2382209" cy="2371002"/>
          </a:xfrm>
        </p:grpSpPr>
        <p:sp>
          <p:nvSpPr>
            <p:cNvPr id="167" name="TextBox 42">
              <a:extLst>
                <a:ext uri="{FF2B5EF4-FFF2-40B4-BE49-F238E27FC236}">
                  <a16:creationId xmlns:a16="http://schemas.microsoft.com/office/drawing/2014/main" id="{F46C887B-AF00-470C-9404-E5B016E61126}"/>
                </a:ext>
              </a:extLst>
            </p:cNvPr>
            <p:cNvSpPr txBox="1"/>
            <p:nvPr/>
          </p:nvSpPr>
          <p:spPr>
            <a:xfrm>
              <a:off x="3726782" y="3211213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World State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(t)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168" name="TextBox 36">
              <a:extLst>
                <a:ext uri="{FF2B5EF4-FFF2-40B4-BE49-F238E27FC236}">
                  <a16:creationId xmlns:a16="http://schemas.microsoft.com/office/drawing/2014/main" id="{379911E0-3C38-4D2D-BE3A-26A88916FF0F}"/>
                </a:ext>
              </a:extLst>
            </p:cNvPr>
            <p:cNvSpPr txBox="1"/>
            <p:nvPr/>
          </p:nvSpPr>
          <p:spPr>
            <a:xfrm>
              <a:off x="3284572" y="1231441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9" name="TextBox 36">
              <a:extLst>
                <a:ext uri="{FF2B5EF4-FFF2-40B4-BE49-F238E27FC236}">
                  <a16:creationId xmlns:a16="http://schemas.microsoft.com/office/drawing/2014/main" id="{7F8862F6-D3DC-4E2B-95E9-25620AE77EB0}"/>
                </a:ext>
              </a:extLst>
            </p:cNvPr>
            <p:cNvSpPr txBox="1"/>
            <p:nvPr/>
          </p:nvSpPr>
          <p:spPr>
            <a:xfrm>
              <a:off x="3280759" y="1493598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3821E5A-4B3E-4ED2-9B74-3A9278CBE5C5}"/>
                </a:ext>
              </a:extLst>
            </p:cNvPr>
            <p:cNvSpPr txBox="1"/>
            <p:nvPr/>
          </p:nvSpPr>
          <p:spPr>
            <a:xfrm>
              <a:off x="3561318" y="1728342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1" name="TextBox 36">
              <a:extLst>
                <a:ext uri="{FF2B5EF4-FFF2-40B4-BE49-F238E27FC236}">
                  <a16:creationId xmlns:a16="http://schemas.microsoft.com/office/drawing/2014/main" id="{4211559B-D963-4033-BA97-E1F7AC7789C6}"/>
                </a:ext>
              </a:extLst>
            </p:cNvPr>
            <p:cNvSpPr txBox="1"/>
            <p:nvPr/>
          </p:nvSpPr>
          <p:spPr>
            <a:xfrm>
              <a:off x="3280759" y="2045721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2" name="TextBox 36">
              <a:extLst>
                <a:ext uri="{FF2B5EF4-FFF2-40B4-BE49-F238E27FC236}">
                  <a16:creationId xmlns:a16="http://schemas.microsoft.com/office/drawing/2014/main" id="{B95EB503-81DD-4362-AC40-55FE41D2A8C2}"/>
                </a:ext>
              </a:extLst>
            </p:cNvPr>
            <p:cNvSpPr txBox="1"/>
            <p:nvPr/>
          </p:nvSpPr>
          <p:spPr>
            <a:xfrm>
              <a:off x="4295960" y="1231441"/>
              <a:ext cx="1209050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3" name="TextBox 36">
              <a:extLst>
                <a:ext uri="{FF2B5EF4-FFF2-40B4-BE49-F238E27FC236}">
                  <a16:creationId xmlns:a16="http://schemas.microsoft.com/office/drawing/2014/main" id="{E4C87A55-03A6-4592-BFFC-CEE7073C02FA}"/>
                </a:ext>
              </a:extLst>
            </p:cNvPr>
            <p:cNvSpPr txBox="1"/>
            <p:nvPr/>
          </p:nvSpPr>
          <p:spPr>
            <a:xfrm>
              <a:off x="4292147" y="1493598"/>
              <a:ext cx="1209050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F25F02A7-941F-437A-B889-2982CADA2A92}"/>
                </a:ext>
              </a:extLst>
            </p:cNvPr>
            <p:cNvSpPr txBox="1"/>
            <p:nvPr/>
          </p:nvSpPr>
          <p:spPr>
            <a:xfrm>
              <a:off x="4995290" y="1728342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5" name="TextBox 36">
              <a:extLst>
                <a:ext uri="{FF2B5EF4-FFF2-40B4-BE49-F238E27FC236}">
                  <a16:creationId xmlns:a16="http://schemas.microsoft.com/office/drawing/2014/main" id="{A1996542-A4A7-45F0-B104-BBB32ACC4F90}"/>
                </a:ext>
              </a:extLst>
            </p:cNvPr>
            <p:cNvSpPr txBox="1"/>
            <p:nvPr/>
          </p:nvSpPr>
          <p:spPr>
            <a:xfrm>
              <a:off x="4316314" y="2045721"/>
              <a:ext cx="1184884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3B222D47-7E62-4FDA-844D-AD71CA12544D}"/>
                </a:ext>
              </a:extLst>
            </p:cNvPr>
            <p:cNvCxnSpPr>
              <a:cxnSpLocks/>
              <a:stCxn id="168" idx="3"/>
              <a:endCxn id="172" idx="1"/>
            </p:cNvCxnSpPr>
            <p:nvPr/>
          </p:nvCxnSpPr>
          <p:spPr>
            <a:xfrm>
              <a:off x="4067679" y="1341950"/>
              <a:ext cx="228281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C8D8254B-76FF-4C11-8DF0-130AC3BE8FA9}"/>
                </a:ext>
              </a:extLst>
            </p:cNvPr>
            <p:cNvCxnSpPr>
              <a:cxnSpLocks/>
              <a:stCxn id="169" idx="3"/>
              <a:endCxn id="173" idx="1"/>
            </p:cNvCxnSpPr>
            <p:nvPr/>
          </p:nvCxnSpPr>
          <p:spPr>
            <a:xfrm>
              <a:off x="4063866" y="1604107"/>
              <a:ext cx="228281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11202C9C-A48A-4EE1-9AAE-24466114259C}"/>
                </a:ext>
              </a:extLst>
            </p:cNvPr>
            <p:cNvCxnSpPr>
              <a:cxnSpLocks/>
              <a:stCxn id="171" idx="3"/>
              <a:endCxn id="175" idx="1"/>
            </p:cNvCxnSpPr>
            <p:nvPr/>
          </p:nvCxnSpPr>
          <p:spPr>
            <a:xfrm>
              <a:off x="4063866" y="2156230"/>
              <a:ext cx="252448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6FE25D3A-F29E-4CF6-8EAF-881B6E6ABA29}"/>
                </a:ext>
              </a:extLst>
            </p:cNvPr>
            <p:cNvGrpSpPr/>
            <p:nvPr/>
          </p:nvGrpSpPr>
          <p:grpSpPr>
            <a:xfrm>
              <a:off x="4295800" y="2644126"/>
              <a:ext cx="1236786" cy="508034"/>
              <a:chOff x="7163938" y="4363267"/>
              <a:chExt cx="1236786" cy="508034"/>
            </a:xfrm>
          </p:grpSpPr>
          <p:grpSp>
            <p:nvGrpSpPr>
              <p:cNvPr id="183" name="그룹 182">
                <a:extLst>
                  <a:ext uri="{FF2B5EF4-FFF2-40B4-BE49-F238E27FC236}">
                    <a16:creationId xmlns:a16="http://schemas.microsoft.com/office/drawing/2014/main" id="{3F359D36-5CFD-4F19-A862-9F8D598E91A0}"/>
                  </a:ext>
                </a:extLst>
              </p:cNvPr>
              <p:cNvGrpSpPr/>
              <p:nvPr/>
            </p:nvGrpSpPr>
            <p:grpSpPr>
              <a:xfrm>
                <a:off x="7163938" y="4363267"/>
                <a:ext cx="618393" cy="508034"/>
                <a:chOff x="7021855" y="4669484"/>
                <a:chExt cx="618393" cy="508034"/>
              </a:xfrm>
            </p:grpSpPr>
            <p:sp>
              <p:nvSpPr>
                <p:cNvPr id="187" name="TextBox 45">
                  <a:extLst>
                    <a:ext uri="{FF2B5EF4-FFF2-40B4-BE49-F238E27FC236}">
                      <a16:creationId xmlns:a16="http://schemas.microsoft.com/office/drawing/2014/main" id="{3936B6C4-62A1-4804-9876-B343651DE7F3}"/>
                    </a:ext>
                  </a:extLst>
                </p:cNvPr>
                <p:cNvSpPr txBox="1"/>
                <p:nvPr/>
              </p:nvSpPr>
              <p:spPr>
                <a:xfrm>
                  <a:off x="7021855" y="4971041"/>
                  <a:ext cx="618393" cy="206477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10800" tIns="10800" rIns="10800" bIns="1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200" dirty="0" err="1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rPr>
                    <a:t>code</a:t>
                  </a:r>
                </a:p>
              </p:txBody>
            </p:sp>
            <p:pic>
              <p:nvPicPr>
                <p:cNvPr id="188" name="그래픽 187">
                  <a:extLst>
                    <a:ext uri="{FF2B5EF4-FFF2-40B4-BE49-F238E27FC236}">
                      <a16:creationId xmlns:a16="http://schemas.microsoft.com/office/drawing/2014/main" id="{C4D7571E-35D8-485E-ABD5-A5C2ECBD01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15458" y="4669484"/>
                  <a:ext cx="231188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8861DC40-A3F4-490C-BECC-11CAFCE790ED}"/>
                  </a:ext>
                </a:extLst>
              </p:cNvPr>
              <p:cNvGrpSpPr/>
              <p:nvPr/>
            </p:nvGrpSpPr>
            <p:grpSpPr>
              <a:xfrm>
                <a:off x="7782331" y="4363267"/>
                <a:ext cx="618393" cy="508033"/>
                <a:chOff x="7640248" y="4669484"/>
                <a:chExt cx="618393" cy="508033"/>
              </a:xfrm>
            </p:grpSpPr>
            <p:sp>
              <p:nvSpPr>
                <p:cNvPr id="185" name="원통형 184">
                  <a:extLst>
                    <a:ext uri="{FF2B5EF4-FFF2-40B4-BE49-F238E27FC236}">
                      <a16:creationId xmlns:a16="http://schemas.microsoft.com/office/drawing/2014/main" id="{521C0838-AD34-4FA2-B2BD-169A9CAFD5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42110" y="4669484"/>
                  <a:ext cx="230400" cy="288000"/>
                </a:xfrm>
                <a:prstGeom prst="can">
                  <a:avLst/>
                </a:prstGeom>
                <a:noFill/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186" name="TextBox 45">
                  <a:extLst>
                    <a:ext uri="{FF2B5EF4-FFF2-40B4-BE49-F238E27FC236}">
                      <a16:creationId xmlns:a16="http://schemas.microsoft.com/office/drawing/2014/main" id="{136ADB60-DD1A-4B39-A800-A1432944FF23}"/>
                    </a:ext>
                  </a:extLst>
                </p:cNvPr>
                <p:cNvSpPr txBox="1"/>
                <p:nvPr/>
              </p:nvSpPr>
              <p:spPr>
                <a:xfrm>
                  <a:off x="7640248" y="4971040"/>
                  <a:ext cx="618393" cy="206477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10800" tIns="10800" rIns="10800" bIns="1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rPr>
                    <a:t>storage</a:t>
                  </a:r>
                  <a:endPara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endParaRPr>
                </a:p>
              </p:txBody>
            </p:sp>
          </p:grpSp>
        </p:grp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97C50622-2179-459B-A60D-14A9A73CF4C0}"/>
                </a:ext>
              </a:extLst>
            </p:cNvPr>
            <p:cNvCxnSpPr>
              <a:cxnSpLocks/>
            </p:cNvCxnSpPr>
            <p:nvPr/>
          </p:nvCxnSpPr>
          <p:spPr>
            <a:xfrm>
              <a:off x="4604996" y="2284086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4A7BFCE6-CA20-4DAE-A3F9-ABCA8862849D}"/>
                </a:ext>
              </a:extLst>
            </p:cNvPr>
            <p:cNvCxnSpPr>
              <a:cxnSpLocks/>
            </p:cNvCxnSpPr>
            <p:nvPr/>
          </p:nvCxnSpPr>
          <p:spPr>
            <a:xfrm>
              <a:off x="5230504" y="2278739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FAE718D8-6DC6-4441-8964-CD27A2DED0AC}"/>
                </a:ext>
              </a:extLst>
            </p:cNvPr>
            <p:cNvSpPr/>
            <p:nvPr/>
          </p:nvSpPr>
          <p:spPr>
            <a:xfrm>
              <a:off x="3200056" y="1117210"/>
              <a:ext cx="2382209" cy="209056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F5B42232-BC89-47B8-A24F-062EB70A22EC}"/>
              </a:ext>
            </a:extLst>
          </p:cNvPr>
          <p:cNvGrpSpPr/>
          <p:nvPr/>
        </p:nvGrpSpPr>
        <p:grpSpPr>
          <a:xfrm>
            <a:off x="446769" y="1048844"/>
            <a:ext cx="2782957" cy="596348"/>
            <a:chOff x="446769" y="1048844"/>
            <a:chExt cx="2782957" cy="596348"/>
          </a:xfrm>
        </p:grpSpPr>
        <p:sp>
          <p:nvSpPr>
            <p:cNvPr id="189" name="TextBox 24">
              <a:extLst>
                <a:ext uri="{FF2B5EF4-FFF2-40B4-BE49-F238E27FC236}">
                  <a16:creationId xmlns:a16="http://schemas.microsoft.com/office/drawing/2014/main" id="{DBC893A3-E241-4B7A-882B-D2CB60AE2C53}"/>
                </a:ext>
              </a:extLst>
            </p:cNvPr>
            <p:cNvSpPr txBox="1"/>
            <p:nvPr/>
          </p:nvSpPr>
          <p:spPr>
            <a:xfrm>
              <a:off x="567242" y="1203207"/>
              <a:ext cx="715457" cy="22271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3600" rIns="36000" bIns="36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CA</a:t>
              </a:r>
            </a:p>
          </p:txBody>
        </p: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id="{FA1D0C45-65B9-4EEA-8E7A-650A729A4B04}"/>
                </a:ext>
              </a:extLst>
            </p:cNvPr>
            <p:cNvCxnSpPr>
              <a:cxnSpLocks/>
              <a:stCxn id="189" idx="3"/>
              <a:endCxn id="194" idx="1"/>
            </p:cNvCxnSpPr>
            <p:nvPr/>
          </p:nvCxnSpPr>
          <p:spPr>
            <a:xfrm flipV="1">
              <a:off x="1282699" y="1313672"/>
              <a:ext cx="944347" cy="892"/>
            </a:xfrm>
            <a:prstGeom prst="straightConnector1">
              <a:avLst/>
            </a:prstGeom>
            <a:ln>
              <a:solidFill>
                <a:srgbClr val="00C8E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660128C2-3366-4C1F-9933-09BA91805EFA}"/>
                </a:ext>
              </a:extLst>
            </p:cNvPr>
            <p:cNvSpPr/>
            <p:nvPr/>
          </p:nvSpPr>
          <p:spPr>
            <a:xfrm>
              <a:off x="1269207" y="1060352"/>
              <a:ext cx="968900" cy="251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ea typeface="맑은 고딕"/>
                </a:rPr>
                <a:t>M</a:t>
              </a:r>
              <a:r>
                <a:rPr lang="ko-KR" altLang="en-US" sz="1200" dirty="0" err="1">
                  <a:ea typeface="맑은 고딕"/>
                </a:rPr>
                <a:t>essage</a:t>
              </a:r>
              <a:endParaRPr lang="ko-KR" altLang="en-US" sz="1200" dirty="0">
                <a:ea typeface="맑은 고딕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DD7CD12A-1E0F-455A-9694-AC5E7C0DF956}"/>
                </a:ext>
              </a:extLst>
            </p:cNvPr>
            <p:cNvSpPr/>
            <p:nvPr/>
          </p:nvSpPr>
          <p:spPr>
            <a:xfrm>
              <a:off x="446769" y="1048844"/>
              <a:ext cx="2782957" cy="59634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ea typeface="맑은 고딕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3D199FC-CFD0-4C74-83F0-A7ADB70DBACE}"/>
                </a:ext>
              </a:extLst>
            </p:cNvPr>
            <p:cNvSpPr/>
            <p:nvPr/>
          </p:nvSpPr>
          <p:spPr>
            <a:xfrm>
              <a:off x="1047054" y="1381546"/>
              <a:ext cx="672316" cy="183175"/>
            </a:xfrm>
            <a:prstGeom prst="rect">
              <a:avLst/>
            </a:prstGeom>
            <a:solidFill>
              <a:srgbClr val="262626"/>
            </a:solidFill>
            <a:ln>
              <a:solidFill>
                <a:srgbClr val="00C8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ea typeface="맑은 고딕"/>
                </a:rPr>
                <a:t>EVM </a:t>
              </a:r>
              <a:r>
                <a:rPr lang="ko-KR" altLang="en-US" sz="1000" dirty="0" err="1">
                  <a:ea typeface="맑은 고딕"/>
                </a:rPr>
                <a:t>code</a:t>
              </a:r>
              <a:endParaRPr lang="ko-KR" altLang="en-US" sz="1000" dirty="0">
                <a:ea typeface="맑은 고딕"/>
              </a:endParaRPr>
            </a:p>
          </p:txBody>
        </p:sp>
        <p:sp>
          <p:nvSpPr>
            <p:cNvPr id="194" name="TextBox 24">
              <a:extLst>
                <a:ext uri="{FF2B5EF4-FFF2-40B4-BE49-F238E27FC236}">
                  <a16:creationId xmlns:a16="http://schemas.microsoft.com/office/drawing/2014/main" id="{1D6FBB35-6818-45F5-B2FA-70509926A809}"/>
                </a:ext>
              </a:extLst>
            </p:cNvPr>
            <p:cNvSpPr txBox="1"/>
            <p:nvPr/>
          </p:nvSpPr>
          <p:spPr>
            <a:xfrm>
              <a:off x="2227046" y="1202315"/>
              <a:ext cx="906067" cy="22271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3600" rIns="36000" bIns="36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D56C0FA9-0E93-4B03-8095-C1DE4809FE4A}"/>
              </a:ext>
            </a:extLst>
          </p:cNvPr>
          <p:cNvGrpSpPr/>
          <p:nvPr/>
        </p:nvGrpSpPr>
        <p:grpSpPr>
          <a:xfrm>
            <a:off x="446769" y="1982961"/>
            <a:ext cx="2782957" cy="1146152"/>
            <a:chOff x="4705099" y="4155056"/>
            <a:chExt cx="2782957" cy="1146152"/>
          </a:xfrm>
        </p:grpSpPr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34D3AC86-09AE-4B25-9DB6-040302076BD1}"/>
                </a:ext>
              </a:extLst>
            </p:cNvPr>
            <p:cNvGrpSpPr/>
            <p:nvPr/>
          </p:nvGrpSpPr>
          <p:grpSpPr>
            <a:xfrm>
              <a:off x="4705099" y="4704860"/>
              <a:ext cx="2782957" cy="596348"/>
              <a:chOff x="4705099" y="4704860"/>
              <a:chExt cx="2782957" cy="596348"/>
            </a:xfrm>
          </p:grpSpPr>
          <p:sp>
            <p:nvSpPr>
              <p:cNvPr id="199" name="TextBox 24">
                <a:extLst>
                  <a:ext uri="{FF2B5EF4-FFF2-40B4-BE49-F238E27FC236}">
                    <a16:creationId xmlns:a16="http://schemas.microsoft.com/office/drawing/2014/main" id="{2253393C-B012-453E-9B3C-45CD94FBB8C6}"/>
                  </a:ext>
                </a:extLst>
              </p:cNvPr>
              <p:cNvSpPr txBox="1"/>
              <p:nvPr/>
            </p:nvSpPr>
            <p:spPr>
              <a:xfrm>
                <a:off x="4825572" y="4859223"/>
                <a:ext cx="715457" cy="22271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3600" rIns="36000" bIns="36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EOA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cxnSp>
            <p:nvCxnSpPr>
              <p:cNvPr id="200" name="직선 화살표 연결선 199">
                <a:extLst>
                  <a:ext uri="{FF2B5EF4-FFF2-40B4-BE49-F238E27FC236}">
                    <a16:creationId xmlns:a16="http://schemas.microsoft.com/office/drawing/2014/main" id="{36D2A757-C5E5-43E4-86E6-8753371574FF}"/>
                  </a:ext>
                </a:extLst>
              </p:cNvPr>
              <p:cNvCxnSpPr>
                <a:cxnSpLocks/>
                <a:stCxn id="199" idx="3"/>
                <a:endCxn id="203" idx="1"/>
              </p:cNvCxnSpPr>
              <p:nvPr/>
            </p:nvCxnSpPr>
            <p:spPr>
              <a:xfrm flipV="1">
                <a:off x="5541029" y="4969688"/>
                <a:ext cx="944347" cy="892"/>
              </a:xfrm>
              <a:prstGeom prst="straightConnector1">
                <a:avLst/>
              </a:prstGeom>
              <a:ln>
                <a:solidFill>
                  <a:srgbClr val="00C8E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5D14FAF5-0D08-41EA-89E9-71BF45A053E9}"/>
                  </a:ext>
                </a:extLst>
              </p:cNvPr>
              <p:cNvSpPr/>
              <p:nvPr/>
            </p:nvSpPr>
            <p:spPr>
              <a:xfrm>
                <a:off x="5527537" y="4716368"/>
                <a:ext cx="968900" cy="251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ea typeface="맑은 고딕"/>
                  </a:rPr>
                  <a:t>M</a:t>
                </a:r>
                <a:r>
                  <a:rPr lang="ko-KR" altLang="en-US" sz="1200" dirty="0" err="1">
                    <a:ea typeface="맑은 고딕"/>
                  </a:rPr>
                  <a:t>essage</a:t>
                </a:r>
                <a:endParaRPr lang="ko-KR" altLang="en-US" sz="1200" dirty="0">
                  <a:ea typeface="맑은 고딕"/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A5DB7AE6-7FE9-4B74-8A35-8DC39A6CEC76}"/>
                  </a:ext>
                </a:extLst>
              </p:cNvPr>
              <p:cNvSpPr/>
              <p:nvPr/>
            </p:nvSpPr>
            <p:spPr>
              <a:xfrm>
                <a:off x="4705099" y="4704860"/>
                <a:ext cx="2782957" cy="59634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dirty="0">
                  <a:ea typeface="맑은 고딕"/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0D2F199D-FE53-4604-A569-3683EC912AF7}"/>
                  </a:ext>
                </a:extLst>
              </p:cNvPr>
              <p:cNvSpPr txBox="1"/>
              <p:nvPr/>
            </p:nvSpPr>
            <p:spPr>
              <a:xfrm>
                <a:off x="6485376" y="4858331"/>
                <a:ext cx="906067" cy="22271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3600" rIns="36000" bIns="36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Account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</p:grpSp>
        <p:sp>
          <p:nvSpPr>
            <p:cNvPr id="197" name="TextBox 24">
              <a:extLst>
                <a:ext uri="{FF2B5EF4-FFF2-40B4-BE49-F238E27FC236}">
                  <a16:creationId xmlns:a16="http://schemas.microsoft.com/office/drawing/2014/main" id="{CEF5EC0E-82CE-4F6E-B1BF-54A446F3FEAA}"/>
                </a:ext>
              </a:extLst>
            </p:cNvPr>
            <p:cNvSpPr txBox="1"/>
            <p:nvPr/>
          </p:nvSpPr>
          <p:spPr>
            <a:xfrm>
              <a:off x="5501594" y="4155056"/>
              <a:ext cx="1200350" cy="222714"/>
            </a:xfrm>
            <a:prstGeom prst="rect">
              <a:avLst/>
            </a:prstGeom>
            <a:noFill/>
            <a:ln>
              <a:solidFill>
                <a:srgbClr val="00C8EB"/>
              </a:solidFill>
            </a:ln>
          </p:spPr>
          <p:txBody>
            <a:bodyPr rot="0" spcFirstLastPara="0" vert="horz" wrap="square" lIns="36000" tIns="3600" rIns="36000" bIns="36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Transaction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BBEDF755-44FD-445F-964C-FCD4948D0E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485216"/>
              <a:ext cx="0" cy="144439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C60C6AE8-745C-4CC8-878B-67ABABA4FD3B}"/>
              </a:ext>
            </a:extLst>
          </p:cNvPr>
          <p:cNvGrpSpPr/>
          <p:nvPr/>
        </p:nvGrpSpPr>
        <p:grpSpPr>
          <a:xfrm>
            <a:off x="460465" y="3636870"/>
            <a:ext cx="2880320" cy="1790499"/>
            <a:chOff x="1063868" y="3555209"/>
            <a:chExt cx="2880320" cy="1790499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13287ED0-E965-4269-934A-0A33EC7E27D3}"/>
                </a:ext>
              </a:extLst>
            </p:cNvPr>
            <p:cNvSpPr/>
            <p:nvPr/>
          </p:nvSpPr>
          <p:spPr>
            <a:xfrm>
              <a:off x="1667579" y="3555209"/>
              <a:ext cx="1538941" cy="319797"/>
            </a:xfrm>
            <a:prstGeom prst="rect">
              <a:avLst/>
            </a:prstGeom>
            <a:noFill/>
            <a:ln>
              <a:solidFill>
                <a:srgbClr val="00C8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Malgun Gothic"/>
                  <a:ea typeface="Malgun Gothic"/>
                </a:rPr>
                <a:t>Transaction</a:t>
              </a: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DD4DE617-40BF-4819-A9AE-21ECE55854BE}"/>
                </a:ext>
              </a:extLst>
            </p:cNvPr>
            <p:cNvSpPr/>
            <p:nvPr/>
          </p:nvSpPr>
          <p:spPr>
            <a:xfrm>
              <a:off x="1063868" y="3591701"/>
              <a:ext cx="603711" cy="251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1600" dirty="0">
                  <a:ea typeface="맑은 고딕"/>
                </a:rPr>
                <a:t>EOA</a:t>
              </a:r>
            </a:p>
          </p:txBody>
        </p:sp>
        <p:sp>
          <p:nvSpPr>
            <p:cNvPr id="208" name="TextBox 37">
              <a:extLst>
                <a:ext uri="{FF2B5EF4-FFF2-40B4-BE49-F238E27FC236}">
                  <a16:creationId xmlns:a16="http://schemas.microsoft.com/office/drawing/2014/main" id="{180C1541-47EB-4324-ABD4-DE9344EC58D4}"/>
                </a:ext>
              </a:extLst>
            </p:cNvPr>
            <p:cNvSpPr txBox="1"/>
            <p:nvPr/>
          </p:nvSpPr>
          <p:spPr>
            <a:xfrm>
              <a:off x="1366507" y="4718248"/>
              <a:ext cx="73562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EOA</a:t>
              </a:r>
            </a:p>
          </p:txBody>
        </p:sp>
        <p:sp>
          <p:nvSpPr>
            <p:cNvPr id="209" name="TextBox 38">
              <a:extLst>
                <a:ext uri="{FF2B5EF4-FFF2-40B4-BE49-F238E27FC236}">
                  <a16:creationId xmlns:a16="http://schemas.microsoft.com/office/drawing/2014/main" id="{610D567A-AC21-4B3F-807B-06D5066A791D}"/>
                </a:ext>
              </a:extLst>
            </p:cNvPr>
            <p:cNvSpPr txBox="1"/>
            <p:nvPr/>
          </p:nvSpPr>
          <p:spPr>
            <a:xfrm>
              <a:off x="3006726" y="4718776"/>
              <a:ext cx="73562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CA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4765EB2D-7C20-4722-BDF6-09068E2CA191}"/>
                </a:ext>
              </a:extLst>
            </p:cNvPr>
            <p:cNvCxnSpPr>
              <a:cxnSpLocks/>
              <a:stCxn id="208" idx="3"/>
              <a:endCxn id="209" idx="1"/>
            </p:cNvCxnSpPr>
            <p:nvPr/>
          </p:nvCxnSpPr>
          <p:spPr>
            <a:xfrm>
              <a:off x="2102130" y="4887525"/>
              <a:ext cx="904596" cy="528"/>
            </a:xfrm>
            <a:prstGeom prst="straightConnector1">
              <a:avLst/>
            </a:prstGeom>
            <a:ln w="12700">
              <a:solidFill>
                <a:srgbClr val="00C8E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B1F24CBC-C941-4D45-AB1A-38CC7F3C4A22}"/>
                </a:ext>
              </a:extLst>
            </p:cNvPr>
            <p:cNvSpPr/>
            <p:nvPr/>
          </p:nvSpPr>
          <p:spPr>
            <a:xfrm>
              <a:off x="2055063" y="4632839"/>
              <a:ext cx="1020266" cy="251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ea typeface="맑은 고딕"/>
                </a:rPr>
                <a:t>M</a:t>
              </a:r>
              <a:r>
                <a:rPr lang="ko-KR" altLang="en-US" sz="1200" dirty="0" err="1">
                  <a:ea typeface="맑은 고딕"/>
                </a:rPr>
                <a:t>essage</a:t>
              </a:r>
              <a:endParaRPr lang="ko-KR" altLang="en-US" sz="1200" dirty="0">
                <a:ea typeface="맑은 고딕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DC30A050-8253-4B34-887D-665B600A525A}"/>
                </a:ext>
              </a:extLst>
            </p:cNvPr>
            <p:cNvSpPr/>
            <p:nvPr/>
          </p:nvSpPr>
          <p:spPr>
            <a:xfrm>
              <a:off x="1143868" y="4434297"/>
              <a:ext cx="2800320" cy="91141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ea typeface="맑은 고딕"/>
              </a:endParaRPr>
            </a:p>
          </p:txBody>
        </p: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FEEAC19C-9B75-453F-BCE2-B23338CE2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2626" y="4009325"/>
              <a:ext cx="113" cy="262891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1E889EA9-D66D-458E-A96D-EB90F91EF1A9}"/>
                </a:ext>
              </a:extLst>
            </p:cNvPr>
            <p:cNvSpPr/>
            <p:nvPr/>
          </p:nvSpPr>
          <p:spPr>
            <a:xfrm>
              <a:off x="1864645" y="5001891"/>
              <a:ext cx="672316" cy="183175"/>
            </a:xfrm>
            <a:prstGeom prst="rect">
              <a:avLst/>
            </a:prstGeom>
            <a:solidFill>
              <a:srgbClr val="262626"/>
            </a:solidFill>
            <a:ln>
              <a:solidFill>
                <a:srgbClr val="00C8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ea typeface="맑은 고딕"/>
                </a:rPr>
                <a:t>EVM </a:t>
              </a:r>
              <a:r>
                <a:rPr lang="ko-KR" altLang="en-US" sz="1000" dirty="0" err="1">
                  <a:ea typeface="맑은 고딕"/>
                </a:rPr>
                <a:t>code</a:t>
              </a:r>
              <a:endParaRPr lang="ko-KR" altLang="en-US" sz="1000" dirty="0"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1165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DDBFEA8-ACC8-46C1-9C2E-AFC73BBB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158B94-0B58-2695-F8AA-06759176BEA5}"/>
              </a:ext>
            </a:extLst>
          </p:cNvPr>
          <p:cNvSpPr/>
          <p:nvPr/>
        </p:nvSpPr>
        <p:spPr>
          <a:xfrm>
            <a:off x="270726" y="3559779"/>
            <a:ext cx="1649994" cy="25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 err="1">
                <a:ea typeface="맑은 고딕"/>
              </a:rPr>
              <a:t>From</a:t>
            </a:r>
            <a:r>
              <a:rPr lang="ko-KR" altLang="en-US" sz="2500" dirty="0">
                <a:ea typeface="맑은 고딕"/>
              </a:rPr>
              <a:t> EOA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50CB17-5873-456B-44BB-CEDEF5A2B6DF}"/>
              </a:ext>
            </a:extLst>
          </p:cNvPr>
          <p:cNvSpPr/>
          <p:nvPr/>
        </p:nvSpPr>
        <p:spPr>
          <a:xfrm>
            <a:off x="241299" y="5727621"/>
            <a:ext cx="1649994" cy="25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 err="1">
                <a:ea typeface="맑은 고딕"/>
              </a:rPr>
              <a:t>From</a:t>
            </a:r>
            <a:r>
              <a:rPr lang="ko-KR" altLang="en-US" sz="2500" dirty="0">
                <a:ea typeface="맑은 고딕"/>
              </a:rPr>
              <a:t> CA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621D40-7FB3-44C7-B20B-2623D4DA907D}"/>
              </a:ext>
            </a:extLst>
          </p:cNvPr>
          <p:cNvSpPr/>
          <p:nvPr/>
        </p:nvSpPr>
        <p:spPr>
          <a:xfrm>
            <a:off x="3770020" y="2168900"/>
            <a:ext cx="1649994" cy="25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dirty="0" err="1">
                <a:ea typeface="맑은 고딕"/>
              </a:rPr>
              <a:t>To</a:t>
            </a:r>
            <a:r>
              <a:rPr lang="ko-KR" altLang="en-US" sz="2500" dirty="0">
                <a:ea typeface="맑은 고딕"/>
              </a:rPr>
              <a:t> EOA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9B61B4-BCE0-52B8-D75A-4312BA8E4AD9}"/>
              </a:ext>
            </a:extLst>
          </p:cNvPr>
          <p:cNvSpPr/>
          <p:nvPr/>
        </p:nvSpPr>
        <p:spPr>
          <a:xfrm>
            <a:off x="8471149" y="2168900"/>
            <a:ext cx="1649994" cy="25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dirty="0" err="1">
                <a:ea typeface="맑은 고딕"/>
              </a:rPr>
              <a:t>To</a:t>
            </a:r>
            <a:r>
              <a:rPr lang="ko-KR" altLang="en-US" sz="2500" dirty="0">
                <a:ea typeface="맑은 고딕"/>
              </a:rPr>
              <a:t> CA</a:t>
            </a:r>
          </a:p>
        </p:txBody>
      </p:sp>
      <p:sp>
        <p:nvSpPr>
          <p:cNvPr id="45" name="내용 개체 틀 1">
            <a:extLst>
              <a:ext uri="{FF2B5EF4-FFF2-40B4-BE49-F238E27FC236}">
                <a16:creationId xmlns:a16="http://schemas.microsoft.com/office/drawing/2014/main" id="{CD753239-0801-4B8A-BFEA-CAAFC7B1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683999" cy="104272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메시지는 </a:t>
            </a:r>
            <a:r>
              <a:rPr lang="en-US" altLang="ko-KR" dirty="0"/>
              <a:t>Account </a:t>
            </a:r>
            <a:r>
              <a:rPr lang="ko-KR" altLang="en-US" dirty="0"/>
              <a:t>에서 </a:t>
            </a:r>
            <a:r>
              <a:rPr lang="en-US" altLang="ko-KR" dirty="0"/>
              <a:t>Account</a:t>
            </a:r>
            <a:r>
              <a:rPr lang="ko-KR" altLang="en-US" dirty="0"/>
              <a:t>로 전달</a:t>
            </a:r>
            <a:endParaRPr lang="en-US" altLang="ko-KR" dirty="0"/>
          </a:p>
          <a:p>
            <a:r>
              <a:rPr lang="en-US" altLang="ko-KR" dirty="0"/>
              <a:t>Data(</a:t>
            </a:r>
            <a:r>
              <a:rPr lang="ko-KR" altLang="en-US" dirty="0" err="1"/>
              <a:t>컨트랙트</a:t>
            </a:r>
            <a:r>
              <a:rPr lang="ko-KR" altLang="en-US" dirty="0"/>
              <a:t> 실행 </a:t>
            </a:r>
            <a:r>
              <a:rPr lang="en-US" altLang="ko-KR" dirty="0"/>
              <a:t>bytes)</a:t>
            </a:r>
            <a:r>
              <a:rPr lang="ko-KR" altLang="en-US" dirty="0"/>
              <a:t>와 </a:t>
            </a:r>
            <a:r>
              <a:rPr lang="en-US" altLang="ko-KR" dirty="0"/>
              <a:t>Value(Ether)</a:t>
            </a:r>
          </a:p>
          <a:p>
            <a:r>
              <a:rPr lang="en-US" altLang="ko-KR" dirty="0"/>
              <a:t>CA</a:t>
            </a:r>
            <a:r>
              <a:rPr lang="ko-KR" altLang="en-US" dirty="0"/>
              <a:t>도 </a:t>
            </a:r>
            <a:r>
              <a:rPr lang="en-US" altLang="ko-KR" dirty="0"/>
              <a:t>code</a:t>
            </a:r>
            <a:r>
              <a:rPr lang="ko-KR" altLang="en-US" dirty="0"/>
              <a:t>에서 메시지를 생성해서 다른 </a:t>
            </a:r>
            <a:r>
              <a:rPr lang="en-US" altLang="ko-KR" dirty="0"/>
              <a:t>CA </a:t>
            </a:r>
            <a:r>
              <a:rPr lang="ko-KR" altLang="en-US" dirty="0"/>
              <a:t>또는 </a:t>
            </a:r>
            <a:r>
              <a:rPr lang="en-US" altLang="ko-KR" dirty="0"/>
              <a:t>EOA </a:t>
            </a:r>
            <a:r>
              <a:rPr lang="ko-KR" altLang="en-US" dirty="0"/>
              <a:t>호출</a:t>
            </a:r>
            <a:r>
              <a:rPr lang="en-US" altLang="ko-KR" dirty="0"/>
              <a:t>(call)</a:t>
            </a:r>
            <a:r>
              <a:rPr lang="ko-KR" altLang="en-US" dirty="0"/>
              <a:t> 가능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0B9EC53-1F49-4D2E-ABB0-15F72AAD5E1F}"/>
              </a:ext>
            </a:extLst>
          </p:cNvPr>
          <p:cNvCxnSpPr>
            <a:cxnSpLocks/>
          </p:cNvCxnSpPr>
          <p:nvPr/>
        </p:nvCxnSpPr>
        <p:spPr>
          <a:xfrm flipH="1" flipV="1">
            <a:off x="6939116" y="1939413"/>
            <a:ext cx="14749" cy="4719484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CC73DD6-A48C-410B-803B-2B6953CB2688}"/>
              </a:ext>
            </a:extLst>
          </p:cNvPr>
          <p:cNvCxnSpPr>
            <a:cxnSpLocks/>
          </p:cNvCxnSpPr>
          <p:nvPr/>
        </p:nvCxnSpPr>
        <p:spPr>
          <a:xfrm flipH="1" flipV="1">
            <a:off x="2256029" y="1916832"/>
            <a:ext cx="15223" cy="4705194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2C9DA65-21E0-43E2-A6F7-1E038B7542E1}"/>
              </a:ext>
            </a:extLst>
          </p:cNvPr>
          <p:cNvCxnSpPr>
            <a:cxnSpLocks/>
          </p:cNvCxnSpPr>
          <p:nvPr/>
        </p:nvCxnSpPr>
        <p:spPr>
          <a:xfrm flipH="1">
            <a:off x="298206" y="2564904"/>
            <a:ext cx="11336928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1C8B426-2324-4159-88D5-D0EEDD5756E2}"/>
              </a:ext>
            </a:extLst>
          </p:cNvPr>
          <p:cNvCxnSpPr>
            <a:cxnSpLocks/>
          </p:cNvCxnSpPr>
          <p:nvPr/>
        </p:nvCxnSpPr>
        <p:spPr>
          <a:xfrm flipH="1">
            <a:off x="298206" y="4941168"/>
            <a:ext cx="11336928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3DE6D51-35A7-4EC4-9ECC-EEE05D6C8A04}"/>
              </a:ext>
            </a:extLst>
          </p:cNvPr>
          <p:cNvGrpSpPr/>
          <p:nvPr/>
        </p:nvGrpSpPr>
        <p:grpSpPr>
          <a:xfrm>
            <a:off x="3229475" y="2790629"/>
            <a:ext cx="2986720" cy="2060669"/>
            <a:chOff x="3229475" y="2790629"/>
            <a:chExt cx="2986720" cy="2060669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945CA084-F48C-4365-846E-2905EF2B76AC}"/>
                </a:ext>
              </a:extLst>
            </p:cNvPr>
            <p:cNvGrpSpPr/>
            <p:nvPr/>
          </p:nvGrpSpPr>
          <p:grpSpPr>
            <a:xfrm>
              <a:off x="3229475" y="2790629"/>
              <a:ext cx="2986720" cy="1790499"/>
              <a:chOff x="4143920" y="1990296"/>
              <a:chExt cx="2986720" cy="1790499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FB0B5E99-60E3-41AB-9A14-584D7167EAFF}"/>
                  </a:ext>
                </a:extLst>
              </p:cNvPr>
              <p:cNvSpPr/>
              <p:nvPr/>
            </p:nvSpPr>
            <p:spPr>
              <a:xfrm>
                <a:off x="4667631" y="1990296"/>
                <a:ext cx="1538941" cy="319797"/>
              </a:xfrm>
              <a:prstGeom prst="rect">
                <a:avLst/>
              </a:prstGeom>
              <a:noFill/>
              <a:ln>
                <a:solidFill>
                  <a:srgbClr val="00C8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  <a:latin typeface="Malgun Gothic"/>
                    <a:ea typeface="Malgun Gothic"/>
                  </a:rPr>
                  <a:t>Transaction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3FB1105-14B6-46A7-9829-2645D2FA249A}"/>
                  </a:ext>
                </a:extLst>
              </p:cNvPr>
              <p:cNvSpPr/>
              <p:nvPr/>
            </p:nvSpPr>
            <p:spPr>
              <a:xfrm>
                <a:off x="6213458" y="2045896"/>
                <a:ext cx="917182" cy="251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dirty="0">
                    <a:ea typeface="맑은 고딕"/>
                  </a:rPr>
                  <a:t>by </a:t>
                </a:r>
                <a:r>
                  <a:rPr lang="ko-KR" altLang="en-US" sz="1600" dirty="0">
                    <a:ea typeface="맑은 고딕"/>
                  </a:rPr>
                  <a:t>EOA</a:t>
                </a:r>
              </a:p>
            </p:txBody>
          </p:sp>
          <p:sp>
            <p:nvSpPr>
              <p:cNvPr id="82" name="TextBox 37">
                <a:extLst>
                  <a:ext uri="{FF2B5EF4-FFF2-40B4-BE49-F238E27FC236}">
                    <a16:creationId xmlns:a16="http://schemas.microsoft.com/office/drawing/2014/main" id="{2529D60B-1515-404D-9CFB-B6B3B71A0850}"/>
                  </a:ext>
                </a:extLst>
              </p:cNvPr>
              <p:cNvSpPr txBox="1"/>
              <p:nvPr/>
            </p:nvSpPr>
            <p:spPr>
              <a:xfrm>
                <a:off x="4366559" y="3153335"/>
                <a:ext cx="73562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EOA</a:t>
                </a:r>
              </a:p>
            </p:txBody>
          </p:sp>
          <p:sp>
            <p:nvSpPr>
              <p:cNvPr id="83" name="TextBox 38">
                <a:extLst>
                  <a:ext uri="{FF2B5EF4-FFF2-40B4-BE49-F238E27FC236}">
                    <a16:creationId xmlns:a16="http://schemas.microsoft.com/office/drawing/2014/main" id="{A4A14D8D-43A1-4579-8EA2-88EDA6765A0D}"/>
                  </a:ext>
                </a:extLst>
              </p:cNvPr>
              <p:cNvSpPr txBox="1"/>
              <p:nvPr/>
            </p:nvSpPr>
            <p:spPr>
              <a:xfrm>
                <a:off x="6006778" y="3153863"/>
                <a:ext cx="73562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EOA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B9409A33-5714-46C9-97B3-7C2BD19A7088}"/>
                  </a:ext>
                </a:extLst>
              </p:cNvPr>
              <p:cNvCxnSpPr>
                <a:cxnSpLocks/>
                <a:stCxn id="82" idx="3"/>
                <a:endCxn id="83" idx="1"/>
              </p:cNvCxnSpPr>
              <p:nvPr/>
            </p:nvCxnSpPr>
            <p:spPr>
              <a:xfrm>
                <a:off x="5102182" y="3322612"/>
                <a:ext cx="904596" cy="528"/>
              </a:xfrm>
              <a:prstGeom prst="straightConnector1">
                <a:avLst/>
              </a:prstGeom>
              <a:ln w="12700">
                <a:solidFill>
                  <a:srgbClr val="00C8E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25CB12F5-AA5E-4F3E-ABD1-984D70300DB0}"/>
                  </a:ext>
                </a:extLst>
              </p:cNvPr>
              <p:cNvSpPr/>
              <p:nvPr/>
            </p:nvSpPr>
            <p:spPr>
              <a:xfrm>
                <a:off x="5055115" y="3067926"/>
                <a:ext cx="1020266" cy="251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ea typeface="맑은 고딕"/>
                  </a:rPr>
                  <a:t>M</a:t>
                </a:r>
                <a:r>
                  <a:rPr lang="ko-KR" altLang="en-US" sz="1200" dirty="0" err="1">
                    <a:ea typeface="맑은 고딕"/>
                  </a:rPr>
                  <a:t>essage</a:t>
                </a:r>
                <a:endParaRPr lang="ko-KR" altLang="en-US" sz="1200" dirty="0">
                  <a:ea typeface="맑은 고딕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68CAFDD-D8F6-4F2E-A336-2B4ADAE8A324}"/>
                  </a:ext>
                </a:extLst>
              </p:cNvPr>
              <p:cNvSpPr/>
              <p:nvPr/>
            </p:nvSpPr>
            <p:spPr>
              <a:xfrm>
                <a:off x="4143920" y="2869384"/>
                <a:ext cx="2800320" cy="91141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dirty="0">
                  <a:ea typeface="맑은 고딕"/>
                </a:endParaRPr>
              </a:p>
            </p:txBody>
          </p: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66BF0E60-BD09-49A7-8EA0-3619EA1B89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32678" y="2444412"/>
                <a:ext cx="113" cy="262891"/>
              </a:xfrm>
              <a:prstGeom prst="straightConnector1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TextBox 42">
              <a:extLst>
                <a:ext uri="{FF2B5EF4-FFF2-40B4-BE49-F238E27FC236}">
                  <a16:creationId xmlns:a16="http://schemas.microsoft.com/office/drawing/2014/main" id="{B6272E22-8875-4024-A8A1-859FE1905533}"/>
                </a:ext>
              </a:extLst>
            </p:cNvPr>
            <p:cNvSpPr txBox="1"/>
            <p:nvPr/>
          </p:nvSpPr>
          <p:spPr>
            <a:xfrm>
              <a:off x="3853855" y="4574299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World State</a:t>
              </a: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E1C17505-CD10-431C-8E1E-BE7062789655}"/>
              </a:ext>
            </a:extLst>
          </p:cNvPr>
          <p:cNvGrpSpPr/>
          <p:nvPr/>
        </p:nvGrpSpPr>
        <p:grpSpPr>
          <a:xfrm>
            <a:off x="7958219" y="2788487"/>
            <a:ext cx="2991813" cy="2075330"/>
            <a:chOff x="7958219" y="2788487"/>
            <a:chExt cx="2991813" cy="2075330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9E1BF611-59B9-4AB1-A2F7-F72A3BAB5CA2}"/>
                </a:ext>
              </a:extLst>
            </p:cNvPr>
            <p:cNvGrpSpPr/>
            <p:nvPr/>
          </p:nvGrpSpPr>
          <p:grpSpPr>
            <a:xfrm>
              <a:off x="7958219" y="2788487"/>
              <a:ext cx="2991813" cy="1790499"/>
              <a:chOff x="1143868" y="3555209"/>
              <a:chExt cx="2991813" cy="1790499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DA6DAC21-443F-44BA-95CD-A746DE7B2182}"/>
                  </a:ext>
                </a:extLst>
              </p:cNvPr>
              <p:cNvSpPr/>
              <p:nvPr/>
            </p:nvSpPr>
            <p:spPr>
              <a:xfrm>
                <a:off x="1667579" y="3555209"/>
                <a:ext cx="1538941" cy="319797"/>
              </a:xfrm>
              <a:prstGeom prst="rect">
                <a:avLst/>
              </a:prstGeom>
              <a:noFill/>
              <a:ln>
                <a:solidFill>
                  <a:srgbClr val="00C8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  <a:latin typeface="Malgun Gothic"/>
                    <a:ea typeface="Malgun Gothic"/>
                  </a:rPr>
                  <a:t>Transaction</a:t>
                </a: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F5BF056-32E4-414F-B078-441F0E3AE2C9}"/>
                  </a:ext>
                </a:extLst>
              </p:cNvPr>
              <p:cNvSpPr/>
              <p:nvPr/>
            </p:nvSpPr>
            <p:spPr>
              <a:xfrm>
                <a:off x="3211037" y="3598859"/>
                <a:ext cx="924644" cy="251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dirty="0">
                    <a:ea typeface="맑은 고딕"/>
                  </a:rPr>
                  <a:t>by </a:t>
                </a:r>
                <a:r>
                  <a:rPr lang="ko-KR" altLang="en-US" sz="1600" dirty="0">
                    <a:ea typeface="맑은 고딕"/>
                  </a:rPr>
                  <a:t>EOA</a:t>
                </a:r>
              </a:p>
            </p:txBody>
          </p:sp>
          <p:sp>
            <p:nvSpPr>
              <p:cNvPr id="91" name="TextBox 37">
                <a:extLst>
                  <a:ext uri="{FF2B5EF4-FFF2-40B4-BE49-F238E27FC236}">
                    <a16:creationId xmlns:a16="http://schemas.microsoft.com/office/drawing/2014/main" id="{E853E69E-7EBE-4069-98C0-E3B4DA6B2D24}"/>
                  </a:ext>
                </a:extLst>
              </p:cNvPr>
              <p:cNvSpPr txBox="1"/>
              <p:nvPr/>
            </p:nvSpPr>
            <p:spPr>
              <a:xfrm>
                <a:off x="1366507" y="4718248"/>
                <a:ext cx="73562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EOA</a:t>
                </a:r>
              </a:p>
            </p:txBody>
          </p:sp>
          <p:sp>
            <p:nvSpPr>
              <p:cNvPr id="92" name="TextBox 38">
                <a:extLst>
                  <a:ext uri="{FF2B5EF4-FFF2-40B4-BE49-F238E27FC236}">
                    <a16:creationId xmlns:a16="http://schemas.microsoft.com/office/drawing/2014/main" id="{1FAC3AA3-6260-439C-8219-74464656AB11}"/>
                  </a:ext>
                </a:extLst>
              </p:cNvPr>
              <p:cNvSpPr txBox="1"/>
              <p:nvPr/>
            </p:nvSpPr>
            <p:spPr>
              <a:xfrm>
                <a:off x="3006726" y="4718776"/>
                <a:ext cx="73562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CA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BA247A9A-B5A6-4FFA-9C80-97222CC6206A}"/>
                  </a:ext>
                </a:extLst>
              </p:cNvPr>
              <p:cNvCxnSpPr>
                <a:cxnSpLocks/>
                <a:stCxn id="91" idx="3"/>
                <a:endCxn id="92" idx="1"/>
              </p:cNvCxnSpPr>
              <p:nvPr/>
            </p:nvCxnSpPr>
            <p:spPr>
              <a:xfrm>
                <a:off x="2102130" y="4887525"/>
                <a:ext cx="904596" cy="528"/>
              </a:xfrm>
              <a:prstGeom prst="straightConnector1">
                <a:avLst/>
              </a:prstGeom>
              <a:ln w="12700">
                <a:solidFill>
                  <a:srgbClr val="00C8E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112924C5-7F36-4532-9F0C-D3C4E3E92CD9}"/>
                  </a:ext>
                </a:extLst>
              </p:cNvPr>
              <p:cNvSpPr/>
              <p:nvPr/>
            </p:nvSpPr>
            <p:spPr>
              <a:xfrm>
                <a:off x="2055063" y="4632839"/>
                <a:ext cx="1020266" cy="251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ea typeface="맑은 고딕"/>
                  </a:rPr>
                  <a:t>M</a:t>
                </a:r>
                <a:r>
                  <a:rPr lang="ko-KR" altLang="en-US" sz="1200" dirty="0" err="1">
                    <a:ea typeface="맑은 고딕"/>
                  </a:rPr>
                  <a:t>essage</a:t>
                </a:r>
                <a:endParaRPr lang="ko-KR" altLang="en-US" sz="1200" dirty="0">
                  <a:ea typeface="맑은 고딕"/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8E231D5F-1E43-47A2-98FE-4FD69F6D2FD8}"/>
                  </a:ext>
                </a:extLst>
              </p:cNvPr>
              <p:cNvSpPr/>
              <p:nvPr/>
            </p:nvSpPr>
            <p:spPr>
              <a:xfrm>
                <a:off x="1143868" y="4434297"/>
                <a:ext cx="2800320" cy="91141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dirty="0">
                  <a:ea typeface="맑은 고딕"/>
                </a:endParaRPr>
              </a:p>
            </p:txBody>
          </p: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AF48CE0C-2E3D-4D6D-B626-3A38947B81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32626" y="4009325"/>
                <a:ext cx="113" cy="262891"/>
              </a:xfrm>
              <a:prstGeom prst="straightConnector1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42">
              <a:extLst>
                <a:ext uri="{FF2B5EF4-FFF2-40B4-BE49-F238E27FC236}">
                  <a16:creationId xmlns:a16="http://schemas.microsoft.com/office/drawing/2014/main" id="{E217CBFC-C451-4F13-9C2E-993FC14660C0}"/>
                </a:ext>
              </a:extLst>
            </p:cNvPr>
            <p:cNvSpPr txBox="1"/>
            <p:nvPr/>
          </p:nvSpPr>
          <p:spPr>
            <a:xfrm>
              <a:off x="8582599" y="4586818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World State</a:t>
              </a: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27F970D8-4FD8-4EB1-A875-DE5B7C56DAA3}"/>
              </a:ext>
            </a:extLst>
          </p:cNvPr>
          <p:cNvGrpSpPr/>
          <p:nvPr/>
        </p:nvGrpSpPr>
        <p:grpSpPr>
          <a:xfrm>
            <a:off x="3194857" y="5397909"/>
            <a:ext cx="2800320" cy="1195054"/>
            <a:chOff x="3194857" y="5397909"/>
            <a:chExt cx="2800320" cy="1195054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964855B1-065A-4FCC-8993-BCD2F8AC6E3C}"/>
                </a:ext>
              </a:extLst>
            </p:cNvPr>
            <p:cNvGrpSpPr/>
            <p:nvPr/>
          </p:nvGrpSpPr>
          <p:grpSpPr>
            <a:xfrm>
              <a:off x="3194857" y="5397909"/>
              <a:ext cx="2800320" cy="911411"/>
              <a:chOff x="1143868" y="4434297"/>
              <a:chExt cx="2800320" cy="911411"/>
            </a:xfrm>
          </p:grpSpPr>
          <p:sp>
            <p:nvSpPr>
              <p:cNvPr id="98" name="TextBox 37">
                <a:extLst>
                  <a:ext uri="{FF2B5EF4-FFF2-40B4-BE49-F238E27FC236}">
                    <a16:creationId xmlns:a16="http://schemas.microsoft.com/office/drawing/2014/main" id="{43894714-9A4D-427C-A965-D6E446B663EB}"/>
                  </a:ext>
                </a:extLst>
              </p:cNvPr>
              <p:cNvSpPr txBox="1"/>
              <p:nvPr/>
            </p:nvSpPr>
            <p:spPr>
              <a:xfrm>
                <a:off x="1366507" y="4718248"/>
                <a:ext cx="73562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CA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99" name="TextBox 38">
                <a:extLst>
                  <a:ext uri="{FF2B5EF4-FFF2-40B4-BE49-F238E27FC236}">
                    <a16:creationId xmlns:a16="http://schemas.microsoft.com/office/drawing/2014/main" id="{BB37FA41-E5C3-4AE3-A36D-F9EB0BC8AE3A}"/>
                  </a:ext>
                </a:extLst>
              </p:cNvPr>
              <p:cNvSpPr txBox="1"/>
              <p:nvPr/>
            </p:nvSpPr>
            <p:spPr>
              <a:xfrm>
                <a:off x="3006726" y="4718776"/>
                <a:ext cx="73562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EOA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33235D2B-F337-42C6-8387-F9804F44E9DE}"/>
                  </a:ext>
                </a:extLst>
              </p:cNvPr>
              <p:cNvCxnSpPr>
                <a:cxnSpLocks/>
                <a:stCxn id="98" idx="3"/>
                <a:endCxn id="99" idx="1"/>
              </p:cNvCxnSpPr>
              <p:nvPr/>
            </p:nvCxnSpPr>
            <p:spPr>
              <a:xfrm>
                <a:off x="2102130" y="4887525"/>
                <a:ext cx="904596" cy="528"/>
              </a:xfrm>
              <a:prstGeom prst="straightConnector1">
                <a:avLst/>
              </a:prstGeom>
              <a:ln w="12700">
                <a:solidFill>
                  <a:srgbClr val="00C8E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DFC5E1EE-F909-4449-9C14-613883A3F7CD}"/>
                  </a:ext>
                </a:extLst>
              </p:cNvPr>
              <p:cNvSpPr/>
              <p:nvPr/>
            </p:nvSpPr>
            <p:spPr>
              <a:xfrm>
                <a:off x="2055063" y="4632839"/>
                <a:ext cx="1020266" cy="251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ea typeface="맑은 고딕"/>
                  </a:rPr>
                  <a:t>M</a:t>
                </a:r>
                <a:r>
                  <a:rPr lang="ko-KR" altLang="en-US" sz="1200" dirty="0" err="1">
                    <a:ea typeface="맑은 고딕"/>
                  </a:rPr>
                  <a:t>essage</a:t>
                </a:r>
                <a:endParaRPr lang="ko-KR" altLang="en-US" sz="1200" dirty="0">
                  <a:ea typeface="맑은 고딕"/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4C99F9F4-E493-476F-8530-6504915AF76D}"/>
                  </a:ext>
                </a:extLst>
              </p:cNvPr>
              <p:cNvSpPr/>
              <p:nvPr/>
            </p:nvSpPr>
            <p:spPr>
              <a:xfrm>
                <a:off x="1143868" y="4434297"/>
                <a:ext cx="2800320" cy="91141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dirty="0">
                  <a:ea typeface="맑은 고딕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2A707D2B-0088-467A-8502-A305BDB88EE9}"/>
                  </a:ext>
                </a:extLst>
              </p:cNvPr>
              <p:cNvSpPr/>
              <p:nvPr/>
            </p:nvSpPr>
            <p:spPr>
              <a:xfrm>
                <a:off x="1864645" y="5001891"/>
                <a:ext cx="360000" cy="183175"/>
              </a:xfrm>
              <a:prstGeom prst="rect">
                <a:avLst/>
              </a:prstGeom>
              <a:solidFill>
                <a:srgbClr val="262626"/>
              </a:solidFill>
              <a:ln>
                <a:solidFill>
                  <a:srgbClr val="00C8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err="1">
                    <a:ea typeface="맑은 고딕"/>
                  </a:rPr>
                  <a:t>code</a:t>
                </a:r>
                <a:endParaRPr lang="ko-KR" altLang="en-US" sz="1000" dirty="0">
                  <a:ea typeface="맑은 고딕"/>
                </a:endParaRPr>
              </a:p>
            </p:txBody>
          </p:sp>
        </p:grpSp>
        <p:sp>
          <p:nvSpPr>
            <p:cNvPr id="120" name="TextBox 42">
              <a:extLst>
                <a:ext uri="{FF2B5EF4-FFF2-40B4-BE49-F238E27FC236}">
                  <a16:creationId xmlns:a16="http://schemas.microsoft.com/office/drawing/2014/main" id="{ABCAD0F6-088C-4299-B20E-DFECD7290C81}"/>
                </a:ext>
              </a:extLst>
            </p:cNvPr>
            <p:cNvSpPr txBox="1"/>
            <p:nvPr/>
          </p:nvSpPr>
          <p:spPr>
            <a:xfrm>
              <a:off x="3853855" y="6315964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World State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323BEC47-6483-40DE-8C76-58F5F95EDA01}"/>
              </a:ext>
            </a:extLst>
          </p:cNvPr>
          <p:cNvGrpSpPr/>
          <p:nvPr/>
        </p:nvGrpSpPr>
        <p:grpSpPr>
          <a:xfrm>
            <a:off x="7968619" y="5397909"/>
            <a:ext cx="2800320" cy="1198546"/>
            <a:chOff x="7968619" y="5397909"/>
            <a:chExt cx="2800320" cy="1198546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56507234-CD10-4BE6-BD3B-4CC497360DB5}"/>
                </a:ext>
              </a:extLst>
            </p:cNvPr>
            <p:cNvGrpSpPr/>
            <p:nvPr/>
          </p:nvGrpSpPr>
          <p:grpSpPr>
            <a:xfrm>
              <a:off x="7968619" y="5397909"/>
              <a:ext cx="2800320" cy="911411"/>
              <a:chOff x="1143868" y="4434297"/>
              <a:chExt cx="2800320" cy="911411"/>
            </a:xfrm>
          </p:grpSpPr>
          <p:sp>
            <p:nvSpPr>
              <p:cNvPr id="105" name="TextBox 37">
                <a:extLst>
                  <a:ext uri="{FF2B5EF4-FFF2-40B4-BE49-F238E27FC236}">
                    <a16:creationId xmlns:a16="http://schemas.microsoft.com/office/drawing/2014/main" id="{3C8289C1-30C8-48AD-9971-5DECAD2F579A}"/>
                  </a:ext>
                </a:extLst>
              </p:cNvPr>
              <p:cNvSpPr txBox="1"/>
              <p:nvPr/>
            </p:nvSpPr>
            <p:spPr>
              <a:xfrm>
                <a:off x="1366507" y="4718248"/>
                <a:ext cx="73562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CA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106" name="TextBox 38">
                <a:extLst>
                  <a:ext uri="{FF2B5EF4-FFF2-40B4-BE49-F238E27FC236}">
                    <a16:creationId xmlns:a16="http://schemas.microsoft.com/office/drawing/2014/main" id="{4647B74E-72E1-423A-968E-C3B1BC1DBF38}"/>
                  </a:ext>
                </a:extLst>
              </p:cNvPr>
              <p:cNvSpPr txBox="1"/>
              <p:nvPr/>
            </p:nvSpPr>
            <p:spPr>
              <a:xfrm>
                <a:off x="3006726" y="4718776"/>
                <a:ext cx="73562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CA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AED17D7C-0B94-47DA-84F8-069B46606BDF}"/>
                  </a:ext>
                </a:extLst>
              </p:cNvPr>
              <p:cNvCxnSpPr>
                <a:cxnSpLocks/>
                <a:stCxn id="105" idx="3"/>
                <a:endCxn id="106" idx="1"/>
              </p:cNvCxnSpPr>
              <p:nvPr/>
            </p:nvCxnSpPr>
            <p:spPr>
              <a:xfrm>
                <a:off x="2102130" y="4887525"/>
                <a:ext cx="904596" cy="528"/>
              </a:xfrm>
              <a:prstGeom prst="straightConnector1">
                <a:avLst/>
              </a:prstGeom>
              <a:ln w="12700">
                <a:solidFill>
                  <a:srgbClr val="00C8E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4D9CD471-86E7-445D-BEC4-FE5EB9CE1C74}"/>
                  </a:ext>
                </a:extLst>
              </p:cNvPr>
              <p:cNvSpPr/>
              <p:nvPr/>
            </p:nvSpPr>
            <p:spPr>
              <a:xfrm>
                <a:off x="2055063" y="4632839"/>
                <a:ext cx="1020266" cy="251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ea typeface="맑은 고딕"/>
                  </a:rPr>
                  <a:t>M</a:t>
                </a:r>
                <a:r>
                  <a:rPr lang="ko-KR" altLang="en-US" sz="1200" dirty="0" err="1">
                    <a:ea typeface="맑은 고딕"/>
                  </a:rPr>
                  <a:t>essage</a:t>
                </a:r>
                <a:endParaRPr lang="ko-KR" altLang="en-US" sz="1200" dirty="0">
                  <a:ea typeface="맑은 고딕"/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09D94C6-5A36-44EF-A0B8-52D3581B401A}"/>
                  </a:ext>
                </a:extLst>
              </p:cNvPr>
              <p:cNvSpPr/>
              <p:nvPr/>
            </p:nvSpPr>
            <p:spPr>
              <a:xfrm>
                <a:off x="1143868" y="4434297"/>
                <a:ext cx="2800320" cy="91141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dirty="0">
                  <a:ea typeface="맑은 고딕"/>
                </a:endParaRP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E2FCAC-FCDE-4A2A-B784-626D6508A5D6}"/>
                  </a:ext>
                </a:extLst>
              </p:cNvPr>
              <p:cNvSpPr/>
              <p:nvPr/>
            </p:nvSpPr>
            <p:spPr>
              <a:xfrm>
                <a:off x="1864645" y="5001891"/>
                <a:ext cx="360000" cy="183175"/>
              </a:xfrm>
              <a:prstGeom prst="rect">
                <a:avLst/>
              </a:prstGeom>
              <a:solidFill>
                <a:srgbClr val="262626"/>
              </a:solidFill>
              <a:ln>
                <a:solidFill>
                  <a:srgbClr val="00C8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err="1">
                    <a:ea typeface="맑은 고딕"/>
                  </a:rPr>
                  <a:t>code</a:t>
                </a:r>
                <a:endParaRPr lang="ko-KR" altLang="en-US" sz="1000" dirty="0">
                  <a:ea typeface="맑은 고딕"/>
                </a:endParaRPr>
              </a:p>
            </p:txBody>
          </p:sp>
        </p:grpSp>
        <p:sp>
          <p:nvSpPr>
            <p:cNvPr id="121" name="TextBox 42">
              <a:extLst>
                <a:ext uri="{FF2B5EF4-FFF2-40B4-BE49-F238E27FC236}">
                  <a16:creationId xmlns:a16="http://schemas.microsoft.com/office/drawing/2014/main" id="{34C53274-5A61-4540-A696-9E75BEC9F53C}"/>
                </a:ext>
              </a:extLst>
            </p:cNvPr>
            <p:cNvSpPr txBox="1"/>
            <p:nvPr/>
          </p:nvSpPr>
          <p:spPr>
            <a:xfrm>
              <a:off x="8591723" y="6319456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World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57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54603C8-ADBC-4469-864A-4970EF26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 </a:t>
            </a:r>
            <a:r>
              <a:rPr lang="en-US" altLang="ko-KR" dirty="0"/>
              <a:t>(CA  ➡ CA)</a:t>
            </a:r>
            <a:endParaRPr lang="ko-KR" alt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2DA10AFF-91AB-FAD7-ABF6-C66E1D2DC1EB}"/>
              </a:ext>
            </a:extLst>
          </p:cNvPr>
          <p:cNvSpPr txBox="1"/>
          <p:nvPr/>
        </p:nvSpPr>
        <p:spPr>
          <a:xfrm>
            <a:off x="585368" y="1687928"/>
            <a:ext cx="735623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EOA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5C630C-DB6F-18E8-EBAE-25307E36829D}"/>
              </a:ext>
            </a:extLst>
          </p:cNvPr>
          <p:cNvSpPr/>
          <p:nvPr/>
        </p:nvSpPr>
        <p:spPr>
          <a:xfrm>
            <a:off x="284806" y="1482409"/>
            <a:ext cx="11643670" cy="7224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ea typeface="맑은 고딕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8DEE475-48DA-602D-425B-D24447B5092B}"/>
              </a:ext>
            </a:extLst>
          </p:cNvPr>
          <p:cNvCxnSpPr>
            <a:cxnSpLocks/>
          </p:cNvCxnSpPr>
          <p:nvPr/>
        </p:nvCxnSpPr>
        <p:spPr>
          <a:xfrm flipH="1">
            <a:off x="951714" y="1120782"/>
            <a:ext cx="1465" cy="313593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A8556A-563F-4F7A-81B5-0E44507C23EC}"/>
              </a:ext>
            </a:extLst>
          </p:cNvPr>
          <p:cNvSpPr/>
          <p:nvPr/>
        </p:nvSpPr>
        <p:spPr>
          <a:xfrm>
            <a:off x="263525" y="743987"/>
            <a:ext cx="1538941" cy="319797"/>
          </a:xfrm>
          <a:prstGeom prst="rect">
            <a:avLst/>
          </a:prstGeom>
          <a:noFill/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Transaction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C051DF-6A44-455F-8699-78B98BAC9295}"/>
              </a:ext>
            </a:extLst>
          </p:cNvPr>
          <p:cNvSpPr/>
          <p:nvPr/>
        </p:nvSpPr>
        <p:spPr>
          <a:xfrm>
            <a:off x="1809352" y="799587"/>
            <a:ext cx="917182" cy="25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ea typeface="맑은 고딕"/>
              </a:rPr>
              <a:t>by </a:t>
            </a:r>
            <a:r>
              <a:rPr lang="ko-KR" altLang="en-US" sz="1600" dirty="0">
                <a:ea typeface="맑은 고딕"/>
              </a:rPr>
              <a:t>EOA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FF9B27C-0036-480C-973F-3B8F1D5CF478}"/>
              </a:ext>
            </a:extLst>
          </p:cNvPr>
          <p:cNvGrpSpPr/>
          <p:nvPr/>
        </p:nvGrpSpPr>
        <p:grpSpPr>
          <a:xfrm>
            <a:off x="1143350" y="1596892"/>
            <a:ext cx="1828759" cy="427667"/>
            <a:chOff x="6659048" y="5845135"/>
            <a:chExt cx="1828759" cy="427667"/>
          </a:xfrm>
        </p:grpSpPr>
        <p:sp>
          <p:nvSpPr>
            <p:cNvPr id="47" name="TextBox 7">
              <a:extLst>
                <a:ext uri="{FF2B5EF4-FFF2-40B4-BE49-F238E27FC236}">
                  <a16:creationId xmlns:a16="http://schemas.microsoft.com/office/drawing/2014/main" id="{330500F1-6E0E-48F0-ABA4-010DB7757921}"/>
                </a:ext>
              </a:extLst>
            </p:cNvPr>
            <p:cNvSpPr txBox="1"/>
            <p:nvPr/>
          </p:nvSpPr>
          <p:spPr>
            <a:xfrm>
              <a:off x="7752184" y="5934248"/>
              <a:ext cx="73562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CA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0E0CFDA-3B44-4437-94CC-74BA14BD68BE}"/>
                </a:ext>
              </a:extLst>
            </p:cNvPr>
            <p:cNvSpPr/>
            <p:nvPr/>
          </p:nvSpPr>
          <p:spPr>
            <a:xfrm>
              <a:off x="6659048" y="5845135"/>
              <a:ext cx="1247013" cy="251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ea typeface="맑은 고딕"/>
                </a:rPr>
                <a:t>M</a:t>
              </a:r>
              <a:r>
                <a:rPr lang="ko-KR" altLang="en-US" sz="1200" dirty="0" err="1">
                  <a:ea typeface="맑은 고딕"/>
                </a:rPr>
                <a:t>essage</a:t>
              </a:r>
              <a:endParaRPr lang="ko-KR" altLang="en-US" sz="1200" dirty="0">
                <a:ea typeface="맑은 고딕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8D76338-C362-49E9-9312-9975287EBA30}"/>
              </a:ext>
            </a:extLst>
          </p:cNvPr>
          <p:cNvGrpSpPr/>
          <p:nvPr/>
        </p:nvGrpSpPr>
        <p:grpSpPr>
          <a:xfrm>
            <a:off x="2789371" y="1592976"/>
            <a:ext cx="1828759" cy="427667"/>
            <a:chOff x="6659048" y="5845135"/>
            <a:chExt cx="1828759" cy="427667"/>
          </a:xfrm>
        </p:grpSpPr>
        <p:sp>
          <p:nvSpPr>
            <p:cNvPr id="51" name="TextBox 7">
              <a:extLst>
                <a:ext uri="{FF2B5EF4-FFF2-40B4-BE49-F238E27FC236}">
                  <a16:creationId xmlns:a16="http://schemas.microsoft.com/office/drawing/2014/main" id="{9FA8F532-2F44-4871-A120-90C2E0CF5120}"/>
                </a:ext>
              </a:extLst>
            </p:cNvPr>
            <p:cNvSpPr txBox="1"/>
            <p:nvPr/>
          </p:nvSpPr>
          <p:spPr>
            <a:xfrm>
              <a:off x="7752184" y="5934248"/>
              <a:ext cx="73562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CA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96400FB-9626-46A0-8C70-BC2B2DC364B0}"/>
                </a:ext>
              </a:extLst>
            </p:cNvPr>
            <p:cNvSpPr/>
            <p:nvPr/>
          </p:nvSpPr>
          <p:spPr>
            <a:xfrm>
              <a:off x="6659048" y="5845135"/>
              <a:ext cx="1247013" cy="251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ea typeface="맑은 고딕"/>
                </a:rPr>
                <a:t>M</a:t>
              </a:r>
              <a:r>
                <a:rPr lang="ko-KR" altLang="en-US" sz="1200" dirty="0" err="1">
                  <a:ea typeface="맑은 고딕"/>
                </a:rPr>
                <a:t>essage</a:t>
              </a:r>
              <a:endParaRPr lang="ko-KR" altLang="en-US" sz="1200" dirty="0">
                <a:ea typeface="맑은 고딕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FF45DDD-396B-4AD2-A3BF-E7C6A295C918}"/>
              </a:ext>
            </a:extLst>
          </p:cNvPr>
          <p:cNvGrpSpPr/>
          <p:nvPr/>
        </p:nvGrpSpPr>
        <p:grpSpPr>
          <a:xfrm>
            <a:off x="4435392" y="1590339"/>
            <a:ext cx="1828759" cy="427667"/>
            <a:chOff x="6659048" y="5845135"/>
            <a:chExt cx="1828759" cy="427667"/>
          </a:xfrm>
        </p:grpSpPr>
        <p:sp>
          <p:nvSpPr>
            <p:cNvPr id="56" name="TextBox 7">
              <a:extLst>
                <a:ext uri="{FF2B5EF4-FFF2-40B4-BE49-F238E27FC236}">
                  <a16:creationId xmlns:a16="http://schemas.microsoft.com/office/drawing/2014/main" id="{AA2379CA-201A-41BC-A438-7DA1558F206D}"/>
                </a:ext>
              </a:extLst>
            </p:cNvPr>
            <p:cNvSpPr txBox="1"/>
            <p:nvPr/>
          </p:nvSpPr>
          <p:spPr>
            <a:xfrm>
              <a:off x="7752184" y="5934248"/>
              <a:ext cx="73562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CA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5B54598-2FD1-443B-A8CC-C9B8BA3E61DE}"/>
                </a:ext>
              </a:extLst>
            </p:cNvPr>
            <p:cNvSpPr/>
            <p:nvPr/>
          </p:nvSpPr>
          <p:spPr>
            <a:xfrm>
              <a:off x="6659048" y="5845135"/>
              <a:ext cx="1247013" cy="251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ea typeface="맑은 고딕"/>
                </a:rPr>
                <a:t>M</a:t>
              </a:r>
              <a:r>
                <a:rPr lang="ko-KR" altLang="en-US" sz="1200" dirty="0" err="1">
                  <a:ea typeface="맑은 고딕"/>
                </a:rPr>
                <a:t>essage</a:t>
              </a:r>
              <a:endParaRPr lang="ko-KR" altLang="en-US" sz="1200" dirty="0">
                <a:ea typeface="맑은 고딕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83B81BC-222A-429A-B166-EC9267D33B03}"/>
              </a:ext>
            </a:extLst>
          </p:cNvPr>
          <p:cNvGrpSpPr/>
          <p:nvPr/>
        </p:nvGrpSpPr>
        <p:grpSpPr>
          <a:xfrm>
            <a:off x="6086155" y="1590339"/>
            <a:ext cx="1828759" cy="427667"/>
            <a:chOff x="6659048" y="5845135"/>
            <a:chExt cx="1828759" cy="427667"/>
          </a:xfrm>
        </p:grpSpPr>
        <p:sp>
          <p:nvSpPr>
            <p:cNvPr id="60" name="TextBox 7">
              <a:extLst>
                <a:ext uri="{FF2B5EF4-FFF2-40B4-BE49-F238E27FC236}">
                  <a16:creationId xmlns:a16="http://schemas.microsoft.com/office/drawing/2014/main" id="{C633670E-F867-4FEE-8264-66B52665F0CC}"/>
                </a:ext>
              </a:extLst>
            </p:cNvPr>
            <p:cNvSpPr txBox="1"/>
            <p:nvPr/>
          </p:nvSpPr>
          <p:spPr>
            <a:xfrm>
              <a:off x="7752184" y="5934248"/>
              <a:ext cx="73562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CA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5ADB5E7-59A0-4BC0-8366-EEB974530629}"/>
                </a:ext>
              </a:extLst>
            </p:cNvPr>
            <p:cNvSpPr/>
            <p:nvPr/>
          </p:nvSpPr>
          <p:spPr>
            <a:xfrm>
              <a:off x="6659048" y="5845135"/>
              <a:ext cx="1247013" cy="251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ea typeface="맑은 고딕"/>
                </a:rPr>
                <a:t>M</a:t>
              </a:r>
              <a:r>
                <a:rPr lang="ko-KR" altLang="en-US" sz="1200" dirty="0" err="1">
                  <a:ea typeface="맑은 고딕"/>
                </a:rPr>
                <a:t>essage</a:t>
              </a:r>
              <a:endParaRPr lang="ko-KR" altLang="en-US" sz="1200" dirty="0">
                <a:ea typeface="맑은 고딕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4E81B1D-FFDA-4583-A28E-1463A7D5D1C8}"/>
              </a:ext>
            </a:extLst>
          </p:cNvPr>
          <p:cNvGrpSpPr/>
          <p:nvPr/>
        </p:nvGrpSpPr>
        <p:grpSpPr>
          <a:xfrm>
            <a:off x="7736282" y="1590339"/>
            <a:ext cx="1828759" cy="427667"/>
            <a:chOff x="6659048" y="5845135"/>
            <a:chExt cx="1828759" cy="427667"/>
          </a:xfrm>
        </p:grpSpPr>
        <p:sp>
          <p:nvSpPr>
            <p:cNvPr id="64" name="TextBox 7">
              <a:extLst>
                <a:ext uri="{FF2B5EF4-FFF2-40B4-BE49-F238E27FC236}">
                  <a16:creationId xmlns:a16="http://schemas.microsoft.com/office/drawing/2014/main" id="{006B0E1F-EF3A-420A-B8C1-D42AC65670E6}"/>
                </a:ext>
              </a:extLst>
            </p:cNvPr>
            <p:cNvSpPr txBox="1"/>
            <p:nvPr/>
          </p:nvSpPr>
          <p:spPr>
            <a:xfrm>
              <a:off x="7752184" y="5934248"/>
              <a:ext cx="73562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CA</a:t>
              </a: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5F941603-B8E0-4F35-A013-6908A6F1A981}"/>
                </a:ext>
              </a:extLst>
            </p:cNvPr>
            <p:cNvCxnSpPr>
              <a:cxnSpLocks/>
              <a:stCxn id="60" idx="3"/>
              <a:endCxn id="64" idx="1"/>
            </p:cNvCxnSpPr>
            <p:nvPr/>
          </p:nvCxnSpPr>
          <p:spPr>
            <a:xfrm>
              <a:off x="6837680" y="6103525"/>
              <a:ext cx="914504" cy="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333AE38-587B-47D2-8D65-52DE93CFC637}"/>
                </a:ext>
              </a:extLst>
            </p:cNvPr>
            <p:cNvSpPr/>
            <p:nvPr/>
          </p:nvSpPr>
          <p:spPr>
            <a:xfrm>
              <a:off x="6659048" y="5845135"/>
              <a:ext cx="1247013" cy="251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ea typeface="맑은 고딕"/>
                </a:rPr>
                <a:t>M</a:t>
              </a:r>
              <a:r>
                <a:rPr lang="ko-KR" altLang="en-US" sz="1200" dirty="0" err="1">
                  <a:ea typeface="맑은 고딕"/>
                </a:rPr>
                <a:t>essage</a:t>
              </a:r>
              <a:endParaRPr lang="ko-KR" altLang="en-US" sz="1200" dirty="0">
                <a:ea typeface="맑은 고딕"/>
              </a:endParaRPr>
            </a:p>
          </p:txBody>
        </p:sp>
      </p:grpSp>
      <p:sp>
        <p:nvSpPr>
          <p:cNvPr id="67" name="TextBox 7">
            <a:extLst>
              <a:ext uri="{FF2B5EF4-FFF2-40B4-BE49-F238E27FC236}">
                <a16:creationId xmlns:a16="http://schemas.microsoft.com/office/drawing/2014/main" id="{156053E9-5EEF-4BEE-9156-AFA89003CE43}"/>
              </a:ext>
            </a:extLst>
          </p:cNvPr>
          <p:cNvSpPr txBox="1"/>
          <p:nvPr/>
        </p:nvSpPr>
        <p:spPr>
          <a:xfrm>
            <a:off x="9565041" y="1692438"/>
            <a:ext cx="390473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⋯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DCB48AD-3B75-4FFA-BD0B-7BEE001EC218}"/>
              </a:ext>
            </a:extLst>
          </p:cNvPr>
          <p:cNvSpPr/>
          <p:nvPr/>
        </p:nvSpPr>
        <p:spPr>
          <a:xfrm>
            <a:off x="2817650" y="1950782"/>
            <a:ext cx="360000" cy="183175"/>
          </a:xfrm>
          <a:prstGeom prst="rect">
            <a:avLst/>
          </a:prstGeom>
          <a:solidFill>
            <a:srgbClr val="262626"/>
          </a:solidFill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>
                <a:ea typeface="맑은 고딕"/>
              </a:rPr>
              <a:t>code</a:t>
            </a:r>
            <a:endParaRPr lang="ko-KR" altLang="en-US" sz="1000" dirty="0">
              <a:ea typeface="맑은 고딕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07C2D9B-FE26-4E15-9B72-A3D367246CA0}"/>
              </a:ext>
            </a:extLst>
          </p:cNvPr>
          <p:cNvSpPr/>
          <p:nvPr/>
        </p:nvSpPr>
        <p:spPr>
          <a:xfrm>
            <a:off x="4465739" y="1951359"/>
            <a:ext cx="360000" cy="183175"/>
          </a:xfrm>
          <a:prstGeom prst="rect">
            <a:avLst/>
          </a:prstGeom>
          <a:solidFill>
            <a:srgbClr val="262626"/>
          </a:solidFill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>
                <a:ea typeface="맑은 고딕"/>
              </a:rPr>
              <a:t>code</a:t>
            </a:r>
            <a:endParaRPr lang="ko-KR" altLang="en-US" sz="1000" dirty="0">
              <a:ea typeface="맑은 고딕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63A0067-EE68-465D-A32D-E136F81A1C06}"/>
              </a:ext>
            </a:extLst>
          </p:cNvPr>
          <p:cNvSpPr/>
          <p:nvPr/>
        </p:nvSpPr>
        <p:spPr>
          <a:xfrm>
            <a:off x="6103560" y="1948636"/>
            <a:ext cx="360000" cy="183175"/>
          </a:xfrm>
          <a:prstGeom prst="rect">
            <a:avLst/>
          </a:prstGeom>
          <a:solidFill>
            <a:srgbClr val="262626"/>
          </a:solidFill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>
                <a:ea typeface="맑은 고딕"/>
              </a:rPr>
              <a:t>code</a:t>
            </a:r>
            <a:endParaRPr lang="ko-KR" altLang="en-US" sz="1000" dirty="0">
              <a:ea typeface="맑은 고딕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8E7650F-08CA-48EC-9345-45769EC1D268}"/>
              </a:ext>
            </a:extLst>
          </p:cNvPr>
          <p:cNvSpPr/>
          <p:nvPr/>
        </p:nvSpPr>
        <p:spPr>
          <a:xfrm>
            <a:off x="7752184" y="1948636"/>
            <a:ext cx="360000" cy="183175"/>
          </a:xfrm>
          <a:prstGeom prst="rect">
            <a:avLst/>
          </a:prstGeom>
          <a:solidFill>
            <a:srgbClr val="262626"/>
          </a:solidFill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>
                <a:ea typeface="맑은 고딕"/>
              </a:rPr>
              <a:t>code</a:t>
            </a:r>
            <a:endParaRPr lang="ko-KR" altLang="en-US" sz="1000" dirty="0">
              <a:ea typeface="맑은 고딕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F17F237-8B24-4730-B983-BA4B70E073A2}"/>
              </a:ext>
            </a:extLst>
          </p:cNvPr>
          <p:cNvSpPr/>
          <p:nvPr/>
        </p:nvSpPr>
        <p:spPr>
          <a:xfrm>
            <a:off x="9400808" y="1948636"/>
            <a:ext cx="360000" cy="183175"/>
          </a:xfrm>
          <a:prstGeom prst="rect">
            <a:avLst/>
          </a:prstGeom>
          <a:solidFill>
            <a:srgbClr val="262626"/>
          </a:solidFill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>
                <a:ea typeface="맑은 고딕"/>
              </a:rPr>
              <a:t>code</a:t>
            </a:r>
            <a:endParaRPr lang="ko-KR" altLang="en-US" sz="1000" dirty="0">
              <a:ea typeface="맑은 고딕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9046C90-3AEE-4E86-8728-4F5C0E63A06F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 flipV="1">
            <a:off x="1320991" y="1855282"/>
            <a:ext cx="915495" cy="1923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B15A766-35FA-4B6B-9A3E-8E0B77789D28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flipV="1">
            <a:off x="2972109" y="1851366"/>
            <a:ext cx="910398" cy="39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5FA48F5-132C-4CED-9FAE-9C407F7DAEB7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 flipV="1">
            <a:off x="4618130" y="1848729"/>
            <a:ext cx="910398" cy="263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3554CB6-B945-42FD-9C8B-A1920EB775AA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>
            <a:off x="6264151" y="1848729"/>
            <a:ext cx="91514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1">
            <a:extLst>
              <a:ext uri="{FF2B5EF4-FFF2-40B4-BE49-F238E27FC236}">
                <a16:creationId xmlns:a16="http://schemas.microsoft.com/office/drawing/2014/main" id="{702747DC-D7CF-4874-8915-EE910C6EF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09" y="2796311"/>
            <a:ext cx="5320234" cy="1938992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Add.sol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C8E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0xd8b934580fcE35a11B58C6D73aDeE468a2833fa8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SPDX-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License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Identifier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MIT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pragma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solidity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0.8.13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contract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C8E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71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4" name="Rectangle 2">
            <a:extLst>
              <a:ext uri="{FF2B5EF4-FFF2-40B4-BE49-F238E27FC236}">
                <a16:creationId xmlns:a16="http://schemas.microsoft.com/office/drawing/2014/main" id="{C3E96B7C-2D53-47C0-BD0E-7DCD9985B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806" y="4884256"/>
            <a:ext cx="5307137" cy="1785104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Sub.sol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EF296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0xd9145CCE52D386f254917e481eB44e9943F39138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SPDX-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License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-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Identifier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MIT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pragma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solidity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0.8.13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contract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EF296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F80B1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pure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-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897CA9FE-6B59-4657-ACB3-7453E7356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560" y="2796311"/>
            <a:ext cx="5526933" cy="3308598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Calculator.sol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SPDX-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License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-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Identifier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MIT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pragma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solidity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0.8.13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"./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Add.sol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"./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Sub.sol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contract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Calculator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+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- c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calc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pure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C8E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69AA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addContract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= </a:t>
            </a:r>
            <a:b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C8E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C8E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0xd8b934580fcE35a11B58C6D73aDeE468a2833fa8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addContract.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71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EF296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69AA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subContract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=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A8AFBE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EF296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EF296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0xd9145CCE52D386f254917e481eB44e9943F39138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subContract.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F80B1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c)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0" name="왼쪽 대괄호 99">
            <a:extLst>
              <a:ext uri="{FF2B5EF4-FFF2-40B4-BE49-F238E27FC236}">
                <a16:creationId xmlns:a16="http://schemas.microsoft.com/office/drawing/2014/main" id="{69C6F7F2-33E8-435C-ACCC-6DC20702DC81}"/>
              </a:ext>
            </a:extLst>
          </p:cNvPr>
          <p:cNvSpPr/>
          <p:nvPr/>
        </p:nvSpPr>
        <p:spPr>
          <a:xfrm>
            <a:off x="6384032" y="4452208"/>
            <a:ext cx="72008" cy="432048"/>
          </a:xfrm>
          <a:prstGeom prst="leftBracket">
            <a:avLst/>
          </a:prstGeom>
          <a:ln w="25400">
            <a:solidFill>
              <a:srgbClr val="00C8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B465A893-E322-4CDA-9374-0F6715C9777E}"/>
              </a:ext>
            </a:extLst>
          </p:cNvPr>
          <p:cNvCxnSpPr>
            <a:cxnSpLocks/>
            <a:stCxn id="93" idx="3"/>
            <a:endCxn id="100" idx="1"/>
          </p:cNvCxnSpPr>
          <p:nvPr/>
        </p:nvCxnSpPr>
        <p:spPr>
          <a:xfrm>
            <a:off x="5591943" y="3765807"/>
            <a:ext cx="792089" cy="902425"/>
          </a:xfrm>
          <a:prstGeom prst="bentConnector3">
            <a:avLst>
              <a:gd name="adj1" fmla="val 34896"/>
            </a:avLst>
          </a:prstGeom>
          <a:ln w="2540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왼쪽 대괄호 104">
            <a:extLst>
              <a:ext uri="{FF2B5EF4-FFF2-40B4-BE49-F238E27FC236}">
                <a16:creationId xmlns:a16="http://schemas.microsoft.com/office/drawing/2014/main" id="{6FE46C07-4871-4EB7-8878-A519DE425C1F}"/>
              </a:ext>
            </a:extLst>
          </p:cNvPr>
          <p:cNvSpPr/>
          <p:nvPr/>
        </p:nvSpPr>
        <p:spPr>
          <a:xfrm>
            <a:off x="6418935" y="5036656"/>
            <a:ext cx="72008" cy="432048"/>
          </a:xfrm>
          <a:prstGeom prst="leftBracket">
            <a:avLst/>
          </a:prstGeom>
          <a:ln w="25400">
            <a:solidFill>
              <a:srgbClr val="EF29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B01C1E58-50B0-47C7-B7EA-FA094A6C9C3E}"/>
              </a:ext>
            </a:extLst>
          </p:cNvPr>
          <p:cNvCxnSpPr>
            <a:cxnSpLocks/>
            <a:stCxn id="94" idx="3"/>
            <a:endCxn id="105" idx="1"/>
          </p:cNvCxnSpPr>
          <p:nvPr/>
        </p:nvCxnSpPr>
        <p:spPr>
          <a:xfrm flipV="1">
            <a:off x="5591943" y="5252680"/>
            <a:ext cx="826992" cy="524128"/>
          </a:xfrm>
          <a:prstGeom prst="bentConnector3">
            <a:avLst>
              <a:gd name="adj1" fmla="val 33466"/>
            </a:avLst>
          </a:prstGeom>
          <a:ln w="254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내용 개체 틀 1">
            <a:extLst>
              <a:ext uri="{FF2B5EF4-FFF2-40B4-BE49-F238E27FC236}">
                <a16:creationId xmlns:a16="http://schemas.microsoft.com/office/drawing/2014/main" id="{7A7CCB2B-116A-484B-9C2C-C1ED3B8F6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06" y="2348796"/>
            <a:ext cx="11683999" cy="469416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dirty="0"/>
              <a:t>3 + 6 - 5 =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56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100" grpId="0" animBg="1"/>
      <p:bldP spid="105" grpId="0" animBg="1"/>
      <p:bldP spid="1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43A920E-C220-44A9-A855-988A2AFE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 Flow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4C45686-C68E-42FC-9569-74B23972B73D}"/>
              </a:ext>
            </a:extLst>
          </p:cNvPr>
          <p:cNvCxnSpPr/>
          <p:nvPr/>
        </p:nvCxnSpPr>
        <p:spPr>
          <a:xfrm>
            <a:off x="3035300" y="1331206"/>
            <a:ext cx="0" cy="531286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7CF2A9-C493-4D89-B834-F5B27D02F9EA}"/>
              </a:ext>
            </a:extLst>
          </p:cNvPr>
          <p:cNvCxnSpPr/>
          <p:nvPr/>
        </p:nvCxnSpPr>
        <p:spPr>
          <a:xfrm>
            <a:off x="9156700" y="1331206"/>
            <a:ext cx="0" cy="531286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8D79BC-C703-42D6-B45A-EFEA4726C71B}"/>
              </a:ext>
            </a:extLst>
          </p:cNvPr>
          <p:cNvSpPr txBox="1"/>
          <p:nvPr/>
        </p:nvSpPr>
        <p:spPr>
          <a:xfrm>
            <a:off x="2198535" y="660732"/>
            <a:ext cx="1673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API Library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(web3js, web3j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 등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F6B3C-34EA-490F-B545-7CE263F5F1D9}"/>
              </a:ext>
            </a:extLst>
          </p:cNvPr>
          <p:cNvSpPr txBox="1"/>
          <p:nvPr/>
        </p:nvSpPr>
        <p:spPr>
          <a:xfrm>
            <a:off x="8229234" y="660733"/>
            <a:ext cx="1854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Ethereum Client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</a:rPr>
              <a:t>geth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</a:rPr>
              <a:t>besu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등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12ADA2-9BA2-4710-A78D-1E447E81F8ED}"/>
              </a:ext>
            </a:extLst>
          </p:cNvPr>
          <p:cNvSpPr/>
          <p:nvPr/>
        </p:nvSpPr>
        <p:spPr>
          <a:xfrm>
            <a:off x="2855640" y="1611051"/>
            <a:ext cx="360033" cy="13681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97DFA5-1A05-4B40-8BB2-4DA0D6E25C89}"/>
              </a:ext>
            </a:extLst>
          </p:cNvPr>
          <p:cNvSpPr/>
          <p:nvPr/>
        </p:nvSpPr>
        <p:spPr>
          <a:xfrm>
            <a:off x="8976327" y="2461927"/>
            <a:ext cx="360033" cy="38473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83780-DAC2-4EE7-8BCE-912C9B0476E4}"/>
              </a:ext>
            </a:extLst>
          </p:cNvPr>
          <p:cNvSpPr txBox="1"/>
          <p:nvPr/>
        </p:nvSpPr>
        <p:spPr>
          <a:xfrm>
            <a:off x="254497" y="1611051"/>
            <a:ext cx="2601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①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GenerateTransaction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   &amp; Sign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92BF788-08C7-4923-B07A-4EFBE475F56D}"/>
              </a:ext>
            </a:extLst>
          </p:cNvPr>
          <p:cNvCxnSpPr/>
          <p:nvPr/>
        </p:nvCxnSpPr>
        <p:spPr>
          <a:xfrm>
            <a:off x="3359696" y="2613972"/>
            <a:ext cx="5544616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DD256BB-D1ED-4F8F-8901-B3267E88D369}"/>
              </a:ext>
            </a:extLst>
          </p:cNvPr>
          <p:cNvCxnSpPr>
            <a:cxnSpLocks/>
          </p:cNvCxnSpPr>
          <p:nvPr/>
        </p:nvCxnSpPr>
        <p:spPr>
          <a:xfrm flipH="1">
            <a:off x="3359696" y="2829996"/>
            <a:ext cx="5544616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3730A8-C894-43FF-BB82-A880351348DD}"/>
              </a:ext>
            </a:extLst>
          </p:cNvPr>
          <p:cNvSpPr txBox="1"/>
          <p:nvPr/>
        </p:nvSpPr>
        <p:spPr>
          <a:xfrm>
            <a:off x="4886323" y="2019904"/>
            <a:ext cx="2487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② Transaction Submit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</a:rPr>
              <a:t>eth_sendRawTransaction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B6819-775F-467A-A78F-E6B550FECA37}"/>
              </a:ext>
            </a:extLst>
          </p:cNvPr>
          <p:cNvSpPr txBox="1"/>
          <p:nvPr/>
        </p:nvSpPr>
        <p:spPr>
          <a:xfrm>
            <a:off x="4799856" y="2902004"/>
            <a:ext cx="260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Transaction Hash Value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53000F1-7A48-4F1D-8F90-D608B47D466F}"/>
              </a:ext>
            </a:extLst>
          </p:cNvPr>
          <p:cNvCxnSpPr>
            <a:cxnSpLocks/>
          </p:cNvCxnSpPr>
          <p:nvPr/>
        </p:nvCxnSpPr>
        <p:spPr>
          <a:xfrm>
            <a:off x="3035300" y="1755067"/>
            <a:ext cx="0" cy="1124987"/>
          </a:xfrm>
          <a:prstGeom prst="straightConnector1">
            <a:avLst/>
          </a:prstGeom>
          <a:ln w="19050">
            <a:solidFill>
              <a:srgbClr val="3F3F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92C65AB-9B01-45E7-9F44-A801E4AE255A}"/>
              </a:ext>
            </a:extLst>
          </p:cNvPr>
          <p:cNvCxnSpPr>
            <a:cxnSpLocks/>
          </p:cNvCxnSpPr>
          <p:nvPr/>
        </p:nvCxnSpPr>
        <p:spPr>
          <a:xfrm>
            <a:off x="9156700" y="2613972"/>
            <a:ext cx="0" cy="3588217"/>
          </a:xfrm>
          <a:prstGeom prst="straightConnector1">
            <a:avLst/>
          </a:prstGeom>
          <a:ln w="19050">
            <a:solidFill>
              <a:srgbClr val="3F3F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3E328861-69D9-400C-8453-2F75F22FEC6C}"/>
              </a:ext>
            </a:extLst>
          </p:cNvPr>
          <p:cNvSpPr/>
          <p:nvPr/>
        </p:nvSpPr>
        <p:spPr>
          <a:xfrm>
            <a:off x="9088785" y="5301208"/>
            <a:ext cx="135829" cy="135829"/>
          </a:xfrm>
          <a:prstGeom prst="ellipse">
            <a:avLst/>
          </a:prstGeom>
          <a:solidFill>
            <a:srgbClr val="00C8EB"/>
          </a:solidFill>
          <a:ln>
            <a:solidFill>
              <a:srgbClr val="00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DEDD01-7B88-4CF4-9DF6-5E91313A5442}"/>
              </a:ext>
            </a:extLst>
          </p:cNvPr>
          <p:cNvSpPr txBox="1"/>
          <p:nvPr/>
        </p:nvSpPr>
        <p:spPr>
          <a:xfrm>
            <a:off x="9336360" y="518816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Status: Commit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D415597-BD3C-4971-A17A-53B3E97659F0}"/>
              </a:ext>
            </a:extLst>
          </p:cNvPr>
          <p:cNvSpPr/>
          <p:nvPr/>
        </p:nvSpPr>
        <p:spPr>
          <a:xfrm>
            <a:off x="9091863" y="3492632"/>
            <a:ext cx="135829" cy="135829"/>
          </a:xfrm>
          <a:prstGeom prst="ellipse">
            <a:avLst/>
          </a:prstGeom>
          <a:solidFill>
            <a:srgbClr val="00C8EB"/>
          </a:solidFill>
          <a:ln>
            <a:solidFill>
              <a:srgbClr val="00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44F67-8008-4022-950C-DD7C15893FDE}"/>
              </a:ext>
            </a:extLst>
          </p:cNvPr>
          <p:cNvSpPr txBox="1"/>
          <p:nvPr/>
        </p:nvSpPr>
        <p:spPr>
          <a:xfrm>
            <a:off x="9334467" y="3381435"/>
            <a:ext cx="1794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Status: Pending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461A085-AC53-478E-95B5-EAA9F37646EA}"/>
              </a:ext>
            </a:extLst>
          </p:cNvPr>
          <p:cNvCxnSpPr/>
          <p:nvPr/>
        </p:nvCxnSpPr>
        <p:spPr>
          <a:xfrm>
            <a:off x="3357689" y="4081428"/>
            <a:ext cx="5544616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579C432-CBA3-435F-8785-CD04997B2CAD}"/>
              </a:ext>
            </a:extLst>
          </p:cNvPr>
          <p:cNvCxnSpPr>
            <a:cxnSpLocks/>
          </p:cNvCxnSpPr>
          <p:nvPr/>
        </p:nvCxnSpPr>
        <p:spPr>
          <a:xfrm flipH="1">
            <a:off x="3357689" y="4297452"/>
            <a:ext cx="5544616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53AC45B-F08D-400B-910F-ABCB85393507}"/>
              </a:ext>
            </a:extLst>
          </p:cNvPr>
          <p:cNvSpPr txBox="1"/>
          <p:nvPr/>
        </p:nvSpPr>
        <p:spPr>
          <a:xfrm>
            <a:off x="4926105" y="3473340"/>
            <a:ext cx="2411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Request Receipt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</a:rPr>
              <a:t>eth_getTransactionReceipt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9F0245-E86A-42E1-B82C-F8949F45B4EE}"/>
              </a:ext>
            </a:extLst>
          </p:cNvPr>
          <p:cNvSpPr txBox="1"/>
          <p:nvPr/>
        </p:nvSpPr>
        <p:spPr>
          <a:xfrm>
            <a:off x="5816815" y="436946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null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3CFDE64-CD2E-4B7F-B7DF-728DE89BE862}"/>
              </a:ext>
            </a:extLst>
          </p:cNvPr>
          <p:cNvCxnSpPr/>
          <p:nvPr/>
        </p:nvCxnSpPr>
        <p:spPr>
          <a:xfrm>
            <a:off x="3287473" y="5651956"/>
            <a:ext cx="5544616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15C670F-7751-4321-8A74-24D2269CDEC2}"/>
              </a:ext>
            </a:extLst>
          </p:cNvPr>
          <p:cNvCxnSpPr>
            <a:cxnSpLocks/>
          </p:cNvCxnSpPr>
          <p:nvPr/>
        </p:nvCxnSpPr>
        <p:spPr>
          <a:xfrm flipH="1">
            <a:off x="3287473" y="5867980"/>
            <a:ext cx="5544616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68D1C1-3B67-4DD9-A3DA-62CD2830DA13}"/>
              </a:ext>
            </a:extLst>
          </p:cNvPr>
          <p:cNvSpPr txBox="1"/>
          <p:nvPr/>
        </p:nvSpPr>
        <p:spPr>
          <a:xfrm>
            <a:off x="5138550" y="5939988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Receipt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(type, status, logs, …)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B7D5DFA-97DB-488A-BE37-22A2021810DF}"/>
              </a:ext>
            </a:extLst>
          </p:cNvPr>
          <p:cNvSpPr/>
          <p:nvPr/>
        </p:nvSpPr>
        <p:spPr>
          <a:xfrm>
            <a:off x="9088785" y="2588344"/>
            <a:ext cx="135829" cy="135829"/>
          </a:xfrm>
          <a:prstGeom prst="ellipse">
            <a:avLst/>
          </a:prstGeom>
          <a:solidFill>
            <a:srgbClr val="FF80B1"/>
          </a:solidFill>
          <a:ln>
            <a:solidFill>
              <a:srgbClr val="EF29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1BEBA4-416B-488E-8E8B-6A68FDBE807A}"/>
              </a:ext>
            </a:extLst>
          </p:cNvPr>
          <p:cNvSpPr txBox="1"/>
          <p:nvPr/>
        </p:nvSpPr>
        <p:spPr>
          <a:xfrm>
            <a:off x="9338737" y="2472710"/>
            <a:ext cx="2047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③ Validate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   &amp;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Add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to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Pool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2D4E718-4B84-4CCB-A458-A99D15FA9C18}"/>
              </a:ext>
            </a:extLst>
          </p:cNvPr>
          <p:cNvSpPr/>
          <p:nvPr/>
        </p:nvSpPr>
        <p:spPr>
          <a:xfrm>
            <a:off x="9094689" y="4396920"/>
            <a:ext cx="135829" cy="135829"/>
          </a:xfrm>
          <a:prstGeom prst="ellipse">
            <a:avLst/>
          </a:prstGeom>
          <a:solidFill>
            <a:srgbClr val="FF80B1"/>
          </a:solidFill>
          <a:ln>
            <a:solidFill>
              <a:srgbClr val="EF29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012DFB-ADE9-4B03-87FD-1AA8AA594A0E}"/>
              </a:ext>
            </a:extLst>
          </p:cNvPr>
          <p:cNvSpPr txBox="1"/>
          <p:nvPr/>
        </p:nvSpPr>
        <p:spPr>
          <a:xfrm>
            <a:off x="9336360" y="4267541"/>
            <a:ext cx="2307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④ Generating Block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&amp; Apply Transaction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FD0B1D-85E9-4461-A038-089E9B23551D}"/>
              </a:ext>
            </a:extLst>
          </p:cNvPr>
          <p:cNvSpPr txBox="1"/>
          <p:nvPr/>
        </p:nvSpPr>
        <p:spPr>
          <a:xfrm>
            <a:off x="4926105" y="5022179"/>
            <a:ext cx="2411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⑤ Request Receipt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</a:rPr>
              <a:t>eth_getTransactionReceipt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9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0" grpId="0"/>
      <p:bldP spid="25" grpId="0" animBg="1"/>
      <p:bldP spid="26" grpId="0"/>
      <p:bldP spid="27" grpId="0" animBg="1"/>
      <p:bldP spid="28" grpId="0"/>
      <p:bldP spid="31" grpId="0"/>
      <p:bldP spid="32" grpId="0"/>
      <p:bldP spid="36" grpId="0"/>
      <p:bldP spid="37" grpId="0" animBg="1"/>
      <p:bldP spid="38" grpId="0"/>
      <p:bldP spid="39" grpId="0" animBg="1"/>
      <p:bldP spid="40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4213080-A6F7-4A7E-8814-A0929965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Ehtereum</a:t>
            </a:r>
            <a:r>
              <a:rPr lang="ko-KR" altLang="en-US" dirty="0"/>
              <a:t> </a:t>
            </a:r>
            <a:r>
              <a:rPr lang="en-US" altLang="ko-KR" dirty="0"/>
              <a:t>Virtual</a:t>
            </a:r>
            <a:r>
              <a:rPr lang="ko-KR" altLang="en-US" dirty="0"/>
              <a:t> </a:t>
            </a:r>
            <a:r>
              <a:rPr lang="en-US" altLang="ko-KR" dirty="0"/>
              <a:t>Machin)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AB2EF16-CDBD-4705-BE7B-CC3137737B2D}"/>
              </a:ext>
            </a:extLst>
          </p:cNvPr>
          <p:cNvGrpSpPr/>
          <p:nvPr/>
        </p:nvGrpSpPr>
        <p:grpSpPr>
          <a:xfrm>
            <a:off x="1044144" y="2583507"/>
            <a:ext cx="3927209" cy="2573685"/>
            <a:chOff x="911424" y="3573016"/>
            <a:chExt cx="2448272" cy="160446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2EA94EE3-E549-4700-9B84-790A1D5D759E}"/>
                </a:ext>
              </a:extLst>
            </p:cNvPr>
            <p:cNvSpPr txBox="1"/>
            <p:nvPr/>
          </p:nvSpPr>
          <p:spPr>
            <a:xfrm>
              <a:off x="1027997" y="3731572"/>
              <a:ext cx="783107" cy="22442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" name="TextBox 36">
              <a:extLst>
                <a:ext uri="{FF2B5EF4-FFF2-40B4-BE49-F238E27FC236}">
                  <a16:creationId xmlns:a16="http://schemas.microsoft.com/office/drawing/2014/main" id="{4D6D9578-6F4E-45AC-9E16-DB4EF2360F75}"/>
                </a:ext>
              </a:extLst>
            </p:cNvPr>
            <p:cNvSpPr txBox="1"/>
            <p:nvPr/>
          </p:nvSpPr>
          <p:spPr>
            <a:xfrm>
              <a:off x="2063552" y="3731572"/>
              <a:ext cx="1184884" cy="22442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3345CCE-E6FB-4B99-B304-30D7BEDC5F43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811104" y="3843787"/>
              <a:ext cx="252448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45">
              <a:extLst>
                <a:ext uri="{FF2B5EF4-FFF2-40B4-BE49-F238E27FC236}">
                  <a16:creationId xmlns:a16="http://schemas.microsoft.com/office/drawing/2014/main" id="{BC7C1C74-1DFD-4A0F-88AC-8682289BE7E6}"/>
                </a:ext>
              </a:extLst>
            </p:cNvPr>
            <p:cNvSpPr txBox="1"/>
            <p:nvPr/>
          </p:nvSpPr>
          <p:spPr>
            <a:xfrm>
              <a:off x="2043038" y="4616994"/>
              <a:ext cx="618393" cy="167095"/>
            </a:xfrm>
            <a:prstGeom prst="rect">
              <a:avLst/>
            </a:prstGeom>
            <a:noFill/>
          </p:spPr>
          <p:txBody>
            <a:bodyPr rot="0" spcFirstLastPara="0" vert="horz" wrap="square" lIns="10800" tIns="10800" rIns="10800" bIns="1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code</a:t>
              </a:r>
            </a:p>
          </p:txBody>
        </p:sp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D7ABFB3C-B1FC-4873-8EB2-F8CE9890A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36641" y="4315437"/>
              <a:ext cx="231188" cy="288000"/>
            </a:xfrm>
            <a:prstGeom prst="rect">
              <a:avLst/>
            </a:prstGeom>
          </p:spPr>
        </p:pic>
        <p:sp>
          <p:nvSpPr>
            <p:cNvPr id="9" name="원통형 8">
              <a:extLst>
                <a:ext uri="{FF2B5EF4-FFF2-40B4-BE49-F238E27FC236}">
                  <a16:creationId xmlns:a16="http://schemas.microsoft.com/office/drawing/2014/main" id="{735E13DB-EC42-460D-8289-D3B228B8CD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3293" y="4315437"/>
              <a:ext cx="230400" cy="288000"/>
            </a:xfrm>
            <a:prstGeom prst="can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" name="TextBox 45">
              <a:extLst>
                <a:ext uri="{FF2B5EF4-FFF2-40B4-BE49-F238E27FC236}">
                  <a16:creationId xmlns:a16="http://schemas.microsoft.com/office/drawing/2014/main" id="{AA7A396E-E95F-42C9-A38A-48E309D850E2}"/>
                </a:ext>
              </a:extLst>
            </p:cNvPr>
            <p:cNvSpPr txBox="1"/>
            <p:nvPr/>
          </p:nvSpPr>
          <p:spPr>
            <a:xfrm>
              <a:off x="2661431" y="4616993"/>
              <a:ext cx="618393" cy="167095"/>
            </a:xfrm>
            <a:prstGeom prst="rect">
              <a:avLst/>
            </a:prstGeom>
            <a:noFill/>
          </p:spPr>
          <p:txBody>
            <a:bodyPr rot="0" spcFirstLastPara="0" vert="horz" wrap="square" lIns="10800" tIns="10800" rIns="10800" bIns="1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storage</a:t>
              </a:r>
              <a:endParaRPr lang="ko-KR" altLang="en-US" sz="1600" dirty="0" err="1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6B1E740-ED9F-4B8B-89AC-3CF4771A9BCF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34" y="3955397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FAE4B0A-AB10-4C7C-A6DF-F84734AC77B2}"/>
                </a:ext>
              </a:extLst>
            </p:cNvPr>
            <p:cNvCxnSpPr>
              <a:cxnSpLocks/>
            </p:cNvCxnSpPr>
            <p:nvPr/>
          </p:nvCxnSpPr>
          <p:spPr>
            <a:xfrm>
              <a:off x="2977742" y="3950050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98710CF-C6B1-40B2-891C-F7476895C843}"/>
                </a:ext>
              </a:extLst>
            </p:cNvPr>
            <p:cNvSpPr/>
            <p:nvPr/>
          </p:nvSpPr>
          <p:spPr>
            <a:xfrm>
              <a:off x="911424" y="3573016"/>
              <a:ext cx="2448272" cy="136815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42">
              <a:extLst>
                <a:ext uri="{FF2B5EF4-FFF2-40B4-BE49-F238E27FC236}">
                  <a16:creationId xmlns:a16="http://schemas.microsoft.com/office/drawing/2014/main" id="{300CF289-3417-4CA1-8032-C0D8A49DA5B1}"/>
                </a:ext>
              </a:extLst>
            </p:cNvPr>
            <p:cNvSpPr txBox="1"/>
            <p:nvPr/>
          </p:nvSpPr>
          <p:spPr>
            <a:xfrm>
              <a:off x="1471182" y="4947238"/>
              <a:ext cx="1328756" cy="23024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World State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(t)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37B6FCF-B824-49C1-A55C-EBF8FF0BC112}"/>
              </a:ext>
            </a:extLst>
          </p:cNvPr>
          <p:cNvGrpSpPr/>
          <p:nvPr/>
        </p:nvGrpSpPr>
        <p:grpSpPr>
          <a:xfrm>
            <a:off x="7161655" y="2570686"/>
            <a:ext cx="3927209" cy="2573685"/>
            <a:chOff x="911424" y="3573016"/>
            <a:chExt cx="2448272" cy="1604468"/>
          </a:xfrm>
        </p:grpSpPr>
        <p:sp>
          <p:nvSpPr>
            <p:cNvPr id="35" name="TextBox 36">
              <a:extLst>
                <a:ext uri="{FF2B5EF4-FFF2-40B4-BE49-F238E27FC236}">
                  <a16:creationId xmlns:a16="http://schemas.microsoft.com/office/drawing/2014/main" id="{129AAAB2-8DE0-4ED4-97DE-F7F7002DA050}"/>
                </a:ext>
              </a:extLst>
            </p:cNvPr>
            <p:cNvSpPr txBox="1"/>
            <p:nvPr/>
          </p:nvSpPr>
          <p:spPr>
            <a:xfrm>
              <a:off x="1027997" y="3731572"/>
              <a:ext cx="783107" cy="22442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413BC9A4-89D5-495B-85EA-E9337A64C505}"/>
                </a:ext>
              </a:extLst>
            </p:cNvPr>
            <p:cNvSpPr txBox="1"/>
            <p:nvPr/>
          </p:nvSpPr>
          <p:spPr>
            <a:xfrm>
              <a:off x="2063552" y="3746113"/>
              <a:ext cx="1184884" cy="19534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06CB85E-8450-41F0-A426-CD7B3DD2D5ED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 flipV="1">
              <a:off x="1811104" y="3843786"/>
              <a:ext cx="252448" cy="1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45">
              <a:extLst>
                <a:ext uri="{FF2B5EF4-FFF2-40B4-BE49-F238E27FC236}">
                  <a16:creationId xmlns:a16="http://schemas.microsoft.com/office/drawing/2014/main" id="{8BDFD069-1FAA-49A3-A16F-2640AA930AC5}"/>
                </a:ext>
              </a:extLst>
            </p:cNvPr>
            <p:cNvSpPr txBox="1"/>
            <p:nvPr/>
          </p:nvSpPr>
          <p:spPr>
            <a:xfrm>
              <a:off x="2043038" y="4616994"/>
              <a:ext cx="618393" cy="167095"/>
            </a:xfrm>
            <a:prstGeom prst="rect">
              <a:avLst/>
            </a:prstGeom>
            <a:noFill/>
          </p:spPr>
          <p:txBody>
            <a:bodyPr rot="0" spcFirstLastPara="0" vert="horz" wrap="square" lIns="10800" tIns="10800" rIns="10800" bIns="1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code</a:t>
              </a:r>
            </a:p>
          </p:txBody>
        </p:sp>
        <p:pic>
          <p:nvPicPr>
            <p:cNvPr id="39" name="그래픽 38">
              <a:extLst>
                <a:ext uri="{FF2B5EF4-FFF2-40B4-BE49-F238E27FC236}">
                  <a16:creationId xmlns:a16="http://schemas.microsoft.com/office/drawing/2014/main" id="{230E0DE7-371A-49FD-A600-82F464E6B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36641" y="4315437"/>
              <a:ext cx="231188" cy="288000"/>
            </a:xfrm>
            <a:prstGeom prst="rect">
              <a:avLst/>
            </a:prstGeom>
          </p:spPr>
        </p:pic>
        <p:sp>
          <p:nvSpPr>
            <p:cNvPr id="40" name="원통형 39">
              <a:extLst>
                <a:ext uri="{FF2B5EF4-FFF2-40B4-BE49-F238E27FC236}">
                  <a16:creationId xmlns:a16="http://schemas.microsoft.com/office/drawing/2014/main" id="{A7957C0D-1DF3-4F02-A625-9510C737D0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3293" y="4315437"/>
              <a:ext cx="230400" cy="288000"/>
            </a:xfrm>
            <a:prstGeom prst="can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TextBox 45">
              <a:extLst>
                <a:ext uri="{FF2B5EF4-FFF2-40B4-BE49-F238E27FC236}">
                  <a16:creationId xmlns:a16="http://schemas.microsoft.com/office/drawing/2014/main" id="{52E08DED-29F2-40A2-8F6A-D1A59F68DE8A}"/>
                </a:ext>
              </a:extLst>
            </p:cNvPr>
            <p:cNvSpPr txBox="1"/>
            <p:nvPr/>
          </p:nvSpPr>
          <p:spPr>
            <a:xfrm>
              <a:off x="2661431" y="4616993"/>
              <a:ext cx="618393" cy="167095"/>
            </a:xfrm>
            <a:prstGeom prst="rect">
              <a:avLst/>
            </a:prstGeom>
            <a:noFill/>
          </p:spPr>
          <p:txBody>
            <a:bodyPr rot="0" spcFirstLastPara="0" vert="horz" wrap="square" lIns="10800" tIns="10800" rIns="10800" bIns="1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storage</a:t>
              </a:r>
              <a:endParaRPr lang="ko-KR" altLang="en-US" sz="1600" dirty="0" err="1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02B0109-9B48-44B4-8F13-D5A7EFF31955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34" y="3955397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4FD8FA2-CE62-4715-81EF-BDC54C934895}"/>
                </a:ext>
              </a:extLst>
            </p:cNvPr>
            <p:cNvCxnSpPr>
              <a:cxnSpLocks/>
            </p:cNvCxnSpPr>
            <p:nvPr/>
          </p:nvCxnSpPr>
          <p:spPr>
            <a:xfrm>
              <a:off x="2977742" y="3950050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EBA73AD-653C-49D3-A433-79BE8C46E3B5}"/>
                </a:ext>
              </a:extLst>
            </p:cNvPr>
            <p:cNvSpPr/>
            <p:nvPr/>
          </p:nvSpPr>
          <p:spPr>
            <a:xfrm>
              <a:off x="911424" y="3573016"/>
              <a:ext cx="2448272" cy="136815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2">
              <a:extLst>
                <a:ext uri="{FF2B5EF4-FFF2-40B4-BE49-F238E27FC236}">
                  <a16:creationId xmlns:a16="http://schemas.microsoft.com/office/drawing/2014/main" id="{6070FD56-32BD-461C-A93E-DA96D83E994E}"/>
                </a:ext>
              </a:extLst>
            </p:cNvPr>
            <p:cNvSpPr txBox="1"/>
            <p:nvPr/>
          </p:nvSpPr>
          <p:spPr>
            <a:xfrm>
              <a:off x="1471182" y="4947238"/>
              <a:ext cx="1328756" cy="23024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World State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(t+1)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ea typeface="맑은 고딕"/>
              </a:endParaRPr>
            </a:p>
          </p:txBody>
        </p:sp>
      </p:grpSp>
      <p:sp>
        <p:nvSpPr>
          <p:cNvPr id="46" name="TextBox 36">
            <a:extLst>
              <a:ext uri="{FF2B5EF4-FFF2-40B4-BE49-F238E27FC236}">
                <a16:creationId xmlns:a16="http://schemas.microsoft.com/office/drawing/2014/main" id="{1C7ED40B-A453-4EDC-9CDE-B0FB5D8FAA18}"/>
              </a:ext>
            </a:extLst>
          </p:cNvPr>
          <p:cNvSpPr txBox="1"/>
          <p:nvPr/>
        </p:nvSpPr>
        <p:spPr>
          <a:xfrm>
            <a:off x="7442030" y="4329333"/>
            <a:ext cx="934774" cy="306323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36000" tIns="18000" rIns="36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⑤ Update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EEA44E2-4281-4B62-8BA2-1C11E50286A7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8376804" y="3326224"/>
            <a:ext cx="702792" cy="1156271"/>
          </a:xfrm>
          <a:prstGeom prst="straightConnector1">
            <a:avLst/>
          </a:prstGeom>
          <a:ln w="12700">
            <a:solidFill>
              <a:srgbClr val="00C8EB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22DA90C-5240-44AB-8062-634AB263E5BD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8376804" y="4190738"/>
            <a:ext cx="1713926" cy="291757"/>
          </a:xfrm>
          <a:prstGeom prst="straightConnector1">
            <a:avLst/>
          </a:prstGeom>
          <a:ln w="12700">
            <a:solidFill>
              <a:srgbClr val="00C8EB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5007638-54E9-4117-8704-DF7F51AA1705}"/>
              </a:ext>
            </a:extLst>
          </p:cNvPr>
          <p:cNvSpPr/>
          <p:nvPr/>
        </p:nvSpPr>
        <p:spPr>
          <a:xfrm>
            <a:off x="4792883" y="6024211"/>
            <a:ext cx="2711248" cy="480989"/>
          </a:xfrm>
          <a:prstGeom prst="rect">
            <a:avLst/>
          </a:prstGeom>
          <a:noFill/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EVM</a:t>
            </a:r>
            <a:b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</a:b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(Ethereum Virtual Machine)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988B681-FAF6-4659-813A-1F84ADC076E1}"/>
              </a:ext>
            </a:extLst>
          </p:cNvPr>
          <p:cNvSpPr/>
          <p:nvPr/>
        </p:nvSpPr>
        <p:spPr>
          <a:xfrm>
            <a:off x="4792883" y="5543222"/>
            <a:ext cx="2711248" cy="480989"/>
          </a:xfrm>
          <a:prstGeom prst="rect">
            <a:avLst/>
          </a:prstGeom>
          <a:noFill/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EVM Code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C34562A-8D8D-479D-BA44-79EEF47E8E35}"/>
              </a:ext>
            </a:extLst>
          </p:cNvPr>
          <p:cNvCxnSpPr>
            <a:cxnSpLocks/>
          </p:cNvCxnSpPr>
          <p:nvPr/>
        </p:nvCxnSpPr>
        <p:spPr>
          <a:xfrm>
            <a:off x="3575720" y="4616076"/>
            <a:ext cx="1083811" cy="1090895"/>
          </a:xfrm>
          <a:prstGeom prst="straightConnector1">
            <a:avLst/>
          </a:prstGeom>
          <a:ln w="1270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01AD77A-2859-4894-90C6-936E6D7E8CDE}"/>
              </a:ext>
            </a:extLst>
          </p:cNvPr>
          <p:cNvSpPr/>
          <p:nvPr/>
        </p:nvSpPr>
        <p:spPr>
          <a:xfrm>
            <a:off x="3120500" y="6104807"/>
            <a:ext cx="1672383" cy="319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② Create EVM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302FB54-06A1-40A4-9ABE-185F3BEE4A7F}"/>
              </a:ext>
            </a:extLst>
          </p:cNvPr>
          <p:cNvSpPr/>
          <p:nvPr/>
        </p:nvSpPr>
        <p:spPr>
          <a:xfrm>
            <a:off x="4022516" y="4911364"/>
            <a:ext cx="866016" cy="319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③ Load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3872272-E3CD-4516-B375-BA908E1D9B59}"/>
              </a:ext>
            </a:extLst>
          </p:cNvPr>
          <p:cNvCxnSpPr>
            <a:cxnSpLocks/>
          </p:cNvCxnSpPr>
          <p:nvPr/>
        </p:nvCxnSpPr>
        <p:spPr>
          <a:xfrm>
            <a:off x="4619934" y="4615226"/>
            <a:ext cx="448946" cy="824740"/>
          </a:xfrm>
          <a:prstGeom prst="straightConnector1">
            <a:avLst/>
          </a:prstGeom>
          <a:ln w="1270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BB2D1FC-FF91-4BF2-BBC9-5FA88E1157E6}"/>
              </a:ext>
            </a:extLst>
          </p:cNvPr>
          <p:cNvCxnSpPr>
            <a:cxnSpLocks/>
          </p:cNvCxnSpPr>
          <p:nvPr/>
        </p:nvCxnSpPr>
        <p:spPr>
          <a:xfrm>
            <a:off x="6093603" y="1817279"/>
            <a:ext cx="14670" cy="3592049"/>
          </a:xfrm>
          <a:prstGeom prst="straightConnector1">
            <a:avLst/>
          </a:prstGeom>
          <a:ln w="1270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F1A22DC-E3F0-405F-BFB1-C2762B5B5DF4}"/>
              </a:ext>
            </a:extLst>
          </p:cNvPr>
          <p:cNvSpPr/>
          <p:nvPr/>
        </p:nvSpPr>
        <p:spPr>
          <a:xfrm>
            <a:off x="4930540" y="4906010"/>
            <a:ext cx="284175" cy="319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③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35F57FC-7DD3-43A3-B0D4-E46A43E5B1FB}"/>
              </a:ext>
            </a:extLst>
          </p:cNvPr>
          <p:cNvSpPr/>
          <p:nvPr/>
        </p:nvSpPr>
        <p:spPr>
          <a:xfrm>
            <a:off x="6109579" y="4907983"/>
            <a:ext cx="472605" cy="319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③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57C764A-3FD6-4F06-BBB6-C39C8362A2CE}"/>
              </a:ext>
            </a:extLst>
          </p:cNvPr>
          <p:cNvSpPr/>
          <p:nvPr/>
        </p:nvSpPr>
        <p:spPr>
          <a:xfrm>
            <a:off x="7505619" y="5547072"/>
            <a:ext cx="815268" cy="319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④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 Run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8D3396C-A23B-47D9-B71B-C0733828DFF1}"/>
              </a:ext>
            </a:extLst>
          </p:cNvPr>
          <p:cNvCxnSpPr>
            <a:cxnSpLocks/>
            <a:stCxn id="79" idx="0"/>
            <a:endCxn id="46" idx="2"/>
          </p:cNvCxnSpPr>
          <p:nvPr/>
        </p:nvCxnSpPr>
        <p:spPr>
          <a:xfrm flipH="1" flipV="1">
            <a:off x="7909417" y="4635656"/>
            <a:ext cx="3836" cy="911416"/>
          </a:xfrm>
          <a:prstGeom prst="straightConnector1">
            <a:avLst/>
          </a:prstGeom>
          <a:ln w="1270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227435EA-6136-461D-A70F-473854FBDD7F}"/>
              </a:ext>
            </a:extLst>
          </p:cNvPr>
          <p:cNvSpPr/>
          <p:nvPr/>
        </p:nvSpPr>
        <p:spPr>
          <a:xfrm>
            <a:off x="4166419" y="1991012"/>
            <a:ext cx="3642852" cy="457220"/>
          </a:xfrm>
          <a:custGeom>
            <a:avLst/>
            <a:gdLst>
              <a:gd name="connsiteX0" fmla="*/ 0 w 3642852"/>
              <a:gd name="connsiteY0" fmla="*/ 442472 h 457220"/>
              <a:gd name="connsiteX1" fmla="*/ 1924665 w 3642852"/>
              <a:gd name="connsiteY1" fmla="*/ 20 h 457220"/>
              <a:gd name="connsiteX2" fmla="*/ 3642852 w 3642852"/>
              <a:gd name="connsiteY2" fmla="*/ 457220 h 45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2852" h="457220">
                <a:moveTo>
                  <a:pt x="0" y="442472"/>
                </a:moveTo>
                <a:cubicBezTo>
                  <a:pt x="658761" y="220017"/>
                  <a:pt x="1317523" y="-2438"/>
                  <a:pt x="1924665" y="20"/>
                </a:cubicBezTo>
                <a:cubicBezTo>
                  <a:pt x="2531807" y="2478"/>
                  <a:pt x="3331907" y="341691"/>
                  <a:pt x="3642852" y="45722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6668DFD-9C44-4766-8DF4-FB7D5407961F}"/>
              </a:ext>
            </a:extLst>
          </p:cNvPr>
          <p:cNvGrpSpPr/>
          <p:nvPr/>
        </p:nvGrpSpPr>
        <p:grpSpPr>
          <a:xfrm>
            <a:off x="4575635" y="827281"/>
            <a:ext cx="2773012" cy="827379"/>
            <a:chOff x="4575635" y="827281"/>
            <a:chExt cx="2773012" cy="827379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542CC5B-59EE-489D-8C4F-5877EAEF5274}"/>
                </a:ext>
              </a:extLst>
            </p:cNvPr>
            <p:cNvGrpSpPr/>
            <p:nvPr/>
          </p:nvGrpSpPr>
          <p:grpSpPr>
            <a:xfrm>
              <a:off x="4575635" y="827281"/>
              <a:ext cx="2773012" cy="827379"/>
              <a:chOff x="2008578" y="3504259"/>
              <a:chExt cx="2060068" cy="614659"/>
            </a:xfrm>
          </p:grpSpPr>
          <p:sp>
            <p:nvSpPr>
              <p:cNvPr id="56" name="TextBox 9">
                <a:extLst>
                  <a:ext uri="{FF2B5EF4-FFF2-40B4-BE49-F238E27FC236}">
                    <a16:creationId xmlns:a16="http://schemas.microsoft.com/office/drawing/2014/main" id="{B075CFDA-C47F-4F71-8942-5501E80DDBBE}"/>
                  </a:ext>
                </a:extLst>
              </p:cNvPr>
              <p:cNvSpPr txBox="1"/>
              <p:nvPr/>
            </p:nvSpPr>
            <p:spPr>
              <a:xfrm>
                <a:off x="2008578" y="3830918"/>
                <a:ext cx="2060068" cy="288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 dirty="0" err="1">
                  <a:solidFill>
                    <a:srgbClr val="00C8EB"/>
                  </a:solidFill>
                  <a:ea typeface="맑은 고딕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BED3F9F-11D1-4DCC-9433-8D6274F5E64D}"/>
                  </a:ext>
                </a:extLst>
              </p:cNvPr>
              <p:cNvSpPr/>
              <p:nvPr/>
            </p:nvSpPr>
            <p:spPr>
              <a:xfrm>
                <a:off x="2265829" y="3504259"/>
                <a:ext cx="1538941" cy="3197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85000"/>
                      </a:schemeClr>
                    </a:solidFill>
                    <a:latin typeface="Malgun Gothic"/>
                    <a:ea typeface="Malgun Gothic"/>
                  </a:rPr>
                  <a:t>Transaction</a:t>
                </a:r>
              </a:p>
            </p:txBody>
          </p:sp>
          <p:sp>
            <p:nvSpPr>
              <p:cNvPr id="58" name="TextBox 36">
                <a:extLst>
                  <a:ext uri="{FF2B5EF4-FFF2-40B4-BE49-F238E27FC236}">
                    <a16:creationId xmlns:a16="http://schemas.microsoft.com/office/drawing/2014/main" id="{1782D5F0-5170-4151-9F4A-D895A53DA529}"/>
                  </a:ext>
                </a:extLst>
              </p:cNvPr>
              <p:cNvSpPr txBox="1"/>
              <p:nvPr/>
            </p:nvSpPr>
            <p:spPr>
              <a:xfrm>
                <a:off x="3156206" y="3877924"/>
                <a:ext cx="837764" cy="19372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7200" tIns="7200" rIns="7200" bIns="72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</a:rPr>
                  <a:t>input data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9" name="TextBox 36">
                <a:extLst>
                  <a:ext uri="{FF2B5EF4-FFF2-40B4-BE49-F238E27FC236}">
                    <a16:creationId xmlns:a16="http://schemas.microsoft.com/office/drawing/2014/main" id="{C9D344CA-BA12-4F49-988A-54D39CC792F7}"/>
                  </a:ext>
                </a:extLst>
              </p:cNvPr>
              <p:cNvSpPr txBox="1"/>
              <p:nvPr/>
            </p:nvSpPr>
            <p:spPr>
              <a:xfrm>
                <a:off x="2590560" y="3875800"/>
                <a:ext cx="547496" cy="19372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7200" tIns="7200" rIns="7200" bIns="72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value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92" name="TextBox 36">
              <a:extLst>
                <a:ext uri="{FF2B5EF4-FFF2-40B4-BE49-F238E27FC236}">
                  <a16:creationId xmlns:a16="http://schemas.microsoft.com/office/drawing/2014/main" id="{C2247B4A-16CE-4719-AEC5-8C056CCD5B34}"/>
                </a:ext>
              </a:extLst>
            </p:cNvPr>
            <p:cNvSpPr txBox="1"/>
            <p:nvPr/>
          </p:nvSpPr>
          <p:spPr>
            <a:xfrm>
              <a:off x="4659531" y="1330733"/>
              <a:ext cx="650216" cy="26076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7200" tIns="7200" rIns="7200" bIns="7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rgbClr val="00C8EB"/>
                  </a:solidFill>
                  <a:ea typeface="맑은 고딕"/>
                </a:rPr>
                <a:t>to: n</a:t>
              </a:r>
              <a:endParaRPr lang="ko-KR" altLang="en-US" sz="1600" dirty="0">
                <a:solidFill>
                  <a:srgbClr val="00C8EB"/>
                </a:solidFill>
              </a:endParaRPr>
            </a:p>
          </p:txBody>
        </p:sp>
      </p:grp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413EFAF5-918F-4D15-BADB-AE682CDBD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1228846"/>
          </a:xfrm>
        </p:spPr>
        <p:txBody>
          <a:bodyPr/>
          <a:lstStyle/>
          <a:p>
            <a:r>
              <a:rPr lang="en-US" altLang="ko-KR" dirty="0"/>
              <a:t>Smart Contract Runtime Environment (like JVM)</a:t>
            </a:r>
          </a:p>
          <a:p>
            <a:r>
              <a:rPr lang="en-US" altLang="ko-KR" dirty="0"/>
              <a:t>EVM code </a:t>
            </a:r>
            <a:r>
              <a:rPr lang="ko-KR" altLang="en-US" dirty="0"/>
              <a:t>를 </a:t>
            </a:r>
            <a:r>
              <a:rPr lang="en-US" altLang="ko-KR" dirty="0"/>
              <a:t>EVM </a:t>
            </a:r>
            <a:r>
              <a:rPr lang="ko-KR" altLang="en-US" dirty="0"/>
              <a:t>에서 실행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E7C9B2C-BFE7-4962-9FF9-AA47012D2F6E}"/>
              </a:ext>
            </a:extLst>
          </p:cNvPr>
          <p:cNvSpPr/>
          <p:nvPr/>
        </p:nvSpPr>
        <p:spPr>
          <a:xfrm>
            <a:off x="6108273" y="1663897"/>
            <a:ext cx="2140578" cy="319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① Convert to Message</a:t>
            </a:r>
          </a:p>
        </p:txBody>
      </p:sp>
    </p:spTree>
    <p:extLst>
      <p:ext uri="{BB962C8B-B14F-4D97-AF65-F5344CB8AC3E}">
        <p14:creationId xmlns:p14="http://schemas.microsoft.com/office/powerpoint/2010/main" val="154553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3" grpId="0" animBg="1"/>
      <p:bldP spid="54" grpId="0" animBg="1"/>
      <p:bldP spid="67" grpId="0"/>
      <p:bldP spid="68" grpId="0"/>
      <p:bldP spid="77" grpId="0"/>
      <p:bldP spid="78" grpId="0"/>
      <p:bldP spid="79" grpId="0"/>
      <p:bldP spid="84" grpId="0" animBg="1"/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7FE353-9B23-41D6-89CE-EE76F7B7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EVM Architecture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C4CE79-0ED7-54EA-84A5-34C40EF6B87A}"/>
              </a:ext>
            </a:extLst>
          </p:cNvPr>
          <p:cNvSpPr/>
          <p:nvPr/>
        </p:nvSpPr>
        <p:spPr>
          <a:xfrm>
            <a:off x="651081" y="2217921"/>
            <a:ext cx="1260000" cy="108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Program</a:t>
            </a:r>
            <a:br>
              <a:rPr lang="en-US" altLang="ko-KR" dirty="0">
                <a:ea typeface="맑은 고딕"/>
              </a:rPr>
            </a:br>
            <a:r>
              <a:rPr lang="en-US" altLang="ko-KR" dirty="0">
                <a:ea typeface="맑은 고딕"/>
              </a:rPr>
              <a:t>Counter</a:t>
            </a:r>
            <a:br>
              <a:rPr lang="en-US" altLang="ko-KR" dirty="0">
                <a:ea typeface="맑은 고딕"/>
              </a:rPr>
            </a:br>
            <a:r>
              <a:rPr lang="en-US" altLang="ko-KR" dirty="0">
                <a:ea typeface="맑은 고딕"/>
              </a:rPr>
              <a:t>(</a:t>
            </a:r>
            <a:r>
              <a:rPr lang="en-US" altLang="ko-KR" b="1" dirty="0">
                <a:ea typeface="맑은 고딕"/>
              </a:rPr>
              <a:t>PC</a:t>
            </a:r>
            <a:r>
              <a:rPr lang="en-US" altLang="ko-KR" dirty="0">
                <a:ea typeface="맑은 고딕"/>
              </a:rPr>
              <a:t>)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9B2967-4E67-989F-B8C4-F5D001280013}"/>
              </a:ext>
            </a:extLst>
          </p:cNvPr>
          <p:cNvSpPr/>
          <p:nvPr/>
        </p:nvSpPr>
        <p:spPr>
          <a:xfrm>
            <a:off x="651081" y="3650481"/>
            <a:ext cx="1260000" cy="108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ea typeface="맑은 고딕"/>
              </a:rPr>
              <a:t>Gas</a:t>
            </a:r>
            <a:endParaRPr lang="en-US" altLang="ko-KR" b="1" dirty="0">
              <a:ea typeface="맑은 고딕"/>
            </a:endParaRPr>
          </a:p>
          <a:p>
            <a:pPr algn="ctr"/>
            <a:r>
              <a:rPr lang="en-US" altLang="ko-KR" b="1" dirty="0">
                <a:ea typeface="맑은 고딕"/>
              </a:rPr>
              <a:t>available</a:t>
            </a:r>
            <a:endParaRPr lang="ko-KR" altLang="en-US" b="1" dirty="0">
              <a:ea typeface="맑은 고딕"/>
            </a:endParaRP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EBC3E477-B5CC-323C-C431-E61FBE38394B}"/>
              </a:ext>
            </a:extLst>
          </p:cNvPr>
          <p:cNvSpPr txBox="1"/>
          <p:nvPr/>
        </p:nvSpPr>
        <p:spPr>
          <a:xfrm>
            <a:off x="9135712" y="6282215"/>
            <a:ext cx="2700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World </a:t>
            </a:r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state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ko-KR" altLang="en-US" b="1" dirty="0">
                <a:solidFill>
                  <a:srgbClr val="D8D8D8"/>
                </a:solidFill>
                <a:ea typeface="맑은 고딕"/>
              </a:rPr>
              <a:t>(</a:t>
            </a:r>
            <a:r>
              <a:rPr lang="ko-KR" altLang="en-US" b="1" dirty="0" err="1">
                <a:solidFill>
                  <a:srgbClr val="D8D8D8"/>
                </a:solidFill>
                <a:ea typeface="맑은 고딕"/>
              </a:rPr>
              <a:t>persistent</a:t>
            </a:r>
            <a:r>
              <a:rPr lang="ko-KR" altLang="en-US" b="1" dirty="0">
                <a:solidFill>
                  <a:srgbClr val="D8D8D8"/>
                </a:solidFill>
                <a:ea typeface="맑은 고딕"/>
              </a:rPr>
              <a:t>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BB7BF2-11E8-90F1-CDF2-50CB7D025C4D}"/>
              </a:ext>
            </a:extLst>
          </p:cNvPr>
          <p:cNvSpPr/>
          <p:nvPr/>
        </p:nvSpPr>
        <p:spPr>
          <a:xfrm>
            <a:off x="3746635" y="2219613"/>
            <a:ext cx="1800000" cy="25055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28" name="TextBox 23">
            <a:extLst>
              <a:ext uri="{FF2B5EF4-FFF2-40B4-BE49-F238E27FC236}">
                <a16:creationId xmlns:a16="http://schemas.microsoft.com/office/drawing/2014/main" id="{352A94FC-3CA3-C548-AA1A-7D6A69854211}"/>
              </a:ext>
            </a:extLst>
          </p:cNvPr>
          <p:cNvSpPr txBox="1"/>
          <p:nvPr/>
        </p:nvSpPr>
        <p:spPr>
          <a:xfrm>
            <a:off x="3737933" y="1844824"/>
            <a:ext cx="1800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D8D8D8"/>
                </a:solidFill>
                <a:ea typeface="맑은 고딕"/>
              </a:rPr>
              <a:t>Stack</a:t>
            </a:r>
          </a:p>
        </p:txBody>
      </p:sp>
      <p:sp>
        <p:nvSpPr>
          <p:cNvPr id="13" name="TextBox 34">
            <a:extLst>
              <a:ext uri="{FF2B5EF4-FFF2-40B4-BE49-F238E27FC236}">
                <a16:creationId xmlns:a16="http://schemas.microsoft.com/office/drawing/2014/main" id="{3C335BA3-483D-CBBE-904C-5C37A38B594E}"/>
              </a:ext>
            </a:extLst>
          </p:cNvPr>
          <p:cNvSpPr txBox="1"/>
          <p:nvPr/>
        </p:nvSpPr>
        <p:spPr>
          <a:xfrm>
            <a:off x="7120288" y="4871247"/>
            <a:ext cx="144000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8 bits</a:t>
            </a:r>
            <a:endParaRPr lang="ko-KR" sz="1200" dirty="0">
              <a:ea typeface="+mn-lt"/>
              <a:cs typeface="+mn-lt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E4C304-B929-6F15-AD7B-A3A7DA0F1808}"/>
              </a:ext>
            </a:extLst>
          </p:cNvPr>
          <p:cNvSpPr/>
          <p:nvPr/>
        </p:nvSpPr>
        <p:spPr>
          <a:xfrm>
            <a:off x="7122075" y="2221476"/>
            <a:ext cx="1440000" cy="25036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F91AF197-9505-E6F2-5BC5-D08939B93CB3}"/>
              </a:ext>
            </a:extLst>
          </p:cNvPr>
          <p:cNvSpPr txBox="1"/>
          <p:nvPr/>
        </p:nvSpPr>
        <p:spPr>
          <a:xfrm>
            <a:off x="7122075" y="1844824"/>
            <a:ext cx="1440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D8D8D8"/>
                </a:solidFill>
                <a:ea typeface="맑은 고딕"/>
              </a:rPr>
              <a:t>Memory</a:t>
            </a: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EE148BD3-AF1D-ACDA-4649-A5B25CD0E0EB}"/>
              </a:ext>
            </a:extLst>
          </p:cNvPr>
          <p:cNvSpPr txBox="1"/>
          <p:nvPr/>
        </p:nvSpPr>
        <p:spPr>
          <a:xfrm>
            <a:off x="7081407" y="5124564"/>
            <a:ext cx="1529449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volatile memory</a:t>
            </a:r>
          </a:p>
          <a:p>
            <a:pPr algn="ctr"/>
            <a:endParaRPr lang="en-US" altLang="ko-KR" sz="1200" dirty="0">
              <a:solidFill>
                <a:srgbClr val="D8D8D8"/>
              </a:solidFill>
              <a:ea typeface="맑은 고딕"/>
            </a:endParaRPr>
          </a:p>
          <a:p>
            <a:r>
              <a:rPr lang="ko-KR" altLang="en-US" sz="1200" dirty="0">
                <a:solidFill>
                  <a:srgbClr val="D8D8D8"/>
                </a:solidFill>
                <a:ea typeface="맑은 고딕"/>
              </a:rPr>
              <a:t>MSTORE</a:t>
            </a:r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, M</a:t>
            </a:r>
            <a:r>
              <a:rPr lang="ko-KR" altLang="en-US" sz="1200" dirty="0">
                <a:solidFill>
                  <a:srgbClr val="D8D8D8"/>
                </a:solidFill>
                <a:ea typeface="맑은 고딕"/>
              </a:rPr>
              <a:t>STORE8</a:t>
            </a:r>
            <a:br>
              <a:rPr lang="en-US" altLang="ko-KR" sz="1200" dirty="0">
                <a:solidFill>
                  <a:srgbClr val="D8D8D8"/>
                </a:solidFill>
                <a:ea typeface="맑은 고딕"/>
              </a:rPr>
            </a:br>
            <a:r>
              <a:rPr lang="ko-KR" altLang="en-US" sz="1200" dirty="0">
                <a:solidFill>
                  <a:srgbClr val="D8D8D8"/>
                </a:solidFill>
                <a:ea typeface="맑은 고딕"/>
              </a:rPr>
              <a:t>MLOAD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CA1375-45FE-A8A0-1771-382210C539EE}"/>
              </a:ext>
            </a:extLst>
          </p:cNvPr>
          <p:cNvSpPr/>
          <p:nvPr/>
        </p:nvSpPr>
        <p:spPr>
          <a:xfrm>
            <a:off x="9149554" y="4273021"/>
            <a:ext cx="2520000" cy="1092586"/>
          </a:xfrm>
          <a:prstGeom prst="rect">
            <a:avLst/>
          </a:prstGeom>
          <a:noFill/>
          <a:ln>
            <a:solidFill>
              <a:srgbClr val="FFC7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24" name="TextBox 29">
            <a:extLst>
              <a:ext uri="{FF2B5EF4-FFF2-40B4-BE49-F238E27FC236}">
                <a16:creationId xmlns:a16="http://schemas.microsoft.com/office/drawing/2014/main" id="{712D7415-A747-5D08-046A-37D7F3038AEC}"/>
              </a:ext>
            </a:extLst>
          </p:cNvPr>
          <p:cNvSpPr txBox="1"/>
          <p:nvPr/>
        </p:nvSpPr>
        <p:spPr>
          <a:xfrm>
            <a:off x="9149554" y="3894454"/>
            <a:ext cx="2520000" cy="369332"/>
          </a:xfrm>
          <a:prstGeom prst="rect">
            <a:avLst/>
          </a:prstGeom>
          <a:noFill/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rgbClr val="D8D8D8"/>
                </a:solidFill>
                <a:ea typeface="맑은 고딕"/>
              </a:rPr>
              <a:t>(</a:t>
            </a:r>
            <a:r>
              <a:rPr lang="en-US" altLang="ko-KR" b="1" dirty="0">
                <a:solidFill>
                  <a:srgbClr val="D8D8D8"/>
                </a:solidFill>
                <a:ea typeface="맑은 고딕"/>
              </a:rPr>
              <a:t>A</a:t>
            </a:r>
            <a:r>
              <a:rPr lang="ko-KR" altLang="en-US" b="1" dirty="0" err="1">
                <a:solidFill>
                  <a:srgbClr val="D8D8D8"/>
                </a:solidFill>
                <a:ea typeface="맑은 고딕"/>
              </a:rPr>
              <a:t>ccount</a:t>
            </a:r>
            <a:r>
              <a:rPr lang="ko-KR" altLang="en-US" b="1" dirty="0">
                <a:solidFill>
                  <a:srgbClr val="D8D8D8"/>
                </a:solidFill>
                <a:ea typeface="맑은 고딕"/>
              </a:rPr>
              <a:t>) </a:t>
            </a:r>
            <a:r>
              <a:rPr lang="ko-KR" altLang="en-US" b="1" dirty="0" err="1">
                <a:solidFill>
                  <a:srgbClr val="D8D8D8"/>
                </a:solidFill>
                <a:ea typeface="맑은 고딕"/>
              </a:rPr>
              <a:t>storage</a:t>
            </a:r>
            <a:endParaRPr lang="ko-KR" altLang="en-US" b="1" dirty="0">
              <a:solidFill>
                <a:srgbClr val="D8D8D8"/>
              </a:solidFill>
              <a:ea typeface="맑은 고딕"/>
            </a:endParaRPr>
          </a:p>
        </p:txBody>
      </p:sp>
      <p:sp>
        <p:nvSpPr>
          <p:cNvPr id="15" name="TextBox 37">
            <a:extLst>
              <a:ext uri="{FF2B5EF4-FFF2-40B4-BE49-F238E27FC236}">
                <a16:creationId xmlns:a16="http://schemas.microsoft.com/office/drawing/2014/main" id="{45824DEC-03BD-B9D9-39DB-4A19F0C112FD}"/>
              </a:ext>
            </a:extLst>
          </p:cNvPr>
          <p:cNvSpPr txBox="1"/>
          <p:nvPr/>
        </p:nvSpPr>
        <p:spPr>
          <a:xfrm>
            <a:off x="9171377" y="5700296"/>
            <a:ext cx="2655276" cy="6001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err="1">
                <a:solidFill>
                  <a:srgbClr val="D8D8D8"/>
                </a:solidFill>
                <a:ea typeface="맑은 고딕"/>
              </a:rPr>
              <a:t>persistent</a:t>
            </a:r>
            <a:r>
              <a:rPr lang="ko-KR" altLang="en-US" sz="1400" dirty="0">
                <a:solidFill>
                  <a:srgbClr val="D8D8D8"/>
                </a:solidFill>
                <a:ea typeface="맑은 고딕"/>
              </a:rPr>
              <a:t> </a:t>
            </a:r>
            <a:r>
              <a:rPr lang="ko-KR" altLang="en-US" sz="1400" dirty="0" err="1">
                <a:solidFill>
                  <a:srgbClr val="D8D8D8"/>
                </a:solidFill>
                <a:ea typeface="맑은 고딕"/>
              </a:rPr>
              <a:t>memory</a:t>
            </a:r>
            <a:br>
              <a:rPr lang="en-US" altLang="ko-KR" sz="1400" dirty="0">
                <a:solidFill>
                  <a:srgbClr val="D8D8D8"/>
                </a:solidFill>
                <a:ea typeface="맑은 고딕"/>
              </a:rPr>
            </a:br>
            <a:br>
              <a:rPr lang="ko-KR" altLang="en-US" sz="500" dirty="0">
                <a:solidFill>
                  <a:srgbClr val="D8D8D8"/>
                </a:solidFill>
                <a:ea typeface="맑은 고딕"/>
              </a:rPr>
            </a:br>
            <a:r>
              <a:rPr lang="ko-KR" altLang="en-US" sz="1400" dirty="0">
                <a:solidFill>
                  <a:srgbClr val="D8D8D8"/>
                </a:solidFill>
                <a:ea typeface="맑은 고딕"/>
              </a:rPr>
              <a:t>SLOAD</a:t>
            </a:r>
            <a:r>
              <a:rPr lang="en-US" altLang="ko-KR" sz="1400" dirty="0">
                <a:solidFill>
                  <a:srgbClr val="D8D8D8"/>
                </a:solidFill>
                <a:ea typeface="맑은 고딕"/>
              </a:rPr>
              <a:t>, </a:t>
            </a:r>
            <a:r>
              <a:rPr lang="ko-KR" altLang="en-US" sz="1400" dirty="0">
                <a:solidFill>
                  <a:srgbClr val="D8D8D8"/>
                </a:solidFill>
                <a:ea typeface="맑은 고딕"/>
              </a:rPr>
              <a:t>SSTORE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4B0611-8B79-25FD-B668-189A8515E74C}"/>
              </a:ext>
            </a:extLst>
          </p:cNvPr>
          <p:cNvSpPr/>
          <p:nvPr/>
        </p:nvSpPr>
        <p:spPr>
          <a:xfrm>
            <a:off x="479425" y="1700214"/>
            <a:ext cx="8244959" cy="4263817"/>
          </a:xfrm>
          <a:prstGeom prst="rect">
            <a:avLst/>
          </a:prstGeom>
          <a:noFill/>
          <a:ln>
            <a:solidFill>
              <a:srgbClr val="FF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7" name="TextBox 32">
            <a:extLst>
              <a:ext uri="{FF2B5EF4-FFF2-40B4-BE49-F238E27FC236}">
                <a16:creationId xmlns:a16="http://schemas.microsoft.com/office/drawing/2014/main" id="{CB5EEBB0-50E7-7964-9E72-5F3194163D67}"/>
              </a:ext>
            </a:extLst>
          </p:cNvPr>
          <p:cNvSpPr txBox="1"/>
          <p:nvPr/>
        </p:nvSpPr>
        <p:spPr>
          <a:xfrm>
            <a:off x="3017414" y="5964031"/>
            <a:ext cx="316898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rgbClr val="D8D8D8"/>
                </a:solidFill>
                <a:ea typeface="맑은 고딕"/>
              </a:rPr>
              <a:t>Machine</a:t>
            </a:r>
            <a:r>
              <a:rPr lang="ko-KR" altLang="en-US" dirty="0">
                <a:solidFill>
                  <a:srgbClr val="D8D8D8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D8D8D8"/>
                </a:solidFill>
                <a:ea typeface="맑은 고딕"/>
              </a:rPr>
              <a:t>state</a:t>
            </a:r>
            <a:r>
              <a:rPr lang="ko-KR" altLang="en-US" dirty="0">
                <a:solidFill>
                  <a:srgbClr val="D8D8D8"/>
                </a:solidFill>
                <a:ea typeface="맑은 고딕"/>
              </a:rPr>
              <a:t> </a:t>
            </a:r>
            <a:r>
              <a:rPr lang="ko-KR" altLang="en-US" sz="1600" dirty="0">
                <a:solidFill>
                  <a:srgbClr val="D8D8D8"/>
                </a:solidFill>
                <a:ea typeface="맑은 고딕"/>
              </a:rPr>
              <a:t>(</a:t>
            </a:r>
            <a:r>
              <a:rPr lang="ko-KR" altLang="en-US" sz="1600" dirty="0" err="1">
                <a:solidFill>
                  <a:srgbClr val="D8D8D8"/>
                </a:solidFill>
                <a:ea typeface="맑은 고딕"/>
              </a:rPr>
              <a:t>volatile</a:t>
            </a:r>
            <a:r>
              <a:rPr lang="ko-KR" altLang="en-US" sz="1600" dirty="0">
                <a:solidFill>
                  <a:srgbClr val="D8D8D8"/>
                </a:solidFill>
                <a:ea typeface="맑은 고딕"/>
              </a:rPr>
              <a:t>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2C9B46-41F6-BD64-F748-D8678458B4A4}"/>
              </a:ext>
            </a:extLst>
          </p:cNvPr>
          <p:cNvSpPr/>
          <p:nvPr/>
        </p:nvSpPr>
        <p:spPr>
          <a:xfrm>
            <a:off x="263526" y="1526014"/>
            <a:ext cx="11671286" cy="5139898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9" name="TextBox 38">
            <a:extLst>
              <a:ext uri="{FF2B5EF4-FFF2-40B4-BE49-F238E27FC236}">
                <a16:creationId xmlns:a16="http://schemas.microsoft.com/office/drawing/2014/main" id="{3D9A42A6-0EE0-2834-78C8-C486C92B77FA}"/>
              </a:ext>
            </a:extLst>
          </p:cNvPr>
          <p:cNvSpPr txBox="1"/>
          <p:nvPr/>
        </p:nvSpPr>
        <p:spPr>
          <a:xfrm>
            <a:off x="2716998" y="677948"/>
            <a:ext cx="6755240" cy="7848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dirty="0">
                <a:solidFill>
                  <a:srgbClr val="D8D8D8"/>
                </a:solidFill>
                <a:ea typeface="맑은 고딕"/>
              </a:rPr>
              <a:t>EVM </a:t>
            </a:r>
            <a:r>
              <a:rPr lang="ko-KR" altLang="en-US" sz="2500" dirty="0" err="1">
                <a:solidFill>
                  <a:srgbClr val="D8D8D8"/>
                </a:solidFill>
                <a:ea typeface="맑은 고딕"/>
              </a:rPr>
              <a:t>architecture</a:t>
            </a:r>
            <a:endParaRPr lang="en-US" altLang="ko-KR" sz="2500" dirty="0">
              <a:solidFill>
                <a:srgbClr val="D8D8D8"/>
              </a:solidFill>
              <a:ea typeface="맑은 고딕"/>
            </a:endParaRPr>
          </a:p>
          <a:p>
            <a:pPr algn="ctr"/>
            <a:r>
              <a:rPr lang="ko-KR" altLang="en-US" sz="2000" dirty="0">
                <a:solidFill>
                  <a:srgbClr val="D8D8D8"/>
                </a:solidFill>
                <a:ea typeface="맑은 고딕"/>
              </a:rPr>
              <a:t>(</a:t>
            </a:r>
            <a:r>
              <a:rPr lang="en-US" altLang="ko-KR" sz="2000" dirty="0">
                <a:solidFill>
                  <a:srgbClr val="D8D8D8"/>
                </a:solidFill>
                <a:ea typeface="맑은 고딕"/>
              </a:rPr>
              <a:t>Simple </a:t>
            </a:r>
            <a:r>
              <a:rPr lang="ko-KR" altLang="en-US" sz="2000" dirty="0" err="1">
                <a:solidFill>
                  <a:srgbClr val="D8D8D8"/>
                </a:solidFill>
                <a:ea typeface="맑은 고딕"/>
              </a:rPr>
              <a:t>Stack</a:t>
            </a:r>
            <a:r>
              <a:rPr lang="ko-KR" altLang="en-US" sz="2000" dirty="0">
                <a:solidFill>
                  <a:srgbClr val="D8D8D8"/>
                </a:solidFill>
                <a:ea typeface="맑은 고딕"/>
              </a:rPr>
              <a:t> </a:t>
            </a:r>
            <a:r>
              <a:rPr lang="ko-KR" altLang="en-US" sz="2000" dirty="0" err="1">
                <a:solidFill>
                  <a:srgbClr val="D8D8D8"/>
                </a:solidFill>
                <a:ea typeface="맑은 고딕"/>
              </a:rPr>
              <a:t>Machine</a:t>
            </a:r>
            <a:r>
              <a:rPr lang="ko-KR" altLang="en-US" sz="2000" dirty="0">
                <a:solidFill>
                  <a:srgbClr val="D8D8D8"/>
                </a:solidFill>
                <a:ea typeface="맑은 고딕"/>
              </a:rPr>
              <a:t>)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B93F083-AAA8-42C1-87D2-E78D1D02D00B}"/>
              </a:ext>
            </a:extLst>
          </p:cNvPr>
          <p:cNvGrpSpPr/>
          <p:nvPr/>
        </p:nvGrpSpPr>
        <p:grpSpPr>
          <a:xfrm>
            <a:off x="9098030" y="1603214"/>
            <a:ext cx="2559506" cy="2284961"/>
            <a:chOff x="9524484" y="1692553"/>
            <a:chExt cx="2559506" cy="2120570"/>
          </a:xfrm>
          <a:effectLst/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793E1A1-CB05-250E-1B84-907347B0DBCC}"/>
                </a:ext>
              </a:extLst>
            </p:cNvPr>
            <p:cNvSpPr/>
            <p:nvPr/>
          </p:nvSpPr>
          <p:spPr>
            <a:xfrm>
              <a:off x="9539044" y="2030027"/>
              <a:ext cx="2520000" cy="1466457"/>
            </a:xfrm>
            <a:prstGeom prst="rect">
              <a:avLst/>
            </a:prstGeom>
            <a:noFill/>
            <a:ln>
              <a:solidFill>
                <a:srgbClr val="FFC70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ea typeface="맑은 고딕"/>
                </a:rPr>
                <a:t>    EVM </a:t>
              </a:r>
              <a:r>
                <a:rPr lang="ko-KR" altLang="en-US" dirty="0" err="1">
                  <a:ea typeface="맑은 고딕"/>
                </a:rPr>
                <a:t>code</a:t>
              </a:r>
              <a:endParaRPr lang="en-US" altLang="ko-KR" dirty="0">
                <a:ea typeface="맑은 고딕"/>
              </a:endParaRPr>
            </a:p>
            <a:p>
              <a:pPr algn="ctr"/>
              <a:endParaRPr lang="en-US" altLang="ko-KR" dirty="0">
                <a:ea typeface="맑은 고딕"/>
              </a:endParaRPr>
            </a:p>
            <a:p>
              <a:pPr algn="ctr"/>
              <a:endParaRPr lang="en-US" altLang="ko-KR" dirty="0">
                <a:ea typeface="맑은 고딕"/>
              </a:endParaRPr>
            </a:p>
            <a:p>
              <a:pPr algn="ctr"/>
              <a:endParaRPr lang="en-US" altLang="ko-KR" dirty="0">
                <a:ea typeface="맑은 고딕"/>
              </a:endParaRP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7" name="TextBox 20">
              <a:extLst>
                <a:ext uri="{FF2B5EF4-FFF2-40B4-BE49-F238E27FC236}">
                  <a16:creationId xmlns:a16="http://schemas.microsoft.com/office/drawing/2014/main" id="{27C01649-673D-389A-ADD5-0176E29FDEE0}"/>
                </a:ext>
              </a:extLst>
            </p:cNvPr>
            <p:cNvSpPr txBox="1"/>
            <p:nvPr/>
          </p:nvSpPr>
          <p:spPr>
            <a:xfrm>
              <a:off x="9563990" y="3505346"/>
              <a:ext cx="25200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solidFill>
                    <a:srgbClr val="D8D8D8"/>
                  </a:solidFill>
                  <a:ea typeface="맑은 고딕"/>
                </a:rPr>
                <a:t>(</a:t>
              </a:r>
              <a:r>
                <a:rPr lang="ko-KR" altLang="en-US" sz="1400" dirty="0" err="1">
                  <a:solidFill>
                    <a:srgbClr val="D8D8D8"/>
                  </a:solidFill>
                  <a:ea typeface="맑은 고딕"/>
                </a:rPr>
                <a:t>immutable</a:t>
              </a:r>
              <a:r>
                <a:rPr lang="ko-KR" altLang="en-US" sz="1400" dirty="0">
                  <a:solidFill>
                    <a:srgbClr val="D8D8D8"/>
                  </a:solidFill>
                  <a:ea typeface="맑은 고딕"/>
                </a:rPr>
                <a:t>)</a:t>
              </a:r>
            </a:p>
          </p:txBody>
        </p:sp>
        <p:pic>
          <p:nvPicPr>
            <p:cNvPr id="41" name="그래픽 40">
              <a:extLst>
                <a:ext uri="{FF2B5EF4-FFF2-40B4-BE49-F238E27FC236}">
                  <a16:creationId xmlns:a16="http://schemas.microsoft.com/office/drawing/2014/main" id="{0709C57F-E16D-495B-BD5C-B1FA551DF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07690" y="2110160"/>
              <a:ext cx="231188" cy="288000"/>
            </a:xfrm>
            <a:prstGeom prst="rect">
              <a:avLst/>
            </a:prstGeom>
          </p:spPr>
        </p:pic>
        <p:sp>
          <p:nvSpPr>
            <p:cNvPr id="42" name="TextBox 20">
              <a:extLst>
                <a:ext uri="{FF2B5EF4-FFF2-40B4-BE49-F238E27FC236}">
                  <a16:creationId xmlns:a16="http://schemas.microsoft.com/office/drawing/2014/main" id="{1B01A9ED-D274-4A1F-B147-E7A063FFDC2A}"/>
                </a:ext>
              </a:extLst>
            </p:cNvPr>
            <p:cNvSpPr txBox="1"/>
            <p:nvPr/>
          </p:nvSpPr>
          <p:spPr>
            <a:xfrm>
              <a:off x="9524484" y="1692553"/>
              <a:ext cx="2520000" cy="33855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rgbClr val="D8D8D8"/>
                  </a:solidFill>
                  <a:ea typeface="맑은 고딕"/>
                </a:rPr>
                <a:t>Virtual ROM</a:t>
              </a:r>
              <a:endParaRPr lang="ko-KR" altLang="en-US" sz="1600" dirty="0">
                <a:solidFill>
                  <a:srgbClr val="D8D8D8"/>
                </a:solidFill>
                <a:ea typeface="맑은 고딕"/>
              </a:endParaRPr>
            </a:p>
          </p:txBody>
        </p:sp>
      </p:grpSp>
      <p:graphicFrame>
        <p:nvGraphicFramePr>
          <p:cNvPr id="48" name="표 48">
            <a:extLst>
              <a:ext uri="{FF2B5EF4-FFF2-40B4-BE49-F238E27FC236}">
                <a16:creationId xmlns:a16="http://schemas.microsoft.com/office/drawing/2014/main" id="{DCC9BB17-6ED7-4080-8EB8-7408735DB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25927"/>
              </p:ext>
            </p:extLst>
          </p:nvPr>
        </p:nvGraphicFramePr>
        <p:xfrm>
          <a:off x="3742808" y="2217921"/>
          <a:ext cx="18000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205869372"/>
                    </a:ext>
                  </a:extLst>
                </a:gridCol>
              </a:tblGrid>
              <a:tr h="169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top</a:t>
                      </a:r>
                      <a:endParaRPr lang="ko-KR" alt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75637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789407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019295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12940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003256"/>
                  </a:ext>
                </a:extLst>
              </a:tr>
            </a:tbl>
          </a:graphicData>
        </a:graphic>
      </p:graphicFrame>
      <p:sp>
        <p:nvSpPr>
          <p:cNvPr id="49" name="오른쪽 중괄호 48">
            <a:extLst>
              <a:ext uri="{FF2B5EF4-FFF2-40B4-BE49-F238E27FC236}">
                <a16:creationId xmlns:a16="http://schemas.microsoft.com/office/drawing/2014/main" id="{AC405BEF-B21A-4B68-9A9F-92ADBDD3094C}"/>
              </a:ext>
            </a:extLst>
          </p:cNvPr>
          <p:cNvSpPr/>
          <p:nvPr/>
        </p:nvSpPr>
        <p:spPr>
          <a:xfrm>
            <a:off x="5628773" y="2229432"/>
            <a:ext cx="88562" cy="2479483"/>
          </a:xfrm>
          <a:prstGeom prst="rightBrace">
            <a:avLst>
              <a:gd name="adj1" fmla="val 149601"/>
              <a:gd name="adj2" fmla="val 50000"/>
            </a:avLst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중괄호 49">
            <a:extLst>
              <a:ext uri="{FF2B5EF4-FFF2-40B4-BE49-F238E27FC236}">
                <a16:creationId xmlns:a16="http://schemas.microsoft.com/office/drawing/2014/main" id="{3ED3408F-83B4-4235-8E20-B5229A33E1D6}"/>
              </a:ext>
            </a:extLst>
          </p:cNvPr>
          <p:cNvSpPr/>
          <p:nvPr/>
        </p:nvSpPr>
        <p:spPr>
          <a:xfrm rot="5400000">
            <a:off x="4575230" y="3921137"/>
            <a:ext cx="108000" cy="1800000"/>
          </a:xfrm>
          <a:prstGeom prst="rightBrace">
            <a:avLst>
              <a:gd name="adj1" fmla="val 149601"/>
              <a:gd name="adj2" fmla="val 50000"/>
            </a:avLst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중괄호 51">
            <a:extLst>
              <a:ext uri="{FF2B5EF4-FFF2-40B4-BE49-F238E27FC236}">
                <a16:creationId xmlns:a16="http://schemas.microsoft.com/office/drawing/2014/main" id="{BC820332-B4DE-48D6-853C-00545FDF33C0}"/>
              </a:ext>
            </a:extLst>
          </p:cNvPr>
          <p:cNvSpPr/>
          <p:nvPr/>
        </p:nvSpPr>
        <p:spPr>
          <a:xfrm rot="5400000">
            <a:off x="7791317" y="4111537"/>
            <a:ext cx="108000" cy="1440000"/>
          </a:xfrm>
          <a:prstGeom prst="rightBrace">
            <a:avLst>
              <a:gd name="adj1" fmla="val 149601"/>
              <a:gd name="adj2" fmla="val 50000"/>
            </a:avLst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34">
            <a:extLst>
              <a:ext uri="{FF2B5EF4-FFF2-40B4-BE49-F238E27FC236}">
                <a16:creationId xmlns:a16="http://schemas.microsoft.com/office/drawing/2014/main" id="{F546C7FA-63D4-4413-A0FD-61F493E8FF20}"/>
              </a:ext>
            </a:extLst>
          </p:cNvPr>
          <p:cNvSpPr txBox="1"/>
          <p:nvPr/>
        </p:nvSpPr>
        <p:spPr>
          <a:xfrm>
            <a:off x="3746635" y="4876397"/>
            <a:ext cx="180000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256 bits</a:t>
            </a:r>
            <a:endParaRPr lang="ko-KR" sz="1200" dirty="0">
              <a:ea typeface="+mn-lt"/>
              <a:cs typeface="+mn-lt"/>
            </a:endParaRPr>
          </a:p>
        </p:txBody>
      </p:sp>
      <p:graphicFrame>
        <p:nvGraphicFramePr>
          <p:cNvPr id="54" name="표 48">
            <a:extLst>
              <a:ext uri="{FF2B5EF4-FFF2-40B4-BE49-F238E27FC236}">
                <a16:creationId xmlns:a16="http://schemas.microsoft.com/office/drawing/2014/main" id="{12B0CEF0-FC12-4218-9037-45FD3C2E7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430374"/>
              </p:ext>
            </p:extLst>
          </p:nvPr>
        </p:nvGraphicFramePr>
        <p:xfrm>
          <a:off x="7128346" y="2223004"/>
          <a:ext cx="143532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324">
                  <a:extLst>
                    <a:ext uri="{9D8B030D-6E8A-4147-A177-3AD203B41FA5}">
                      <a16:colId xmlns:a16="http://schemas.microsoft.com/office/drawing/2014/main" val="4205869372"/>
                    </a:ext>
                  </a:extLst>
                </a:gridCol>
              </a:tblGrid>
              <a:tr h="16919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/>
                        <a:t>0x00</a:t>
                      </a:r>
                      <a:r>
                        <a:rPr lang="en-US" altLang="ko-KR" sz="1200" b="0" dirty="0"/>
                        <a:t> </a:t>
                      </a:r>
                      <a:endParaRPr lang="ko-KR" alt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75637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0x01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019295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0x02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12940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003256"/>
                  </a:ext>
                </a:extLst>
              </a:tr>
            </a:tbl>
          </a:graphicData>
        </a:graphic>
      </p:graphicFrame>
      <p:sp>
        <p:nvSpPr>
          <p:cNvPr id="55" name="오른쪽 중괄호 54">
            <a:extLst>
              <a:ext uri="{FF2B5EF4-FFF2-40B4-BE49-F238E27FC236}">
                <a16:creationId xmlns:a16="http://schemas.microsoft.com/office/drawing/2014/main" id="{3F15F515-8425-4263-B588-ABEEF6D3E91D}"/>
              </a:ext>
            </a:extLst>
          </p:cNvPr>
          <p:cNvSpPr/>
          <p:nvPr/>
        </p:nvSpPr>
        <p:spPr>
          <a:xfrm rot="10800000">
            <a:off x="3525738" y="2245660"/>
            <a:ext cx="108000" cy="1039323"/>
          </a:xfrm>
          <a:prstGeom prst="rightBrace">
            <a:avLst>
              <a:gd name="adj1" fmla="val 149601"/>
              <a:gd name="adj2" fmla="val 50000"/>
            </a:avLst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34">
            <a:extLst>
              <a:ext uri="{FF2B5EF4-FFF2-40B4-BE49-F238E27FC236}">
                <a16:creationId xmlns:a16="http://schemas.microsoft.com/office/drawing/2014/main" id="{8949F93D-CB77-468D-B955-2AAB5B9AC52D}"/>
              </a:ext>
            </a:extLst>
          </p:cNvPr>
          <p:cNvSpPr txBox="1"/>
          <p:nvPr/>
        </p:nvSpPr>
        <p:spPr>
          <a:xfrm>
            <a:off x="3051606" y="2611433"/>
            <a:ext cx="478725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16</a:t>
            </a:r>
            <a:endParaRPr lang="ko-KR" sz="1200" dirty="0">
              <a:ea typeface="+mn-lt"/>
              <a:cs typeface="+mn-lt"/>
            </a:endParaRPr>
          </a:p>
        </p:txBody>
      </p:sp>
      <p:sp>
        <p:nvSpPr>
          <p:cNvPr id="59" name="TextBox 36">
            <a:extLst>
              <a:ext uri="{FF2B5EF4-FFF2-40B4-BE49-F238E27FC236}">
                <a16:creationId xmlns:a16="http://schemas.microsoft.com/office/drawing/2014/main" id="{0B873D61-CF73-4DEB-9011-FC4AA4AD7224}"/>
              </a:ext>
            </a:extLst>
          </p:cNvPr>
          <p:cNvSpPr txBox="1"/>
          <p:nvPr/>
        </p:nvSpPr>
        <p:spPr>
          <a:xfrm>
            <a:off x="3386635" y="5103971"/>
            <a:ext cx="2520000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256 </a:t>
            </a:r>
            <a:r>
              <a:rPr lang="en-US" altLang="ko-KR" sz="1200" dirty="0" err="1">
                <a:solidFill>
                  <a:srgbClr val="D8D8D8"/>
                </a:solidFill>
                <a:ea typeface="맑은 고딕"/>
              </a:rPr>
              <a:t>btis</a:t>
            </a:r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 × 1024 </a:t>
            </a:r>
            <a:r>
              <a:rPr lang="en-US" altLang="ko-KR" sz="1200" dirty="0" err="1">
                <a:solidFill>
                  <a:srgbClr val="D8D8D8"/>
                </a:solidFill>
                <a:ea typeface="맑은 고딕"/>
              </a:rPr>
              <a:t>elemetns</a:t>
            </a:r>
            <a:endParaRPr lang="en-US" altLang="ko-KR" sz="1200" dirty="0">
              <a:solidFill>
                <a:srgbClr val="D8D8D8"/>
              </a:solidFill>
              <a:ea typeface="맑은 고딕"/>
            </a:endParaRPr>
          </a:p>
          <a:p>
            <a:endParaRPr lang="en-US" altLang="ko-KR" sz="1200" dirty="0">
              <a:solidFill>
                <a:srgbClr val="D8D8D8"/>
              </a:solidFill>
              <a:ea typeface="맑은 고딕"/>
            </a:endParaRPr>
          </a:p>
          <a:p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PUSH1, PUSH2, ~ PUSH16, POP</a:t>
            </a:r>
            <a:br>
              <a:rPr lang="en-US" altLang="ko-KR" sz="1200" dirty="0">
                <a:solidFill>
                  <a:srgbClr val="D8D8D8"/>
                </a:solidFill>
                <a:ea typeface="맑은 고딕"/>
              </a:rPr>
            </a:br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DUP1, SWAP1, ADD, JUMPI, ⋯</a:t>
            </a:r>
            <a:endParaRPr lang="ko-KR" altLang="en-US" sz="1200" dirty="0">
              <a:solidFill>
                <a:srgbClr val="D8D8D8"/>
              </a:solidFill>
              <a:ea typeface="맑은 고딕"/>
            </a:endParaRPr>
          </a:p>
        </p:txBody>
      </p:sp>
      <p:graphicFrame>
        <p:nvGraphicFramePr>
          <p:cNvPr id="60" name="표 48">
            <a:extLst>
              <a:ext uri="{FF2B5EF4-FFF2-40B4-BE49-F238E27FC236}">
                <a16:creationId xmlns:a16="http://schemas.microsoft.com/office/drawing/2014/main" id="{054D165E-E8C5-41B1-ABC5-E0EEC2393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231384"/>
              </p:ext>
            </p:extLst>
          </p:nvPr>
        </p:nvGraphicFramePr>
        <p:xfrm>
          <a:off x="9148517" y="4268327"/>
          <a:ext cx="251570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854">
                  <a:extLst>
                    <a:ext uri="{9D8B030D-6E8A-4147-A177-3AD203B41FA5}">
                      <a16:colId xmlns:a16="http://schemas.microsoft.com/office/drawing/2014/main" val="4205869372"/>
                    </a:ext>
                  </a:extLst>
                </a:gridCol>
                <a:gridCol w="1257854">
                  <a:extLst>
                    <a:ext uri="{9D8B030D-6E8A-4147-A177-3AD203B41FA5}">
                      <a16:colId xmlns:a16="http://schemas.microsoft.com/office/drawing/2014/main" val="551635205"/>
                    </a:ext>
                  </a:extLst>
                </a:gridCol>
              </a:tblGrid>
              <a:tr h="204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Key 1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 1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75637"/>
                  </a:ext>
                </a:extLst>
              </a:tr>
              <a:tr h="204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Key 2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 2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019295"/>
                  </a:ext>
                </a:extLst>
              </a:tr>
              <a:tr h="204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12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Key n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 n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003256"/>
                  </a:ext>
                </a:extLst>
              </a:tr>
            </a:tbl>
          </a:graphicData>
        </a:graphic>
      </p:graphicFrame>
      <p:sp>
        <p:nvSpPr>
          <p:cNvPr id="61" name="오른쪽 중괄호 60">
            <a:extLst>
              <a:ext uri="{FF2B5EF4-FFF2-40B4-BE49-F238E27FC236}">
                <a16:creationId xmlns:a16="http://schemas.microsoft.com/office/drawing/2014/main" id="{6DC5C881-5FF3-4FA5-9C92-290603F54D21}"/>
              </a:ext>
            </a:extLst>
          </p:cNvPr>
          <p:cNvSpPr/>
          <p:nvPr/>
        </p:nvSpPr>
        <p:spPr>
          <a:xfrm rot="5400000">
            <a:off x="9720000" y="4848622"/>
            <a:ext cx="108000" cy="1224000"/>
          </a:xfrm>
          <a:prstGeom prst="rightBrace">
            <a:avLst>
              <a:gd name="adj1" fmla="val 149601"/>
              <a:gd name="adj2" fmla="val 50000"/>
            </a:avLst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중괄호 61">
            <a:extLst>
              <a:ext uri="{FF2B5EF4-FFF2-40B4-BE49-F238E27FC236}">
                <a16:creationId xmlns:a16="http://schemas.microsoft.com/office/drawing/2014/main" id="{08CA0065-1A99-437F-A742-BA54EFDE2F2C}"/>
              </a:ext>
            </a:extLst>
          </p:cNvPr>
          <p:cNvSpPr/>
          <p:nvPr/>
        </p:nvSpPr>
        <p:spPr>
          <a:xfrm rot="5400000">
            <a:off x="10993284" y="4848622"/>
            <a:ext cx="108000" cy="1224000"/>
          </a:xfrm>
          <a:prstGeom prst="rightBrace">
            <a:avLst>
              <a:gd name="adj1" fmla="val 149601"/>
              <a:gd name="adj2" fmla="val 50000"/>
            </a:avLst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34">
            <a:extLst>
              <a:ext uri="{FF2B5EF4-FFF2-40B4-BE49-F238E27FC236}">
                <a16:creationId xmlns:a16="http://schemas.microsoft.com/office/drawing/2014/main" id="{F29ED8F3-BFC9-403E-93D2-F8823359B64F}"/>
              </a:ext>
            </a:extLst>
          </p:cNvPr>
          <p:cNvSpPr txBox="1"/>
          <p:nvPr/>
        </p:nvSpPr>
        <p:spPr>
          <a:xfrm>
            <a:off x="9135712" y="5497043"/>
            <a:ext cx="122400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256 bits</a:t>
            </a:r>
            <a:endParaRPr lang="ko-KR" sz="1200" dirty="0">
              <a:ea typeface="+mn-lt"/>
              <a:cs typeface="+mn-lt"/>
            </a:endParaRPr>
          </a:p>
        </p:txBody>
      </p:sp>
      <p:sp>
        <p:nvSpPr>
          <p:cNvPr id="64" name="TextBox 34">
            <a:extLst>
              <a:ext uri="{FF2B5EF4-FFF2-40B4-BE49-F238E27FC236}">
                <a16:creationId xmlns:a16="http://schemas.microsoft.com/office/drawing/2014/main" id="{F64FA229-A3BB-4D56-8763-D646B5A8A3C8}"/>
              </a:ext>
            </a:extLst>
          </p:cNvPr>
          <p:cNvSpPr txBox="1"/>
          <p:nvPr/>
        </p:nvSpPr>
        <p:spPr>
          <a:xfrm>
            <a:off x="10359562" y="5497043"/>
            <a:ext cx="122400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256 bits</a:t>
            </a:r>
            <a:endParaRPr lang="ko-KR" sz="1200" dirty="0">
              <a:ea typeface="+mn-lt"/>
              <a:cs typeface="+mn-lt"/>
            </a:endParaRPr>
          </a:p>
        </p:txBody>
      </p:sp>
      <p:sp>
        <p:nvSpPr>
          <p:cNvPr id="65" name="TextBox 34">
            <a:extLst>
              <a:ext uri="{FF2B5EF4-FFF2-40B4-BE49-F238E27FC236}">
                <a16:creationId xmlns:a16="http://schemas.microsoft.com/office/drawing/2014/main" id="{1D576043-5E0B-4D78-9F8C-6A9CFE7A513E}"/>
              </a:ext>
            </a:extLst>
          </p:cNvPr>
          <p:cNvSpPr txBox="1"/>
          <p:nvPr/>
        </p:nvSpPr>
        <p:spPr>
          <a:xfrm>
            <a:off x="5665844" y="3337399"/>
            <a:ext cx="64618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1204</a:t>
            </a:r>
            <a:endParaRPr lang="ko-KR" sz="1200" dirty="0">
              <a:ea typeface="+mn-lt"/>
              <a:cs typeface="+mn-lt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3247661-34EF-4A43-B0CF-F5A94753B025}"/>
              </a:ext>
            </a:extLst>
          </p:cNvPr>
          <p:cNvCxnSpPr>
            <a:cxnSpLocks/>
          </p:cNvCxnSpPr>
          <p:nvPr/>
        </p:nvCxnSpPr>
        <p:spPr>
          <a:xfrm>
            <a:off x="6427992" y="2422161"/>
            <a:ext cx="653415" cy="42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BE50547-0567-484A-87CC-FD78C2699DB7}"/>
              </a:ext>
            </a:extLst>
          </p:cNvPr>
          <p:cNvCxnSpPr>
            <a:cxnSpLocks/>
          </p:cNvCxnSpPr>
          <p:nvPr/>
        </p:nvCxnSpPr>
        <p:spPr>
          <a:xfrm flipH="1">
            <a:off x="6426229" y="2322569"/>
            <a:ext cx="60440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34">
            <a:extLst>
              <a:ext uri="{FF2B5EF4-FFF2-40B4-BE49-F238E27FC236}">
                <a16:creationId xmlns:a16="http://schemas.microsoft.com/office/drawing/2014/main" id="{464FBCD8-F340-4524-BCD2-6FEE3D08194D}"/>
              </a:ext>
            </a:extLst>
          </p:cNvPr>
          <p:cNvSpPr txBox="1"/>
          <p:nvPr/>
        </p:nvSpPr>
        <p:spPr>
          <a:xfrm>
            <a:off x="6180287" y="2068222"/>
            <a:ext cx="938534" cy="184666"/>
          </a:xfrm>
          <a:prstGeom prst="rect">
            <a:avLst/>
          </a:prstGeom>
          <a:noFill/>
        </p:spPr>
        <p:txBody>
          <a:bodyPr rot="0" spcFirstLastPara="0" vert="horz" wrap="square" lIns="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256 bits load</a:t>
            </a:r>
            <a:endParaRPr lang="ko-KR" sz="1200" dirty="0">
              <a:ea typeface="+mn-lt"/>
              <a:cs typeface="+mn-lt"/>
            </a:endParaRPr>
          </a:p>
        </p:txBody>
      </p:sp>
      <p:sp>
        <p:nvSpPr>
          <p:cNvPr id="74" name="TextBox 34">
            <a:extLst>
              <a:ext uri="{FF2B5EF4-FFF2-40B4-BE49-F238E27FC236}">
                <a16:creationId xmlns:a16="http://schemas.microsoft.com/office/drawing/2014/main" id="{47F2D6B4-D3FD-48A3-A9F1-0B4A500A1A7E}"/>
              </a:ext>
            </a:extLst>
          </p:cNvPr>
          <p:cNvSpPr txBox="1"/>
          <p:nvPr/>
        </p:nvSpPr>
        <p:spPr>
          <a:xfrm>
            <a:off x="5848027" y="2466497"/>
            <a:ext cx="1271485" cy="184666"/>
          </a:xfrm>
          <a:prstGeom prst="rect">
            <a:avLst/>
          </a:prstGeom>
          <a:noFill/>
        </p:spPr>
        <p:txBody>
          <a:bodyPr rot="0" spcFirstLastPara="0" vert="horz" wrap="square" lIns="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256 / 8 bits store</a:t>
            </a:r>
            <a:endParaRPr lang="ko-KR" sz="1200" dirty="0">
              <a:ea typeface="+mn-lt"/>
              <a:cs typeface="+mn-lt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4565867-E53A-4D75-8C37-3E9A5ADC36A2}"/>
              </a:ext>
            </a:extLst>
          </p:cNvPr>
          <p:cNvCxnSpPr>
            <a:cxnSpLocks/>
          </p:cNvCxnSpPr>
          <p:nvPr/>
        </p:nvCxnSpPr>
        <p:spPr>
          <a:xfrm>
            <a:off x="2891650" y="2295347"/>
            <a:ext cx="653415" cy="42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34">
            <a:extLst>
              <a:ext uri="{FF2B5EF4-FFF2-40B4-BE49-F238E27FC236}">
                <a16:creationId xmlns:a16="http://schemas.microsoft.com/office/drawing/2014/main" id="{06E26C8A-B861-4EAA-AE57-660C44144FD5}"/>
              </a:ext>
            </a:extLst>
          </p:cNvPr>
          <p:cNvSpPr txBox="1"/>
          <p:nvPr/>
        </p:nvSpPr>
        <p:spPr>
          <a:xfrm>
            <a:off x="2196215" y="2016478"/>
            <a:ext cx="1329522" cy="184666"/>
          </a:xfrm>
          <a:prstGeom prst="rect">
            <a:avLst/>
          </a:prstGeom>
          <a:noFill/>
        </p:spPr>
        <p:txBody>
          <a:bodyPr rot="0" spcFirstLastPara="0" vert="horz" wrap="square" lIns="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256 bits read/write</a:t>
            </a:r>
          </a:p>
        </p:txBody>
      </p:sp>
      <p:graphicFrame>
        <p:nvGraphicFramePr>
          <p:cNvPr id="77" name="표 48">
            <a:extLst>
              <a:ext uri="{FF2B5EF4-FFF2-40B4-BE49-F238E27FC236}">
                <a16:creationId xmlns:a16="http://schemas.microsoft.com/office/drawing/2014/main" id="{AA2B757F-2320-44FC-B5AB-D7F08F45C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463234"/>
              </p:ext>
            </p:extLst>
          </p:nvPr>
        </p:nvGraphicFramePr>
        <p:xfrm>
          <a:off x="9119083" y="2444508"/>
          <a:ext cx="25158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22">
                  <a:extLst>
                    <a:ext uri="{9D8B030D-6E8A-4147-A177-3AD203B41FA5}">
                      <a16:colId xmlns:a16="http://schemas.microsoft.com/office/drawing/2014/main" val="4205869372"/>
                    </a:ext>
                  </a:extLst>
                </a:gridCol>
                <a:gridCol w="1257922">
                  <a:extLst>
                    <a:ext uri="{9D8B030D-6E8A-4147-A177-3AD203B41FA5}">
                      <a16:colId xmlns:a16="http://schemas.microsoft.com/office/drawing/2014/main" val="1787766220"/>
                    </a:ext>
                  </a:extLst>
                </a:gridCol>
              </a:tblGrid>
              <a:tr h="16919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/>
                        <a:t>Bytecoe</a:t>
                      </a:r>
                      <a:r>
                        <a:rPr lang="en-US" altLang="ko-KR" sz="1200" b="0" dirty="0"/>
                        <a:t> view </a:t>
                      </a:r>
                      <a:endParaRPr lang="ko-KR" alt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Assembly view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75637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0x608060405234…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PUSH1 0x80 PUSH1 0x40 MSTORE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019295"/>
                  </a:ext>
                </a:extLst>
              </a:tr>
            </a:tbl>
          </a:graphicData>
        </a:graphic>
      </p:graphicFrame>
      <p:sp>
        <p:nvSpPr>
          <p:cNvPr id="78" name="TextBox 34">
            <a:extLst>
              <a:ext uri="{FF2B5EF4-FFF2-40B4-BE49-F238E27FC236}">
                <a16:creationId xmlns:a16="http://schemas.microsoft.com/office/drawing/2014/main" id="{49C0956A-3991-44B0-AFDA-2723E318F761}"/>
              </a:ext>
            </a:extLst>
          </p:cNvPr>
          <p:cNvSpPr txBox="1"/>
          <p:nvPr/>
        </p:nvSpPr>
        <p:spPr>
          <a:xfrm>
            <a:off x="2139908" y="2363497"/>
            <a:ext cx="1101505" cy="553998"/>
          </a:xfrm>
          <a:prstGeom prst="rect">
            <a:avLst/>
          </a:prstGeom>
          <a:noFill/>
        </p:spPr>
        <p:txBody>
          <a:bodyPr rot="0" spcFirstLastPara="0" vert="horz" wrap="square" lIns="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operation with</a:t>
            </a:r>
            <a:br>
              <a:rPr lang="en-US" altLang="ko-KR" sz="1200" dirty="0">
                <a:solidFill>
                  <a:srgbClr val="D8D8D8"/>
                </a:solidFill>
                <a:ea typeface="맑은 고딕"/>
              </a:rPr>
            </a:br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16 </a:t>
            </a:r>
            <a:r>
              <a:rPr lang="en-US" altLang="ko-KR" sz="1200" dirty="0" err="1">
                <a:solidFill>
                  <a:srgbClr val="D8D8D8"/>
                </a:solidFill>
                <a:ea typeface="맑은 고딕"/>
              </a:rPr>
              <a:t>elemetns</a:t>
            </a:r>
            <a:br>
              <a:rPr lang="en-US" altLang="ko-KR" sz="1200" dirty="0">
                <a:solidFill>
                  <a:srgbClr val="D8D8D8"/>
                </a:solidFill>
                <a:ea typeface="맑은 고딕"/>
              </a:rPr>
            </a:br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in</a:t>
            </a:r>
            <a:r>
              <a:rPr lang="ko-KR" altLang="en-US" sz="1200" dirty="0">
                <a:solidFill>
                  <a:srgbClr val="D8D8D8"/>
                </a:solidFill>
                <a:ea typeface="맑은 고딕"/>
              </a:rPr>
              <a:t> </a:t>
            </a:r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stack</a:t>
            </a:r>
            <a:r>
              <a:rPr lang="ko-KR" altLang="en-US" sz="1200" dirty="0">
                <a:solidFill>
                  <a:srgbClr val="D8D8D8"/>
                </a:solidFill>
                <a:ea typeface="맑은 고딕"/>
              </a:rPr>
              <a:t> </a:t>
            </a:r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60329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49" grpId="0" animBg="1"/>
      <p:bldP spid="50" grpId="0" animBg="1"/>
      <p:bldP spid="52" grpId="0" animBg="1"/>
      <p:bldP spid="53" grpId="0"/>
      <p:bldP spid="55" grpId="0" animBg="1"/>
      <p:bldP spid="58" grpId="0"/>
      <p:bldP spid="59" grpId="0"/>
      <p:bldP spid="61" grpId="0" animBg="1"/>
      <p:bldP spid="62" grpId="0" animBg="1"/>
      <p:bldP spid="63" grpId="0"/>
      <p:bldP spid="64" grpId="0"/>
      <p:bldP spid="65" grpId="0"/>
      <p:bldP spid="73" grpId="0"/>
      <p:bldP spid="74" grpId="0"/>
      <p:bldP spid="76" grpId="0"/>
      <p:bldP spid="7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32C7D0D-B2D0-432D-852B-36232A4F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EVM </a:t>
            </a:r>
            <a:r>
              <a:rPr lang="ko-KR" altLang="en-US" dirty="0"/>
              <a:t>실행 모델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4B3D68-7E78-4DAD-9B7B-D6252F89F3E6}"/>
              </a:ext>
            </a:extLst>
          </p:cNvPr>
          <p:cNvSpPr/>
          <p:nvPr/>
        </p:nvSpPr>
        <p:spPr>
          <a:xfrm>
            <a:off x="666340" y="2924944"/>
            <a:ext cx="1620000" cy="5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PC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44A9E4-70A3-4767-BD5F-C2F79BA418C3}"/>
              </a:ext>
            </a:extLst>
          </p:cNvPr>
          <p:cNvSpPr/>
          <p:nvPr/>
        </p:nvSpPr>
        <p:spPr>
          <a:xfrm>
            <a:off x="702088" y="4077072"/>
            <a:ext cx="1620000" cy="5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ea typeface="맑은 고딕"/>
              </a:rPr>
              <a:t>Gas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available</a:t>
            </a:r>
            <a:endParaRPr lang="ko-KR" altLang="en-US" dirty="0"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A028FD-3BC4-4796-842E-454D079E8A41}"/>
              </a:ext>
            </a:extLst>
          </p:cNvPr>
          <p:cNvSpPr/>
          <p:nvPr/>
        </p:nvSpPr>
        <p:spPr>
          <a:xfrm>
            <a:off x="6710397" y="2917685"/>
            <a:ext cx="1080000" cy="14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1C5B5475-3D3C-4E4A-A564-CC7FB5094A95}"/>
              </a:ext>
            </a:extLst>
          </p:cNvPr>
          <p:cNvSpPr txBox="1"/>
          <p:nvPr/>
        </p:nvSpPr>
        <p:spPr>
          <a:xfrm>
            <a:off x="6701695" y="2542896"/>
            <a:ext cx="1080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D8D8D8"/>
                </a:solidFill>
                <a:ea typeface="맑은 고딕"/>
              </a:rPr>
              <a:t>Stack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E307AB0-5343-4D85-BCFB-2A3D5EC18943}"/>
              </a:ext>
            </a:extLst>
          </p:cNvPr>
          <p:cNvGrpSpPr/>
          <p:nvPr/>
        </p:nvGrpSpPr>
        <p:grpSpPr>
          <a:xfrm>
            <a:off x="9814746" y="2548452"/>
            <a:ext cx="1141514" cy="1816652"/>
            <a:chOff x="7091318" y="1844824"/>
            <a:chExt cx="1141514" cy="181665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F8B8D9-842F-453A-81BA-806426694BE7}"/>
                </a:ext>
              </a:extLst>
            </p:cNvPr>
            <p:cNvSpPr/>
            <p:nvPr/>
          </p:nvSpPr>
          <p:spPr>
            <a:xfrm>
              <a:off x="7122075" y="2221476"/>
              <a:ext cx="1080000" cy="1440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11" name="TextBox 26">
              <a:extLst>
                <a:ext uri="{FF2B5EF4-FFF2-40B4-BE49-F238E27FC236}">
                  <a16:creationId xmlns:a16="http://schemas.microsoft.com/office/drawing/2014/main" id="{6D6BB7E7-D40B-4A44-BE49-6CE5D02038E2}"/>
                </a:ext>
              </a:extLst>
            </p:cNvPr>
            <p:cNvSpPr txBox="1"/>
            <p:nvPr/>
          </p:nvSpPr>
          <p:spPr>
            <a:xfrm>
              <a:off x="7091318" y="1844824"/>
              <a:ext cx="1141514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 err="1">
                  <a:solidFill>
                    <a:srgbClr val="D8D8D8"/>
                  </a:solidFill>
                  <a:ea typeface="맑은 고딕"/>
                </a:rPr>
                <a:t>Memory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FAA469B-D41F-42B8-9608-7BE64B7A673D}"/>
              </a:ext>
            </a:extLst>
          </p:cNvPr>
          <p:cNvGrpSpPr/>
          <p:nvPr/>
        </p:nvGrpSpPr>
        <p:grpSpPr>
          <a:xfrm>
            <a:off x="9120616" y="4571996"/>
            <a:ext cx="2520000" cy="1809332"/>
            <a:chOff x="8400256" y="4221088"/>
            <a:chExt cx="2520000" cy="180933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4EA9848-5BEF-4646-AB66-354EF3D58D40}"/>
                </a:ext>
              </a:extLst>
            </p:cNvPr>
            <p:cNvSpPr/>
            <p:nvPr/>
          </p:nvSpPr>
          <p:spPr>
            <a:xfrm>
              <a:off x="9126784" y="4590420"/>
              <a:ext cx="1080000" cy="1440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14" name="TextBox 29">
              <a:extLst>
                <a:ext uri="{FF2B5EF4-FFF2-40B4-BE49-F238E27FC236}">
                  <a16:creationId xmlns:a16="http://schemas.microsoft.com/office/drawing/2014/main" id="{919899C4-42D3-46FD-9D09-F58587CE5EC0}"/>
                </a:ext>
              </a:extLst>
            </p:cNvPr>
            <p:cNvSpPr txBox="1"/>
            <p:nvPr/>
          </p:nvSpPr>
          <p:spPr>
            <a:xfrm>
              <a:off x="8400256" y="4221088"/>
              <a:ext cx="2520000" cy="369332"/>
            </a:xfrm>
            <a:prstGeom prst="rect">
              <a:avLst/>
            </a:prstGeom>
            <a:noFill/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>
                  <a:solidFill>
                    <a:srgbClr val="D8D8D8"/>
                  </a:solidFill>
                  <a:ea typeface="맑은 고딕"/>
                </a:rPr>
                <a:t>(</a:t>
              </a:r>
              <a:r>
                <a:rPr lang="en-US" altLang="ko-KR" b="1" dirty="0">
                  <a:solidFill>
                    <a:srgbClr val="D8D8D8"/>
                  </a:solidFill>
                  <a:ea typeface="맑은 고딕"/>
                </a:rPr>
                <a:t>A</a:t>
              </a:r>
              <a:r>
                <a:rPr lang="ko-KR" altLang="en-US" b="1" dirty="0" err="1">
                  <a:solidFill>
                    <a:srgbClr val="D8D8D8"/>
                  </a:solidFill>
                  <a:ea typeface="맑은 고딕"/>
                </a:rPr>
                <a:t>ccount</a:t>
              </a:r>
              <a:r>
                <a:rPr lang="ko-KR" altLang="en-US" b="1" dirty="0">
                  <a:solidFill>
                    <a:srgbClr val="D8D8D8"/>
                  </a:solidFill>
                  <a:ea typeface="맑은 고딕"/>
                </a:rPr>
                <a:t>) </a:t>
              </a:r>
              <a:r>
                <a:rPr lang="ko-KR" altLang="en-US" b="1" dirty="0" err="1">
                  <a:solidFill>
                    <a:srgbClr val="D8D8D8"/>
                  </a:solidFill>
                  <a:ea typeface="맑은 고딕"/>
                </a:rPr>
                <a:t>storage</a:t>
              </a:r>
              <a:endParaRPr lang="ko-KR" altLang="en-US" b="1" dirty="0">
                <a:solidFill>
                  <a:srgbClr val="D8D8D8"/>
                </a:solidFill>
                <a:ea typeface="맑은 고딕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2F931C-8339-4FFF-89A2-64988E02C0AB}"/>
              </a:ext>
            </a:extLst>
          </p:cNvPr>
          <p:cNvSpPr/>
          <p:nvPr/>
        </p:nvSpPr>
        <p:spPr>
          <a:xfrm>
            <a:off x="263526" y="1155002"/>
            <a:ext cx="11671286" cy="551091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9" name="TextBox 38">
            <a:extLst>
              <a:ext uri="{FF2B5EF4-FFF2-40B4-BE49-F238E27FC236}">
                <a16:creationId xmlns:a16="http://schemas.microsoft.com/office/drawing/2014/main" id="{9D1C3255-235C-4732-8AB4-FB18EF0B4B5B}"/>
              </a:ext>
            </a:extLst>
          </p:cNvPr>
          <p:cNvSpPr txBox="1"/>
          <p:nvPr/>
        </p:nvSpPr>
        <p:spPr>
          <a:xfrm>
            <a:off x="2716998" y="677948"/>
            <a:ext cx="6755240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dirty="0">
                <a:solidFill>
                  <a:srgbClr val="D8D8D8"/>
                </a:solidFill>
                <a:ea typeface="맑은 고딕"/>
              </a:rPr>
              <a:t>EVM</a:t>
            </a:r>
            <a:endParaRPr lang="en-US" altLang="ko-KR" sz="2500" dirty="0">
              <a:solidFill>
                <a:srgbClr val="D8D8D8"/>
              </a:solidFill>
              <a:ea typeface="맑은 고딕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A0808C4-567E-4FEE-BBE4-A75A854B3E45}"/>
              </a:ext>
            </a:extLst>
          </p:cNvPr>
          <p:cNvGrpSpPr/>
          <p:nvPr/>
        </p:nvGrpSpPr>
        <p:grpSpPr>
          <a:xfrm>
            <a:off x="3125760" y="1430213"/>
            <a:ext cx="1620000" cy="540000"/>
            <a:chOff x="9112590" y="1966850"/>
            <a:chExt cx="1620000" cy="540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1509BE0-56EB-4F85-ACB4-36A52AFF52F6}"/>
                </a:ext>
              </a:extLst>
            </p:cNvPr>
            <p:cNvSpPr/>
            <p:nvPr/>
          </p:nvSpPr>
          <p:spPr>
            <a:xfrm>
              <a:off x="9112590" y="1966850"/>
              <a:ext cx="1620000" cy="540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ea typeface="맑은 고딕"/>
                </a:rPr>
                <a:t>    EVM </a:t>
              </a:r>
              <a:r>
                <a:rPr lang="ko-KR" altLang="en-US" dirty="0" err="1">
                  <a:ea typeface="맑은 고딕"/>
                </a:rPr>
                <a:t>code</a:t>
              </a:r>
              <a:endParaRPr lang="en-US" altLang="ko-KR" dirty="0">
                <a:ea typeface="맑은 고딕"/>
              </a:endParaRPr>
            </a:p>
          </p:txBody>
        </p:sp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F8ED9CF4-E66D-4C2F-BBAA-3367965BC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64352" y="2053195"/>
              <a:ext cx="231188" cy="310326"/>
            </a:xfrm>
            <a:prstGeom prst="rect">
              <a:avLst/>
            </a:prstGeom>
          </p:spPr>
        </p:pic>
      </p:grpSp>
      <p:graphicFrame>
        <p:nvGraphicFramePr>
          <p:cNvPr id="25" name="표 48">
            <a:extLst>
              <a:ext uri="{FF2B5EF4-FFF2-40B4-BE49-F238E27FC236}">
                <a16:creationId xmlns:a16="http://schemas.microsoft.com/office/drawing/2014/main" id="{8987EE95-327A-4B0C-B75D-D13FEBB6E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1829"/>
              </p:ext>
            </p:extLst>
          </p:nvPr>
        </p:nvGraphicFramePr>
        <p:xfrm>
          <a:off x="6706570" y="2915993"/>
          <a:ext cx="1080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205869372"/>
                    </a:ext>
                  </a:extLst>
                </a:gridCol>
              </a:tblGrid>
              <a:tr h="169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top</a:t>
                      </a:r>
                      <a:endParaRPr lang="ko-KR" alt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75637"/>
                  </a:ext>
                </a:extLst>
              </a:tr>
            </a:tbl>
          </a:graphicData>
        </a:graphic>
      </p:graphicFrame>
      <p:sp>
        <p:nvSpPr>
          <p:cNvPr id="53" name="타원 52">
            <a:extLst>
              <a:ext uri="{FF2B5EF4-FFF2-40B4-BE49-F238E27FC236}">
                <a16:creationId xmlns:a16="http://schemas.microsoft.com/office/drawing/2014/main" id="{BFEA0848-AE7A-442E-9A89-C65F4B7F4DC5}"/>
              </a:ext>
            </a:extLst>
          </p:cNvPr>
          <p:cNvSpPr/>
          <p:nvPr/>
        </p:nvSpPr>
        <p:spPr>
          <a:xfrm>
            <a:off x="2999656" y="2925104"/>
            <a:ext cx="1872209" cy="54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operations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97E67EF-052D-4764-B92D-0317F8ED3E68}"/>
              </a:ext>
            </a:extLst>
          </p:cNvPr>
          <p:cNvCxnSpPr>
            <a:cxnSpLocks/>
          </p:cNvCxnSpPr>
          <p:nvPr/>
        </p:nvCxnSpPr>
        <p:spPr>
          <a:xfrm flipH="1">
            <a:off x="2432850" y="3168371"/>
            <a:ext cx="476864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50C6ED1-9EB1-419A-BD3F-FD7AFF8B1A98}"/>
              </a:ext>
            </a:extLst>
          </p:cNvPr>
          <p:cNvCxnSpPr>
            <a:cxnSpLocks/>
          </p:cNvCxnSpPr>
          <p:nvPr/>
        </p:nvCxnSpPr>
        <p:spPr>
          <a:xfrm flipH="1">
            <a:off x="2495600" y="3689629"/>
            <a:ext cx="504775" cy="60346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DC75BB7-3EAF-4813-8E07-73C4F5E64D7C}"/>
              </a:ext>
            </a:extLst>
          </p:cNvPr>
          <p:cNvCxnSpPr>
            <a:cxnSpLocks/>
          </p:cNvCxnSpPr>
          <p:nvPr/>
        </p:nvCxnSpPr>
        <p:spPr>
          <a:xfrm flipH="1">
            <a:off x="5022470" y="3168371"/>
            <a:ext cx="1361562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오른쪽 중괄호 63">
            <a:extLst>
              <a:ext uri="{FF2B5EF4-FFF2-40B4-BE49-F238E27FC236}">
                <a16:creationId xmlns:a16="http://schemas.microsoft.com/office/drawing/2014/main" id="{8FD92BFA-DC9E-4618-8135-2255981F46F4}"/>
              </a:ext>
            </a:extLst>
          </p:cNvPr>
          <p:cNvSpPr/>
          <p:nvPr/>
        </p:nvSpPr>
        <p:spPr>
          <a:xfrm rot="10800000">
            <a:off x="6542133" y="2942599"/>
            <a:ext cx="108000" cy="468000"/>
          </a:xfrm>
          <a:prstGeom prst="rightBrace">
            <a:avLst>
              <a:gd name="adj1" fmla="val 69106"/>
              <a:gd name="adj2" fmla="val 50000"/>
            </a:avLst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오른쪽 중괄호 64">
            <a:extLst>
              <a:ext uri="{FF2B5EF4-FFF2-40B4-BE49-F238E27FC236}">
                <a16:creationId xmlns:a16="http://schemas.microsoft.com/office/drawing/2014/main" id="{1CFFDD32-995E-40DA-9613-ECE62A90E189}"/>
              </a:ext>
            </a:extLst>
          </p:cNvPr>
          <p:cNvSpPr/>
          <p:nvPr/>
        </p:nvSpPr>
        <p:spPr>
          <a:xfrm>
            <a:off x="7844519" y="2940729"/>
            <a:ext cx="88562" cy="468000"/>
          </a:xfrm>
          <a:prstGeom prst="rightBrace">
            <a:avLst>
              <a:gd name="adj1" fmla="val 88259"/>
              <a:gd name="adj2" fmla="val 50000"/>
            </a:avLst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34">
            <a:extLst>
              <a:ext uri="{FF2B5EF4-FFF2-40B4-BE49-F238E27FC236}">
                <a16:creationId xmlns:a16="http://schemas.microsoft.com/office/drawing/2014/main" id="{D3B7D5BC-408A-4410-9115-ACF60A7DB046}"/>
              </a:ext>
            </a:extLst>
          </p:cNvPr>
          <p:cNvSpPr txBox="1"/>
          <p:nvPr/>
        </p:nvSpPr>
        <p:spPr>
          <a:xfrm>
            <a:off x="5265857" y="3244334"/>
            <a:ext cx="1266887" cy="184666"/>
          </a:xfrm>
          <a:prstGeom prst="rect">
            <a:avLst/>
          </a:prstGeom>
          <a:noFill/>
        </p:spPr>
        <p:txBody>
          <a:bodyPr rot="0" spcFirstLastPara="0" vert="horz" wrap="square" lIns="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PUSH1, POP, ⋯</a:t>
            </a:r>
            <a:endParaRPr lang="ko-KR" sz="1200" dirty="0">
              <a:ea typeface="+mn-lt"/>
              <a:cs typeface="+mn-lt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53D80FA-5B61-452D-AD39-C6486E8A0597}"/>
              </a:ext>
            </a:extLst>
          </p:cNvPr>
          <p:cNvCxnSpPr>
            <a:cxnSpLocks/>
          </p:cNvCxnSpPr>
          <p:nvPr/>
        </p:nvCxnSpPr>
        <p:spPr>
          <a:xfrm>
            <a:off x="3935760" y="2060848"/>
            <a:ext cx="0" cy="666714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34">
            <a:extLst>
              <a:ext uri="{FF2B5EF4-FFF2-40B4-BE49-F238E27FC236}">
                <a16:creationId xmlns:a16="http://schemas.microsoft.com/office/drawing/2014/main" id="{BEDA17AE-BF42-41C2-BF87-97513AE33340}"/>
              </a:ext>
            </a:extLst>
          </p:cNvPr>
          <p:cNvSpPr txBox="1"/>
          <p:nvPr/>
        </p:nvSpPr>
        <p:spPr>
          <a:xfrm>
            <a:off x="2644078" y="2278102"/>
            <a:ext cx="1266887" cy="184666"/>
          </a:xfrm>
          <a:prstGeom prst="rect">
            <a:avLst/>
          </a:prstGeom>
          <a:noFill/>
        </p:spPr>
        <p:txBody>
          <a:bodyPr rot="0" spcFirstLastPara="0" vert="horz" wrap="square" lIns="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instructions</a:t>
            </a:r>
            <a:endParaRPr lang="ko-KR" sz="1200" dirty="0">
              <a:ea typeface="+mn-lt"/>
              <a:cs typeface="+mn-lt"/>
            </a:endParaRP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BBBA4962-9E5D-425F-B1FA-C5890C5D3DD4}"/>
              </a:ext>
            </a:extLst>
          </p:cNvPr>
          <p:cNvCxnSpPr>
            <a:cxnSpLocks/>
          </p:cNvCxnSpPr>
          <p:nvPr/>
        </p:nvCxnSpPr>
        <p:spPr>
          <a:xfrm flipV="1">
            <a:off x="1445345" y="1707101"/>
            <a:ext cx="1464369" cy="1036099"/>
          </a:xfrm>
          <a:prstGeom prst="bentConnector3">
            <a:avLst>
              <a:gd name="adj1" fmla="val -357"/>
            </a:avLst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FF9E643-C80F-4C9F-86E4-B7760CE34FFA}"/>
              </a:ext>
            </a:extLst>
          </p:cNvPr>
          <p:cNvCxnSpPr>
            <a:cxnSpLocks/>
          </p:cNvCxnSpPr>
          <p:nvPr/>
        </p:nvCxnSpPr>
        <p:spPr>
          <a:xfrm flipH="1">
            <a:off x="8074722" y="3053153"/>
            <a:ext cx="154967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623F8E00-C0FF-4BF3-A0FA-A0809010A01E}"/>
              </a:ext>
            </a:extLst>
          </p:cNvPr>
          <p:cNvCxnSpPr>
            <a:cxnSpLocks/>
          </p:cNvCxnSpPr>
          <p:nvPr/>
        </p:nvCxnSpPr>
        <p:spPr>
          <a:xfrm>
            <a:off x="8078486" y="3246695"/>
            <a:ext cx="1536882" cy="197230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34">
            <a:extLst>
              <a:ext uri="{FF2B5EF4-FFF2-40B4-BE49-F238E27FC236}">
                <a16:creationId xmlns:a16="http://schemas.microsoft.com/office/drawing/2014/main" id="{57F4870F-2B1F-44A5-BF5C-90C59CF049C4}"/>
              </a:ext>
            </a:extLst>
          </p:cNvPr>
          <p:cNvSpPr txBox="1"/>
          <p:nvPr/>
        </p:nvSpPr>
        <p:spPr>
          <a:xfrm rot="16200000">
            <a:off x="9083282" y="3846219"/>
            <a:ext cx="1266887" cy="184666"/>
          </a:xfrm>
          <a:prstGeom prst="rect">
            <a:avLst/>
          </a:prstGeom>
          <a:noFill/>
        </p:spPr>
        <p:txBody>
          <a:bodyPr rot="0" spcFirstLastPara="0" vert="horz" wrap="square" lIns="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random access</a:t>
            </a:r>
            <a:endParaRPr lang="ko-KR" sz="1200" dirty="0">
              <a:ea typeface="+mn-lt"/>
              <a:cs typeface="+mn-lt"/>
            </a:endParaRPr>
          </a:p>
        </p:txBody>
      </p:sp>
      <p:sp>
        <p:nvSpPr>
          <p:cNvPr id="113" name="TextBox 34">
            <a:extLst>
              <a:ext uri="{FF2B5EF4-FFF2-40B4-BE49-F238E27FC236}">
                <a16:creationId xmlns:a16="http://schemas.microsoft.com/office/drawing/2014/main" id="{DB8D7907-DFB8-4257-B678-5399A0139827}"/>
              </a:ext>
            </a:extLst>
          </p:cNvPr>
          <p:cNvSpPr txBox="1"/>
          <p:nvPr/>
        </p:nvSpPr>
        <p:spPr>
          <a:xfrm rot="16200000">
            <a:off x="9097812" y="5842829"/>
            <a:ext cx="1266887" cy="184666"/>
          </a:xfrm>
          <a:prstGeom prst="rect">
            <a:avLst/>
          </a:prstGeom>
          <a:noFill/>
        </p:spPr>
        <p:txBody>
          <a:bodyPr rot="0" spcFirstLastPara="0" vert="horz" wrap="square" lIns="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random access</a:t>
            </a:r>
            <a:endParaRPr lang="ko-KR" sz="1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7650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261365C-8301-44AA-A83A-7103F6079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143510"/>
            <a:r>
              <a:rPr lang="ko-KR" altLang="en-US" dirty="0">
                <a:latin typeface="Arial"/>
                <a:ea typeface="맑은 고딕"/>
                <a:cs typeface="Arial"/>
              </a:rPr>
              <a:t>EVM 에서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bytecode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 실행을 위한 연료</a:t>
            </a:r>
            <a:endParaRPr lang="en-US" altLang="ko-KR" dirty="0">
              <a:latin typeface="Arial"/>
              <a:ea typeface="맑은 고딕"/>
              <a:cs typeface="Arial"/>
            </a:endParaRPr>
          </a:p>
          <a:p>
            <a:pPr indent="-143510"/>
            <a:r>
              <a:rPr lang="ko-KR" altLang="en-US" dirty="0" err="1">
                <a:latin typeface="Arial"/>
                <a:ea typeface="맑은 고딕"/>
                <a:cs typeface="Arial"/>
              </a:rPr>
              <a:t>OpCdoe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 마다 정해진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Gas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 소모</a:t>
            </a:r>
            <a:endParaRPr lang="en-US" altLang="ko-KR" dirty="0">
              <a:latin typeface="Arial"/>
              <a:ea typeface="맑은 고딕"/>
              <a:cs typeface="Arial"/>
            </a:endParaRPr>
          </a:p>
          <a:p>
            <a:pPr indent="-143510"/>
            <a:r>
              <a:rPr lang="ko-KR" altLang="en-US" dirty="0">
                <a:latin typeface="Arial"/>
                <a:ea typeface="맑은 고딕"/>
                <a:cs typeface="Arial"/>
              </a:rPr>
              <a:t>트랜잭션 실행을 위해서 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Gas 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구매 필요</a:t>
            </a:r>
            <a:endParaRPr lang="en-US" altLang="ko-KR" dirty="0">
              <a:latin typeface="Arial"/>
              <a:ea typeface="맑은 고딕"/>
              <a:cs typeface="Arial"/>
            </a:endParaRPr>
          </a:p>
          <a:p>
            <a:pPr lvl="1" indent="-143510"/>
            <a:r>
              <a:rPr lang="en-US" altLang="ko-KR" dirty="0" err="1">
                <a:latin typeface="Arial"/>
                <a:ea typeface="맑은 고딕"/>
                <a:cs typeface="Arial"/>
              </a:rPr>
              <a:t>gasLimit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  X 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gasPrice</a:t>
            </a:r>
            <a:endParaRPr lang="en-US" altLang="ko-KR" dirty="0">
              <a:latin typeface="Arial"/>
              <a:ea typeface="맑은 고딕"/>
              <a:cs typeface="Arial"/>
            </a:endParaRPr>
          </a:p>
          <a:p>
            <a:pPr lvl="1" indent="-143510"/>
            <a:r>
              <a:rPr lang="en-US" altLang="ko-KR" dirty="0">
                <a:latin typeface="Arial"/>
                <a:ea typeface="맑은 고딕"/>
                <a:cs typeface="Arial"/>
              </a:rPr>
              <a:t>Fee = 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gasUsed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 X 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gasPrice</a:t>
            </a:r>
            <a:endParaRPr lang="ko-KR" altLang="en-US" dirty="0">
              <a:latin typeface="Arial"/>
              <a:ea typeface="맑은 고딕"/>
              <a:cs typeface="Arial"/>
            </a:endParaRPr>
          </a:p>
          <a:p>
            <a:pPr indent="-143510"/>
            <a:r>
              <a:rPr lang="ko-KR" altLang="en-US" dirty="0">
                <a:latin typeface="Arial"/>
                <a:ea typeface="맑은 고딕"/>
                <a:cs typeface="Arial"/>
              </a:rPr>
              <a:t>트랜잭션 최대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연산량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 조정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,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Transaction.gasLimit</a:t>
            </a:r>
            <a:endParaRPr lang="ko-KR" altLang="en-US" dirty="0">
              <a:latin typeface="Arial"/>
              <a:ea typeface="맑은 고딕"/>
              <a:cs typeface="Arial"/>
            </a:endParaRPr>
          </a:p>
          <a:p>
            <a:pPr indent="-143510"/>
            <a:r>
              <a:rPr lang="ko-KR" altLang="en-US" dirty="0">
                <a:latin typeface="Arial"/>
                <a:ea typeface="맑은 고딕"/>
                <a:cs typeface="Arial"/>
              </a:rPr>
              <a:t>블록 크기 조정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,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 Block.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gasLimit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3F2BBB-66FC-4A7D-90EB-13A0AF23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가스 </a:t>
            </a:r>
            <a:r>
              <a:rPr lang="en-US" altLang="ko-KR"/>
              <a:t>(Gas)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147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EA46FF7-F38A-454A-A695-21E18811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EVM Example</a:t>
            </a:r>
            <a:endParaRPr lang="ko-KR" altLang="en-US" dirty="0"/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55F5B340-49CD-87D6-A3C7-DC56A490FEA0}"/>
              </a:ext>
            </a:extLst>
          </p:cNvPr>
          <p:cNvSpPr>
            <a:spLocks noGrp="1"/>
          </p:cNvSpPr>
          <p:nvPr/>
        </p:nvSpPr>
        <p:spPr>
          <a:xfrm>
            <a:off x="480088" y="2973821"/>
            <a:ext cx="2598949" cy="17205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122400" rIns="91440" bIns="0" rtlCol="0" anchor="t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70000"/>
              </a:lnSpc>
              <a:buNone/>
            </a:pPr>
            <a:r>
              <a:rPr lang="ko-KR" altLang="en-US" sz="1400" dirty="0">
                <a:latin typeface="Arial"/>
                <a:ea typeface="맑은 고딕"/>
                <a:cs typeface="Arial"/>
              </a:rPr>
              <a:t>0000 PUSH1 2</a:t>
            </a:r>
          </a:p>
          <a:p>
            <a:pPr indent="0">
              <a:lnSpc>
                <a:spcPct val="70000"/>
              </a:lnSpc>
              <a:buNone/>
            </a:pPr>
            <a:r>
              <a:rPr lang="ko-KR" altLang="en-US" sz="1400" dirty="0">
                <a:latin typeface="Arial"/>
                <a:ea typeface="맑은 고딕"/>
                <a:cs typeface="Arial"/>
              </a:rPr>
              <a:t>0002 PUSH1 3</a:t>
            </a:r>
          </a:p>
          <a:p>
            <a:pPr indent="0">
              <a:lnSpc>
                <a:spcPct val="70000"/>
              </a:lnSpc>
              <a:buNone/>
            </a:pPr>
            <a:r>
              <a:rPr lang="ko-KR" altLang="en-US" sz="1400" dirty="0">
                <a:latin typeface="Arial"/>
                <a:ea typeface="맑은 고딕"/>
                <a:cs typeface="Arial"/>
              </a:rPr>
              <a:t>0004 ADD</a:t>
            </a:r>
            <a:endParaRPr lang="ko-KR" altLang="en-US" sz="1400" dirty="0">
              <a:cs typeface="Arial" panose="020B0604020202020204" pitchFamily="34" charset="0"/>
            </a:endParaRPr>
          </a:p>
          <a:p>
            <a:pPr indent="0">
              <a:lnSpc>
                <a:spcPct val="70000"/>
              </a:lnSpc>
              <a:buNone/>
            </a:pPr>
            <a:r>
              <a:rPr lang="ko-KR" altLang="en-US" sz="1400" dirty="0">
                <a:latin typeface="Arial"/>
                <a:ea typeface="맑은 고딕"/>
                <a:cs typeface="Arial"/>
              </a:rPr>
              <a:t>0005 PUSH1 0</a:t>
            </a:r>
            <a:endParaRPr lang="ko-KR" altLang="en-US" sz="1400" dirty="0">
              <a:cs typeface="Arial" panose="020B0604020202020204" pitchFamily="34" charset="0"/>
            </a:endParaRPr>
          </a:p>
          <a:p>
            <a:pPr indent="0">
              <a:lnSpc>
                <a:spcPct val="70000"/>
              </a:lnSpc>
              <a:buNone/>
            </a:pPr>
            <a:r>
              <a:rPr lang="ko-KR" altLang="en-US" sz="1400" dirty="0">
                <a:latin typeface="Arial"/>
                <a:ea typeface="맑은 고딕"/>
                <a:cs typeface="Arial"/>
              </a:rPr>
              <a:t>0007 SSTORE</a:t>
            </a:r>
            <a:endParaRPr lang="ko-KR" altLang="en-US" sz="1400" dirty="0">
              <a:cs typeface="Arial" panose="020B0604020202020204" pitchFamily="34" charset="0"/>
            </a:endParaRPr>
          </a:p>
          <a:p>
            <a:pPr indent="0">
              <a:lnSpc>
                <a:spcPct val="70000"/>
              </a:lnSpc>
              <a:buNone/>
            </a:pPr>
            <a:r>
              <a:rPr lang="ko-KR" altLang="en-US" sz="1400" dirty="0">
                <a:latin typeface="Arial"/>
                <a:ea typeface="맑은 고딕"/>
                <a:cs typeface="Arial"/>
              </a:rPr>
              <a:t>0008 RETURN</a:t>
            </a:r>
            <a:endParaRPr lang="ko-KR" altLang="en-US" sz="1400" dirty="0">
              <a:cs typeface="Arial" panose="020B0604020202020204" pitchFamily="34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49B836A0-00D7-E25B-81A1-3BE5A0F53CB3}"/>
              </a:ext>
            </a:extLst>
          </p:cNvPr>
          <p:cNvSpPr txBox="1"/>
          <p:nvPr/>
        </p:nvSpPr>
        <p:spPr>
          <a:xfrm>
            <a:off x="4148943" y="5464257"/>
            <a:ext cx="5687914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* 메시지 콜 트랜잭션 기본 비용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: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21000 ➡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51000 – 21000 = 30000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123E5E63-A56C-A9A0-AF62-C4170B1E0DBC}"/>
              </a:ext>
            </a:extLst>
          </p:cNvPr>
          <p:cNvSpPr txBox="1"/>
          <p:nvPr/>
        </p:nvSpPr>
        <p:spPr>
          <a:xfrm>
            <a:off x="4148944" y="5783142"/>
            <a:ext cx="7779532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GasUsed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=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21000 + 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22112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=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43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112 gas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Refund Gas = 51000 - 43112 = </a:t>
            </a:r>
            <a:r>
              <a:rPr 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17876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 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gas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Fee = 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43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Malgun Gothic"/>
                <a:ea typeface="+mn-lt"/>
              </a:rPr>
              <a:t>112 gas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 * 30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gwei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= 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1293360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g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wei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1 ETH = 10**9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gwei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= 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3,563,000 원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=&gt;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4608.24168원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(21000 =&gt; 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2245.32 원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F5D42-0F1B-4551-AB6C-AF146F0B5C2A}"/>
              </a:ext>
            </a:extLst>
          </p:cNvPr>
          <p:cNvSpPr txBox="1"/>
          <p:nvPr/>
        </p:nvSpPr>
        <p:spPr>
          <a:xfrm>
            <a:off x="486924" y="2609162"/>
            <a:ext cx="1159933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EVM code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1DCEC7A3-5D05-496B-B321-9AB945EBD35C}"/>
              </a:ext>
            </a:extLst>
          </p:cNvPr>
          <p:cNvSpPr>
            <a:spLocks noGrp="1"/>
          </p:cNvSpPr>
          <p:nvPr/>
        </p:nvSpPr>
        <p:spPr>
          <a:xfrm>
            <a:off x="481715" y="1709352"/>
            <a:ext cx="2597322" cy="7420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86400" rIns="91440" bIns="45720" rtlCol="0" anchor="t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400" dirty="0" err="1">
                <a:latin typeface="Arial"/>
                <a:ea typeface="맑은 고딕"/>
                <a:cs typeface="Arial"/>
              </a:rPr>
              <a:t>GasPrice</a:t>
            </a:r>
            <a:r>
              <a:rPr lang="en-US" altLang="ko-KR" sz="1400" dirty="0">
                <a:latin typeface="Arial"/>
                <a:ea typeface="맑은 고딕"/>
                <a:cs typeface="Arial"/>
              </a:rPr>
              <a:t> : 30 * 10</a:t>
            </a:r>
            <a:r>
              <a:rPr lang="en-US" altLang="ko-KR" sz="1400" baseline="30000" dirty="0">
                <a:latin typeface="Arial"/>
                <a:ea typeface="맑은 고딕"/>
                <a:cs typeface="Arial"/>
              </a:rPr>
              <a:t>9 </a:t>
            </a:r>
            <a:r>
              <a:rPr lang="en-US" altLang="ko-KR" sz="1400" dirty="0" err="1">
                <a:latin typeface="Arial"/>
                <a:ea typeface="맑은 고딕"/>
                <a:cs typeface="Arial"/>
              </a:rPr>
              <a:t>wei</a:t>
            </a:r>
            <a:r>
              <a:rPr lang="en-US" altLang="ko-KR" sz="1400" dirty="0">
                <a:latin typeface="Arial"/>
                <a:ea typeface="맑은 고딕"/>
                <a:cs typeface="Arial"/>
              </a:rPr>
              <a:t> (30 </a:t>
            </a:r>
            <a:r>
              <a:rPr lang="en-US" altLang="ko-KR" sz="1400" dirty="0" err="1">
                <a:latin typeface="Arial"/>
                <a:ea typeface="맑은 고딕"/>
                <a:cs typeface="Arial"/>
              </a:rPr>
              <a:t>gwei</a:t>
            </a:r>
            <a:r>
              <a:rPr lang="en-US" altLang="ko-KR" sz="1400" dirty="0">
                <a:latin typeface="Arial"/>
                <a:ea typeface="맑은 고딕"/>
                <a:cs typeface="Arial"/>
              </a:rPr>
              <a:t>)</a:t>
            </a:r>
          </a:p>
          <a:p>
            <a:pPr indent="0">
              <a:buNone/>
            </a:pPr>
            <a:r>
              <a:rPr lang="en-US" altLang="ko-KR" sz="1400" dirty="0" err="1">
                <a:latin typeface="Arial"/>
                <a:ea typeface="맑은 고딕"/>
                <a:cs typeface="Arial"/>
              </a:rPr>
              <a:t>GasLimit</a:t>
            </a:r>
            <a:r>
              <a:rPr lang="en-US" altLang="ko-KR" sz="1400" dirty="0">
                <a:latin typeface="Arial"/>
                <a:ea typeface="맑은 고딕"/>
                <a:cs typeface="Arial"/>
              </a:rPr>
              <a:t>: 51000</a:t>
            </a:r>
            <a:endParaRPr lang="ko-KR" altLang="en-US" sz="1400" dirty="0"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A287AF-1F2E-4FCF-9EE3-3C6588B83671}"/>
              </a:ext>
            </a:extLst>
          </p:cNvPr>
          <p:cNvSpPr txBox="1"/>
          <p:nvPr/>
        </p:nvSpPr>
        <p:spPr>
          <a:xfrm>
            <a:off x="488550" y="1344692"/>
            <a:ext cx="1264898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Transaction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D76B021-F15A-4FDB-B4EC-A3110E540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522224"/>
              </p:ext>
            </p:extLst>
          </p:nvPr>
        </p:nvGraphicFramePr>
        <p:xfrm>
          <a:off x="486924" y="5145360"/>
          <a:ext cx="259211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923">
                  <a:extLst>
                    <a:ext uri="{9D8B030D-6E8A-4147-A177-3AD203B41FA5}">
                      <a16:colId xmlns:a16="http://schemas.microsoft.com/office/drawing/2014/main" val="1032602362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421628125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672342012"/>
                    </a:ext>
                  </a:extLst>
                </a:gridCol>
              </a:tblGrid>
              <a:tr h="169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Gas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00215"/>
                  </a:ext>
                </a:extLst>
              </a:tr>
              <a:tr h="169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240210"/>
                  </a:ext>
                </a:extLst>
              </a:tr>
              <a:tr h="206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0x5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/>
                          <a:ea typeface="맑은 고딕"/>
                        </a:rPr>
                        <a:t>S</a:t>
                      </a:r>
                      <a:r>
                        <a:rPr lang="ko-KR" sz="14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/>
                          <a:ea typeface="맑은 고딕"/>
                        </a:rPr>
                        <a:t>STORE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471816"/>
                  </a:ext>
                </a:extLst>
              </a:tr>
              <a:tr h="2062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/>
                          <a:ea typeface="맑은 고딕"/>
                        </a:rPr>
                        <a:t>0x60</a:t>
                      </a:r>
                      <a:endParaRPr 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/>
                          <a:ea typeface="맑은 고딕"/>
                        </a:rPr>
                        <a:t>PUSH1</a:t>
                      </a:r>
                      <a:endParaRPr 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555435"/>
                  </a:ext>
                </a:extLst>
              </a:tr>
              <a:tr h="2062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/>
                          <a:ea typeface="맑은 고딕"/>
                        </a:rPr>
                        <a:t>0xf3</a:t>
                      </a:r>
                      <a:endParaRPr lang="ko-KR" sz="1400" b="0" i="0" u="none" strike="noStrike" noProof="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/>
                          <a:ea typeface="맑은 고딕"/>
                        </a:rPr>
                        <a:t>RETURN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383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BEFB2E0-CE61-4F4D-A0C3-FF936DE279E1}"/>
              </a:ext>
            </a:extLst>
          </p:cNvPr>
          <p:cNvSpPr txBox="1"/>
          <p:nvPr/>
        </p:nvSpPr>
        <p:spPr>
          <a:xfrm>
            <a:off x="494195" y="4772866"/>
            <a:ext cx="1017266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Opcodes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4C1FA-DD29-42CB-8610-5A5DEA905B42}"/>
              </a:ext>
            </a:extLst>
          </p:cNvPr>
          <p:cNvSpPr txBox="1"/>
          <p:nvPr/>
        </p:nvSpPr>
        <p:spPr>
          <a:xfrm>
            <a:off x="270796" y="687994"/>
            <a:ext cx="36710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예제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 '2 + 3’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결과를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key 0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에 저장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Postfix =&gt; 2,3,+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5D61765-8C90-4050-882A-2AFBEEBF1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821278"/>
              </p:ext>
            </p:extLst>
          </p:nvPr>
        </p:nvGraphicFramePr>
        <p:xfrm>
          <a:off x="4148943" y="687994"/>
          <a:ext cx="7779532" cy="477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84">
                  <a:extLst>
                    <a:ext uri="{9D8B030D-6E8A-4147-A177-3AD203B41FA5}">
                      <a16:colId xmlns:a16="http://schemas.microsoft.com/office/drawing/2014/main" val="2939893057"/>
                    </a:ext>
                  </a:extLst>
                </a:gridCol>
                <a:gridCol w="840144">
                  <a:extLst>
                    <a:ext uri="{9D8B030D-6E8A-4147-A177-3AD203B41FA5}">
                      <a16:colId xmlns:a16="http://schemas.microsoft.com/office/drawing/2014/main" val="1891030069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34644034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43910655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518614096"/>
                    </a:ext>
                  </a:extLst>
                </a:gridCol>
                <a:gridCol w="3168179">
                  <a:extLst>
                    <a:ext uri="{9D8B030D-6E8A-4147-A177-3AD203B41FA5}">
                      <a16:colId xmlns:a16="http://schemas.microsoft.com/office/drawing/2014/main" val="3785132997"/>
                    </a:ext>
                  </a:extLst>
                </a:gridCol>
              </a:tblGrid>
              <a:tr h="181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Opcde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GasUsed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GaAvailable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Storage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717339"/>
                  </a:ext>
                </a:extLst>
              </a:tr>
              <a:tr h="181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PUSH1 2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               </a:t>
                      </a: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*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30000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678040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PUSH1 3</a:t>
                      </a: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29997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365097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ADD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29994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163025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PUSH1 0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29991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194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SSTORE</a:t>
                      </a: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29988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3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Key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0x000...000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3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맑은 고딕"/>
                        </a:rPr>
                        <a:t>Value: </a:t>
                      </a:r>
                      <a:r>
                        <a:rPr lang="en-US" altLang="ko-KR" sz="13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0x000...005</a:t>
                      </a:r>
                      <a:endParaRPr lang="en-US" altLang="ko-KR" sz="1300" b="0" i="0" u="none" strike="noStrike" noProof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맑은 고딕"/>
                      </a:endParaRP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192705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22112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7876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68366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E586E1F-16C4-46FA-B514-44F9A6CB1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746604"/>
              </p:ext>
            </p:extLst>
          </p:nvPr>
        </p:nvGraphicFramePr>
        <p:xfrm>
          <a:off x="5508910" y="1074858"/>
          <a:ext cx="1174180" cy="6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80">
                  <a:extLst>
                    <a:ext uri="{9D8B030D-6E8A-4147-A177-3AD203B41FA5}">
                      <a16:colId xmlns:a16="http://schemas.microsoft.com/office/drawing/2014/main" val="4118723035"/>
                    </a:ext>
                  </a:extLst>
                </a:gridCol>
              </a:tblGrid>
              <a:tr h="90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135967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447426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206402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DB291F32-A166-408B-AFB7-5E2268BBC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87941"/>
              </p:ext>
            </p:extLst>
          </p:nvPr>
        </p:nvGraphicFramePr>
        <p:xfrm>
          <a:off x="5505156" y="1812075"/>
          <a:ext cx="1174180" cy="6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80">
                  <a:extLst>
                    <a:ext uri="{9D8B030D-6E8A-4147-A177-3AD203B41FA5}">
                      <a16:colId xmlns:a16="http://schemas.microsoft.com/office/drawing/2014/main" val="4118723035"/>
                    </a:ext>
                  </a:extLst>
                </a:gridCol>
              </a:tblGrid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135967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447426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20640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969242D-1AE6-4E44-A555-A40B0E360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89072"/>
              </p:ext>
            </p:extLst>
          </p:nvPr>
        </p:nvGraphicFramePr>
        <p:xfrm>
          <a:off x="5508910" y="2541748"/>
          <a:ext cx="1174180" cy="6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80">
                  <a:extLst>
                    <a:ext uri="{9D8B030D-6E8A-4147-A177-3AD203B41FA5}">
                      <a16:colId xmlns:a16="http://schemas.microsoft.com/office/drawing/2014/main" val="4118723035"/>
                    </a:ext>
                  </a:extLst>
                </a:gridCol>
              </a:tblGrid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135967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447426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206402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84F841E-6E13-489E-9C30-BC13F6FC6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86199"/>
              </p:ext>
            </p:extLst>
          </p:nvPr>
        </p:nvGraphicFramePr>
        <p:xfrm>
          <a:off x="5511402" y="3288978"/>
          <a:ext cx="1174180" cy="6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80">
                  <a:extLst>
                    <a:ext uri="{9D8B030D-6E8A-4147-A177-3AD203B41FA5}">
                      <a16:colId xmlns:a16="http://schemas.microsoft.com/office/drawing/2014/main" val="4118723035"/>
                    </a:ext>
                  </a:extLst>
                </a:gridCol>
              </a:tblGrid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135967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447426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206402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618D66F-5C5B-487E-8534-280CAA02E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644009"/>
              </p:ext>
            </p:extLst>
          </p:nvPr>
        </p:nvGraphicFramePr>
        <p:xfrm>
          <a:off x="5505156" y="4027950"/>
          <a:ext cx="1174180" cy="6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80">
                  <a:extLst>
                    <a:ext uri="{9D8B030D-6E8A-4147-A177-3AD203B41FA5}">
                      <a16:colId xmlns:a16="http://schemas.microsoft.com/office/drawing/2014/main" val="4118723035"/>
                    </a:ext>
                  </a:extLst>
                </a:gridCol>
              </a:tblGrid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135967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447426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2064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3EE5315-DD1F-4992-943B-6B26B398F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79628"/>
              </p:ext>
            </p:extLst>
          </p:nvPr>
        </p:nvGraphicFramePr>
        <p:xfrm>
          <a:off x="5505156" y="4765881"/>
          <a:ext cx="1174180" cy="6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80">
                  <a:extLst>
                    <a:ext uri="{9D8B030D-6E8A-4147-A177-3AD203B41FA5}">
                      <a16:colId xmlns:a16="http://schemas.microsoft.com/office/drawing/2014/main" val="4118723035"/>
                    </a:ext>
                  </a:extLst>
                </a:gridCol>
              </a:tblGrid>
              <a:tr h="90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135967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447426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206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320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5400246-499F-41EF-B69E-1A374002F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56752"/>
              </p:ext>
            </p:extLst>
          </p:nvPr>
        </p:nvGraphicFramePr>
        <p:xfrm>
          <a:off x="4236063" y="5229200"/>
          <a:ext cx="6983851" cy="284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275">
                  <a:extLst>
                    <a:ext uri="{9D8B030D-6E8A-4147-A177-3AD203B41FA5}">
                      <a16:colId xmlns:a16="http://schemas.microsoft.com/office/drawing/2014/main" val="2172516428"/>
                    </a:ext>
                  </a:extLst>
                </a:gridCol>
                <a:gridCol w="859963">
                  <a:extLst>
                    <a:ext uri="{9D8B030D-6E8A-4147-A177-3AD203B41FA5}">
                      <a16:colId xmlns:a16="http://schemas.microsoft.com/office/drawing/2014/main" val="1891030069"/>
                    </a:ext>
                  </a:extLst>
                </a:gridCol>
                <a:gridCol w="859963">
                  <a:extLst>
                    <a:ext uri="{9D8B030D-6E8A-4147-A177-3AD203B41FA5}">
                      <a16:colId xmlns:a16="http://schemas.microsoft.com/office/drawing/2014/main" val="3439106550"/>
                    </a:ext>
                  </a:extLst>
                </a:gridCol>
                <a:gridCol w="655175">
                  <a:extLst>
                    <a:ext uri="{9D8B030D-6E8A-4147-A177-3AD203B41FA5}">
                      <a16:colId xmlns:a16="http://schemas.microsoft.com/office/drawing/2014/main" val="3518614096"/>
                    </a:ext>
                  </a:extLst>
                </a:gridCol>
                <a:gridCol w="859963">
                  <a:extLst>
                    <a:ext uri="{9D8B030D-6E8A-4147-A177-3AD203B41FA5}">
                      <a16:colId xmlns:a16="http://schemas.microsoft.com/office/drawing/2014/main" val="3785132997"/>
                    </a:ext>
                  </a:extLst>
                </a:gridCol>
                <a:gridCol w="774174">
                  <a:extLst>
                    <a:ext uri="{9D8B030D-6E8A-4147-A177-3AD203B41FA5}">
                      <a16:colId xmlns:a16="http://schemas.microsoft.com/office/drawing/2014/main" val="1453555214"/>
                    </a:ext>
                  </a:extLst>
                </a:gridCol>
                <a:gridCol w="1959338">
                  <a:extLst>
                    <a:ext uri="{9D8B030D-6E8A-4147-A177-3AD203B41FA5}">
                      <a16:colId xmlns:a16="http://schemas.microsoft.com/office/drawing/2014/main" val="3695258667"/>
                    </a:ext>
                  </a:extLst>
                </a:gridCol>
              </a:tblGrid>
              <a:tr h="1812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717339"/>
                  </a:ext>
                </a:extLst>
              </a:tr>
              <a:tr h="1812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Opcode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PUSH1 2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PUSH1 3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ADD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PUSH1 0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SSTORE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678040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365097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GasUsed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22112</a:t>
                      </a:r>
                      <a:b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</a:b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(COLD SLOAD: 2100)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163025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GasAvailable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30000*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9997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9994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9991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9988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3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/>
                          <a:ea typeface="맑은 고딕"/>
                        </a:rPr>
                        <a:t>7876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194802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Storage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3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Key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0x000...000 (</a:t>
                      </a:r>
                      <a:r>
                        <a:rPr lang="ko-KR" altLang="en-US" sz="13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slot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0)</a:t>
                      </a:r>
                      <a:endParaRPr lang="en-US" altLang="ko-KR" sz="1300" b="0" i="0" u="none" strike="noStrike" noProof="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ko-KR" sz="13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/>
                          <a:ea typeface="맑은 고딕"/>
                        </a:rPr>
                        <a:t>Value: </a:t>
                      </a:r>
                      <a:r>
                        <a:rPr lang="en-US" sz="13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0x000...005</a:t>
                      </a:r>
                      <a:endParaRPr lang="en-US" altLang="ko-KR" sz="1300" b="0" i="0" u="none" strike="noStrike" noProof="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19270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5AEAE51-962D-4E42-BC0C-715F00B35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516138"/>
              </p:ext>
            </p:extLst>
          </p:nvPr>
        </p:nvGraphicFramePr>
        <p:xfrm>
          <a:off x="1775520" y="548680"/>
          <a:ext cx="6457271" cy="41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112">
                  <a:extLst>
                    <a:ext uri="{9D8B030D-6E8A-4147-A177-3AD203B41FA5}">
                      <a16:colId xmlns:a16="http://schemas.microsoft.com/office/drawing/2014/main" val="2939893057"/>
                    </a:ext>
                  </a:extLst>
                </a:gridCol>
                <a:gridCol w="859963">
                  <a:extLst>
                    <a:ext uri="{9D8B030D-6E8A-4147-A177-3AD203B41FA5}">
                      <a16:colId xmlns:a16="http://schemas.microsoft.com/office/drawing/2014/main" val="1891030069"/>
                    </a:ext>
                  </a:extLst>
                </a:gridCol>
                <a:gridCol w="1233025">
                  <a:extLst>
                    <a:ext uri="{9D8B030D-6E8A-4147-A177-3AD203B41FA5}">
                      <a16:colId xmlns:a16="http://schemas.microsoft.com/office/drawing/2014/main" val="346440349"/>
                    </a:ext>
                  </a:extLst>
                </a:gridCol>
                <a:gridCol w="877425">
                  <a:extLst>
                    <a:ext uri="{9D8B030D-6E8A-4147-A177-3AD203B41FA5}">
                      <a16:colId xmlns:a16="http://schemas.microsoft.com/office/drawing/2014/main" val="3439106550"/>
                    </a:ext>
                  </a:extLst>
                </a:gridCol>
                <a:gridCol w="1118408">
                  <a:extLst>
                    <a:ext uri="{9D8B030D-6E8A-4147-A177-3AD203B41FA5}">
                      <a16:colId xmlns:a16="http://schemas.microsoft.com/office/drawing/2014/main" val="3518614096"/>
                    </a:ext>
                  </a:extLst>
                </a:gridCol>
                <a:gridCol w="1959338">
                  <a:extLst>
                    <a:ext uri="{9D8B030D-6E8A-4147-A177-3AD203B41FA5}">
                      <a16:colId xmlns:a16="http://schemas.microsoft.com/office/drawing/2014/main" val="3785132997"/>
                    </a:ext>
                  </a:extLst>
                </a:gridCol>
              </a:tblGrid>
              <a:tr h="18127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Opcde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GasUsed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GaAvailable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Storage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717339"/>
                  </a:ext>
                </a:extLst>
              </a:tr>
              <a:tr h="181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PUSH1 2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               2</a:t>
                      </a: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30000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678040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PUSH1 3</a:t>
                      </a: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29997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365097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ADD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29994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163025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PUSH1 0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  <a:p>
                      <a:pPr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29991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194802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SSTORE</a:t>
                      </a: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29988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3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Key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0x000...000 (</a:t>
                      </a:r>
                      <a:r>
                        <a:rPr lang="ko-KR" altLang="en-US" sz="13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slot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0)</a:t>
                      </a:r>
                      <a:endParaRPr lang="en-US" altLang="ko-KR" sz="1300" b="0" i="0" u="none" strike="noStrike" noProof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맑은 고딕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ko-KR" sz="13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맑은 고딕"/>
                        </a:rPr>
                        <a:t>Value: </a:t>
                      </a:r>
                      <a:r>
                        <a:rPr lang="en-US" altLang="ko-KR" sz="13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0x000...005</a:t>
                      </a:r>
                      <a:endParaRPr lang="en-US" altLang="ko-KR" sz="1300" b="0" i="0" u="none" strike="noStrike" noProof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맑은 고딕"/>
                      </a:endParaRP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192705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22112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7876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68366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174CBCB-3F96-4027-A87B-468B79B76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131577"/>
              </p:ext>
            </p:extLst>
          </p:nvPr>
        </p:nvGraphicFramePr>
        <p:xfrm>
          <a:off x="3069932" y="2939692"/>
          <a:ext cx="1174180" cy="6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80">
                  <a:extLst>
                    <a:ext uri="{9D8B030D-6E8A-4147-A177-3AD203B41FA5}">
                      <a16:colId xmlns:a16="http://schemas.microsoft.com/office/drawing/2014/main" val="4118723035"/>
                    </a:ext>
                  </a:extLst>
                </a:gridCol>
              </a:tblGrid>
              <a:tr h="9001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135967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447426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20640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10498B2-7168-4F47-95DE-FD530B505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340334"/>
              </p:ext>
            </p:extLst>
          </p:nvPr>
        </p:nvGraphicFramePr>
        <p:xfrm>
          <a:off x="9336360" y="2772360"/>
          <a:ext cx="1174180" cy="6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80">
                  <a:extLst>
                    <a:ext uri="{9D8B030D-6E8A-4147-A177-3AD203B41FA5}">
                      <a16:colId xmlns:a16="http://schemas.microsoft.com/office/drawing/2014/main" val="4118723035"/>
                    </a:ext>
                  </a:extLst>
                </a:gridCol>
              </a:tblGrid>
              <a:tr h="9001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135967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447426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206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716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33B9043-9262-4997-8DED-698305B6E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Smart Contract Runtime Environment</a:t>
            </a:r>
          </a:p>
          <a:p>
            <a:r>
              <a:rPr lang="ko-KR" altLang="en-US" dirty="0" err="1"/>
              <a:t>이더리움이</a:t>
            </a:r>
            <a:r>
              <a:rPr lang="ko-KR" altLang="en-US" dirty="0"/>
              <a:t> 분장 원장</a:t>
            </a:r>
            <a:r>
              <a:rPr lang="en-US" altLang="ko-KR" dirty="0"/>
              <a:t>(Distributed Ledger)</a:t>
            </a:r>
            <a:r>
              <a:rPr lang="ko-KR" altLang="en-US" dirty="0"/>
              <a:t>이 아닌 분산 상태 머신</a:t>
            </a:r>
            <a:r>
              <a:rPr lang="en-US" altLang="ko-KR" dirty="0"/>
              <a:t>(Distributed State Machine)</a:t>
            </a:r>
            <a:r>
              <a:rPr lang="ko-KR" altLang="en-US" dirty="0"/>
              <a:t>인 이유</a:t>
            </a:r>
            <a:endParaRPr lang="en-US" altLang="ko-KR" dirty="0"/>
          </a:p>
          <a:p>
            <a:r>
              <a:rPr lang="en-US" altLang="ko-KR" dirty="0"/>
              <a:t>EVM Architecture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80C9B05-66A1-4534-8538-5D1B0B64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EVM (Ethereum Virtual Machine)</a:t>
            </a:r>
            <a:endParaRPr lang="ko-KR" altLang="en-US" dirty="0"/>
          </a:p>
        </p:txBody>
      </p:sp>
      <p:pic>
        <p:nvPicPr>
          <p:cNvPr id="18434" name="Picture 2" descr="A diagram showing the make up of the EVM">
            <a:extLst>
              <a:ext uri="{FF2B5EF4-FFF2-40B4-BE49-F238E27FC236}">
                <a16:creationId xmlns:a16="http://schemas.microsoft.com/office/drawing/2014/main" id="{C3FCBAEA-971C-42C0-A0AB-0765C428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76" y="1700808"/>
            <a:ext cx="9122492" cy="512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326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1CE1F12-AB42-4285-8079-F87A788BB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Source Code(Solidity) -&gt; (Compile) -&gt; Ethereum Bytecodes -&gt; (Deploy) -&gt; Blockchain -&gt; Executed by EVM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8B9B32-E3F3-493E-BC9F-C6D0DC45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EVM [How to work]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652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D962F50-DF97-4B7E-92B0-289BC441E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Smart Contract Runtime Environment</a:t>
            </a:r>
          </a:p>
          <a:p>
            <a:r>
              <a:rPr lang="en-US" altLang="ko-KR" dirty="0"/>
              <a:t>Source Code (Solidity, </a:t>
            </a:r>
            <a:r>
              <a:rPr lang="en-US" altLang="ko-KR" dirty="0" err="1"/>
              <a:t>Vyper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 -&gt; Compile -&gt; ABI + Bytecode -&gt; Deploy -&gt; </a:t>
            </a:r>
            <a:r>
              <a:rPr lang="en-US" altLang="ko-KR" dirty="0" err="1"/>
              <a:t>Blockahin</a:t>
            </a:r>
            <a:endParaRPr lang="en-US" altLang="ko-KR" dirty="0"/>
          </a:p>
          <a:p>
            <a:pPr lvl="1"/>
            <a:r>
              <a:rPr lang="en-US" altLang="ko-KR" dirty="0"/>
              <a:t>Contract ABI</a:t>
            </a:r>
          </a:p>
          <a:p>
            <a:pPr lvl="1"/>
            <a:r>
              <a:rPr lang="en-US" altLang="ko-KR" dirty="0"/>
              <a:t>EVM bytecode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805CBD7-9E47-4E45-9C60-519CF7D9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EVM bytecodes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840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261365C-8301-44AA-A83A-7103F6079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3F2BBB-66FC-4A7D-90EB-13A0AF23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가스 </a:t>
            </a:r>
            <a:r>
              <a:rPr lang="en-US" altLang="ko-KR" dirty="0"/>
              <a:t>(Gas)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04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1B915D4-6401-464C-964D-D8CCB731A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Transaction</a:t>
            </a:r>
          </a:p>
          <a:p>
            <a:pPr lvl="1"/>
            <a:r>
              <a:rPr lang="en-US" altLang="ko-KR" dirty="0"/>
              <a:t>Request</a:t>
            </a:r>
          </a:p>
          <a:p>
            <a:pPr lvl="1"/>
            <a:r>
              <a:rPr lang="en-US" altLang="ko-KR" dirty="0"/>
              <a:t>Validate (</a:t>
            </a:r>
            <a:r>
              <a:rPr lang="ko-KR" altLang="en-US" dirty="0"/>
              <a:t>유효성만 체크 </a:t>
            </a:r>
            <a:r>
              <a:rPr lang="en-US" altLang="ko-KR" dirty="0"/>
              <a:t>5</a:t>
            </a:r>
            <a:r>
              <a:rPr lang="ko-KR" altLang="en-US" dirty="0"/>
              <a:t>가지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Response with hash</a:t>
            </a:r>
          </a:p>
          <a:p>
            <a:pPr lvl="1"/>
            <a:r>
              <a:rPr lang="en-US" altLang="ko-KR" dirty="0"/>
              <a:t>Put in Pool (Pending)</a:t>
            </a:r>
          </a:p>
          <a:p>
            <a:pPr lvl="1"/>
            <a:r>
              <a:rPr lang="en-US" altLang="ko-KR" dirty="0"/>
              <a:t>Transaction Broadcast</a:t>
            </a:r>
          </a:p>
          <a:p>
            <a:r>
              <a:rPr lang="en-US" altLang="ko-KR" dirty="0"/>
              <a:t>Generate Block (Mining)</a:t>
            </a:r>
          </a:p>
          <a:p>
            <a:pPr lvl="1"/>
            <a:r>
              <a:rPr lang="en-US" altLang="ko-KR" dirty="0"/>
              <a:t>Execute transaction</a:t>
            </a:r>
          </a:p>
          <a:p>
            <a:pPr lvl="1"/>
            <a:r>
              <a:rPr lang="en-US" altLang="ko-KR" dirty="0"/>
              <a:t>Change state</a:t>
            </a:r>
          </a:p>
          <a:p>
            <a:pPr lvl="1"/>
            <a:r>
              <a:rPr lang="en-US" altLang="ko-KR" dirty="0"/>
              <a:t>Generate receipt</a:t>
            </a:r>
          </a:p>
          <a:p>
            <a:pPr lvl="1"/>
            <a:r>
              <a:rPr lang="en-US" altLang="ko-KR" dirty="0"/>
              <a:t>Block Broadcast</a:t>
            </a:r>
          </a:p>
          <a:p>
            <a:r>
              <a:rPr lang="en-US" altLang="ko-KR" dirty="0"/>
              <a:t>Check Receipt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68452CB-EE00-4D10-BA4B-DB02D5A4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80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05FA72-36CC-4276-961A-9B4FE5033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A56483C-60A4-4999-8C44-0AAE4FAD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Solidity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951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2AF48A-E649-47FA-BE6F-2DB822C7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143510"/>
            <a:r>
              <a:rPr lang="ko-KR" altLang="en-US" dirty="0">
                <a:latin typeface="Arial"/>
                <a:ea typeface="맑은 고딕"/>
                <a:cs typeface="Arial"/>
              </a:rPr>
              <a:t>외부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Application이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이더리움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Node과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 상호작용</a:t>
            </a:r>
            <a:endParaRPr lang="ko-KR" dirty="0">
              <a:cs typeface="Arial" panose="020B0604020202020204" pitchFamily="34" charset="0"/>
            </a:endParaRPr>
          </a:p>
          <a:p>
            <a:pPr marL="359410" lvl="1" indent="-143510"/>
            <a:r>
              <a:rPr lang="ko-KR" altLang="en-US" dirty="0">
                <a:latin typeface="Arial"/>
                <a:ea typeface="맑은 고딕"/>
                <a:cs typeface="Arial"/>
              </a:rPr>
              <a:t>JSON-RPC 2.0 </a:t>
            </a:r>
            <a:r>
              <a:rPr lang="ko-KR" altLang="en-US" sz="1200" dirty="0">
                <a:latin typeface="Arial"/>
                <a:ea typeface="맑은 고딕"/>
                <a:cs typeface="Arial"/>
                <a:hlinkClick r:id="rId3"/>
              </a:rPr>
              <a:t>Specification</a:t>
            </a:r>
            <a:endParaRPr lang="ko-KR" sz="1200" dirty="0">
              <a:cs typeface="Arial"/>
            </a:endParaRPr>
          </a:p>
          <a:p>
            <a:pPr marL="359410" lvl="1" indent="-143510"/>
            <a:r>
              <a:rPr lang="ko-KR" altLang="en-US" dirty="0" err="1">
                <a:latin typeface="Arial"/>
                <a:ea typeface="맑은 고딕"/>
                <a:cs typeface="Arial"/>
              </a:rPr>
              <a:t>Protocol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 :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Http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,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WebSocket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, IPC</a:t>
            </a:r>
          </a:p>
          <a:p>
            <a:pPr indent="-143510"/>
            <a:r>
              <a:rPr lang="ko-KR" altLang="en-US" dirty="0">
                <a:latin typeface="Arial"/>
                <a:ea typeface="맑은 고딕"/>
                <a:cs typeface="Arial"/>
              </a:rPr>
              <a:t>API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Library</a:t>
            </a:r>
            <a:endParaRPr lang="ko-KR" altLang="en-US" dirty="0">
              <a:latin typeface="Arial"/>
              <a:ea typeface="맑은 고딕"/>
              <a:cs typeface="Arial"/>
            </a:endParaRPr>
          </a:p>
          <a:p>
            <a:pPr marL="359410" lvl="1" indent="-143510"/>
            <a:r>
              <a:rPr lang="ko-KR" altLang="en-US" dirty="0">
                <a:latin typeface="Arial"/>
                <a:ea typeface="맑은 고딕"/>
                <a:cs typeface="Arial"/>
              </a:rPr>
              <a:t>web3js :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javascript</a:t>
            </a:r>
            <a:endParaRPr lang="ko-KR" altLang="en-US" dirty="0" err="1">
              <a:cs typeface="Arial" panose="020B0604020202020204" pitchFamily="34" charset="0"/>
            </a:endParaRPr>
          </a:p>
          <a:p>
            <a:pPr marL="359410" lvl="1" indent="-143510"/>
            <a:r>
              <a:rPr lang="ko-KR" altLang="en-US" dirty="0">
                <a:latin typeface="Arial"/>
                <a:ea typeface="맑은 고딕"/>
                <a:cs typeface="Arial"/>
              </a:rPr>
              <a:t>web3j :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java</a:t>
            </a:r>
            <a:endParaRPr lang="ko-KR" altLang="en-US" dirty="0" err="1">
              <a:cs typeface="Arial" panose="020B0604020202020204" pitchFamily="34" charset="0"/>
            </a:endParaRPr>
          </a:p>
          <a:p>
            <a:pPr marL="359410" lvl="1" indent="-143510"/>
            <a:endParaRPr lang="ko-KR" altLang="en-US" dirty="0">
              <a:cs typeface="Arial" panose="020B0604020202020204" pitchFamily="34" charset="0"/>
            </a:endParaRPr>
          </a:p>
          <a:p>
            <a:pPr marL="359410" lvl="1" indent="-143510"/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7A4E166-1039-4867-84ED-05334D88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/>
                <a:ea typeface="맑은 고딕"/>
                <a:cs typeface="Arial"/>
              </a:rPr>
              <a:t>Ethereum JSON-RPC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BF598-4E84-DF46-1DC4-B8BA65877988}"/>
              </a:ext>
            </a:extLst>
          </p:cNvPr>
          <p:cNvSpPr txBox="1"/>
          <p:nvPr/>
        </p:nvSpPr>
        <p:spPr>
          <a:xfrm>
            <a:off x="7660341" y="675341"/>
            <a:ext cx="2026024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주요 API 목록</a:t>
            </a:r>
          </a:p>
        </p:txBody>
      </p:sp>
    </p:spTree>
    <p:extLst>
      <p:ext uri="{BB962C8B-B14F-4D97-AF65-F5344CB8AC3E}">
        <p14:creationId xmlns:p14="http://schemas.microsoft.com/office/powerpoint/2010/main" val="1404164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EF2DAA-D9D6-489A-BB90-DA320C5B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18295"/>
          </a:xfrm>
        </p:spPr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JSON-RPC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E5D58A-92CC-4CDE-B653-7821985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이더리움 </a:t>
            </a:r>
            <a:r>
              <a:rPr lang="en-US" altLang="ko-KR" dirty="0"/>
              <a:t>JSON-RPC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087CBC-A1AF-476A-88F2-EBE10AE16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837490"/>
              </p:ext>
            </p:extLst>
          </p:nvPr>
        </p:nvGraphicFramePr>
        <p:xfrm>
          <a:off x="241299" y="1093155"/>
          <a:ext cx="11020535" cy="563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90659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22987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eth_getBlockByHash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block by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071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eth_getBlockByNumber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block by number.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57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eth_getBlockTransactionCountByHash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in a block from a block matching the given block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7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eth_getBlockTransactionCountByNumber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in a block matching the given block number.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0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eth_getUncleCountByBlockHash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uncles in a block from a block matching the given block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92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eth_getUncleCountByBlockNumber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in a block matching the given block number.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eth_protocolVersion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current Ethereum protocol version.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386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eth_chainId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chain ID of the current network.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56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eth_syncing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object with data about the sync status or false.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721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eth_coinbase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client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coinbase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883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eth_accounts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 list of addresses owned by client.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057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eth_blockNumber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most recent block.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22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eth_call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Executes a new message call immediately without creating a transaction on the block chain.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08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eth_estimateGas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Generates and returns an estimate of how much gas is necessary to allow the transaction to complete.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7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eth_gasPrice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current price per gas in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148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eth_feeHistory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402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Creates a filter object, based on filter options, to notify when the state changes (logs).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788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eth_newBlockFilter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Creates a filter in the node, to notify when a new block arrives.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5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eth_newPendingTransactionFilter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Creates a filter in the node, to notify when new pending transactions arrive.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02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eth_uninstallFilter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Uninstalls a filter with given id.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26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eth_getFilterChanges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Polling method for a filter, which returns an array of logs which occurred since last poll.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96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eth_getLogs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array of all logs matching filter with given id.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31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744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EF2DAA-D9D6-489A-BB90-DA320C5B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18295"/>
          </a:xfrm>
        </p:spPr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JSON-RPC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E5D58A-92CC-4CDE-B653-7821985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이더리움 </a:t>
            </a:r>
            <a:r>
              <a:rPr lang="en-US" altLang="ko-KR" dirty="0"/>
              <a:t>JSON-RPC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087CBC-A1AF-476A-88F2-EBE10AE16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51708"/>
              </p:ext>
            </p:extLst>
          </p:nvPr>
        </p:nvGraphicFramePr>
        <p:xfrm>
          <a:off x="241299" y="1093155"/>
          <a:ext cx="11020535" cy="563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90659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22987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eth_getLogs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array of all logs matching filter with given id.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9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eth_mining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whether the client is actively mining new blocks.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071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hashes per second that the node is mining with.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57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hash of the current block, the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seedHash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and the boundary condition to be met (“target”).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7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a proof-of-work solution.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0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mining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hashrate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92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hashes per second that the node is mining with.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hash of the current block, the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seedHash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and the boundary condition to be met (“target”).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386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a proof-of-work solution.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56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mining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hashrate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721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eth_sign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EIP-191 signature over the provided data.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883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eth_signTransaction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RLP encoded transaction signed by the specified account.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057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eth_getBalance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balance of the account of given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22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eth_getStorageAt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value from a storage position at a given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08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eth_getTransactionCount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sent from an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7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eth_getCode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code at a given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148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eth_sendTransaction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Signs and submits a transaction.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402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eth_sendRawTransaction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Submits a raw transaction.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788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eth_getTransactionByHash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information about a transaction requested by transaction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5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eth_getTransactionByBlockHashAndIndex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transaction by block hash and transaction index position.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02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eth_getTransactionByBlockNumberAndIndex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transaction by block number and transaction index position.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26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eth_getTransactionReceipt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receipt of a transaction by transaction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96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412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5143D7E-BD3C-4B84-A5E5-A57E8E0DD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683999" cy="6067253"/>
          </a:xfrm>
        </p:spPr>
        <p:txBody>
          <a:bodyPr>
            <a:normAutofit/>
          </a:bodyPr>
          <a:lstStyle/>
          <a:p>
            <a:r>
              <a:rPr lang="en-US" altLang="ko-KR" dirty="0"/>
              <a:t>ERC-20 : </a:t>
            </a:r>
            <a:r>
              <a:rPr lang="ko-KR" altLang="en-US" dirty="0"/>
              <a:t>이더리움 </a:t>
            </a:r>
            <a:r>
              <a:rPr lang="en-US" altLang="ko-KR" dirty="0"/>
              <a:t>(Fungible)</a:t>
            </a:r>
            <a:r>
              <a:rPr lang="ko-KR" altLang="en-US" dirty="0"/>
              <a:t> </a:t>
            </a:r>
            <a:r>
              <a:rPr lang="en-US" altLang="ko-KR" dirty="0"/>
              <a:t>Token Standard</a:t>
            </a:r>
          </a:p>
          <a:p>
            <a:pPr lvl="1"/>
            <a:r>
              <a:rPr lang="en-US" altLang="ko-KR" dirty="0"/>
              <a:t>Full Interface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Minimum Interface for seminar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7961AD-F314-49EC-86A9-EC153FF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ERC-20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3C676-24C4-4138-88DB-4CF87BFE4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778" y="1401157"/>
            <a:ext cx="11445922" cy="3323987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SPDX-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License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Identifier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GPL-3.0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pragma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solidity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0.8.1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interface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IERC20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event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event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Approval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owner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spender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totalSupply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balanceOf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allowance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owner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spender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approve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spender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transferFrom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D637B9-F1B5-4F7E-9614-D2486AC60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08" y="5227755"/>
            <a:ext cx="11421477" cy="1384995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interface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IERC20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event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balanceOf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03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15F9130-7FEF-4225-AE31-539475D5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AF5C81-086F-40B9-9206-DB7F8F04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Token.sol</a:t>
            </a:r>
            <a:endParaRPr lang="ko-KR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7E6316-8AB6-4A8E-9E29-62B1DE954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99" y="674860"/>
            <a:ext cx="11683998" cy="5893921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SPDX-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License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-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Identifier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GPL-3.0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pragma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solidity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0.8.13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import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"./IERC20.sol"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contract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Token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69AA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IERC20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mapping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=&gt;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private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_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주소별 잔액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constructor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 {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생성자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_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msg.sender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 =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10000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컨트랙트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배포</a:t>
            </a:r>
            <a:r>
              <a:rPr lang="ko-KR" altLang="en-US" sz="13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자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에게 10000 지급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balanceOf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public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view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{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잔액 조회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_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public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{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이체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require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!=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"ERC20: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zero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msg.sender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fromBalance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= _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require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fromBalance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&gt;=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"ERC20: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exceeds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_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fromBalance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-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_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 +=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emit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Transfer 이벤트(로그)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928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1BF2908-58E1-4787-8F3D-44F9B143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Contract ABI (Application Binary Interface) </a:t>
            </a:r>
            <a:r>
              <a:rPr lang="en-US" altLang="ko-KR" sz="1400" dirty="0">
                <a:hlinkClick r:id="rId2"/>
              </a:rPr>
              <a:t>docs</a:t>
            </a:r>
            <a:endParaRPr lang="ko-KR" altLang="en-US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D188D5-75CA-4A7E-86F6-2095A1D2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Token.sol</a:t>
            </a:r>
            <a:r>
              <a:rPr lang="en-US" altLang="ko-KR" dirty="0"/>
              <a:t> ABI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6594EB-BCA1-428C-A982-86F85B934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45" y="1033601"/>
            <a:ext cx="11517930" cy="5632311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anonymous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false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inputs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{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internalType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internalType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false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"internalType"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"uint256"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"type"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"uint256"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"Transfer"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event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inputs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{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internalType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account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balanceOf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outputs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{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"internalType"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"uint256"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"type"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"uint256"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stateMutability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view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inputs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{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internalType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"internalType"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"uint256"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"type"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"uint256"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outputs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{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internalType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stateMutability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nonpayable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8E8D065-1F46-44E2-AFED-076BE3BE3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048" y="1033601"/>
            <a:ext cx="5392934" cy="5632311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interface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IERC20 {</a:t>
            </a:r>
            <a:endParaRPr lang="en-US" altLang="ko-KR" sz="1000" dirty="0">
              <a:solidFill>
                <a:srgbClr val="A8AFBE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A8AFBE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event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balanceOf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account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view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698A73A5-750C-4371-A185-5C7D46CDAF7F}"/>
              </a:ext>
            </a:extLst>
          </p:cNvPr>
          <p:cNvSpPr/>
          <p:nvPr/>
        </p:nvSpPr>
        <p:spPr>
          <a:xfrm>
            <a:off x="6334055" y="1388285"/>
            <a:ext cx="108000" cy="1421659"/>
          </a:xfrm>
          <a:prstGeom prst="rightBracke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12A99532-E501-498E-A7B5-2047D5757948}"/>
              </a:ext>
            </a:extLst>
          </p:cNvPr>
          <p:cNvSpPr/>
          <p:nvPr/>
        </p:nvSpPr>
        <p:spPr>
          <a:xfrm>
            <a:off x="6340730" y="2903388"/>
            <a:ext cx="108000" cy="1533724"/>
          </a:xfrm>
          <a:prstGeom prst="rightBracke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id="{D30C36C4-4D07-49C8-A8E8-C28969971EA2}"/>
              </a:ext>
            </a:extLst>
          </p:cNvPr>
          <p:cNvSpPr/>
          <p:nvPr/>
        </p:nvSpPr>
        <p:spPr>
          <a:xfrm>
            <a:off x="6340730" y="4530556"/>
            <a:ext cx="108000" cy="1775405"/>
          </a:xfrm>
          <a:prstGeom prst="rightBracket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43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0F27273-F2B4-47FB-9922-99D2AB7D5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831365" cy="3546229"/>
          </a:xfrm>
        </p:spPr>
        <p:txBody>
          <a:bodyPr>
            <a:normAutofit/>
          </a:bodyPr>
          <a:lstStyle/>
          <a:p>
            <a:r>
              <a:rPr lang="en-US" altLang="ko-KR" dirty="0"/>
              <a:t>ABI : </a:t>
            </a:r>
            <a:r>
              <a:rPr lang="ko-KR" altLang="en-US" dirty="0"/>
              <a:t>이더리움 </a:t>
            </a:r>
            <a:r>
              <a:rPr lang="ko-KR" altLang="en-US" dirty="0" err="1"/>
              <a:t>컨트랙트와</a:t>
            </a:r>
            <a:r>
              <a:rPr lang="ko-KR" altLang="en-US" dirty="0"/>
              <a:t> 상호작용하기 위한 표준 방법 </a:t>
            </a:r>
            <a:r>
              <a:rPr lang="en-US" altLang="ko-KR" sz="1400" dirty="0">
                <a:hlinkClick r:id="rId3"/>
              </a:rPr>
              <a:t>Specification</a:t>
            </a:r>
            <a:endParaRPr lang="en-US" altLang="ko-KR" sz="1400" dirty="0"/>
          </a:p>
          <a:p>
            <a:pPr lvl="1"/>
            <a:r>
              <a:rPr lang="ko-KR" altLang="en-US" dirty="0" err="1"/>
              <a:t>컨트랙트의</a:t>
            </a:r>
            <a:r>
              <a:rPr lang="ko-KR" altLang="en-US" dirty="0"/>
              <a:t> 함수 및 이벤트와 각각의 파라미터에 대한 </a:t>
            </a:r>
            <a:r>
              <a:rPr lang="en-US" altLang="ko-KR" dirty="0" err="1"/>
              <a:t>MetaData</a:t>
            </a:r>
            <a:r>
              <a:rPr lang="ko-KR" altLang="en-US" dirty="0"/>
              <a:t>를 정의</a:t>
            </a:r>
            <a:endParaRPr lang="en-US" altLang="ko-KR" dirty="0"/>
          </a:p>
          <a:p>
            <a:r>
              <a:rPr lang="en-US" altLang="ko-KR" dirty="0"/>
              <a:t>ABI Encoding</a:t>
            </a:r>
          </a:p>
          <a:p>
            <a:pPr lvl="1"/>
            <a:r>
              <a:rPr lang="en-US" altLang="ko-KR" dirty="0"/>
              <a:t>Function Selector</a:t>
            </a:r>
          </a:p>
          <a:p>
            <a:pPr lvl="2"/>
            <a:r>
              <a:rPr lang="ko-KR" altLang="en-US" dirty="0"/>
              <a:t>트랜잭션이 호출할 </a:t>
            </a:r>
            <a:r>
              <a:rPr lang="ko-KR" altLang="en-US" dirty="0" err="1"/>
              <a:t>컨트랙트의</a:t>
            </a:r>
            <a:r>
              <a:rPr lang="ko-KR" altLang="en-US" dirty="0"/>
              <a:t> 함수 선택</a:t>
            </a:r>
            <a:endParaRPr lang="en-US" altLang="ko-KR" dirty="0"/>
          </a:p>
          <a:p>
            <a:pPr lvl="2"/>
            <a:r>
              <a:rPr lang="ko-KR" altLang="en-US" dirty="0"/>
              <a:t>함수 </a:t>
            </a:r>
            <a:r>
              <a:rPr lang="ko-KR" altLang="en-US" dirty="0" err="1"/>
              <a:t>시그니처</a:t>
            </a:r>
            <a:r>
              <a:rPr lang="en-US" altLang="ko-KR" dirty="0"/>
              <a:t>(signature)</a:t>
            </a:r>
            <a:r>
              <a:rPr lang="ko-KR" altLang="en-US" dirty="0"/>
              <a:t>의 </a:t>
            </a:r>
            <a:r>
              <a:rPr lang="en-US" altLang="ko-KR" dirty="0"/>
              <a:t>keccak-256 </a:t>
            </a:r>
            <a:r>
              <a:rPr lang="ko-KR" altLang="en-US" dirty="0"/>
              <a:t>결과의 처음 </a:t>
            </a:r>
            <a:r>
              <a:rPr lang="en-US" altLang="ko-KR" dirty="0"/>
              <a:t>4 bytes(32 bits, 8 nibbles)</a:t>
            </a:r>
          </a:p>
          <a:p>
            <a:pPr lvl="1"/>
            <a:r>
              <a:rPr lang="en-US" altLang="ko-KR" dirty="0"/>
              <a:t>Argument Encoding</a:t>
            </a:r>
          </a:p>
          <a:p>
            <a:pPr lvl="2"/>
            <a:r>
              <a:rPr lang="ko-KR" altLang="en-US" dirty="0"/>
              <a:t>규칙에 따라 </a:t>
            </a:r>
            <a:r>
              <a:rPr lang="en-US" altLang="ko-KR" dirty="0"/>
              <a:t>32 bytes(256 bits, 64 nibbles)</a:t>
            </a:r>
            <a:r>
              <a:rPr lang="ko-KR" altLang="en-US" dirty="0"/>
              <a:t>의 배수의 </a:t>
            </a:r>
            <a:r>
              <a:rPr lang="en-US" altLang="ko-KR" dirty="0"/>
              <a:t>bytes</a:t>
            </a:r>
            <a:r>
              <a:rPr lang="ko-KR" altLang="en-US" dirty="0"/>
              <a:t>로 변환하여 </a:t>
            </a:r>
            <a:r>
              <a:rPr lang="en-US" altLang="ko-KR" dirty="0"/>
              <a:t>function selector </a:t>
            </a:r>
            <a:r>
              <a:rPr lang="ko-KR" altLang="en-US" dirty="0"/>
              <a:t>뒤에 추가</a:t>
            </a:r>
            <a:endParaRPr lang="en-US" altLang="ko-KR" dirty="0"/>
          </a:p>
          <a:p>
            <a:pPr lvl="1"/>
            <a:r>
              <a:rPr lang="ko-KR" altLang="en-US" dirty="0"/>
              <a:t>타입</a:t>
            </a:r>
            <a:r>
              <a:rPr lang="en-US" altLang="ko-KR" dirty="0"/>
              <a:t>(Type)</a:t>
            </a:r>
          </a:p>
          <a:p>
            <a:pPr lvl="2"/>
            <a:r>
              <a:rPr lang="ko-KR" altLang="en-US" dirty="0"/>
              <a:t>고정 크기</a:t>
            </a:r>
            <a:r>
              <a:rPr lang="en-US" altLang="ko-KR" dirty="0"/>
              <a:t> (fixed-size) </a:t>
            </a:r>
            <a:r>
              <a:rPr lang="ko-KR" altLang="en-US" dirty="0"/>
              <a:t>타입</a:t>
            </a:r>
            <a:r>
              <a:rPr lang="en-US" altLang="ko-KR" dirty="0"/>
              <a:t>, </a:t>
            </a:r>
            <a:r>
              <a:rPr lang="ko-KR" altLang="en-US" dirty="0" err="1"/>
              <a:t>비고정</a:t>
            </a:r>
            <a:r>
              <a:rPr lang="ko-KR" altLang="en-US" dirty="0"/>
              <a:t> 크기</a:t>
            </a:r>
            <a:r>
              <a:rPr lang="en-US" altLang="ko-KR" dirty="0"/>
              <a:t>(non-fixed-size)</a:t>
            </a:r>
            <a:r>
              <a:rPr lang="ko-KR" altLang="en-US" dirty="0"/>
              <a:t> 타입</a:t>
            </a:r>
            <a:endParaRPr lang="en-US" altLang="ko-KR" dirty="0"/>
          </a:p>
          <a:p>
            <a:pPr lvl="2"/>
            <a:r>
              <a:rPr lang="ko-KR" altLang="en-US" dirty="0"/>
              <a:t>정적</a:t>
            </a:r>
            <a:r>
              <a:rPr lang="en-US" altLang="ko-KR" dirty="0"/>
              <a:t>(static)</a:t>
            </a:r>
            <a:r>
              <a:rPr lang="ko-KR" altLang="en-US" dirty="0"/>
              <a:t> 타입</a:t>
            </a:r>
            <a:r>
              <a:rPr lang="en-US" altLang="ko-KR" dirty="0"/>
              <a:t>, </a:t>
            </a:r>
            <a:r>
              <a:rPr lang="ko-KR" altLang="en-US" dirty="0"/>
              <a:t>동적</a:t>
            </a:r>
            <a:r>
              <a:rPr lang="en-US" altLang="ko-KR" dirty="0"/>
              <a:t>(dynamic)</a:t>
            </a:r>
            <a:r>
              <a:rPr lang="ko-KR" altLang="en-US" dirty="0"/>
              <a:t> 타입</a:t>
            </a:r>
            <a:endParaRPr lang="en-US" altLang="ko-KR" dirty="0">
              <a:solidFill>
                <a:srgbClr val="FFC7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ADD1312-BE51-4B7C-97AA-F120BA98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Contract ABI (Application Binary Interface)</a:t>
            </a:r>
            <a:endParaRPr lang="ko-KR" altLang="en-US" dirty="0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60F75326-84B0-46AB-9021-829D326EE948}"/>
              </a:ext>
            </a:extLst>
          </p:cNvPr>
          <p:cNvSpPr txBox="1">
            <a:spLocks/>
          </p:cNvSpPr>
          <p:nvPr/>
        </p:nvSpPr>
        <p:spPr>
          <a:xfrm>
            <a:off x="229028" y="4221088"/>
            <a:ext cx="11831365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ABI Encoding </a:t>
            </a:r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en-US" altLang="ko-KR" dirty="0"/>
              <a:t>function </a:t>
            </a:r>
            <a:r>
              <a:rPr lang="en-US" altLang="ko-KR" dirty="0">
                <a:solidFill>
                  <a:srgbClr val="00C8EB"/>
                </a:solidFill>
              </a:rPr>
              <a:t>transfer(address </a:t>
            </a:r>
            <a:r>
              <a:rPr lang="en-US" altLang="ko-KR" dirty="0"/>
              <a:t>to</a:t>
            </a:r>
            <a:r>
              <a:rPr lang="en-US" altLang="ko-KR" dirty="0">
                <a:solidFill>
                  <a:srgbClr val="00C8EB"/>
                </a:solidFill>
              </a:rPr>
              <a:t>, uint256 </a:t>
            </a:r>
            <a:r>
              <a:rPr lang="en-US" altLang="ko-KR" dirty="0"/>
              <a:t>value</a:t>
            </a:r>
            <a:r>
              <a:rPr lang="en-US" altLang="ko-KR" dirty="0">
                <a:solidFill>
                  <a:srgbClr val="00C8EB"/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➡</a:t>
            </a:r>
            <a:r>
              <a:rPr lang="en-US" altLang="ko-KR" dirty="0"/>
              <a:t> transfer("</a:t>
            </a:r>
            <a:r>
              <a:rPr lang="en-US" altLang="ko-KR" dirty="0">
                <a:latin typeface="Consolas" panose="020B0609020204030204" pitchFamily="49" charset="0"/>
              </a:rPr>
              <a:t>0x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911D6B77014FA58aFD85BE49e5148CBEAA3FeE39</a:t>
            </a:r>
            <a:r>
              <a:rPr lang="en-US" altLang="ko-KR" dirty="0"/>
              <a:t>", </a:t>
            </a:r>
            <a:r>
              <a:rPr lang="en-US" altLang="ko-KR" dirty="0">
                <a:solidFill>
                  <a:srgbClr val="FFC700"/>
                </a:solidFill>
              </a:rPr>
              <a:t>1000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/>
              <a:t>Function Selector</a:t>
            </a:r>
          </a:p>
          <a:p>
            <a:pPr lvl="2"/>
            <a:r>
              <a:rPr lang="en-US" altLang="ko-KR" dirty="0"/>
              <a:t>keccak-256("</a:t>
            </a:r>
            <a:r>
              <a:rPr lang="en-US" altLang="ko-KR" dirty="0">
                <a:solidFill>
                  <a:srgbClr val="00C8EB"/>
                </a:solidFill>
              </a:rPr>
              <a:t>transfer(address,uint256)</a:t>
            </a:r>
            <a:r>
              <a:rPr lang="en-US" altLang="ko-KR" dirty="0"/>
              <a:t>") = </a:t>
            </a:r>
            <a:r>
              <a:rPr lang="en-US" altLang="ko-KR" dirty="0">
                <a:latin typeface="Consolas" panose="020B0609020204030204" pitchFamily="49" charset="0"/>
              </a:rPr>
              <a:t>0x</a:t>
            </a:r>
            <a:r>
              <a:rPr lang="en-US" altLang="ko-KR" dirty="0">
                <a:solidFill>
                  <a:srgbClr val="00C8EB"/>
                </a:solidFill>
                <a:latin typeface="Consolas" panose="020B0609020204030204" pitchFamily="49" charset="0"/>
              </a:rPr>
              <a:t>a9059cbb</a:t>
            </a:r>
            <a:r>
              <a:rPr lang="en-US" altLang="ko-KR" dirty="0">
                <a:latin typeface="Consolas" panose="020B0609020204030204" pitchFamily="49" charset="0"/>
              </a:rPr>
              <a:t>2ab09eb219583f4a59a5d0623ade346d962bcd4e46b11da047c9049b</a:t>
            </a:r>
            <a:r>
              <a:rPr lang="en-US" altLang="ko-KR" dirty="0"/>
              <a:t> </a:t>
            </a:r>
            <a:r>
              <a:rPr lang="ko-KR" altLang="en-US" dirty="0"/>
              <a:t>➡ </a:t>
            </a:r>
            <a:r>
              <a:rPr lang="en-US" altLang="ko-KR" dirty="0">
                <a:latin typeface="Consolas" panose="020B0609020204030204" pitchFamily="49" charset="0"/>
              </a:rPr>
              <a:t>0x</a:t>
            </a:r>
            <a:r>
              <a:rPr lang="en-US" altLang="ko-KR" dirty="0">
                <a:solidFill>
                  <a:srgbClr val="00C8EB"/>
                </a:solidFill>
                <a:latin typeface="Consolas" panose="020B0609020204030204" pitchFamily="49" charset="0"/>
              </a:rPr>
              <a:t>a9059cbb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/>
              <a:t>Argument Encoding</a:t>
            </a:r>
          </a:p>
          <a:p>
            <a:pPr lvl="2"/>
            <a:r>
              <a:rPr lang="en-US" altLang="ko-KR" dirty="0"/>
              <a:t>address : </a:t>
            </a:r>
            <a:r>
              <a:rPr lang="en-US" altLang="ko-KR" dirty="0">
                <a:latin typeface="Consolas" panose="020B0609020204030204" pitchFamily="49" charset="0"/>
              </a:rPr>
              <a:t>0x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911D6B77014FA58aFD85BE49e5148CBEAA3FeE39</a:t>
            </a:r>
            <a:r>
              <a:rPr lang="ko-KR" altLang="en-US" dirty="0">
                <a:latin typeface="Consolas" panose="020B0609020204030204" pitchFamily="49" charset="0"/>
              </a:rPr>
              <a:t> ➡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911d6b77014fa58afd85be49e5148cbeaa3fee39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2"/>
            <a:r>
              <a:rPr lang="en-US" altLang="ko-KR" dirty="0"/>
              <a:t>uint256 : </a:t>
            </a:r>
            <a:r>
              <a:rPr lang="en-US" altLang="ko-KR" dirty="0">
                <a:solidFill>
                  <a:srgbClr val="FFC700"/>
                </a:solidFill>
              </a:rPr>
              <a:t>1000</a:t>
            </a:r>
            <a:r>
              <a:rPr lang="en-US" altLang="ko-KR" dirty="0"/>
              <a:t> </a:t>
            </a:r>
            <a:r>
              <a:rPr lang="ko-KR" altLang="en-US" dirty="0"/>
              <a:t>➡</a:t>
            </a:r>
            <a:r>
              <a:rPr lang="en-US" altLang="ko-KR" dirty="0"/>
              <a:t> 0x</a:t>
            </a:r>
            <a:r>
              <a:rPr lang="en-US" altLang="ko-KR" dirty="0">
                <a:solidFill>
                  <a:srgbClr val="FFC700"/>
                </a:solidFill>
              </a:rPr>
              <a:t>3e8 </a:t>
            </a:r>
            <a:r>
              <a:rPr lang="ko-KR" altLang="en-US" dirty="0"/>
              <a:t>➡</a:t>
            </a:r>
            <a:r>
              <a:rPr lang="en-US" altLang="ko-KR" dirty="0"/>
              <a:t>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</a:t>
            </a:r>
            <a:r>
              <a:rPr lang="en-US" altLang="ko-KR" dirty="0">
                <a:solidFill>
                  <a:srgbClr val="FFC700"/>
                </a:solidFill>
                <a:latin typeface="Consolas" panose="020B0609020204030204" pitchFamily="49" charset="0"/>
              </a:rPr>
              <a:t>3e8</a:t>
            </a:r>
          </a:p>
          <a:p>
            <a:pPr lvl="1"/>
            <a:r>
              <a:rPr lang="en-US" altLang="ko-KR" sz="1330" dirty="0">
                <a:latin typeface="Consolas" panose="020B0609020204030204" pitchFamily="49" charset="0"/>
              </a:rPr>
              <a:t>0x</a:t>
            </a:r>
            <a:r>
              <a:rPr lang="en-US" altLang="ko-KR" sz="1330" dirty="0">
                <a:solidFill>
                  <a:srgbClr val="00C8EB"/>
                </a:solidFill>
                <a:latin typeface="Consolas" panose="020B0609020204030204" pitchFamily="49" charset="0"/>
              </a:rPr>
              <a:t>a9059cbb</a:t>
            </a:r>
            <a:r>
              <a:rPr lang="en-US" altLang="ko-KR" sz="1330" dirty="0">
                <a:latin typeface="Consolas" panose="020B0609020204030204" pitchFamily="49" charset="0"/>
              </a:rPr>
              <a:t>000000000000000000000000</a:t>
            </a:r>
            <a:r>
              <a:rPr lang="en-US" altLang="ko-KR" sz="1330" dirty="0">
                <a:solidFill>
                  <a:srgbClr val="EF296B"/>
                </a:solidFill>
                <a:latin typeface="Consolas" panose="020B0609020204030204" pitchFamily="49" charset="0"/>
              </a:rPr>
              <a:t>911d6b77014fa58afd85be49e5148cbeaa3fee39</a:t>
            </a:r>
            <a:r>
              <a:rPr lang="en-US" altLang="ko-KR" sz="1330" dirty="0">
                <a:latin typeface="Consolas" panose="020B0609020204030204" pitchFamily="49" charset="0"/>
              </a:rPr>
              <a:t>0000000000000000000000000000000000000000000000000000000000000</a:t>
            </a:r>
            <a:r>
              <a:rPr lang="en-US" altLang="ko-KR" sz="1330" dirty="0">
                <a:solidFill>
                  <a:srgbClr val="FFC700"/>
                </a:solidFill>
                <a:latin typeface="Consolas" panose="020B0609020204030204" pitchFamily="49" charset="0"/>
              </a:rPr>
              <a:t>3e8</a:t>
            </a:r>
          </a:p>
          <a:p>
            <a:pPr lvl="1"/>
            <a:endParaRPr lang="en-US" altLang="ko-KR" dirty="0">
              <a:solidFill>
                <a:srgbClr val="FFC7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12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7DBC90B-F902-4FBD-9F2B-E2EF1CE4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61890"/>
            <a:ext cx="11683999" cy="6067253"/>
          </a:xfrm>
        </p:spPr>
        <p:txBody>
          <a:bodyPr>
            <a:normAutofit/>
          </a:bodyPr>
          <a:lstStyle/>
          <a:p>
            <a:r>
              <a:rPr lang="ko-KR" altLang="en-US" dirty="0"/>
              <a:t>정적 타입</a:t>
            </a:r>
            <a:r>
              <a:rPr lang="en-US" altLang="ko-KR" dirty="0"/>
              <a:t>(Static Type)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C2E525-B683-4EA0-A6AC-25A35548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</a:t>
            </a:r>
            <a:r>
              <a:rPr lang="ko-KR" altLang="en-US" dirty="0"/>
              <a:t>정적 타입</a:t>
            </a:r>
            <a:r>
              <a:rPr lang="en-US" altLang="ko-KR" dirty="0"/>
              <a:t>(Static Type)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A122F0EC-0997-4894-A80E-A3C0C36971D0}"/>
              </a:ext>
            </a:extLst>
          </p:cNvPr>
          <p:cNvSpPr txBox="1">
            <a:spLocks/>
          </p:cNvSpPr>
          <p:nvPr/>
        </p:nvSpPr>
        <p:spPr>
          <a:xfrm>
            <a:off x="231301" y="3435673"/>
            <a:ext cx="11683999" cy="3306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1" indent="0">
              <a:buNone/>
            </a:pP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B2EC943-5754-4AB3-8669-E2CA3350A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027119"/>
              </p:ext>
            </p:extLst>
          </p:nvPr>
        </p:nvGraphicFramePr>
        <p:xfrm>
          <a:off x="479376" y="1082021"/>
          <a:ext cx="11433608" cy="475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9633408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</a:tblGrid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n-lt"/>
                        </a:rPr>
                        <a:t>Description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uint</a:t>
                      </a:r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&lt;M&gt;</a:t>
                      </a:r>
                      <a:endParaRPr lang="ko-KR" altLang="en-US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M bits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부호 없는 정수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, 0 &lt; M &lt;= 256, M % 8 == 0.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예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 uint8, uint16, … , uint256 [left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padding]</a:t>
                      </a:r>
                      <a:endParaRPr lang="ko-KR" altLang="en-US" sz="15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int&lt;M&gt;</a:t>
                      </a:r>
                      <a:endParaRPr lang="ko-KR" altLang="en-US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M bits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부호 있는 정수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, 0 &lt; M &lt;= 256, M % 8 == 0.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예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 int8, int16, … , int256 [left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padding]</a:t>
                      </a:r>
                      <a:endParaRPr lang="ko-KR" altLang="en-US" sz="15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uint</a:t>
                      </a:r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, int</a:t>
                      </a:r>
                      <a:endParaRPr lang="ko-KR" altLang="en-US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kern="12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uint</a:t>
                      </a:r>
                      <a:r>
                        <a:rPr lang="en-US" altLang="ko-KR" sz="15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 uint256, int == int256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address</a:t>
                      </a:r>
                      <a:endParaRPr lang="ko-KR" altLang="en-US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주소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. address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➡ uint160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으로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75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불린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.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참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(true)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또는 거짓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(false). bool ➡ uint8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으로 처리하고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값을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0(false)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또는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1(true)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로 제한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bytes&lt;M&gt;</a:t>
                      </a:r>
                      <a:endParaRPr lang="ko-KR" altLang="en-US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M bytes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binary. 0 &lt; M &lt;= 32.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예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 bytes1, bytes2, … , bytes32 [right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padding]</a:t>
                      </a:r>
                      <a:endParaRPr lang="ko-KR" altLang="en-US" sz="15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53545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T[M]</a:t>
                      </a:r>
                      <a:endParaRPr lang="ko-KR" altLang="en-US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정적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(static)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타입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T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의 고정길이 배열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, M &gt;= 0</a:t>
                      </a:r>
                      <a:endParaRPr lang="ko-KR" altLang="en-US" sz="15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995689"/>
                  </a:ext>
                </a:extLst>
              </a:tr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fixed&lt;M&gt;x&lt;N&gt;</a:t>
                      </a:r>
                      <a:endParaRPr lang="en-US" altLang="ko-KR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부호 있는 고정 소수점 숫자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[solidity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미지원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]</a:t>
                      </a:r>
                      <a:endParaRPr lang="ko-KR" altLang="en-US" sz="15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95492"/>
                  </a:ext>
                </a:extLst>
              </a:tr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ufixed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&lt;M&gt;x&lt;N&gt;</a:t>
                      </a:r>
                      <a:endParaRPr lang="en-US" altLang="ko-KR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부호 없는 고정 소수점 숫자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[solidity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미지원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]</a:t>
                      </a:r>
                      <a:endParaRPr lang="ko-KR" altLang="en-US" sz="15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99483"/>
                  </a:ext>
                </a:extLst>
              </a:tr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address(20bytes) + function selector(4bytes) ➡ bytes24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으로 처리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[solidity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미지원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087671"/>
                  </a:ext>
                </a:extLst>
              </a:tr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(T</a:t>
                      </a:r>
                      <a:r>
                        <a:rPr lang="en-US" altLang="ko-KR" sz="1500" b="0" baseline="-25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,…,T</a:t>
                      </a:r>
                      <a:r>
                        <a:rPr lang="en-US" altLang="ko-KR" sz="1500" b="0" baseline="-25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k</a:t>
                      </a:r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튜플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(Tuple).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임의 타입의 묶음</a:t>
                      </a:r>
                      <a:b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모든 타입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T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가 정적 타입이면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Tuple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도 정적 타입</a:t>
                      </a:r>
                      <a:b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</a:b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개 이상 타입이 동적 타입이면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Tuple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도 동적 타입</a:t>
                      </a:r>
                      <a:b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예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 transfer(address to, uint256 amount) ➡ (address, uint256) ➡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정적 타입</a:t>
                      </a:r>
                      <a:endParaRPr lang="en-US" altLang="ko-KR" sz="15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예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 (string,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uint256) ➡ string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은 동적타입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➡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동적 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97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714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7DBC90B-F902-4FBD-9F2B-E2EF1CE4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61890"/>
            <a:ext cx="11683999" cy="6067253"/>
          </a:xfrm>
        </p:spPr>
        <p:txBody>
          <a:bodyPr>
            <a:normAutofit/>
          </a:bodyPr>
          <a:lstStyle/>
          <a:p>
            <a:r>
              <a:rPr lang="ko-KR" altLang="en-US" dirty="0"/>
              <a:t>정적 타입</a:t>
            </a:r>
            <a:r>
              <a:rPr lang="en-US" altLang="ko-KR" dirty="0"/>
              <a:t>(Static Type) Encoding </a:t>
            </a:r>
            <a:r>
              <a:rPr lang="ko-KR" altLang="en-US" dirty="0"/>
              <a:t>예제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C2E525-B683-4EA0-A6AC-25A35548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</a:t>
            </a:r>
            <a:r>
              <a:rPr lang="ko-KR" altLang="en-US" dirty="0"/>
              <a:t>정적 타입</a:t>
            </a:r>
            <a:r>
              <a:rPr lang="en-US" altLang="ko-KR" dirty="0"/>
              <a:t>(Static Type) </a:t>
            </a:r>
            <a:r>
              <a:rPr lang="ko-KR" altLang="en-US" dirty="0"/>
              <a:t>예제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54B35B1-4B82-491B-A924-10261DE81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84439"/>
              </p:ext>
            </p:extLst>
          </p:nvPr>
        </p:nvGraphicFramePr>
        <p:xfrm>
          <a:off x="479376" y="1089476"/>
          <a:ext cx="11435924" cy="305960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6899420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Encoding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uint8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255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0x00000000000000000000000000000000000000000000000000000000000000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ff</a:t>
                      </a:r>
                      <a:endParaRPr lang="ko-KR" altLang="en-US" sz="1400" dirty="0">
                        <a:solidFill>
                          <a:srgbClr val="00C8E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54650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uint256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255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0x00000000000000000000000000000000000000000000000000000000000000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ff</a:t>
                      </a:r>
                      <a:endParaRPr lang="ko-KR" altLang="en-US" sz="1400" dirty="0">
                        <a:solidFill>
                          <a:srgbClr val="00C8E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1302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0x000000000000000000000000000000000000000000000000000000000000000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C8E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0x000000000000000000000000000000000000000000000000000000000000000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address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0x911D6B77014FA58aFD85BE49e5148CBEAA3FeE39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911d6b77014fa58afd85be49e5148cbeaa3fee39</a:t>
                      </a:r>
                      <a:endParaRPr lang="ko-KR" altLang="en-US" sz="1400" dirty="0">
                        <a:solidFill>
                          <a:srgbClr val="00C8E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bytes1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0xab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ab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00000000000000000000000000000000000000000000000000000000000000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53545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bytes32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0xabcdef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abcdef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0000000000000000000000000000000000000000000000000000000000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95492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uint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[1,2,3]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0x000…00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000…00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000…00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rgbClr val="00C8E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56534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A122F0EC-0997-4894-A80E-A3C0C36971D0}"/>
              </a:ext>
            </a:extLst>
          </p:cNvPr>
          <p:cNvSpPr txBox="1">
            <a:spLocks/>
          </p:cNvSpPr>
          <p:nvPr/>
        </p:nvSpPr>
        <p:spPr>
          <a:xfrm>
            <a:off x="231301" y="3435673"/>
            <a:ext cx="11683999" cy="3306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826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D80415A-58F4-4112-9145-EE1BBCB64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/>
          <a:lstStyle/>
          <a:p>
            <a:r>
              <a:rPr lang="en-US" altLang="ko-KR" dirty="0"/>
              <a:t>OS :</a:t>
            </a:r>
            <a:r>
              <a:rPr lang="ko-KR" altLang="en-US" dirty="0"/>
              <a:t> </a:t>
            </a:r>
            <a:r>
              <a:rPr lang="en-US" altLang="ko-KR" dirty="0"/>
              <a:t>Ubuntu 20.04</a:t>
            </a:r>
          </a:p>
          <a:p>
            <a:r>
              <a:rPr lang="en-US" altLang="ko-KR" dirty="0" err="1"/>
              <a:t>geth</a:t>
            </a:r>
            <a:r>
              <a:rPr lang="en-US" altLang="ko-KR" dirty="0"/>
              <a:t> (go-</a:t>
            </a:r>
            <a:r>
              <a:rPr lang="en-US" altLang="ko-KR" dirty="0" err="1"/>
              <a:t>ethereum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Official Go implementation of the Ethereum protocol</a:t>
            </a:r>
          </a:p>
          <a:p>
            <a:pPr lvl="1"/>
            <a:r>
              <a:rPr lang="en-US" altLang="ko-KR" dirty="0" err="1"/>
              <a:t>Ehtereum</a:t>
            </a:r>
            <a:r>
              <a:rPr lang="en-US" altLang="ko-KR" dirty="0"/>
              <a:t> co-founder Jeffrey</a:t>
            </a:r>
            <a:r>
              <a:rPr lang="ko-KR" altLang="en-US" dirty="0"/>
              <a:t> </a:t>
            </a:r>
            <a:r>
              <a:rPr lang="en-US" altLang="ko-KR" dirty="0" err="1"/>
              <a:t>Wilcke</a:t>
            </a:r>
            <a:r>
              <a:rPr lang="ko-KR" altLang="en-US" dirty="0"/>
              <a:t> 개발</a:t>
            </a:r>
            <a:endParaRPr lang="en-US" altLang="ko-KR" dirty="0"/>
          </a:p>
          <a:p>
            <a:r>
              <a:rPr lang="ko-KR" altLang="en-US" dirty="0"/>
              <a:t>필요 프로그램 설치</a:t>
            </a:r>
            <a:r>
              <a:rPr lang="en-US" altLang="ko-KR" dirty="0"/>
              <a:t>, </a:t>
            </a:r>
            <a:r>
              <a:rPr lang="ko-KR" altLang="en-US" dirty="0"/>
              <a:t>소스코드 다운로드 및 </a:t>
            </a:r>
            <a:r>
              <a:rPr lang="en-US" altLang="ko-KR" dirty="0" err="1"/>
              <a:t>geth</a:t>
            </a:r>
            <a:r>
              <a:rPr lang="en-US" altLang="ko-KR" dirty="0"/>
              <a:t> </a:t>
            </a:r>
            <a:r>
              <a:rPr lang="ko-KR" altLang="en-US" dirty="0"/>
              <a:t>빌드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070A1E-D65B-4314-B7C2-4C1EF88E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구축 </a:t>
            </a:r>
            <a:r>
              <a:rPr lang="en-US" altLang="ko-KR" dirty="0"/>
              <a:t>[ </a:t>
            </a:r>
            <a:r>
              <a:rPr lang="en-US" altLang="ko-KR" dirty="0" err="1"/>
              <a:t>geth</a:t>
            </a:r>
            <a:r>
              <a:rPr lang="en-US" altLang="ko-KR" dirty="0"/>
              <a:t> ]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6D0D79-9BAC-474B-BEC7-F0DD74D3F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2564904"/>
            <a:ext cx="11445873" cy="1477328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sudo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apt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update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&amp;&amp;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sudo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apt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upgrade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sudo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apt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install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golang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make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gcc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tree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clone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https://github.com/ethereum/go-ethereum.git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go-ethereum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make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geth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35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0C2E525-B683-4EA0-A6AC-25A35548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</a:t>
            </a:r>
            <a:r>
              <a:rPr lang="ko-KR" altLang="en-US" dirty="0"/>
              <a:t>동적</a:t>
            </a:r>
            <a:r>
              <a:rPr lang="en-US" altLang="ko-KR" dirty="0"/>
              <a:t>(dynamic)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D425EF3-4368-469E-962C-9DAA5C20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950701" cy="2682131"/>
          </a:xfrm>
        </p:spPr>
        <p:txBody>
          <a:bodyPr>
            <a:normAutofit/>
          </a:bodyPr>
          <a:lstStyle/>
          <a:p>
            <a:r>
              <a:rPr lang="ko-KR" altLang="en-US" dirty="0"/>
              <a:t>동적</a:t>
            </a:r>
            <a:r>
              <a:rPr lang="en-US" altLang="ko-KR" dirty="0"/>
              <a:t>(dynamic) Type</a:t>
            </a:r>
          </a:p>
          <a:p>
            <a:pPr lvl="1"/>
            <a:r>
              <a:rPr lang="en-US" altLang="ko-KR" dirty="0"/>
              <a:t>bytes : </a:t>
            </a:r>
            <a:r>
              <a:rPr lang="ko-KR" altLang="en-US" dirty="0"/>
              <a:t>동적 크기 바이트 시퀀스</a:t>
            </a:r>
            <a:endParaRPr lang="en-US" altLang="ko-KR" dirty="0"/>
          </a:p>
          <a:p>
            <a:pPr lvl="1"/>
            <a:r>
              <a:rPr lang="en-US" altLang="ko-KR" dirty="0"/>
              <a:t>string : </a:t>
            </a:r>
            <a:r>
              <a:rPr lang="ko-KR" altLang="en-US" dirty="0"/>
              <a:t>동적 크기 </a:t>
            </a:r>
            <a:r>
              <a:rPr lang="en-US" altLang="ko-KR" dirty="0"/>
              <a:t>utf-8 </a:t>
            </a:r>
            <a:r>
              <a:rPr lang="ko-KR" altLang="en-US" dirty="0"/>
              <a:t>캐릭터 시퀀스</a:t>
            </a:r>
            <a:endParaRPr lang="en-US" altLang="ko-KR" dirty="0"/>
          </a:p>
          <a:p>
            <a:pPr lvl="1"/>
            <a:r>
              <a:rPr lang="en-US" altLang="ko-KR" dirty="0"/>
              <a:t>T[ ] for any T : </a:t>
            </a:r>
            <a:r>
              <a:rPr lang="ko-KR" altLang="en-US" dirty="0"/>
              <a:t>동적길이 배열</a:t>
            </a:r>
            <a:endParaRPr lang="en-US" altLang="ko-KR" dirty="0"/>
          </a:p>
          <a:p>
            <a:pPr lvl="1"/>
            <a:r>
              <a:rPr lang="en-US" altLang="ko-KR" dirty="0"/>
              <a:t>T[k] for any dynamic T and k &gt;= 0 : </a:t>
            </a:r>
            <a:r>
              <a:rPr lang="ko-KR" altLang="en-US" dirty="0"/>
              <a:t>동적 타입 </a:t>
            </a:r>
            <a:r>
              <a:rPr lang="en-US" altLang="ko-KR" dirty="0"/>
              <a:t>T</a:t>
            </a:r>
            <a:r>
              <a:rPr lang="ko-KR" altLang="en-US" dirty="0"/>
              <a:t>의 고정길이 배열</a:t>
            </a:r>
            <a:r>
              <a:rPr lang="en-US" altLang="ko-KR" dirty="0"/>
              <a:t>, </a:t>
            </a:r>
            <a:r>
              <a:rPr lang="ko-KR" altLang="en-US" dirty="0"/>
              <a:t>예</a:t>
            </a:r>
            <a:r>
              <a:rPr lang="en-US" altLang="ko-KR" dirty="0"/>
              <a:t>) string[2]</a:t>
            </a:r>
          </a:p>
          <a:p>
            <a:pPr lvl="1"/>
            <a:r>
              <a:rPr lang="en-US" altLang="ko-KR" dirty="0"/>
              <a:t>(T</a:t>
            </a:r>
            <a:r>
              <a:rPr lang="en-US" altLang="ko-KR" baseline="-25000" dirty="0"/>
              <a:t>1</a:t>
            </a:r>
            <a:r>
              <a:rPr lang="en-US" altLang="ko-KR" dirty="0"/>
              <a:t>,...,T</a:t>
            </a:r>
            <a:r>
              <a:rPr lang="en-US" altLang="ko-KR" baseline="-25000" dirty="0"/>
              <a:t>n</a:t>
            </a:r>
            <a:r>
              <a:rPr lang="en-US" altLang="ko-KR" dirty="0"/>
              <a:t>) if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i</a:t>
            </a:r>
            <a:r>
              <a:rPr lang="en-US" altLang="ko-KR" dirty="0"/>
              <a:t> is dynamic, 1 &lt;= </a:t>
            </a:r>
            <a:r>
              <a:rPr lang="en-US" altLang="ko-KR" dirty="0" err="1"/>
              <a:t>i</a:t>
            </a:r>
            <a:r>
              <a:rPr lang="en-US" altLang="ko-KR" dirty="0"/>
              <a:t> &lt; = k : </a:t>
            </a:r>
            <a:r>
              <a:rPr lang="ko-KR" altLang="en-US" dirty="0"/>
              <a:t>하나</a:t>
            </a:r>
            <a:r>
              <a:rPr lang="en-US" altLang="ko-KR" dirty="0"/>
              <a:t> </a:t>
            </a:r>
            <a:r>
              <a:rPr lang="ko-KR" altLang="en-US" dirty="0"/>
              <a:t>이상이 동적 타입인 경우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(address, uint256) ➡ </a:t>
            </a:r>
            <a:r>
              <a:rPr lang="ko-KR" altLang="en-US" dirty="0"/>
              <a:t>모두 정적 타입 </a:t>
            </a:r>
            <a:r>
              <a:rPr lang="en-US" altLang="ko-KR" dirty="0"/>
              <a:t>➡ tuple</a:t>
            </a:r>
            <a:r>
              <a:rPr lang="ko-KR" altLang="en-US" dirty="0"/>
              <a:t>은 정적 타입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(string, uint256) ➡ string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동적 타입 ➡ </a:t>
            </a:r>
            <a:r>
              <a:rPr lang="en-US" altLang="ko-KR" dirty="0"/>
              <a:t>tuple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동적 타입</a:t>
            </a:r>
            <a:r>
              <a:rPr lang="en-US" altLang="ko-KR" dirty="0"/>
              <a:t> </a:t>
            </a:r>
          </a:p>
        </p:txBody>
      </p:sp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E4CBC101-B382-4832-A6E9-18AF8E686357}"/>
              </a:ext>
            </a:extLst>
          </p:cNvPr>
          <p:cNvSpPr txBox="1">
            <a:spLocks/>
          </p:cNvSpPr>
          <p:nvPr/>
        </p:nvSpPr>
        <p:spPr>
          <a:xfrm>
            <a:off x="241299" y="3206261"/>
            <a:ext cx="11950701" cy="1976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bytes encoding </a:t>
            </a:r>
            <a:r>
              <a:rPr lang="en-US" altLang="ko-KR" sz="1400" dirty="0"/>
              <a:t>[ enc(X) = enc(k) </a:t>
            </a:r>
            <a:r>
              <a:rPr lang="en-US" altLang="ko-KR" sz="1400" dirty="0" err="1"/>
              <a:t>pad_right</a:t>
            </a:r>
            <a:r>
              <a:rPr lang="en-US" altLang="ko-KR" sz="1400" dirty="0"/>
              <a:t>(X), k = number of bytes ]</a:t>
            </a:r>
          </a:p>
          <a:p>
            <a:pPr lvl="1"/>
            <a:r>
              <a:rPr lang="en-US" altLang="ko-KR" dirty="0">
                <a:solidFill>
                  <a:srgbClr val="00C8EB"/>
                </a:solidFill>
              </a:rPr>
              <a:t>{number of bytes : uint256}</a:t>
            </a:r>
            <a:r>
              <a:rPr lang="en-US" altLang="ko-KR" dirty="0"/>
              <a:t> + </a:t>
            </a:r>
            <a:r>
              <a:rPr lang="en-US" altLang="ko-KR" dirty="0">
                <a:solidFill>
                  <a:srgbClr val="EF296B"/>
                </a:solidFill>
              </a:rPr>
              <a:t>{bytes with right padding : multiple of 32bytes}</a:t>
            </a:r>
            <a:endParaRPr lang="en-US" altLang="ko-KR" sz="1400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0x</a:t>
            </a:r>
            <a:r>
              <a:rPr lang="en-US" altLang="ko-KR" dirty="0">
                <a:solidFill>
                  <a:srgbClr val="EF296B"/>
                </a:solidFill>
              </a:rPr>
              <a:t>616263 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EF296B"/>
                </a:solidFill>
              </a:rPr>
              <a:t> [ </a:t>
            </a:r>
            <a:r>
              <a:rPr lang="en-US" altLang="ko-KR" dirty="0"/>
              <a:t>0x</a:t>
            </a:r>
            <a:r>
              <a:rPr lang="en-US" altLang="ko-KR" dirty="0">
                <a:solidFill>
                  <a:srgbClr val="EF296B"/>
                </a:solidFill>
              </a:rPr>
              <a:t>61, </a:t>
            </a:r>
            <a:r>
              <a:rPr lang="en-US" altLang="ko-KR" dirty="0"/>
              <a:t>0x</a:t>
            </a:r>
            <a:r>
              <a:rPr lang="en-US" altLang="ko-KR" dirty="0">
                <a:solidFill>
                  <a:srgbClr val="EF296B"/>
                </a:solidFill>
              </a:rPr>
              <a:t>62, </a:t>
            </a:r>
            <a:r>
              <a:rPr lang="en-US" altLang="ko-KR" dirty="0"/>
              <a:t>0x</a:t>
            </a:r>
            <a:r>
              <a:rPr lang="en-US" altLang="ko-KR" dirty="0">
                <a:solidFill>
                  <a:srgbClr val="EF296B"/>
                </a:solidFill>
              </a:rPr>
              <a:t>63 ]</a:t>
            </a:r>
          </a:p>
          <a:p>
            <a:pPr lvl="2"/>
            <a:r>
              <a:rPr lang="en-US" altLang="ko-KR" dirty="0">
                <a:solidFill>
                  <a:srgbClr val="00C8EB"/>
                </a:solidFill>
              </a:rPr>
              <a:t>length</a:t>
            </a:r>
            <a:r>
              <a:rPr lang="en-US" altLang="ko-KR" dirty="0"/>
              <a:t>(0x616263) = </a:t>
            </a:r>
            <a:r>
              <a:rPr lang="en-US" altLang="ko-KR" dirty="0">
                <a:solidFill>
                  <a:srgbClr val="00C8EB"/>
                </a:solidFill>
              </a:rPr>
              <a:t>3</a:t>
            </a:r>
            <a:r>
              <a:rPr lang="en-US" altLang="ko-KR" dirty="0"/>
              <a:t> ➡ 0x000000000000000000000000000000000000000000000000000000000000000</a:t>
            </a:r>
            <a:r>
              <a:rPr lang="en-US" altLang="ko-KR" dirty="0">
                <a:solidFill>
                  <a:srgbClr val="00C8EB"/>
                </a:solidFill>
              </a:rPr>
              <a:t>3</a:t>
            </a:r>
          </a:p>
          <a:p>
            <a:pPr lvl="2"/>
            <a:r>
              <a:rPr lang="en-US" altLang="ko-KR" dirty="0"/>
              <a:t>0x</a:t>
            </a:r>
            <a:r>
              <a:rPr lang="en-US" altLang="ko-KR" dirty="0">
                <a:solidFill>
                  <a:srgbClr val="EF296B"/>
                </a:solidFill>
              </a:rPr>
              <a:t>616263</a:t>
            </a:r>
            <a:r>
              <a:rPr lang="en-US" altLang="ko-KR" dirty="0">
                <a:solidFill>
                  <a:srgbClr val="00C8EB"/>
                </a:solidFill>
              </a:rPr>
              <a:t> </a:t>
            </a:r>
            <a:r>
              <a:rPr lang="en-US" altLang="ko-KR" dirty="0"/>
              <a:t>➡ right padding ➡ 0x</a:t>
            </a:r>
            <a:r>
              <a:rPr lang="en-US" altLang="ko-KR" dirty="0">
                <a:solidFill>
                  <a:srgbClr val="EF296B"/>
                </a:solidFill>
              </a:rPr>
              <a:t>616263</a:t>
            </a:r>
            <a:r>
              <a:rPr lang="en-US" altLang="ko-KR" dirty="0"/>
              <a:t>0000000000000000000000000000000000000000000000000000000000</a:t>
            </a:r>
          </a:p>
          <a:p>
            <a:pPr lvl="2"/>
            <a:r>
              <a:rPr lang="en-US" altLang="ko-KR" sz="1340" dirty="0"/>
              <a:t>0x</a:t>
            </a:r>
            <a:r>
              <a:rPr lang="en-US" altLang="ko-KR" sz="1340" dirty="0">
                <a:solidFill>
                  <a:srgbClr val="00C8EB"/>
                </a:solidFill>
              </a:rPr>
              <a:t>0000000000000000000000000000000000000000000000000000000000000003</a:t>
            </a:r>
            <a:r>
              <a:rPr lang="en-US" altLang="ko-KR" sz="1340" dirty="0">
                <a:solidFill>
                  <a:srgbClr val="EF296B"/>
                </a:solidFill>
              </a:rPr>
              <a:t>6162630000000000000000000000000000000000000000000000000000000000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AA659B6-19E7-4A15-BCC7-71BF25C9A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147251"/>
              </p:ext>
            </p:extLst>
          </p:nvPr>
        </p:nvGraphicFramePr>
        <p:xfrm>
          <a:off x="7726401" y="986420"/>
          <a:ext cx="4202247" cy="182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58031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</a:tblGrid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Solidity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ABI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address payable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address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54650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address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1302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enum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uint8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struct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tuple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user defined value types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기반 타입을 따름</a:t>
                      </a:r>
                      <a:endParaRPr lang="en-US" altLang="ko-KR" sz="12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type C is V ➡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0509883-8BBA-4A77-A6C6-3C83A4E27CB8}"/>
              </a:ext>
            </a:extLst>
          </p:cNvPr>
          <p:cNvSpPr txBox="1"/>
          <p:nvPr/>
        </p:nvSpPr>
        <p:spPr>
          <a:xfrm>
            <a:off x="7662002" y="659598"/>
            <a:ext cx="2143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9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Solidity to ABI </a:t>
            </a:r>
            <a:r>
              <a:rPr lang="ko-KR" altLang="en-US" sz="1600" spc="-9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타입</a:t>
            </a:r>
            <a:r>
              <a:rPr lang="en-US" altLang="ko-KR" sz="1600" spc="-9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600" spc="-9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매핑</a:t>
            </a:r>
            <a:endParaRPr lang="ko-KR" altLang="en-US" sz="1600" dirty="0"/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CB1D876E-20EE-4107-AE84-B2D742F9F288}"/>
              </a:ext>
            </a:extLst>
          </p:cNvPr>
          <p:cNvSpPr txBox="1">
            <a:spLocks/>
          </p:cNvSpPr>
          <p:nvPr/>
        </p:nvSpPr>
        <p:spPr>
          <a:xfrm>
            <a:off x="241299" y="5157192"/>
            <a:ext cx="11950701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string encoding </a:t>
            </a:r>
            <a:r>
              <a:rPr lang="en-US" altLang="ko-KR" sz="1400" dirty="0"/>
              <a:t>[ </a:t>
            </a:r>
            <a:r>
              <a:rPr lang="fr-FR" altLang="ko-KR" sz="1400" dirty="0"/>
              <a:t>enc(X) = enc(enc_utf8(X) ]</a:t>
            </a:r>
            <a:endParaRPr lang="en-US" altLang="ko-KR" sz="1400" dirty="0"/>
          </a:p>
          <a:p>
            <a:pPr lvl="1"/>
            <a:r>
              <a:rPr lang="en-US" altLang="ko-KR" dirty="0"/>
              <a:t>string ➡ convert to utf-8 bytes ➡ bytes encoding</a:t>
            </a:r>
            <a:endParaRPr lang="en-US" altLang="ko-KR" sz="1400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EF296B"/>
                </a:solidFill>
              </a:rPr>
              <a:t>"</a:t>
            </a:r>
            <a:r>
              <a:rPr lang="en-US" altLang="ko-KR" dirty="0" err="1">
                <a:solidFill>
                  <a:srgbClr val="EF296B"/>
                </a:solidFill>
              </a:rPr>
              <a:t>abc</a:t>
            </a:r>
            <a:r>
              <a:rPr lang="en-US" altLang="ko-KR" dirty="0">
                <a:solidFill>
                  <a:srgbClr val="EF296B"/>
                </a:solidFill>
              </a:rPr>
              <a:t>"</a:t>
            </a:r>
          </a:p>
          <a:p>
            <a:pPr lvl="2"/>
            <a:r>
              <a:rPr lang="en-US" altLang="ko-KR" dirty="0"/>
              <a:t>"</a:t>
            </a:r>
            <a:r>
              <a:rPr lang="en-US" altLang="ko-KR" dirty="0" err="1"/>
              <a:t>abc</a:t>
            </a:r>
            <a:r>
              <a:rPr lang="en-US" altLang="ko-KR" dirty="0"/>
              <a:t>" ➡ </a:t>
            </a:r>
            <a:r>
              <a:rPr lang="en-US" altLang="ko-KR" dirty="0">
                <a:solidFill>
                  <a:srgbClr val="EF296B"/>
                </a:solidFill>
              </a:rPr>
              <a:t>[ </a:t>
            </a:r>
            <a:r>
              <a:rPr lang="en-US" altLang="ko-KR" dirty="0"/>
              <a:t>0x</a:t>
            </a:r>
            <a:r>
              <a:rPr lang="en-US" altLang="ko-KR" dirty="0">
                <a:solidFill>
                  <a:srgbClr val="EF296B"/>
                </a:solidFill>
              </a:rPr>
              <a:t>61, </a:t>
            </a:r>
            <a:r>
              <a:rPr lang="en-US" altLang="ko-KR" dirty="0"/>
              <a:t>0x</a:t>
            </a:r>
            <a:r>
              <a:rPr lang="en-US" altLang="ko-KR" dirty="0">
                <a:solidFill>
                  <a:srgbClr val="EF296B"/>
                </a:solidFill>
              </a:rPr>
              <a:t>62, </a:t>
            </a:r>
            <a:r>
              <a:rPr lang="en-US" altLang="ko-KR" dirty="0"/>
              <a:t>0x</a:t>
            </a:r>
            <a:r>
              <a:rPr lang="en-US" altLang="ko-KR" dirty="0">
                <a:solidFill>
                  <a:srgbClr val="EF296B"/>
                </a:solidFill>
              </a:rPr>
              <a:t>63 ]</a:t>
            </a:r>
          </a:p>
          <a:p>
            <a:pPr lvl="2"/>
            <a:r>
              <a:rPr lang="en-US" altLang="ko-KR" sz="1340" dirty="0"/>
              <a:t>0x</a:t>
            </a:r>
            <a:r>
              <a:rPr lang="en-US" altLang="ko-KR" sz="1340" dirty="0">
                <a:solidFill>
                  <a:srgbClr val="00C8EB"/>
                </a:solidFill>
              </a:rPr>
              <a:t>0000000000000000000000000000000000000000000000000000000000000003</a:t>
            </a:r>
            <a:r>
              <a:rPr lang="en-US" altLang="ko-KR" sz="1340" dirty="0">
                <a:solidFill>
                  <a:srgbClr val="EF296B"/>
                </a:solidFill>
              </a:rPr>
              <a:t>6162630000000000000000000000000000000000000000000000000000000000</a:t>
            </a:r>
            <a:endParaRPr lang="en-US" altLang="ko-KR" sz="1340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530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0C2E525-B683-4EA0-A6AC-25A35548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</a:t>
            </a:r>
            <a:r>
              <a:rPr lang="ko-KR" altLang="en-US" dirty="0"/>
              <a:t>동적</a:t>
            </a:r>
            <a:r>
              <a:rPr lang="en-US" altLang="ko-KR" dirty="0"/>
              <a:t>(dynamic)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D425EF3-4368-469E-962C-9DAA5C20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950701" cy="6067253"/>
          </a:xfrm>
        </p:spPr>
        <p:txBody>
          <a:bodyPr>
            <a:normAutofit/>
          </a:bodyPr>
          <a:lstStyle/>
          <a:p>
            <a:r>
              <a:rPr lang="en-US" altLang="ko-KR" dirty="0"/>
              <a:t>T[ ] for any T </a:t>
            </a:r>
            <a:r>
              <a:rPr lang="en-US" altLang="ko-KR" sz="1400" dirty="0"/>
              <a:t>[ enc(X) = enc(k) enc(X[0], … , X[k-1]) , k = size of array ]</a:t>
            </a:r>
          </a:p>
          <a:p>
            <a:pPr lvl="1"/>
            <a:r>
              <a:rPr lang="en-US" altLang="ko-KR" dirty="0">
                <a:solidFill>
                  <a:srgbClr val="00C8EB"/>
                </a:solidFill>
              </a:rPr>
              <a:t>{size of array: uint256}</a:t>
            </a:r>
            <a:r>
              <a:rPr lang="en-US" altLang="ko-KR" dirty="0"/>
              <a:t> + </a:t>
            </a:r>
            <a:r>
              <a:rPr lang="en-US" altLang="ko-KR" dirty="0">
                <a:solidFill>
                  <a:srgbClr val="EF296B"/>
                </a:solidFill>
              </a:rPr>
              <a:t>{encoding(X[0])} </a:t>
            </a:r>
            <a:r>
              <a:rPr lang="en-US" altLang="ko-KR" dirty="0"/>
              <a:t>+</a:t>
            </a:r>
            <a:r>
              <a:rPr lang="en-US" altLang="ko-KR" dirty="0">
                <a:solidFill>
                  <a:srgbClr val="EF296B"/>
                </a:solidFill>
              </a:rPr>
              <a:t> … </a:t>
            </a:r>
            <a:r>
              <a:rPr lang="en-US" altLang="ko-KR" dirty="0"/>
              <a:t>+</a:t>
            </a:r>
            <a:r>
              <a:rPr lang="en-US" altLang="ko-KR" dirty="0">
                <a:solidFill>
                  <a:srgbClr val="EF296B"/>
                </a:solidFill>
              </a:rPr>
              <a:t> {encoding(X[k-1])}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uint256[] = [</a:t>
            </a:r>
            <a:r>
              <a:rPr lang="en-US" altLang="ko-KR" dirty="0">
                <a:solidFill>
                  <a:srgbClr val="EF296B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EF296B"/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EF296B"/>
                </a:solidFill>
              </a:rPr>
              <a:t>3</a:t>
            </a:r>
            <a:r>
              <a:rPr lang="en-US" altLang="ko-KR" dirty="0"/>
              <a:t>]</a:t>
            </a:r>
            <a:endParaRPr lang="en-US" altLang="ko-KR" dirty="0">
              <a:solidFill>
                <a:srgbClr val="EF296B"/>
              </a:solidFill>
            </a:endParaRPr>
          </a:p>
          <a:p>
            <a:pPr lvl="2"/>
            <a:r>
              <a:rPr lang="en-US" altLang="ko-KR" dirty="0"/>
              <a:t>size of array = </a:t>
            </a:r>
            <a:r>
              <a:rPr lang="en-US" altLang="ko-KR" dirty="0">
                <a:solidFill>
                  <a:srgbClr val="00C8EB"/>
                </a:solidFill>
              </a:rPr>
              <a:t>3</a:t>
            </a:r>
            <a:r>
              <a:rPr lang="en-US" altLang="ko-KR" dirty="0"/>
              <a:t> ➡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0x000000000000000000000000000000000000000000000000000000000000000</a:t>
            </a:r>
            <a:r>
              <a:rPr lang="en-US" altLang="ko-KR" dirty="0">
                <a:solidFill>
                  <a:srgbClr val="00C8EB"/>
                </a:solidFill>
                <a:latin typeface="Consolas" panose="020B0609020204030204" pitchFamily="49" charset="0"/>
              </a:rPr>
              <a:t>3</a:t>
            </a:r>
          </a:p>
          <a:p>
            <a:pPr lvl="2"/>
            <a:r>
              <a:rPr lang="en-US" altLang="ko-KR" dirty="0"/>
              <a:t>encoding(</a:t>
            </a:r>
            <a:r>
              <a:rPr lang="en-US" altLang="ko-KR" dirty="0">
                <a:solidFill>
                  <a:srgbClr val="EF296B"/>
                </a:solidFill>
              </a:rPr>
              <a:t>1</a:t>
            </a:r>
            <a:r>
              <a:rPr lang="en-US" altLang="ko-KR" dirty="0"/>
              <a:t>) =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1</a:t>
            </a:r>
          </a:p>
          <a:p>
            <a:pPr lvl="2"/>
            <a:r>
              <a:rPr lang="en-US" altLang="ko-KR" dirty="0"/>
              <a:t>encoding(</a:t>
            </a:r>
            <a:r>
              <a:rPr lang="en-US" altLang="ko-KR" dirty="0">
                <a:solidFill>
                  <a:srgbClr val="EF296B"/>
                </a:solidFill>
              </a:rPr>
              <a:t>2</a:t>
            </a:r>
            <a:r>
              <a:rPr lang="en-US" altLang="ko-KR" dirty="0"/>
              <a:t>) =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2</a:t>
            </a:r>
          </a:p>
          <a:p>
            <a:pPr lvl="2"/>
            <a:r>
              <a:rPr lang="en-US" altLang="ko-KR" dirty="0"/>
              <a:t>encoding(</a:t>
            </a:r>
            <a:r>
              <a:rPr lang="en-US" altLang="ko-KR" dirty="0">
                <a:solidFill>
                  <a:srgbClr val="EF296B"/>
                </a:solidFill>
              </a:rPr>
              <a:t>3</a:t>
            </a:r>
            <a:r>
              <a:rPr lang="en-US" altLang="ko-KR" dirty="0"/>
              <a:t>) =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3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0x000000000000000000000000000000000000000000000000000000000000000</a:t>
            </a:r>
            <a:r>
              <a:rPr lang="en-US" altLang="ko-KR" dirty="0">
                <a:solidFill>
                  <a:srgbClr val="00C8EB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latin typeface="Consolas" panose="020B0609020204030204" pitchFamily="49" charset="0"/>
              </a:rPr>
              <a:t>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latin typeface="Consolas" panose="020B0609020204030204" pitchFamily="49" charset="0"/>
              </a:rPr>
              <a:t>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latin typeface="Consolas" panose="020B0609020204030204" pitchFamily="49" charset="0"/>
              </a:rPr>
              <a:t>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3</a:t>
            </a:r>
            <a:endParaRPr lang="en-US" altLang="ko-KR" dirty="0">
              <a:solidFill>
                <a:srgbClr val="EF296B"/>
              </a:solidFill>
            </a:endParaRPr>
          </a:p>
          <a:p>
            <a:pPr lvl="2"/>
            <a:endParaRPr lang="en-US" altLang="ko-KR" dirty="0">
              <a:solidFill>
                <a:srgbClr val="00C8EB"/>
              </a:solidFill>
            </a:endParaRPr>
          </a:p>
          <a:p>
            <a:pPr lvl="2"/>
            <a:endParaRPr lang="en-US" altLang="ko-KR" dirty="0">
              <a:solidFill>
                <a:srgbClr val="00C8EB"/>
              </a:solidFill>
            </a:endParaRPr>
          </a:p>
          <a:p>
            <a:pPr lvl="2"/>
            <a:endParaRPr lang="en-US" altLang="ko-KR" dirty="0">
              <a:solidFill>
                <a:srgbClr val="00C8EB"/>
              </a:solidFill>
            </a:endParaRPr>
          </a:p>
          <a:p>
            <a:pPr lvl="2"/>
            <a:endParaRPr lang="en-US" altLang="ko-KR" sz="1340" dirty="0"/>
          </a:p>
        </p:txBody>
      </p:sp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E4CBC101-B382-4832-A6E9-18AF8E686357}"/>
              </a:ext>
            </a:extLst>
          </p:cNvPr>
          <p:cNvSpPr txBox="1">
            <a:spLocks/>
          </p:cNvSpPr>
          <p:nvPr/>
        </p:nvSpPr>
        <p:spPr>
          <a:xfrm>
            <a:off x="241299" y="2892289"/>
            <a:ext cx="11950701" cy="176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40" dirty="0">
              <a:solidFill>
                <a:srgbClr val="EF296B"/>
              </a:solidFill>
            </a:endParaRPr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4F2AD373-3132-4E8E-9547-8730EABAF3AE}"/>
              </a:ext>
            </a:extLst>
          </p:cNvPr>
          <p:cNvSpPr txBox="1">
            <a:spLocks/>
          </p:cNvSpPr>
          <p:nvPr/>
        </p:nvSpPr>
        <p:spPr>
          <a:xfrm>
            <a:off x="227013" y="3428999"/>
            <a:ext cx="11950701" cy="2754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T[k] for static type T and k &gt;= 0  </a:t>
            </a:r>
            <a:r>
              <a:rPr lang="en-US" altLang="ko-KR" sz="1400" dirty="0"/>
              <a:t>[ </a:t>
            </a:r>
            <a:r>
              <a:rPr lang="fr-FR" altLang="ko-KR" sz="1400" dirty="0"/>
              <a:t>enc(X) = enc((X[0], ..., X[k-1]))</a:t>
            </a:r>
            <a:r>
              <a:rPr lang="en-US" altLang="ko-KR" sz="1400" dirty="0"/>
              <a:t>]</a:t>
            </a:r>
          </a:p>
          <a:p>
            <a:pPr lvl="1"/>
            <a:r>
              <a:rPr lang="en-US" altLang="ko-KR" dirty="0">
                <a:solidFill>
                  <a:srgbClr val="EF296B"/>
                </a:solidFill>
              </a:rPr>
              <a:t>{encoding(X[0])} </a:t>
            </a:r>
            <a:r>
              <a:rPr lang="en-US" altLang="ko-KR" dirty="0"/>
              <a:t>+</a:t>
            </a:r>
            <a:r>
              <a:rPr lang="en-US" altLang="ko-KR" dirty="0">
                <a:solidFill>
                  <a:srgbClr val="EF296B"/>
                </a:solidFill>
              </a:rPr>
              <a:t> … </a:t>
            </a:r>
            <a:r>
              <a:rPr lang="en-US" altLang="ko-KR" dirty="0"/>
              <a:t>+</a:t>
            </a:r>
            <a:r>
              <a:rPr lang="en-US" altLang="ko-KR" dirty="0">
                <a:solidFill>
                  <a:srgbClr val="EF296B"/>
                </a:solidFill>
              </a:rPr>
              <a:t> {encoding(X[k-1])}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uint256[3] = [</a:t>
            </a:r>
            <a:r>
              <a:rPr lang="en-US" altLang="ko-KR" dirty="0">
                <a:solidFill>
                  <a:srgbClr val="EF296B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EF296B"/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EF296B"/>
                </a:solidFill>
              </a:rPr>
              <a:t>3</a:t>
            </a:r>
            <a:r>
              <a:rPr lang="en-US" altLang="ko-KR" dirty="0"/>
              <a:t>]</a:t>
            </a:r>
            <a:endParaRPr lang="en-US" altLang="ko-KR" dirty="0">
              <a:solidFill>
                <a:srgbClr val="EF296B"/>
              </a:solidFill>
            </a:endParaRPr>
          </a:p>
          <a:p>
            <a:pPr lvl="2"/>
            <a:r>
              <a:rPr lang="en-US" altLang="ko-KR" dirty="0"/>
              <a:t>encoding(</a:t>
            </a:r>
            <a:r>
              <a:rPr lang="en-US" altLang="ko-KR" dirty="0">
                <a:solidFill>
                  <a:srgbClr val="EF296B"/>
                </a:solidFill>
              </a:rPr>
              <a:t>1</a:t>
            </a:r>
            <a:r>
              <a:rPr lang="en-US" altLang="ko-KR" dirty="0"/>
              <a:t>) =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1</a:t>
            </a:r>
          </a:p>
          <a:p>
            <a:pPr lvl="2"/>
            <a:r>
              <a:rPr lang="en-US" altLang="ko-KR" dirty="0"/>
              <a:t>encoding(</a:t>
            </a:r>
            <a:r>
              <a:rPr lang="en-US" altLang="ko-KR" dirty="0">
                <a:solidFill>
                  <a:srgbClr val="EF296B"/>
                </a:solidFill>
              </a:rPr>
              <a:t>2</a:t>
            </a:r>
            <a:r>
              <a:rPr lang="en-US" altLang="ko-KR" dirty="0"/>
              <a:t>) =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2</a:t>
            </a:r>
          </a:p>
          <a:p>
            <a:pPr lvl="2"/>
            <a:r>
              <a:rPr lang="en-US" altLang="ko-KR" dirty="0"/>
              <a:t>encoding(</a:t>
            </a:r>
            <a:r>
              <a:rPr lang="en-US" altLang="ko-KR" dirty="0">
                <a:solidFill>
                  <a:srgbClr val="EF296B"/>
                </a:solidFill>
              </a:rPr>
              <a:t>3</a:t>
            </a:r>
            <a:r>
              <a:rPr lang="en-US" altLang="ko-KR" dirty="0"/>
              <a:t>) =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3</a:t>
            </a:r>
          </a:p>
          <a:p>
            <a:pPr lvl="2"/>
            <a:r>
              <a:rPr lang="en-US" altLang="ko-KR" dirty="0"/>
              <a:t>0x</a:t>
            </a:r>
            <a:r>
              <a:rPr lang="en-US" altLang="ko-KR" dirty="0">
                <a:latin typeface="Consolas" panose="020B0609020204030204" pitchFamily="49" charset="0"/>
              </a:rPr>
              <a:t>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latin typeface="Consolas" panose="020B0609020204030204" pitchFamily="49" charset="0"/>
              </a:rPr>
              <a:t>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latin typeface="Consolas" panose="020B0609020204030204" pitchFamily="49" charset="0"/>
              </a:rPr>
              <a:t>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3</a:t>
            </a:r>
          </a:p>
          <a:p>
            <a:pPr lvl="2"/>
            <a:endParaRPr lang="en-US" altLang="ko-KR" dirty="0">
              <a:solidFill>
                <a:srgbClr val="00C8EB"/>
              </a:solidFill>
            </a:endParaRPr>
          </a:p>
          <a:p>
            <a:pPr lvl="2"/>
            <a:endParaRPr lang="en-US" altLang="ko-KR" dirty="0">
              <a:solidFill>
                <a:srgbClr val="00C8EB"/>
              </a:solidFill>
            </a:endParaRPr>
          </a:p>
          <a:p>
            <a:pPr lvl="2"/>
            <a:endParaRPr lang="en-US" altLang="ko-KR" dirty="0">
              <a:solidFill>
                <a:srgbClr val="00C8EB"/>
              </a:solidFill>
            </a:endParaRPr>
          </a:p>
          <a:p>
            <a:pPr lvl="2"/>
            <a:endParaRPr lang="en-US" altLang="ko-KR" sz="1340" dirty="0"/>
          </a:p>
        </p:txBody>
      </p:sp>
    </p:spTree>
    <p:extLst>
      <p:ext uri="{BB962C8B-B14F-4D97-AF65-F5344CB8AC3E}">
        <p14:creationId xmlns:p14="http://schemas.microsoft.com/office/powerpoint/2010/main" val="330317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0F27273-F2B4-47FB-9922-99D2AB7D5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831365" cy="6067254"/>
          </a:xfrm>
        </p:spPr>
        <p:txBody>
          <a:bodyPr>
            <a:normAutofit/>
          </a:bodyPr>
          <a:lstStyle/>
          <a:p>
            <a:pPr marL="144000"/>
            <a:r>
              <a:rPr lang="en-US" altLang="ko-KR" dirty="0" err="1">
                <a:solidFill>
                  <a:srgbClr val="00C8EB"/>
                </a:solidFill>
              </a:rPr>
              <a:t>len</a:t>
            </a:r>
            <a:r>
              <a:rPr lang="en-US" altLang="ko-KR" dirty="0">
                <a:solidFill>
                  <a:srgbClr val="00C8EB"/>
                </a:solidFill>
              </a:rPr>
              <a:t>(a)</a:t>
            </a:r>
            <a:r>
              <a:rPr lang="en-US" altLang="ko-KR" dirty="0"/>
              <a:t> : binary string </a:t>
            </a:r>
            <a:r>
              <a:rPr lang="en-US" altLang="ko-KR" dirty="0">
                <a:solidFill>
                  <a:srgbClr val="00C8EB"/>
                </a:solidFill>
              </a:rPr>
              <a:t>a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byte </a:t>
            </a:r>
            <a:r>
              <a:rPr lang="ko-KR" altLang="en-US" dirty="0"/>
              <a:t>수</a:t>
            </a:r>
            <a:r>
              <a:rPr lang="en-US" altLang="ko-KR" dirty="0"/>
              <a:t> (type: uint256)</a:t>
            </a:r>
          </a:p>
          <a:p>
            <a:pPr marL="144000"/>
            <a:r>
              <a:rPr lang="ko-KR" altLang="en-US" dirty="0"/>
              <a:t>임의 </a:t>
            </a:r>
            <a:r>
              <a:rPr lang="en-US" altLang="ko-KR" dirty="0"/>
              <a:t>ABI</a:t>
            </a:r>
            <a:r>
              <a:rPr lang="ko-KR" altLang="en-US" dirty="0"/>
              <a:t> 값 </a:t>
            </a:r>
            <a:r>
              <a:rPr lang="en-US" altLang="ko-KR" dirty="0">
                <a:solidFill>
                  <a:srgbClr val="00C8EB"/>
                </a:solidFill>
              </a:rPr>
              <a:t>X</a:t>
            </a:r>
            <a:r>
              <a:rPr lang="en-US" altLang="ko-KR" dirty="0"/>
              <a:t> </a:t>
            </a:r>
            <a:r>
              <a:rPr lang="ko-KR" altLang="en-US" dirty="0"/>
              <a:t>에 대해</a:t>
            </a:r>
            <a:r>
              <a:rPr lang="en-US" altLang="ko-KR" dirty="0"/>
              <a:t>, X</a:t>
            </a:r>
            <a:r>
              <a:rPr lang="ko-KR" altLang="en-US" dirty="0"/>
              <a:t> 에 대해 </a:t>
            </a:r>
            <a:r>
              <a:rPr lang="en-US" altLang="ko-KR" dirty="0">
                <a:solidFill>
                  <a:srgbClr val="00C8EB"/>
                </a:solidFill>
              </a:rPr>
              <a:t>enc(X)</a:t>
            </a:r>
            <a:r>
              <a:rPr lang="en-US" altLang="ko-KR" dirty="0"/>
              <a:t> </a:t>
            </a:r>
            <a:r>
              <a:rPr lang="ko-KR" altLang="en-US" dirty="0"/>
              <a:t>를 재귀적으로 정의</a:t>
            </a:r>
            <a:endParaRPr lang="en-US" altLang="ko-KR" dirty="0"/>
          </a:p>
          <a:p>
            <a:pPr marL="504000" lvl="1"/>
            <a:r>
              <a:rPr lang="en-US" altLang="ko-KR" sz="1800" dirty="0"/>
              <a:t>k &gt;= 0, T1, … , Tk </a:t>
            </a:r>
            <a:r>
              <a:rPr lang="ko-KR" altLang="en-US" sz="1800" dirty="0"/>
              <a:t>은 임의 타입</a:t>
            </a:r>
            <a:r>
              <a:rPr lang="en-US" altLang="ko-KR" sz="1800" dirty="0"/>
              <a:t> ➡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예</a:t>
            </a:r>
            <a:r>
              <a:rPr lang="en-US" altLang="ko-KR" sz="1800" dirty="0"/>
              <a:t>) transfer(address to, uint256 value) </a:t>
            </a:r>
            <a:r>
              <a:rPr lang="ko-KR" altLang="en-US" sz="1800" dirty="0"/>
              <a:t>➡ </a:t>
            </a:r>
            <a:r>
              <a:rPr lang="en-US" altLang="ko-KR" sz="1800" dirty="0"/>
              <a:t>k = 2,</a:t>
            </a:r>
            <a:r>
              <a:rPr lang="ko-KR" altLang="en-US" sz="1800" dirty="0"/>
              <a:t> </a:t>
            </a:r>
            <a:r>
              <a:rPr lang="en-US" altLang="ko-KR" sz="1800" dirty="0"/>
              <a:t>X = (address, uint256)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dirty="0"/>
              <a:t>X(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 가 </a:t>
            </a:r>
            <a:r>
              <a:rPr lang="en-US" altLang="ko-KR" dirty="0" err="1"/>
              <a:t>i</a:t>
            </a:r>
            <a:r>
              <a:rPr lang="ko-KR" altLang="en-US" dirty="0"/>
              <a:t> 번째 값 인 경우</a:t>
            </a:r>
            <a:r>
              <a:rPr lang="en-US" altLang="ko-KR" dirty="0"/>
              <a:t> ( 1 &lt;= </a:t>
            </a:r>
            <a:r>
              <a:rPr lang="en-US" altLang="ko-KR" dirty="0" err="1"/>
              <a:t>i</a:t>
            </a:r>
            <a:r>
              <a:rPr lang="en-US" altLang="ko-KR" dirty="0"/>
              <a:t> &lt;= k ) , end(X(</a:t>
            </a:r>
            <a:r>
              <a:rPr lang="en-US" altLang="ko-KR" dirty="0" err="1"/>
              <a:t>i</a:t>
            </a:r>
            <a:r>
              <a:rPr lang="en-US" altLang="ko-KR" dirty="0"/>
              <a:t>)) </a:t>
            </a:r>
            <a:r>
              <a:rPr lang="ko-KR" altLang="en-US" dirty="0"/>
              <a:t>는 </a:t>
            </a:r>
            <a:r>
              <a:rPr lang="en-US" altLang="ko-KR" dirty="0"/>
              <a:t>X(</a:t>
            </a:r>
            <a:r>
              <a:rPr lang="en-US" altLang="ko-KR" dirty="0" err="1"/>
              <a:t>i</a:t>
            </a:r>
            <a:r>
              <a:rPr lang="en-US" altLang="ko-KR" dirty="0"/>
              <a:t>) </a:t>
            </a:r>
            <a:r>
              <a:rPr lang="ko-KR" altLang="en-US" dirty="0"/>
              <a:t>의 </a:t>
            </a:r>
            <a:r>
              <a:rPr lang="en-US" altLang="ko-KR" dirty="0"/>
              <a:t>encoding </a:t>
            </a:r>
            <a:r>
              <a:rPr lang="ko-KR" altLang="en-US" dirty="0"/>
              <a:t>결과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ADD1312-BE51-4B7C-97AA-F120BA98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Encoding Specification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AC0934-2EEC-48A0-8CF7-43686966B8B0}"/>
                  </a:ext>
                </a:extLst>
              </p:cNvPr>
              <p:cNvSpPr txBox="1"/>
              <p:nvPr/>
            </p:nvSpPr>
            <p:spPr>
              <a:xfrm>
                <a:off x="3276287" y="2266617"/>
                <a:ext cx="5641673" cy="370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rgbClr val="00C8EB"/>
                          </a:solidFill>
                          <a:effectLst/>
                          <a:latin typeface="Cambria Math" panose="02040503050406030204" pitchFamily="18" charset="0"/>
                        </a:rPr>
                        <m:t>𝑒𝑛𝑐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00C8E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00C8E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rgbClr val="FFC7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AC0934-2EEC-48A0-8CF7-43686966B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87" y="2266617"/>
                <a:ext cx="5641673" cy="370294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25BF8C6-428C-40BA-85FE-C2F2862A0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765206"/>
              </p:ext>
            </p:extLst>
          </p:nvPr>
        </p:nvGraphicFramePr>
        <p:xfrm>
          <a:off x="540443" y="3501008"/>
          <a:ext cx="11388032" cy="1127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44038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5167703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4176291">
                  <a:extLst>
                    <a:ext uri="{9D8B030D-6E8A-4147-A177-3AD203B41FA5}">
                      <a16:colId xmlns:a16="http://schemas.microsoft.com/office/drawing/2014/main" val="4211650439"/>
                    </a:ext>
                  </a:extLst>
                </a:gridCol>
              </a:tblGrid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head(X(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))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tail(X(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))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정적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(static)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enc(X(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""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동적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(dynamic)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enc(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len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( </a:t>
                      </a:r>
                      <a:r>
                        <a:rPr lang="en-US" altLang="ko-KR" sz="1400" dirty="0">
                          <a:solidFill>
                            <a:srgbClr val="EF296B"/>
                          </a:solidFill>
                          <a:latin typeface="+mn-lt"/>
                        </a:rPr>
                        <a:t>head(X(1))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… </a:t>
                      </a:r>
                      <a:r>
                        <a:rPr lang="en-US" altLang="ko-KR" sz="1400" dirty="0">
                          <a:solidFill>
                            <a:srgbClr val="EF296B"/>
                          </a:solidFill>
                          <a:latin typeface="+mn-lt"/>
                        </a:rPr>
                        <a:t>head(X(k))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+mn-lt"/>
                        </a:rPr>
                        <a:t>tail(X(1))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… 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+mn-lt"/>
                        </a:rPr>
                        <a:t>tail(X(i-1))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))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=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전체 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Argument Encoding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시작 부터 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tail(X(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))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까지 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bytes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enc(X(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F2EE52-132E-4B88-B276-FC3C5AB26742}"/>
                  </a:ext>
                </a:extLst>
              </p:cNvPr>
              <p:cNvSpPr txBox="1"/>
              <p:nvPr/>
            </p:nvSpPr>
            <p:spPr>
              <a:xfrm>
                <a:off x="4027223" y="1478268"/>
                <a:ext cx="1567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baseline="-250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en-US" altLang="ko-K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𝑇𝑘</m:t>
                      </m:r>
                      <m:r>
                        <a:rPr lang="en-US" altLang="ko-K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F2EE52-132E-4B88-B276-FC3C5AB26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223" y="1478268"/>
                <a:ext cx="1567289" cy="276999"/>
              </a:xfrm>
              <a:prstGeom prst="rect">
                <a:avLst/>
              </a:prstGeom>
              <a:blipFill>
                <a:blip r:embed="rId4"/>
                <a:stretch>
                  <a:fillRect l="-2335" r="-428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55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98F0C3-4EC7-412C-A44B-61CA1F38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818875"/>
            <a:ext cx="11683999" cy="592323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indent="0">
              <a:buNone/>
            </a:pPr>
            <a:r>
              <a:rPr lang="en-US" altLang="ko-KR" dirty="0"/>
              <a:t>function </a:t>
            </a:r>
            <a:r>
              <a:rPr lang="en-US" altLang="ko-KR" dirty="0" err="1"/>
              <a:t>baz</a:t>
            </a:r>
            <a:r>
              <a:rPr lang="en-US" altLang="ko-KR" dirty="0"/>
              <a:t>(uint32 x, bool y) ➡ </a:t>
            </a:r>
            <a:r>
              <a:rPr lang="en-US" altLang="ko-KR" dirty="0" err="1"/>
              <a:t>baz</a:t>
            </a:r>
            <a:r>
              <a:rPr lang="en-US" altLang="ko-KR" dirty="0"/>
              <a:t>(69,</a:t>
            </a:r>
            <a:r>
              <a:rPr lang="ko-KR" altLang="en-US" dirty="0"/>
              <a:t> </a:t>
            </a:r>
            <a:r>
              <a:rPr lang="en-US" altLang="ko-KR" dirty="0"/>
              <a:t>true)</a:t>
            </a:r>
          </a:p>
          <a:p>
            <a:pPr marL="144000"/>
            <a:r>
              <a:rPr lang="en-US" altLang="ko-KR" dirty="0"/>
              <a:t>Function Selector : keccak-256("</a:t>
            </a:r>
            <a:r>
              <a:rPr lang="en-US" altLang="ko-KR" dirty="0" err="1">
                <a:solidFill>
                  <a:srgbClr val="00C8EB"/>
                </a:solidFill>
              </a:rPr>
              <a:t>baz</a:t>
            </a:r>
            <a:r>
              <a:rPr lang="en-US" altLang="ko-KR" dirty="0">
                <a:solidFill>
                  <a:srgbClr val="00C8EB"/>
                </a:solidFill>
              </a:rPr>
              <a:t>(uint32,bool)</a:t>
            </a:r>
            <a:r>
              <a:rPr lang="en-US" altLang="ko-KR" dirty="0"/>
              <a:t>") = 0x</a:t>
            </a:r>
            <a:r>
              <a:rPr lang="en-US" altLang="ko-KR" dirty="0">
                <a:solidFill>
                  <a:srgbClr val="00C8EB"/>
                </a:solidFill>
              </a:rPr>
              <a:t>cdcd77c0</a:t>
            </a:r>
            <a:r>
              <a:rPr lang="en-US" altLang="ko-KR" dirty="0"/>
              <a:t>…</a:t>
            </a:r>
          </a:p>
          <a:p>
            <a:pPr marL="144000"/>
            <a:r>
              <a:rPr lang="en-US" altLang="ko-KR" dirty="0"/>
              <a:t>Argument Encoding : (uint32, bool) ➡ (69,</a:t>
            </a:r>
            <a:r>
              <a:rPr lang="ko-KR" altLang="en-US" dirty="0"/>
              <a:t> </a:t>
            </a:r>
            <a:r>
              <a:rPr lang="en-US" altLang="ko-KR" dirty="0"/>
              <a:t>true)</a:t>
            </a:r>
          </a:p>
          <a:p>
            <a:pPr marL="144000"/>
            <a:endParaRPr lang="en-US" altLang="ko-KR" dirty="0"/>
          </a:p>
          <a:p>
            <a:pPr marL="144000"/>
            <a:endParaRPr lang="en-US" altLang="ko-KR" dirty="0"/>
          </a:p>
          <a:p>
            <a:pPr indent="0">
              <a:buNone/>
            </a:pPr>
            <a:endParaRPr lang="en-US" altLang="ko-KR" sz="100" dirty="0"/>
          </a:p>
          <a:p>
            <a:pPr marL="144000" indent="0">
              <a:buNone/>
            </a:pPr>
            <a:r>
              <a:rPr lang="en-US" altLang="ko-KR" sz="1600" dirty="0"/>
              <a:t>➡ </a:t>
            </a:r>
            <a:r>
              <a:rPr lang="en-US" altLang="ko-KR" sz="1600" dirty="0">
                <a:latin typeface="Consolas" panose="020B0609020204030204" pitchFamily="49" charset="0"/>
              </a:rPr>
              <a:t>"0x" + 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"000…045"</a:t>
            </a:r>
            <a:r>
              <a:rPr lang="en-US" altLang="ko-KR" sz="1600" dirty="0"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"000…001"</a:t>
            </a:r>
            <a:r>
              <a:rPr lang="en-US" altLang="ko-KR" sz="1600" dirty="0"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600" dirty="0"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600" dirty="0">
                <a:latin typeface="Consolas" panose="020B0609020204030204" pitchFamily="49" charset="0"/>
              </a:rPr>
              <a:t> = 0x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000…045000…001</a:t>
            </a:r>
            <a:endParaRPr lang="en-US" altLang="ko-KR" dirty="0"/>
          </a:p>
          <a:p>
            <a:pPr marL="144000"/>
            <a:r>
              <a:rPr lang="en-US" altLang="ko-KR" dirty="0"/>
              <a:t>ABI Encoding of </a:t>
            </a:r>
            <a:r>
              <a:rPr lang="en-US" altLang="ko-KR" dirty="0" err="1"/>
              <a:t>baz</a:t>
            </a:r>
            <a:r>
              <a:rPr lang="en-US" altLang="ko-KR" dirty="0"/>
              <a:t>(69, true)</a:t>
            </a:r>
            <a:b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</a:br>
            <a:br>
              <a:rPr lang="en-US" altLang="ko-KR" sz="100" dirty="0">
                <a:solidFill>
                  <a:srgbClr val="EF296B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0x</a:t>
            </a:r>
            <a:r>
              <a:rPr lang="en-US" altLang="ko-KR" sz="1600" dirty="0">
                <a:solidFill>
                  <a:srgbClr val="00C8EB"/>
                </a:solidFill>
                <a:latin typeface="Consolas" panose="020B0609020204030204" pitchFamily="49" charset="0"/>
              </a:rPr>
              <a:t>cdcd77c</a:t>
            </a:r>
            <a:r>
              <a:rPr lang="en-US" altLang="ko-KR" sz="1600" dirty="0">
                <a:latin typeface="Consolas" panose="020B0609020204030204" pitchFamily="49" charset="0"/>
              </a:rPr>
              <a:t>00000000000000000000000000000000000000000000000000000000000000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45</a:t>
            </a:r>
            <a:r>
              <a:rPr lang="en-US" altLang="ko-KR" sz="1600" dirty="0">
                <a:latin typeface="Consolas" panose="020B0609020204030204" pitchFamily="49" charset="0"/>
              </a:rPr>
              <a:t>000000000000000000000000000000000000000000000000000000000000000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6F2512-BA6D-4DAD-817D-553982A1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Encoding Example 1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3B59EC4-7924-4BFA-955E-21471E6B3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55568"/>
              </p:ext>
            </p:extLst>
          </p:nvPr>
        </p:nvGraphicFramePr>
        <p:xfrm>
          <a:off x="479425" y="2492896"/>
          <a:ext cx="11445873" cy="868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46270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1230354">
                  <a:extLst>
                    <a:ext uri="{9D8B030D-6E8A-4147-A177-3AD203B41FA5}">
                      <a16:colId xmlns:a16="http://schemas.microsoft.com/office/drawing/2014/main" val="710660601"/>
                    </a:ext>
                  </a:extLst>
                </a:gridCol>
                <a:gridCol w="6898576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2370673">
                  <a:extLst>
                    <a:ext uri="{9D8B030D-6E8A-4147-A177-3AD203B41FA5}">
                      <a16:colId xmlns:a16="http://schemas.microsoft.com/office/drawing/2014/main" val="4211650439"/>
                    </a:ext>
                  </a:extLst>
                </a:gridCol>
              </a:tblGrid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Value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head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tail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uint32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69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0x00000000000000000000000000000000000000000000000000000000000000</a:t>
                      </a:r>
                      <a:r>
                        <a:rPr lang="en-US" altLang="ko-KR" sz="130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45</a:t>
                      </a:r>
                      <a:endParaRPr lang="ko-KR" altLang="en-US" sz="130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ko-KR" altLang="en-US" sz="130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bool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true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0x000000000000000000000000000000000000000000000000000000000000000</a:t>
                      </a:r>
                      <a:r>
                        <a:rPr lang="en-US" altLang="ko-KR" sz="130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30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ko-KR" altLang="en-US" sz="130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/>
              <p:nvPr/>
            </p:nvSpPr>
            <p:spPr>
              <a:xfrm>
                <a:off x="3276287" y="660271"/>
                <a:ext cx="5641673" cy="370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𝑒𝑛𝑐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rgbClr val="FFC7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87" y="660271"/>
                <a:ext cx="5641673" cy="370294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635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98F0C3-4EC7-412C-A44B-61CA1F38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818875"/>
            <a:ext cx="11683999" cy="592323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indent="0">
              <a:buNone/>
            </a:pPr>
            <a:r>
              <a:rPr lang="en-US" altLang="ko-KR" dirty="0"/>
              <a:t>function bar(bytes3[2] memory) ➡ bar(["</a:t>
            </a:r>
            <a:r>
              <a:rPr lang="en-US" altLang="ko-KR" dirty="0" err="1"/>
              <a:t>abc</a:t>
            </a:r>
            <a:r>
              <a:rPr lang="en-US" altLang="ko-KR" dirty="0"/>
              <a:t>", "def"])</a:t>
            </a:r>
          </a:p>
          <a:p>
            <a:pPr marL="144000"/>
            <a:r>
              <a:rPr lang="en-US" altLang="ko-KR" dirty="0"/>
              <a:t>Function Selector : keccak-256("</a:t>
            </a:r>
            <a:r>
              <a:rPr lang="en-US" altLang="ko-KR" dirty="0">
                <a:solidFill>
                  <a:srgbClr val="00C8EB"/>
                </a:solidFill>
              </a:rPr>
              <a:t>bar(bytes3[2])</a:t>
            </a:r>
            <a:r>
              <a:rPr lang="en-US" altLang="ko-KR" dirty="0"/>
              <a:t>") = 0x</a:t>
            </a:r>
            <a:r>
              <a:rPr lang="en-US" altLang="ko-KR" dirty="0">
                <a:solidFill>
                  <a:srgbClr val="00C8EB"/>
                </a:solidFill>
              </a:rPr>
              <a:t>fce353f6</a:t>
            </a:r>
            <a:r>
              <a:rPr lang="en-US" altLang="ko-KR" dirty="0"/>
              <a:t>…</a:t>
            </a:r>
          </a:p>
          <a:p>
            <a:pPr marL="144000"/>
            <a:r>
              <a:rPr lang="en-US" altLang="ko-KR" dirty="0"/>
              <a:t>Argument Encoding : (byte3[2]) ➡ (["</a:t>
            </a:r>
            <a:r>
              <a:rPr lang="en-US" altLang="ko-KR" dirty="0" err="1"/>
              <a:t>abc</a:t>
            </a:r>
            <a:r>
              <a:rPr lang="en-US" altLang="ko-KR" dirty="0"/>
              <a:t>", "def"])</a:t>
            </a:r>
          </a:p>
          <a:p>
            <a:pPr marL="144000"/>
            <a:endParaRPr lang="en-US" altLang="ko-KR" dirty="0"/>
          </a:p>
          <a:p>
            <a:pPr marL="144000"/>
            <a:endParaRPr lang="en-US" altLang="ko-KR" dirty="0"/>
          </a:p>
          <a:p>
            <a:pPr indent="0">
              <a:buNone/>
            </a:pPr>
            <a:endParaRPr lang="en-US" altLang="ko-KR" sz="100" dirty="0"/>
          </a:p>
          <a:p>
            <a:pPr marL="144000" indent="0">
              <a:buNone/>
            </a:pPr>
            <a:r>
              <a:rPr lang="en-US" altLang="ko-KR" sz="1600" dirty="0"/>
              <a:t>➡ </a:t>
            </a:r>
            <a:r>
              <a:rPr lang="en-US" altLang="ko-KR" sz="1600" dirty="0">
                <a:latin typeface="Consolas" panose="020B0609020204030204" pitchFamily="49" charset="0"/>
              </a:rPr>
              <a:t>"0x" + "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616263</a:t>
            </a:r>
            <a:r>
              <a:rPr lang="en-US" altLang="ko-KR" sz="1600" dirty="0">
                <a:latin typeface="Consolas" panose="020B0609020204030204" pitchFamily="49" charset="0"/>
              </a:rPr>
              <a:t>…000000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646566</a:t>
            </a:r>
            <a:r>
              <a:rPr lang="en-US" altLang="ko-KR" sz="1600" dirty="0">
                <a:latin typeface="Consolas" panose="020B0609020204030204" pitchFamily="49" charset="0"/>
              </a:rPr>
              <a:t>…000000" + 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600" dirty="0">
                <a:latin typeface="Consolas" panose="020B0609020204030204" pitchFamily="49" charset="0"/>
              </a:rPr>
              <a:t> = 0x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616263</a:t>
            </a:r>
            <a:r>
              <a:rPr lang="en-US" altLang="ko-KR" sz="1600" dirty="0">
                <a:latin typeface="Consolas" panose="020B0609020204030204" pitchFamily="49" charset="0"/>
              </a:rPr>
              <a:t>…000000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646566</a:t>
            </a:r>
            <a:r>
              <a:rPr lang="en-US" altLang="ko-KR" sz="1600" dirty="0">
                <a:latin typeface="Consolas" panose="020B0609020204030204" pitchFamily="49" charset="0"/>
              </a:rPr>
              <a:t>…000000</a:t>
            </a:r>
            <a:endParaRPr lang="en-US" altLang="ko-KR" dirty="0"/>
          </a:p>
          <a:p>
            <a:pPr marL="144000"/>
            <a:r>
              <a:rPr lang="en-US" altLang="ko-KR" dirty="0"/>
              <a:t>ABI Encoding of bar(["</a:t>
            </a:r>
            <a:r>
              <a:rPr lang="en-US" altLang="ko-KR" dirty="0" err="1"/>
              <a:t>abc</a:t>
            </a:r>
            <a:r>
              <a:rPr lang="en-US" altLang="ko-KR" dirty="0"/>
              <a:t>", "def"])</a:t>
            </a:r>
            <a:br>
              <a:rPr lang="en-US" altLang="ko-KR" sz="100" dirty="0">
                <a:solidFill>
                  <a:srgbClr val="EF296B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0x</a:t>
            </a:r>
            <a:r>
              <a:rPr lang="en-US" altLang="ko-KR" sz="1600" dirty="0">
                <a:solidFill>
                  <a:srgbClr val="00C8EB"/>
                </a:solidFill>
                <a:latin typeface="Consolas" panose="020B0609020204030204" pitchFamily="49" charset="0"/>
              </a:rPr>
              <a:t>fce353f6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616263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0000000000000000000000000000000000000000000000000000000000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646566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0000000000000000000000000000000000000000000000000000000000</a:t>
            </a:r>
            <a:endParaRPr lang="en-US" altLang="ko-KR" sz="1600" dirty="0">
              <a:solidFill>
                <a:srgbClr val="EF296B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6F2512-BA6D-4DAD-817D-553982A1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Encoding Example 2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3B59EC4-7924-4BFA-955E-21471E6B3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301407"/>
              </p:ext>
            </p:extLst>
          </p:nvPr>
        </p:nvGraphicFramePr>
        <p:xfrm>
          <a:off x="479425" y="2492896"/>
          <a:ext cx="11445873" cy="777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46270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1230354">
                  <a:extLst>
                    <a:ext uri="{9D8B030D-6E8A-4147-A177-3AD203B41FA5}">
                      <a16:colId xmlns:a16="http://schemas.microsoft.com/office/drawing/2014/main" val="710660601"/>
                    </a:ext>
                  </a:extLst>
                </a:gridCol>
                <a:gridCol w="6898576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2370673">
                  <a:extLst>
                    <a:ext uri="{9D8B030D-6E8A-4147-A177-3AD203B41FA5}">
                      <a16:colId xmlns:a16="http://schemas.microsoft.com/office/drawing/2014/main" val="4211650439"/>
                    </a:ext>
                  </a:extLst>
                </a:gridCol>
              </a:tblGrid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Value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head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tail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bytes3[2]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["</a:t>
                      </a:r>
                      <a:r>
                        <a:rPr lang="en-US" altLang="ko-KR" sz="13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abc</a:t>
                      </a:r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", "def"]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 : 0x</a:t>
                      </a:r>
                      <a:r>
                        <a:rPr lang="en-US" altLang="ko-KR" sz="130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616263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0000000000000000000000000000000000000000000000000000000000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def :   </a:t>
                      </a:r>
                      <a:r>
                        <a:rPr lang="en-US" altLang="ko-KR" sz="130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646566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0000000000000000000000000000000000000000000000000000000000</a:t>
                      </a:r>
                      <a:endParaRPr lang="ko-KR" altLang="en-US" sz="130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ko-KR" altLang="en-US" sz="130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/>
              <p:nvPr/>
            </p:nvSpPr>
            <p:spPr>
              <a:xfrm>
                <a:off x="3276287" y="660271"/>
                <a:ext cx="5641673" cy="370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𝑒𝑛𝑐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rgbClr val="FFC7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87" y="660271"/>
                <a:ext cx="5641673" cy="370294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7673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98F0C3-4EC7-412C-A44B-61CA1F38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818875"/>
            <a:ext cx="11683999" cy="592323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indent="0">
              <a:buNone/>
            </a:pPr>
            <a:r>
              <a:rPr lang="en-US" altLang="ko-KR" dirty="0"/>
              <a:t>function </a:t>
            </a:r>
            <a:r>
              <a:rPr lang="en-US" altLang="ko-KR" dirty="0" err="1"/>
              <a:t>sam</a:t>
            </a:r>
            <a:r>
              <a:rPr lang="en-US" altLang="ko-KR" dirty="0"/>
              <a:t>(bytes memory, bool, </a:t>
            </a:r>
            <a:r>
              <a:rPr lang="en-US" altLang="ko-KR" dirty="0" err="1"/>
              <a:t>uint</a:t>
            </a:r>
            <a:r>
              <a:rPr lang="en-US" altLang="ko-KR" spc="100" dirty="0"/>
              <a:t>[]</a:t>
            </a:r>
            <a:r>
              <a:rPr lang="en-US" altLang="ko-KR" dirty="0"/>
              <a:t> memory) ➡ </a:t>
            </a:r>
            <a:r>
              <a:rPr lang="en-US" altLang="ko-KR" dirty="0" err="1"/>
              <a:t>sam</a:t>
            </a:r>
            <a:r>
              <a:rPr lang="en-US" altLang="ko-KR" dirty="0"/>
              <a:t>("</a:t>
            </a:r>
            <a:r>
              <a:rPr lang="en-US" altLang="ko-KR" dirty="0" err="1"/>
              <a:t>dave</a:t>
            </a:r>
            <a:r>
              <a:rPr lang="en-US" altLang="ko-KR" dirty="0"/>
              <a:t>", true, [1,2,3])</a:t>
            </a:r>
          </a:p>
          <a:p>
            <a:pPr marL="144000"/>
            <a:r>
              <a:rPr lang="en-US" altLang="ko-KR" dirty="0"/>
              <a:t>Function Selector : keccak-256("</a:t>
            </a:r>
            <a:r>
              <a:rPr lang="en-US" altLang="ko-KR" dirty="0" err="1">
                <a:solidFill>
                  <a:srgbClr val="00C8EB"/>
                </a:solidFill>
              </a:rPr>
              <a:t>sam</a:t>
            </a:r>
            <a:r>
              <a:rPr lang="en-US" altLang="ko-KR" dirty="0">
                <a:solidFill>
                  <a:srgbClr val="00C8EB"/>
                </a:solidFill>
              </a:rPr>
              <a:t>(</a:t>
            </a:r>
            <a:r>
              <a:rPr lang="en-US" altLang="ko-KR" dirty="0" err="1">
                <a:solidFill>
                  <a:srgbClr val="00C8EB"/>
                </a:solidFill>
              </a:rPr>
              <a:t>bytes,bool,uint</a:t>
            </a:r>
            <a:r>
              <a:rPr lang="en-US" altLang="ko-KR" spc="100" dirty="0">
                <a:solidFill>
                  <a:srgbClr val="00C8EB"/>
                </a:solidFill>
              </a:rPr>
              <a:t>[]</a:t>
            </a:r>
            <a:r>
              <a:rPr lang="en-US" altLang="ko-KR" dirty="0">
                <a:solidFill>
                  <a:srgbClr val="00C8EB"/>
                </a:solidFill>
              </a:rPr>
              <a:t>)</a:t>
            </a:r>
            <a:r>
              <a:rPr lang="en-US" altLang="ko-KR" dirty="0"/>
              <a:t>") = 0x</a:t>
            </a:r>
            <a:r>
              <a:rPr lang="en-US" altLang="ko-KR" dirty="0">
                <a:solidFill>
                  <a:srgbClr val="00C8EB"/>
                </a:solidFill>
              </a:rPr>
              <a:t>a5643bf2</a:t>
            </a:r>
            <a:r>
              <a:rPr lang="en-US" altLang="ko-KR" dirty="0"/>
              <a:t>…</a:t>
            </a:r>
          </a:p>
          <a:p>
            <a:pPr marL="144000"/>
            <a:r>
              <a:rPr lang="en-US" altLang="ko-KR" dirty="0"/>
              <a:t>Argument Encoding : (bytes, bool, </a:t>
            </a:r>
            <a:r>
              <a:rPr lang="en-US" altLang="ko-KR" dirty="0" err="1"/>
              <a:t>uint</a:t>
            </a:r>
            <a:r>
              <a:rPr lang="en-US" altLang="ko-KR" spc="100" dirty="0"/>
              <a:t>[]</a:t>
            </a:r>
            <a:r>
              <a:rPr lang="en-US" altLang="ko-KR" dirty="0"/>
              <a:t>) ➡ ("</a:t>
            </a:r>
            <a:r>
              <a:rPr lang="en-US" altLang="ko-KR" dirty="0" err="1"/>
              <a:t>dave</a:t>
            </a:r>
            <a:r>
              <a:rPr lang="en-US" altLang="ko-KR" dirty="0"/>
              <a:t>", true, [1,2,3])</a:t>
            </a:r>
          </a:p>
          <a:p>
            <a:pPr marL="144000"/>
            <a:endParaRPr lang="en-US" altLang="ko-KR" dirty="0"/>
          </a:p>
          <a:p>
            <a:pPr marL="144000"/>
            <a:endParaRPr lang="en-US" altLang="ko-KR" dirty="0"/>
          </a:p>
          <a:p>
            <a:pPr marL="144000"/>
            <a:endParaRPr lang="en-US" altLang="ko-KR" dirty="0"/>
          </a:p>
          <a:p>
            <a:pPr marL="144000"/>
            <a:endParaRPr lang="en-US" altLang="ko-KR" dirty="0"/>
          </a:p>
          <a:p>
            <a:pPr marL="144000"/>
            <a:endParaRPr lang="en-US" altLang="ko-KR" dirty="0"/>
          </a:p>
          <a:p>
            <a:pPr marL="144000"/>
            <a:endParaRPr lang="en-US" altLang="ko-KR" sz="1000" dirty="0"/>
          </a:p>
          <a:p>
            <a:pPr indent="0">
              <a:buNone/>
            </a:pPr>
            <a:r>
              <a:rPr lang="ko-KR" altLang="en-US" sz="1600" dirty="0">
                <a:latin typeface="Consolas" panose="020B0609020204030204" pitchFamily="49" charset="0"/>
              </a:rPr>
              <a:t>　</a:t>
            </a:r>
            <a:r>
              <a:rPr lang="en-US" altLang="ko-KR" sz="1600" dirty="0"/>
              <a:t> ➡ </a:t>
            </a:r>
            <a:r>
              <a:rPr lang="en-US" altLang="ko-KR" sz="1600" dirty="0">
                <a:latin typeface="Consolas" panose="020B0609020204030204" pitchFamily="49" charset="0"/>
              </a:rPr>
              <a:t>"0x" + "000…0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600" dirty="0">
                <a:latin typeface="Consolas" panose="020B0609020204030204" pitchFamily="49" charset="0"/>
              </a:rPr>
              <a:t>" + "000…00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+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"000…0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a0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latin typeface="Consolas" panose="020B0609020204030204" pitchFamily="49" charset="0"/>
              </a:rPr>
              <a:t>"000…00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464617665</a:t>
            </a:r>
            <a:r>
              <a:rPr lang="en-US" altLang="ko-KR" sz="1600" dirty="0">
                <a:latin typeface="Consolas" panose="020B0609020204030204" pitchFamily="49" charset="0"/>
              </a:rPr>
              <a:t>…000"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"" </a:t>
            </a:r>
            <a:r>
              <a:rPr lang="en-US" altLang="ko-KR" sz="1600" dirty="0">
                <a:latin typeface="Consolas" panose="020B0609020204030204" pitchFamily="49" charset="0"/>
              </a:rPr>
              <a:t>+ "000…00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dirty="0">
                <a:latin typeface="Consolas" panose="020B0609020204030204" pitchFamily="49" charset="0"/>
              </a:rPr>
              <a:t>000…00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latin typeface="Consolas" panose="020B0609020204030204" pitchFamily="49" charset="0"/>
              </a:rPr>
              <a:t>000…00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latin typeface="Consolas" panose="020B0609020204030204" pitchFamily="49" charset="0"/>
              </a:rPr>
              <a:t>000…00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  <a:endParaRPr lang="en-US" altLang="ko-KR" sz="1600" dirty="0">
              <a:solidFill>
                <a:srgbClr val="FFC700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altLang="ko-KR" sz="1600" dirty="0">
              <a:solidFill>
                <a:srgbClr val="FFC700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altLang="ko-KR" sz="1600" dirty="0">
              <a:solidFill>
                <a:srgbClr val="EF296B"/>
              </a:solidFill>
              <a:latin typeface="Consolas" panose="020B0609020204030204" pitchFamily="49" charset="0"/>
            </a:endParaRPr>
          </a:p>
          <a:p>
            <a:pPr marL="144000"/>
            <a:r>
              <a:rPr lang="en-US" altLang="ko-KR" dirty="0"/>
              <a:t>ABI Encoding of bar(["</a:t>
            </a:r>
            <a:r>
              <a:rPr lang="en-US" altLang="ko-KR" dirty="0" err="1"/>
              <a:t>abc</a:t>
            </a:r>
            <a:r>
              <a:rPr lang="en-US" altLang="ko-KR" dirty="0"/>
              <a:t>", "def"])</a:t>
            </a:r>
            <a:br>
              <a:rPr lang="en-US" altLang="ko-KR" sz="100" dirty="0">
                <a:solidFill>
                  <a:srgbClr val="EF296B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0x</a:t>
            </a:r>
            <a:r>
              <a:rPr lang="en-US" altLang="ko-KR" sz="1600" dirty="0">
                <a:solidFill>
                  <a:srgbClr val="00C8EB"/>
                </a:solidFill>
                <a:latin typeface="Consolas" panose="020B0609020204030204" pitchFamily="49" charset="0"/>
              </a:rPr>
              <a:t>a5643bf2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000…060000…001000…0a0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000…004000…003000…001000…002000…3</a:t>
            </a:r>
            <a:endParaRPr lang="en-US" altLang="ko-KR" sz="1600" dirty="0">
              <a:solidFill>
                <a:srgbClr val="EF296B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6F2512-BA6D-4DAD-817D-553982A1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Encoding Example 3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/>
              <p:nvPr/>
            </p:nvSpPr>
            <p:spPr>
              <a:xfrm>
                <a:off x="3276287" y="660271"/>
                <a:ext cx="5641673" cy="370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𝑒𝑛𝑐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rgbClr val="FFC7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87" y="660271"/>
                <a:ext cx="5641673" cy="370294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B7AE22-F682-4212-8070-895919100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352903"/>
              </p:ext>
            </p:extLst>
          </p:nvPr>
        </p:nvGraphicFramePr>
        <p:xfrm>
          <a:off x="479425" y="2486392"/>
          <a:ext cx="11432226" cy="1950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45142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1228888">
                  <a:extLst>
                    <a:ext uri="{9D8B030D-6E8A-4147-A177-3AD203B41FA5}">
                      <a16:colId xmlns:a16="http://schemas.microsoft.com/office/drawing/2014/main" val="710660601"/>
                    </a:ext>
                  </a:extLst>
                </a:gridCol>
                <a:gridCol w="2674635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6583561">
                  <a:extLst>
                    <a:ext uri="{9D8B030D-6E8A-4147-A177-3AD203B41FA5}">
                      <a16:colId xmlns:a16="http://schemas.microsoft.com/office/drawing/2014/main" val="4211650439"/>
                    </a:ext>
                  </a:extLst>
                </a:gridCol>
              </a:tblGrid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Value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head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tail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bytes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"</a:t>
                      </a:r>
                      <a:r>
                        <a:rPr lang="en-US" altLang="ko-KR" sz="13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dave</a:t>
                      </a:r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"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0x000…0</a:t>
                      </a:r>
                      <a:r>
                        <a:rPr lang="en-US" altLang="ko-KR" sz="130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  <a:endParaRPr lang="ko-KR" altLang="en-US" sz="130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0x000000000000000000000000000000000000000000000000000000000000000</a:t>
                      </a:r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b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  64617665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00000000000000000000000000000000000000000000000000000000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bool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true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0x000…00</a:t>
                      </a:r>
                      <a:r>
                        <a:rPr lang="en-US" altLang="ko-KR" sz="130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30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ko-KR" altLang="en-US" sz="130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uint</a:t>
                      </a:r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[]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[1,2,3]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0x000…0</a:t>
                      </a:r>
                      <a:r>
                        <a:rPr lang="en-US" altLang="ko-KR" sz="130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a0</a:t>
                      </a:r>
                      <a:endParaRPr lang="ko-KR" altLang="en-US" sz="130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0x000000000000000000000000000000000000000000000000000000000000000</a:t>
                      </a:r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000000000000000000000000000000000000000000000000000000000000000</a:t>
                      </a:r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000000000000000000000000000000000000000000000000000000000000000</a:t>
                      </a:r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000000000000000000000000000000000000000000000000000000000000000</a:t>
                      </a:r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30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28342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809165-70D8-4131-8778-7A42AF9D14B7}"/>
                  </a:ext>
                </a:extLst>
              </p:cNvPr>
              <p:cNvSpPr txBox="1"/>
              <p:nvPr/>
            </p:nvSpPr>
            <p:spPr>
              <a:xfrm>
                <a:off x="479425" y="4509120"/>
                <a:ext cx="64391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h𝑒𝑎𝑑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ko-K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𝑒𝑛𝑐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altLang="ko-KR" sz="1400" b="0" i="1" smtClean="0">
                        <a:solidFill>
                          <a:srgbClr val="EF296B"/>
                        </a:solidFill>
                        <a:effectLst/>
                        <a:latin typeface="Cambria Math" panose="02040503050406030204" pitchFamily="18" charset="0"/>
                      </a:rPr>
                      <m:t>h𝑒𝑎𝑑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EF296B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rgbClr val="EF296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sz="1400" b="0" i="1" smtClean="0">
                                <a:solidFill>
                                  <a:srgbClr val="EF296B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rgbClr val="EF296B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ko-KR" sz="1400" b="0" i="1" smtClean="0">
                        <a:solidFill>
                          <a:srgbClr val="EF296B"/>
                        </a:solidFill>
                        <a:effectLst/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1400" b="0" i="1" smtClean="0">
                        <a:solidFill>
                          <a:srgbClr val="EF296B"/>
                        </a:solidFill>
                        <a:effectLst/>
                        <a:latin typeface="Cambria Math" panose="02040503050406030204" pitchFamily="18" charset="0"/>
                      </a:rPr>
                      <m:t>h𝑒𝑎𝑑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EF296B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rgbClr val="EF296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sz="1400" b="0" i="1" smtClean="0">
                                <a:solidFill>
                                  <a:srgbClr val="EF296B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rgbClr val="EF296B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𝑡𝑎𝑖𝑙</m:t>
                    </m:r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(1)</m:t>
                    </m:r>
                    <m:r>
                      <m:rPr>
                        <m:nor/>
                      </m:rPr>
                      <a:rPr lang="en-US" altLang="ko-KR" sz="1400" b="0" i="0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𝑡𝑎𝑖𝑙</m:t>
                    </m:r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FFC7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rgbClr val="FFC7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solidFill>
                              <a:srgbClr val="FFC7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</a:rPr>
                  <a:t>))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809165-70D8-4131-8778-7A42AF9D1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25" y="4509120"/>
                <a:ext cx="6439199" cy="338554"/>
              </a:xfrm>
              <a:prstGeom prst="rect">
                <a:avLst/>
              </a:prstGeom>
              <a:blipFill>
                <a:blip r:embed="rId4"/>
                <a:stretch>
                  <a:fillRect t="-909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731530C-D54F-4368-A5DC-BE72BABE4A77}"/>
              </a:ext>
            </a:extLst>
          </p:cNvPr>
          <p:cNvCxnSpPr/>
          <p:nvPr/>
        </p:nvCxnSpPr>
        <p:spPr>
          <a:xfrm>
            <a:off x="1559496" y="5170840"/>
            <a:ext cx="0" cy="7920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2C604D1-04E0-47EC-9CFE-9E4A4FF976C8}"/>
              </a:ext>
            </a:extLst>
          </p:cNvPr>
          <p:cNvCxnSpPr>
            <a:cxnSpLocks/>
          </p:cNvCxnSpPr>
          <p:nvPr/>
        </p:nvCxnSpPr>
        <p:spPr>
          <a:xfrm>
            <a:off x="4727848" y="5229200"/>
            <a:ext cx="0" cy="28803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BF830A7-E5AB-491D-9BE0-A1033596FCF0}"/>
              </a:ext>
            </a:extLst>
          </p:cNvPr>
          <p:cNvCxnSpPr/>
          <p:nvPr/>
        </p:nvCxnSpPr>
        <p:spPr>
          <a:xfrm>
            <a:off x="7680176" y="5229200"/>
            <a:ext cx="0" cy="7920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FBC9489-8E41-404F-A8F8-76D5C54D53C0}"/>
              </a:ext>
            </a:extLst>
          </p:cNvPr>
          <p:cNvSpPr txBox="1"/>
          <p:nvPr/>
        </p:nvSpPr>
        <p:spPr>
          <a:xfrm>
            <a:off x="1612924" y="5157192"/>
            <a:ext cx="305350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head(1) = 32 + 32 + 32 = 96 = 0x</a:t>
            </a:r>
            <a:r>
              <a:rPr lang="en-US" altLang="ko-KR" sz="1300" dirty="0">
                <a:solidFill>
                  <a:srgbClr val="EF296B"/>
                </a:solidFill>
              </a:rPr>
              <a:t>60</a:t>
            </a:r>
            <a:endParaRPr lang="ko-KR" altLang="en-US" sz="1300" dirty="0">
              <a:solidFill>
                <a:srgbClr val="EF296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E0846B-75F8-4E2D-AEA2-B06917E29359}"/>
              </a:ext>
            </a:extLst>
          </p:cNvPr>
          <p:cNvSpPr txBox="1"/>
          <p:nvPr/>
        </p:nvSpPr>
        <p:spPr>
          <a:xfrm>
            <a:off x="2639147" y="5591611"/>
            <a:ext cx="41910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head(3) = 32 + 32 + 32 + 64 + 0 = 160 = 0x</a:t>
            </a:r>
            <a:r>
              <a:rPr lang="en-US" altLang="ko-KR" sz="1300" dirty="0">
                <a:solidFill>
                  <a:srgbClr val="EF296B"/>
                </a:solidFill>
              </a:rPr>
              <a:t>a0</a:t>
            </a:r>
            <a:endParaRPr lang="ko-KR" altLang="en-US" sz="1300" dirty="0">
              <a:solidFill>
                <a:srgbClr val="EF296B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B4B8DC6-6AD5-416F-B306-9498D7331270}"/>
              </a:ext>
            </a:extLst>
          </p:cNvPr>
          <p:cNvCxnSpPr/>
          <p:nvPr/>
        </p:nvCxnSpPr>
        <p:spPr>
          <a:xfrm>
            <a:off x="1559496" y="5449580"/>
            <a:ext cx="3168352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D842591-E5B5-4193-9581-FA79D1A9351D}"/>
              </a:ext>
            </a:extLst>
          </p:cNvPr>
          <p:cNvCxnSpPr>
            <a:cxnSpLocks/>
          </p:cNvCxnSpPr>
          <p:nvPr/>
        </p:nvCxnSpPr>
        <p:spPr>
          <a:xfrm>
            <a:off x="1566320" y="5869925"/>
            <a:ext cx="611385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621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98F0C3-4EC7-412C-A44B-61CA1F38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818875"/>
            <a:ext cx="11683999" cy="592323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indent="0">
              <a:buNone/>
            </a:pPr>
            <a:r>
              <a:rPr lang="en-US" altLang="ko-KR" dirty="0"/>
              <a:t>function transfer(address to, uint256 value) ➡ transfer("0x911D6B77014FA58aFD85BE49e5148CBEAA3FeE39", 1000)</a:t>
            </a:r>
          </a:p>
          <a:p>
            <a:pPr marL="144000"/>
            <a:r>
              <a:rPr lang="en-US" altLang="ko-KR" dirty="0"/>
              <a:t>Function Selector : keccak-256("</a:t>
            </a:r>
            <a:r>
              <a:rPr lang="en-US" altLang="ko-KR" dirty="0">
                <a:solidFill>
                  <a:srgbClr val="00C8EB"/>
                </a:solidFill>
              </a:rPr>
              <a:t>transfer(address,uint256)</a:t>
            </a:r>
            <a:r>
              <a:rPr lang="en-US" altLang="ko-KR" dirty="0"/>
              <a:t>") = 0x</a:t>
            </a:r>
            <a:r>
              <a:rPr lang="en-US" altLang="ko-KR" dirty="0">
                <a:solidFill>
                  <a:srgbClr val="00C8EB"/>
                </a:solidFill>
              </a:rPr>
              <a:t>a9059cbb</a:t>
            </a:r>
            <a:r>
              <a:rPr lang="en-US" altLang="ko-KR" dirty="0"/>
              <a:t>…</a:t>
            </a:r>
          </a:p>
          <a:p>
            <a:pPr marL="144000"/>
            <a:r>
              <a:rPr lang="en-US" altLang="ko-KR" dirty="0"/>
              <a:t>Argument Encoding : (address, uint256) ➡ ("0x911D6B77014FA58aFD85BE49e5148CBEAA3FeE39", 1000)</a:t>
            </a:r>
          </a:p>
          <a:p>
            <a:pPr marL="144000"/>
            <a:endParaRPr lang="en-US" altLang="ko-KR" dirty="0"/>
          </a:p>
          <a:p>
            <a:pPr marL="144000"/>
            <a:endParaRPr lang="en-US" altLang="ko-KR" dirty="0"/>
          </a:p>
          <a:p>
            <a:pPr indent="0">
              <a:buNone/>
            </a:pPr>
            <a:endParaRPr lang="en-US" altLang="ko-KR" sz="100" dirty="0"/>
          </a:p>
          <a:p>
            <a:pPr marL="144000" indent="0">
              <a:buNone/>
            </a:pPr>
            <a:r>
              <a:rPr lang="en-US" altLang="ko-KR" sz="1600" dirty="0"/>
              <a:t>➡ </a:t>
            </a:r>
            <a:r>
              <a:rPr lang="en-US" altLang="ko-KR" sz="1600" dirty="0">
                <a:latin typeface="Consolas" panose="020B0609020204030204" pitchFamily="49" charset="0"/>
              </a:rPr>
              <a:t>"0x" + 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000000000000000000000000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911d6b77014fa58afd85be49e5148cbeaa3fee39"</a:t>
            </a:r>
            <a:r>
              <a:rPr lang="en-US" altLang="ko-KR" sz="1600" dirty="0">
                <a:latin typeface="Consolas" panose="020B0609020204030204" pitchFamily="49" charset="0"/>
              </a:rPr>
              <a:t> +</a:t>
            </a:r>
            <a:br>
              <a:rPr lang="en-US" altLang="ko-KR" sz="1600" dirty="0">
                <a:latin typeface="Consolas" panose="020B0609020204030204" pitchFamily="49" charset="0"/>
              </a:rPr>
            </a:br>
            <a:r>
              <a:rPr lang="ko-KR" altLang="en-US" sz="1600" dirty="0">
                <a:latin typeface="Consolas" panose="020B0609020204030204" pitchFamily="49" charset="0"/>
              </a:rPr>
              <a:t>　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0000000000000000000000000000000000000000000000000000000000000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3e8"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""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""</a:t>
            </a:r>
            <a:endParaRPr lang="en-US" altLang="ko-KR" dirty="0"/>
          </a:p>
          <a:p>
            <a:pPr marL="144000"/>
            <a:r>
              <a:rPr lang="en-US" altLang="ko-KR" dirty="0"/>
              <a:t>ABI Encoding of transfer("0x911D6B77014FA58aFD85BE49e5148CBEAA3FeE39", 1000)</a:t>
            </a:r>
            <a:b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</a:br>
            <a:br>
              <a:rPr lang="en-US" altLang="ko-KR" sz="100" dirty="0">
                <a:solidFill>
                  <a:srgbClr val="EF296B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0x</a:t>
            </a:r>
            <a:r>
              <a:rPr lang="en-US" altLang="ko-KR" sz="1600" dirty="0">
                <a:solidFill>
                  <a:srgbClr val="00C8EB"/>
                </a:solidFill>
                <a:latin typeface="Consolas" panose="020B0609020204030204" pitchFamily="49" charset="0"/>
              </a:rPr>
              <a:t>a9059cbb</a:t>
            </a:r>
            <a:r>
              <a:rPr lang="en-US" altLang="ko-KR" sz="1600" dirty="0">
                <a:latin typeface="Consolas" panose="020B0609020204030204" pitchFamily="49" charset="0"/>
              </a:rPr>
              <a:t>000000000000000000000000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911d6b77014fa58afd85be49e5148cbeaa3fee39</a:t>
            </a:r>
            <a:r>
              <a:rPr lang="en-US" altLang="ko-KR" sz="1600" dirty="0">
                <a:latin typeface="Consolas" panose="020B0609020204030204" pitchFamily="49" charset="0"/>
              </a:rPr>
              <a:t>0000000000000000000000000000000000000000000000000000000000000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3e8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035CDC0-2686-4791-9CC8-D1EE43907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336828"/>
              </p:ext>
            </p:extLst>
          </p:nvPr>
        </p:nvGraphicFramePr>
        <p:xfrm>
          <a:off x="479425" y="2497456"/>
          <a:ext cx="11406383" cy="85953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64047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710660601"/>
                    </a:ext>
                  </a:extLst>
                </a:gridCol>
                <a:gridCol w="6081190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500706">
                  <a:extLst>
                    <a:ext uri="{9D8B030D-6E8A-4147-A177-3AD203B41FA5}">
                      <a16:colId xmlns:a16="http://schemas.microsoft.com/office/drawing/2014/main" val="4211650439"/>
                    </a:ext>
                  </a:extLst>
                </a:gridCol>
              </a:tblGrid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Value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head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tail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7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address</a:t>
                      </a:r>
                      <a:endParaRPr lang="ko-KR" altLang="en-US" sz="127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7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0x911D6B77014FA58aFD85BE49e5148CBEAA3FeE39</a:t>
                      </a:r>
                      <a:endParaRPr lang="ko-KR" altLang="en-US" sz="127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7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</a:t>
                      </a:r>
                      <a:r>
                        <a:rPr lang="en-US" altLang="ko-KR" sz="127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911d6b77014fa58afd85be49e5148cbeaa3fee39</a:t>
                      </a:r>
                      <a:endParaRPr lang="ko-KR" altLang="en-US" sz="127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7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ko-KR" altLang="en-US" sz="127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7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uint256</a:t>
                      </a:r>
                      <a:endParaRPr lang="ko-KR" altLang="en-US" sz="127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7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1000</a:t>
                      </a:r>
                      <a:endParaRPr lang="ko-KR" altLang="en-US" sz="127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7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</a:t>
                      </a:r>
                      <a:r>
                        <a:rPr lang="en-US" altLang="ko-KR" sz="127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3e8</a:t>
                      </a:r>
                      <a:endParaRPr lang="ko-KR" altLang="en-US" sz="127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7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ko-KR" altLang="en-US" sz="127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176F2512-BA6D-4DAD-817D-553982A1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Encoding Example 4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/>
              <p:nvPr/>
            </p:nvSpPr>
            <p:spPr>
              <a:xfrm>
                <a:off x="3276287" y="660271"/>
                <a:ext cx="5641673" cy="370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𝑒𝑛𝑐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rgbClr val="FFC7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87" y="660271"/>
                <a:ext cx="5641673" cy="370294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0194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98F0C3-4EC7-412C-A44B-61CA1F38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818875"/>
            <a:ext cx="11683999" cy="592323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marL="144000"/>
            <a:r>
              <a:rPr lang="en-US" altLang="ko-KR" dirty="0"/>
              <a:t>function transfer(address to, uint256 value) ➡ transfer("0x911D6B77014FA58aFD85BE49e5148CBEAA3FeE39", 1000) , </a:t>
            </a:r>
            <a:br>
              <a:rPr lang="en-US" altLang="ko-KR" dirty="0"/>
            </a:br>
            <a:r>
              <a:rPr lang="en-US" altLang="ko-KR" dirty="0"/>
              <a:t>function selector : keccak-256("transfer(address,uint256)") = 0x</a:t>
            </a:r>
            <a:r>
              <a:rPr lang="en-US" altLang="ko-KR" dirty="0">
                <a:solidFill>
                  <a:srgbClr val="00C8EB"/>
                </a:solidFill>
              </a:rPr>
              <a:t>a9059cbb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indent="0">
              <a:buNone/>
            </a:pPr>
            <a:r>
              <a:rPr lang="ko-KR" altLang="en-US" sz="1600" dirty="0">
                <a:latin typeface="Consolas" panose="020B0609020204030204" pitchFamily="49" charset="0"/>
              </a:rPr>
              <a:t>　</a:t>
            </a:r>
            <a:r>
              <a:rPr lang="en-US" altLang="ko-KR" sz="1600" dirty="0"/>
              <a:t>➡ </a:t>
            </a:r>
            <a:r>
              <a:rPr lang="en-US" altLang="ko-KR" sz="1600" dirty="0">
                <a:latin typeface="Consolas" panose="020B0609020204030204" pitchFamily="49" charset="0"/>
              </a:rPr>
              <a:t>"0x" + 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"000000000000000000000000911d6b77014fa58afd85be49e5148cbeaa3fee39"</a:t>
            </a:r>
            <a:r>
              <a:rPr lang="en-US" altLang="ko-KR" sz="1600" dirty="0">
                <a:latin typeface="Consolas" panose="020B0609020204030204" pitchFamily="49" charset="0"/>
              </a:rPr>
              <a:t> +</a:t>
            </a:r>
            <a:br>
              <a:rPr lang="en-US" altLang="ko-KR" sz="1600" dirty="0">
                <a:latin typeface="Consolas" panose="020B0609020204030204" pitchFamily="49" charset="0"/>
              </a:rPr>
            </a:br>
            <a:r>
              <a:rPr lang="ko-KR" altLang="en-US" sz="1600" dirty="0">
                <a:latin typeface="Consolas" panose="020B0609020204030204" pitchFamily="49" charset="0"/>
              </a:rPr>
              <a:t>　　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"00000000000000000000000000000000000000000000000000000000000003e8"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""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""</a:t>
            </a:r>
            <a:endParaRPr lang="en-US" altLang="ko-KR" sz="1600" dirty="0">
              <a:solidFill>
                <a:srgbClr val="EF296B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b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</a:br>
            <a:r>
              <a:rPr lang="ko-KR" altLang="en-US" sz="1600" dirty="0">
                <a:solidFill>
                  <a:srgbClr val="EF296B"/>
                </a:solidFill>
                <a:latin typeface="Consolas" panose="020B0609020204030204" pitchFamily="49" charset="0"/>
              </a:rPr>
              <a:t>　</a:t>
            </a:r>
            <a:r>
              <a:rPr lang="en-US" altLang="ko-KR" sz="1600" dirty="0"/>
              <a:t>➡ </a:t>
            </a:r>
            <a:r>
              <a:rPr lang="en-US" altLang="ko-KR" sz="1600" dirty="0">
                <a:latin typeface="Consolas" panose="020B0609020204030204" pitchFamily="49" charset="0"/>
              </a:rPr>
              <a:t>0x</a:t>
            </a:r>
            <a:r>
              <a:rPr lang="en-US" altLang="ko-KR" sz="1600" dirty="0">
                <a:solidFill>
                  <a:srgbClr val="00C8EB"/>
                </a:solidFill>
                <a:latin typeface="Consolas" panose="020B0609020204030204" pitchFamily="49" charset="0"/>
              </a:rPr>
              <a:t>a9059cbb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000000000000000000000000911d6b77014fa58afd85be49e5148cbeaa3fee39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6F2512-BA6D-4DAD-817D-553982A1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Encoding Specification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/>
              <p:nvPr/>
            </p:nvSpPr>
            <p:spPr>
              <a:xfrm>
                <a:off x="3274040" y="660271"/>
                <a:ext cx="5641673" cy="370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𝑒𝑛𝑐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rgbClr val="FFC7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040" y="660271"/>
                <a:ext cx="5641673" cy="370294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1FC6497-4126-41B8-97F3-CD5AB22FA31B}"/>
              </a:ext>
            </a:extLst>
          </p:cNvPr>
          <p:cNvSpPr txBox="1"/>
          <p:nvPr/>
        </p:nvSpPr>
        <p:spPr>
          <a:xfrm>
            <a:off x="5639937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A8AF37-E09C-4B20-ADBC-41DFFD3E80C4}"/>
              </a:ext>
            </a:extLst>
          </p:cNvPr>
          <p:cNvSpPr txBox="1"/>
          <p:nvPr/>
        </p:nvSpPr>
        <p:spPr>
          <a:xfrm>
            <a:off x="5639937" y="29137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AB8F950-9763-4F57-B8BC-37F340F71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42363"/>
              </p:ext>
            </p:extLst>
          </p:nvPr>
        </p:nvGraphicFramePr>
        <p:xfrm>
          <a:off x="479425" y="1910008"/>
          <a:ext cx="11406383" cy="85953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64047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710660601"/>
                    </a:ext>
                  </a:extLst>
                </a:gridCol>
                <a:gridCol w="6081190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500706">
                  <a:extLst>
                    <a:ext uri="{9D8B030D-6E8A-4147-A177-3AD203B41FA5}">
                      <a16:colId xmlns:a16="http://schemas.microsoft.com/office/drawing/2014/main" val="4211650439"/>
                    </a:ext>
                  </a:extLst>
                </a:gridCol>
              </a:tblGrid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Value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head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tail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7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address</a:t>
                      </a:r>
                      <a:endParaRPr lang="ko-KR" altLang="en-US" sz="127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7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0x911D6B77014FA58aFD85BE49e5148CBEAA3FeE39</a:t>
                      </a:r>
                      <a:endParaRPr lang="ko-KR" altLang="en-US" sz="127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7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</a:t>
                      </a:r>
                      <a:r>
                        <a:rPr lang="en-US" altLang="ko-KR" sz="127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911d6b77014fa58afd85be49e5148cbeaa3fee39</a:t>
                      </a:r>
                      <a:endParaRPr lang="ko-KR" altLang="en-US" sz="127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7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ko-KR" altLang="en-US" sz="127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7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uint256</a:t>
                      </a:r>
                      <a:endParaRPr lang="ko-KR" altLang="en-US" sz="127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7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1000</a:t>
                      </a:r>
                      <a:endParaRPr lang="ko-KR" altLang="en-US" sz="127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7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</a:t>
                      </a:r>
                      <a:r>
                        <a:rPr lang="en-US" altLang="ko-KR" sz="127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3e8</a:t>
                      </a:r>
                      <a:endParaRPr lang="ko-KR" altLang="en-US" sz="127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7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ko-KR" altLang="en-US" sz="127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0199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3929F0-BF24-460F-8076-B478CAA31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Geth</a:t>
            </a:r>
            <a:r>
              <a:rPr lang="ko-KR" altLang="en-US" dirty="0"/>
              <a:t> 초기화</a:t>
            </a:r>
            <a:endParaRPr lang="en-US" altLang="ko-KR" dirty="0"/>
          </a:p>
          <a:p>
            <a:pPr lvl="1"/>
            <a:r>
              <a:rPr lang="en-US" altLang="ko-KR" dirty="0"/>
              <a:t>block 0</a:t>
            </a:r>
          </a:p>
          <a:p>
            <a:r>
              <a:rPr lang="en-US" altLang="ko-KR" dirty="0"/>
              <a:t>Request(Contract Creation) : EOA1 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 err="1"/>
              <a:t>컨트랙트</a:t>
            </a:r>
            <a:r>
              <a:rPr lang="en-US" altLang="ko-KR" dirty="0"/>
              <a:t>(CA1)</a:t>
            </a:r>
            <a:r>
              <a:rPr lang="ko-KR" altLang="en-US" dirty="0"/>
              <a:t> 배포</a:t>
            </a:r>
            <a:endParaRPr lang="en-US" altLang="ko-KR" dirty="0"/>
          </a:p>
          <a:p>
            <a:pPr lvl="1"/>
            <a:r>
              <a:rPr lang="ko-KR" altLang="en-US" dirty="0"/>
              <a:t>채굴</a:t>
            </a:r>
            <a:endParaRPr lang="en-US" altLang="ko-KR" dirty="0"/>
          </a:p>
          <a:p>
            <a:pPr lvl="1"/>
            <a:r>
              <a:rPr lang="en-US" altLang="ko-KR" dirty="0"/>
              <a:t>Block 1</a:t>
            </a:r>
          </a:p>
          <a:p>
            <a:pPr lvl="1"/>
            <a:r>
              <a:rPr lang="ko-KR" altLang="en-US" dirty="0"/>
              <a:t>채굴 중지</a:t>
            </a:r>
            <a:endParaRPr lang="en-US" altLang="ko-KR" dirty="0"/>
          </a:p>
          <a:p>
            <a:r>
              <a:rPr lang="en-US" altLang="ko-KR" dirty="0"/>
              <a:t>Request(Message Call) : EOA2 </a:t>
            </a:r>
            <a:r>
              <a:rPr lang="ko-KR" altLang="en-US" dirty="0"/>
              <a:t>주소로 </a:t>
            </a:r>
            <a:r>
              <a:rPr lang="en-US" altLang="ko-KR" dirty="0"/>
              <a:t>Transfer 100 - CA1.transfer(EOA2, 100);</a:t>
            </a:r>
          </a:p>
          <a:p>
            <a:pPr lvl="1"/>
            <a:r>
              <a:rPr lang="ko-KR" altLang="en-US" dirty="0"/>
              <a:t>채굴</a:t>
            </a:r>
            <a:endParaRPr lang="en-US" altLang="ko-KR" dirty="0"/>
          </a:p>
          <a:p>
            <a:pPr lvl="1"/>
            <a:r>
              <a:rPr lang="en-US" altLang="ko-KR" dirty="0"/>
              <a:t>Block 2</a:t>
            </a:r>
          </a:p>
          <a:p>
            <a:pPr lvl="1"/>
            <a:r>
              <a:rPr lang="ko-KR" altLang="en-US" dirty="0"/>
              <a:t>채굴 중지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8F8E3CF-E0D5-4098-9C12-C7E46E34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660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68CDCA-5EE6-41F9-8199-7D1EAA87D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타원 곡선 전자 서명 알고리즘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94EB2FF-BE89-4022-8BD4-B86D33C9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ECDSA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61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E3862A5-8877-43D1-B590-83184140F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genesis.json</a:t>
            </a:r>
            <a:r>
              <a:rPr lang="en-US" altLang="ko-KR" dirty="0"/>
              <a:t> – </a:t>
            </a:r>
            <a:r>
              <a:rPr lang="en-US" altLang="ko-KR" dirty="0" err="1"/>
              <a:t>Ethash</a:t>
            </a:r>
            <a:r>
              <a:rPr lang="en-US" altLang="ko-KR" dirty="0"/>
              <a:t> (</a:t>
            </a:r>
            <a:r>
              <a:rPr lang="en-US" altLang="ko-KR" dirty="0" err="1"/>
              <a:t>PoW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16000" lvl="1" indent="0">
              <a:buNone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9836F9-D100-441A-8F51-00601BB5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구축 </a:t>
            </a:r>
            <a:r>
              <a:rPr lang="en-US" altLang="ko-KR" dirty="0"/>
              <a:t>[ </a:t>
            </a:r>
            <a:r>
              <a:rPr lang="en-US" altLang="ko-KR" dirty="0" err="1"/>
              <a:t>geth</a:t>
            </a:r>
            <a:r>
              <a:rPr lang="en-US" altLang="ko-KR" dirty="0"/>
              <a:t> ]</a:t>
            </a:r>
            <a:endParaRPr lang="ko-KR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39EC6DA-2C59-4DD6-9494-F0B18DC11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99" y="1125538"/>
            <a:ext cx="11683998" cy="5493812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config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chainId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4693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homesteadBlock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"eip150Block"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"eip155Block"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"eip158Block"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byzantiumBlock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constantinopleBlock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petersburgBlock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istanbulBlock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muirGlacierBlock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berlinBlock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londonBlock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arrowGlacierBlock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ethash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}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difficulty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"131072"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extraData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gasLimit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"29970705"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alloc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"942F397B7f4391B43115395F469c63072aEd6E41"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"1000000000000000000000"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"911D6B77014FA58aFD85BE49e5148CBEAA3FeE39"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"1000000000000000000000"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"CCFABb539c00b027C4aDa322D6BAcb6A1DAf99f0"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"1000000000000000000000"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오른쪽 대괄호 7">
            <a:extLst>
              <a:ext uri="{FF2B5EF4-FFF2-40B4-BE49-F238E27FC236}">
                <a16:creationId xmlns:a16="http://schemas.microsoft.com/office/drawing/2014/main" id="{1B37FAAC-4F00-42FC-984C-020E20A5B3C3}"/>
              </a:ext>
            </a:extLst>
          </p:cNvPr>
          <p:cNvSpPr/>
          <p:nvPr/>
        </p:nvSpPr>
        <p:spPr>
          <a:xfrm>
            <a:off x="8400257" y="1916113"/>
            <a:ext cx="216024" cy="2304975"/>
          </a:xfrm>
          <a:prstGeom prst="rightBracket">
            <a:avLst>
              <a:gd name="adj" fmla="val 0"/>
            </a:avLst>
          </a:prstGeom>
          <a:ln w="1778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C0935-9C5E-4DCA-B777-4B8D8B8DC40D}"/>
              </a:ext>
            </a:extLst>
          </p:cNvPr>
          <p:cNvSpPr txBox="1"/>
          <p:nvPr/>
        </p:nvSpPr>
        <p:spPr>
          <a:xfrm>
            <a:off x="8844946" y="2899323"/>
            <a:ext cx="19648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>
                <a:solidFill>
                  <a:schemeClr val="bg1">
                    <a:lumMod val="85000"/>
                  </a:schemeClr>
                </a:solidFill>
              </a:rPr>
              <a:t>Hardfork</a:t>
            </a:r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 적용 블록번호</a:t>
            </a:r>
          </a:p>
        </p:txBody>
      </p:sp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3C614F17-55E7-4CC9-A1CB-11F2BE3199F9}"/>
              </a:ext>
            </a:extLst>
          </p:cNvPr>
          <p:cNvSpPr/>
          <p:nvPr/>
        </p:nvSpPr>
        <p:spPr>
          <a:xfrm>
            <a:off x="8400257" y="5229200"/>
            <a:ext cx="216024" cy="792088"/>
          </a:xfrm>
          <a:prstGeom prst="rightBracket">
            <a:avLst>
              <a:gd name="adj" fmla="val 0"/>
            </a:avLst>
          </a:prstGeom>
          <a:ln w="1778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07D025-F541-45EE-AD3A-3A68C3BEA1F2}"/>
              </a:ext>
            </a:extLst>
          </p:cNvPr>
          <p:cNvSpPr txBox="1"/>
          <p:nvPr/>
        </p:nvSpPr>
        <p:spPr>
          <a:xfrm>
            <a:off x="8844946" y="5508180"/>
            <a:ext cx="27129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Account </a:t>
            </a:r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초기 </a:t>
            </a: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Balance (1000 ETH)</a:t>
            </a:r>
            <a:endParaRPr lang="ko-KR" alt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오른쪽 대괄호 12">
            <a:extLst>
              <a:ext uri="{FF2B5EF4-FFF2-40B4-BE49-F238E27FC236}">
                <a16:creationId xmlns:a16="http://schemas.microsoft.com/office/drawing/2014/main" id="{81F54BB0-B143-40A1-B4C5-E373CC672E59}"/>
              </a:ext>
            </a:extLst>
          </p:cNvPr>
          <p:cNvSpPr/>
          <p:nvPr/>
        </p:nvSpPr>
        <p:spPr>
          <a:xfrm>
            <a:off x="8400256" y="4607817"/>
            <a:ext cx="216024" cy="535133"/>
          </a:xfrm>
          <a:prstGeom prst="rightBracket">
            <a:avLst>
              <a:gd name="adj" fmla="val 0"/>
            </a:avLst>
          </a:prstGeom>
          <a:ln w="1778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AD1589-E530-4836-816C-77B145272810}"/>
              </a:ext>
            </a:extLst>
          </p:cNvPr>
          <p:cNvSpPr txBox="1"/>
          <p:nvPr/>
        </p:nvSpPr>
        <p:spPr>
          <a:xfrm>
            <a:off x="8820650" y="4536703"/>
            <a:ext cx="1715534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Genesis </a:t>
            </a:r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채굴 난이도</a:t>
            </a:r>
            <a:endParaRPr lang="en-US" altLang="ko-KR" sz="13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300" dirty="0" err="1">
                <a:solidFill>
                  <a:schemeClr val="bg1">
                    <a:lumMod val="85000"/>
                  </a:schemeClr>
                </a:solidFill>
              </a:rPr>
              <a:t>ExtraData</a:t>
            </a:r>
            <a:endParaRPr lang="en-US" altLang="ko-KR" sz="13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Block </a:t>
            </a:r>
            <a:r>
              <a:rPr lang="en-US" altLang="ko-KR" sz="1300" dirty="0" err="1">
                <a:solidFill>
                  <a:schemeClr val="bg1">
                    <a:lumMod val="85000"/>
                  </a:schemeClr>
                </a:solidFill>
              </a:rPr>
              <a:t>GasLimit</a:t>
            </a:r>
            <a:endParaRPr lang="ko-KR" alt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5037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5324776-8D2B-435C-9228-30D55AB3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이더리움 객체 직렬화</a:t>
            </a:r>
            <a:endParaRPr lang="en-US" altLang="ko-KR" dirty="0"/>
          </a:p>
          <a:p>
            <a:r>
              <a:rPr lang="ko-KR" altLang="en-US" dirty="0"/>
              <a:t>임의 중첩된 </a:t>
            </a:r>
            <a:r>
              <a:rPr lang="en-US" altLang="ko-KR" dirty="0"/>
              <a:t>Item</a:t>
            </a:r>
            <a:r>
              <a:rPr lang="ko-KR" altLang="en-US" dirty="0"/>
              <a:t>을 </a:t>
            </a:r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로 인코딩</a:t>
            </a:r>
            <a:endParaRPr lang="en-US" altLang="ko-KR" dirty="0"/>
          </a:p>
          <a:p>
            <a:r>
              <a:rPr lang="ko-KR" altLang="en-US" dirty="0"/>
              <a:t>인코딩할 데이터 앞에 </a:t>
            </a:r>
            <a:r>
              <a:rPr lang="en-US" altLang="ko-KR" dirty="0"/>
              <a:t>binary data</a:t>
            </a:r>
            <a:r>
              <a:rPr lang="ko-KR" altLang="en-US" dirty="0"/>
              <a:t>의 길이를 추가하는 방식으로 동작하기 때문에 </a:t>
            </a:r>
            <a:r>
              <a:rPr lang="en-US" altLang="ko-KR" dirty="0"/>
              <a:t>Length Prefix </a:t>
            </a:r>
            <a:r>
              <a:rPr lang="ko-KR" altLang="en-US" dirty="0"/>
              <a:t>이름을 붙음</a:t>
            </a:r>
            <a:endParaRPr lang="en-US" altLang="ko-KR" dirty="0"/>
          </a:p>
          <a:p>
            <a:r>
              <a:rPr lang="en-US" altLang="ko-KR" dirty="0"/>
              <a:t>Item</a:t>
            </a:r>
          </a:p>
          <a:p>
            <a:pPr lvl="1"/>
            <a:r>
              <a:rPr lang="ko-KR" altLang="en-US" dirty="0"/>
              <a:t>문자열 </a:t>
            </a:r>
            <a:r>
              <a:rPr lang="en-US" altLang="ko-KR" dirty="0"/>
              <a:t>(String, byte</a:t>
            </a:r>
            <a:r>
              <a:rPr lang="ko-KR" altLang="en-US" dirty="0"/>
              <a:t> </a:t>
            </a:r>
            <a:r>
              <a:rPr lang="en-US" altLang="ko-KR" dirty="0"/>
              <a:t>array)</a:t>
            </a:r>
          </a:p>
          <a:p>
            <a:pPr lvl="1"/>
            <a:r>
              <a:rPr lang="ko-KR" altLang="en-US" dirty="0"/>
              <a:t>배열 </a:t>
            </a:r>
            <a:r>
              <a:rPr lang="en-US" altLang="ko-KR" dirty="0"/>
              <a:t>(Array, list of items)</a:t>
            </a:r>
          </a:p>
          <a:p>
            <a:r>
              <a:rPr lang="ko-KR" altLang="en-US" dirty="0"/>
              <a:t>양의 정수는 선행 </a:t>
            </a:r>
            <a:r>
              <a:rPr lang="en-US" altLang="ko-KR" dirty="0"/>
              <a:t>0</a:t>
            </a:r>
            <a:r>
              <a:rPr lang="ko-KR" altLang="en-US" dirty="0"/>
              <a:t>이 없는 </a:t>
            </a:r>
            <a:r>
              <a:rPr lang="en-US" altLang="ko-KR" dirty="0"/>
              <a:t>big-endian </a:t>
            </a:r>
            <a:r>
              <a:rPr lang="ko-KR" altLang="en-US" dirty="0"/>
              <a:t>이진 형으로 표현</a:t>
            </a:r>
            <a:endParaRPr lang="en-US" altLang="ko-KR" dirty="0"/>
          </a:p>
          <a:p>
            <a:pPr lvl="1"/>
            <a:r>
              <a:rPr lang="en-US" altLang="ko-KR" dirty="0"/>
              <a:t>integer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en-US" altLang="ko-KR" dirty="0"/>
              <a:t>➡ 0x00 ➡ 0x ➡ [ ] (empty byte array) ➡ </a:t>
            </a:r>
            <a:r>
              <a:rPr lang="en-US" altLang="ko-KR" dirty="0" err="1"/>
              <a:t>rlp</a:t>
            </a:r>
            <a:r>
              <a:rPr lang="en-US" altLang="ko-KR" dirty="0"/>
              <a:t>(0) = 0x80 = </a:t>
            </a:r>
            <a:r>
              <a:rPr lang="en-US" altLang="ko-KR" dirty="0" err="1"/>
              <a:t>rlp</a:t>
            </a:r>
            <a:r>
              <a:rPr lang="en-US" altLang="ko-KR" dirty="0"/>
              <a:t>("")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F04FE6-6F49-4D81-AE9F-9DB7FCDB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RLP (Recursive Length Prefix)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EE642BA-822E-4E22-B38D-377299A20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28511"/>
              </p:ext>
            </p:extLst>
          </p:nvPr>
        </p:nvGraphicFramePr>
        <p:xfrm>
          <a:off x="244425" y="4228296"/>
          <a:ext cx="11683916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0015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39804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280722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  <a:gridCol w="6636871">
                  <a:extLst>
                    <a:ext uri="{9D8B030D-6E8A-4147-A177-3AD203B41FA5}">
                      <a16:colId xmlns:a16="http://schemas.microsoft.com/office/drawing/2014/main" val="202523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70" dirty="0">
                          <a:solidFill>
                            <a:schemeClr val="tx1"/>
                          </a:solidFill>
                        </a:rPr>
                        <a:t>Prefix</a:t>
                      </a:r>
                      <a:endParaRPr lang="ko-KR" altLang="en-US" sz="147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70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7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70" dirty="0">
                          <a:solidFill>
                            <a:schemeClr val="tx1"/>
                          </a:solidFill>
                        </a:rPr>
                        <a:t>포맷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7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[0x00, 0x7f]</a:t>
                      </a:r>
                      <a:endParaRPr lang="ko-KR" altLang="en-US" sz="147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 한 개 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(ASCII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코드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47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[0x00, 0x7f],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그대로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7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[0x80, 0xb7]</a:t>
                      </a:r>
                      <a:endParaRPr lang="ko-KR" altLang="en-US" sz="147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이하 문자열</a:t>
                      </a:r>
                      <a:endParaRPr lang="en-US" altLang="ko-KR" sz="147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(0x80 +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94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7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[0xb8, 0x7f]</a:t>
                      </a:r>
                      <a:endParaRPr lang="ko-KR" altLang="en-US" sz="147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56 bytes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초과 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(0xb7 +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 표현 바이트 수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 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7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[0xc0, 0xf7]</a:t>
                      </a:r>
                      <a:endParaRPr lang="ko-KR" altLang="en-US" sz="147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전체 길이 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이하 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(0xc0 +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바이트길이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아이템들의 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RLP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인코딩 값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47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7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[0xf8, 0xff]</a:t>
                      </a:r>
                      <a:endParaRPr lang="ko-KR" altLang="en-US" sz="147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전체 길이 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초과 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(0xf7 +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길이 표현 바이트 수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길이 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656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5457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DB9DE5-9D76-46DF-9C9A-3C465D1BA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61212"/>
            <a:ext cx="11683999" cy="6032388"/>
          </a:xfrm>
        </p:spPr>
        <p:txBody>
          <a:bodyPr>
            <a:normAutofit/>
          </a:bodyPr>
          <a:lstStyle/>
          <a:p>
            <a:pPr marL="198900" indent="-342900">
              <a:buFont typeface="+mj-lt"/>
              <a:buAutoNum type="arabicPeriod"/>
            </a:pPr>
            <a:r>
              <a:rPr lang="en-US" altLang="ko-KR" dirty="0"/>
              <a:t>[0x00, 0x7f] , </a:t>
            </a:r>
            <a:r>
              <a:rPr lang="ko-KR" altLang="en-US" dirty="0"/>
              <a:t>문자열 </a:t>
            </a:r>
            <a:r>
              <a:rPr lang="en-US" altLang="ko-KR" dirty="0"/>
              <a:t>, </a:t>
            </a:r>
            <a:r>
              <a:rPr lang="ko-KR" altLang="en-US" dirty="0"/>
              <a:t>길이 </a:t>
            </a:r>
            <a:r>
              <a:rPr lang="en-US" altLang="ko-KR" dirty="0"/>
              <a:t>1bytes and [0x00, 0x7f] 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sz="1400" dirty="0"/>
              <a:t>그대로 사용</a:t>
            </a:r>
            <a:endParaRPr lang="en-US" altLang="ko-KR" sz="1400" dirty="0"/>
          </a:p>
          <a:p>
            <a:pPr lvl="1"/>
            <a:r>
              <a:rPr lang="en-US" altLang="ko-KR" dirty="0" err="1"/>
              <a:t>rlp</a:t>
            </a:r>
            <a:r>
              <a:rPr lang="en-US" altLang="ko-KR" dirty="0"/>
              <a:t>("</a:t>
            </a:r>
            <a:r>
              <a:rPr lang="en-US" altLang="ko-KR" dirty="0">
                <a:solidFill>
                  <a:srgbClr val="00C8EB"/>
                </a:solidFill>
              </a:rPr>
              <a:t>a</a:t>
            </a:r>
            <a:r>
              <a:rPr lang="en-US" altLang="ko-KR" dirty="0"/>
              <a:t>") = </a:t>
            </a:r>
            <a:r>
              <a:rPr lang="en-US" altLang="ko-KR" dirty="0" err="1"/>
              <a:t>rlp</a:t>
            </a:r>
            <a:r>
              <a:rPr lang="en-US" altLang="ko-KR" dirty="0"/>
              <a:t>( [0x61] ) = </a:t>
            </a:r>
            <a:r>
              <a:rPr lang="en-US" altLang="ko-KR" dirty="0" err="1"/>
              <a:t>rlp</a:t>
            </a:r>
            <a:r>
              <a:rPr lang="en-US" altLang="ko-KR" dirty="0"/>
              <a:t>(0x</a:t>
            </a:r>
            <a:r>
              <a:rPr lang="en-US" altLang="ko-KR" dirty="0">
                <a:solidFill>
                  <a:srgbClr val="00C8EB"/>
                </a:solidFill>
              </a:rPr>
              <a:t>61</a:t>
            </a:r>
            <a:r>
              <a:rPr lang="en-US" altLang="ko-KR" dirty="0"/>
              <a:t>) </a:t>
            </a:r>
            <a:r>
              <a:rPr lang="en-US" altLang="ko-KR" sz="1600" dirty="0"/>
              <a:t>➡ </a:t>
            </a:r>
            <a:r>
              <a:rPr lang="ko-KR" altLang="en-US" sz="1600" dirty="0"/>
              <a:t>길이</a:t>
            </a:r>
            <a:r>
              <a:rPr lang="en-US" altLang="ko-KR" dirty="0"/>
              <a:t> :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EF296B"/>
                </a:solidFill>
              </a:rPr>
              <a:t>1</a:t>
            </a:r>
            <a:r>
              <a:rPr lang="en-US" altLang="ko-KR" sz="1600" dirty="0"/>
              <a:t> bytes, 0x00 &lt;= 0x</a:t>
            </a:r>
            <a:r>
              <a:rPr lang="en-US" altLang="ko-KR" sz="1600" dirty="0">
                <a:solidFill>
                  <a:srgbClr val="00C8EB"/>
                </a:solidFill>
              </a:rPr>
              <a:t>61</a:t>
            </a:r>
            <a:r>
              <a:rPr lang="en-US" altLang="ko-KR" sz="1600" dirty="0"/>
              <a:t> &lt;= 0x7f </a:t>
            </a:r>
            <a:br>
              <a:rPr lang="en-US" altLang="ko-KR" sz="1600" dirty="0"/>
            </a:br>
            <a:r>
              <a:rPr lang="en-US" altLang="ko-KR" sz="1600" dirty="0"/>
              <a:t>➡</a:t>
            </a:r>
            <a:r>
              <a:rPr lang="en-US" altLang="ko-KR" sz="1600" dirty="0" err="1"/>
              <a:t>ﾠ</a:t>
            </a:r>
            <a:r>
              <a:rPr lang="en-US" altLang="ko-KR" dirty="0" err="1"/>
              <a:t>rlp</a:t>
            </a:r>
            <a:r>
              <a:rPr lang="en-US" altLang="ko-KR" dirty="0"/>
              <a:t>("</a:t>
            </a:r>
            <a:r>
              <a:rPr lang="en-US" altLang="ko-KR" dirty="0">
                <a:solidFill>
                  <a:srgbClr val="00C8EB"/>
                </a:solidFill>
              </a:rPr>
              <a:t>a</a:t>
            </a:r>
            <a:r>
              <a:rPr lang="en-US" altLang="ko-KR" dirty="0"/>
              <a:t>")  = 0x</a:t>
            </a:r>
            <a:r>
              <a:rPr lang="en-US" altLang="ko-KR" dirty="0">
                <a:solidFill>
                  <a:srgbClr val="00C8EB"/>
                </a:solidFill>
              </a:rPr>
              <a:t>61</a:t>
            </a:r>
          </a:p>
          <a:p>
            <a:pPr marL="198900" indent="-342900">
              <a:buFont typeface="+mj-lt"/>
              <a:buAutoNum type="arabicPeriod"/>
            </a:pPr>
            <a:r>
              <a:rPr lang="en-US" altLang="ko-KR" dirty="0"/>
              <a:t>[0x80, 0xb7] , </a:t>
            </a:r>
            <a:r>
              <a:rPr lang="ko-KR" altLang="en-US" dirty="0"/>
              <a:t>문자열</a:t>
            </a:r>
            <a:r>
              <a:rPr lang="en-US" altLang="ko-KR" dirty="0"/>
              <a:t> , </a:t>
            </a:r>
            <a:r>
              <a:rPr lang="ko-KR" altLang="en-US" dirty="0"/>
              <a:t>길이 </a:t>
            </a:r>
            <a:r>
              <a:rPr lang="en-US" altLang="ko-KR" dirty="0"/>
              <a:t>55 bytes </a:t>
            </a:r>
            <a:r>
              <a:rPr lang="ko-KR" altLang="en-US" dirty="0"/>
              <a:t>이하 문자열 </a:t>
            </a:r>
            <a:r>
              <a:rPr lang="en-US" altLang="ko-KR" dirty="0"/>
              <a:t>: 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0x80 +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문자열 길이</a:t>
            </a:r>
            <a:r>
              <a:rPr lang="en-US" altLang="ko-KR" sz="1400" dirty="0"/>
              <a:t>)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문자열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dirty="0"/>
              <a:t>"</a:t>
            </a:r>
            <a:r>
              <a:rPr lang="en-US" altLang="ko-KR" dirty="0" err="1">
                <a:solidFill>
                  <a:srgbClr val="00C8EB"/>
                </a:solidFill>
              </a:rPr>
              <a:t>abc</a:t>
            </a:r>
            <a:r>
              <a:rPr lang="en-US" altLang="ko-KR" dirty="0"/>
              <a:t>"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 = </a:t>
            </a:r>
            <a:r>
              <a:rPr lang="en-US" altLang="ko-KR" dirty="0" err="1"/>
              <a:t>rlp</a:t>
            </a:r>
            <a:r>
              <a:rPr lang="en-US" altLang="ko-KR" dirty="0"/>
              <a:t>( [0x61, 0x62, 0x63] ) =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(0x</a:t>
            </a:r>
            <a:r>
              <a:rPr lang="en-US" altLang="ko-KR" dirty="0">
                <a:solidFill>
                  <a:srgbClr val="00C8EB"/>
                </a:solidFill>
              </a:rPr>
              <a:t>616263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altLang="ko-KR" sz="1600" dirty="0"/>
              <a:t>➡ </a:t>
            </a:r>
            <a:r>
              <a:rPr lang="ko-KR" altLang="en-US" sz="1600" dirty="0"/>
              <a:t>길이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rgbClr val="EF296B"/>
                </a:solidFill>
              </a:rPr>
              <a:t>3</a:t>
            </a:r>
            <a:r>
              <a:rPr lang="en-US" altLang="ko-KR" sz="1600" dirty="0"/>
              <a:t> bytes &lt;= 55 bytes </a:t>
            </a:r>
            <a:br>
              <a:rPr lang="en-US" altLang="ko-KR" sz="1600" dirty="0"/>
            </a:br>
            <a:r>
              <a:rPr lang="en-US" altLang="ko-KR" sz="1600" dirty="0"/>
              <a:t>➡ﾠ[0x80 + </a:t>
            </a:r>
            <a:r>
              <a:rPr lang="en-US" altLang="ko-KR" sz="1600" dirty="0">
                <a:solidFill>
                  <a:srgbClr val="EF296B"/>
                </a:solidFill>
              </a:rPr>
              <a:t>3</a:t>
            </a:r>
            <a:r>
              <a:rPr lang="en-US" altLang="ko-KR" sz="1600" dirty="0"/>
              <a:t>] + 0x</a:t>
            </a:r>
            <a:r>
              <a:rPr lang="en-US" altLang="ko-KR" sz="1600" dirty="0">
                <a:solidFill>
                  <a:srgbClr val="00C8EB"/>
                </a:solidFill>
              </a:rPr>
              <a:t>616263 </a:t>
            </a:r>
            <a:br>
              <a:rPr lang="en-US" altLang="ko-KR" sz="1600" dirty="0"/>
            </a:br>
            <a:r>
              <a:rPr lang="en-US" altLang="ko-KR" sz="1600" dirty="0"/>
              <a:t>➡</a:t>
            </a:r>
            <a:r>
              <a:rPr lang="en-US" altLang="ko-KR" sz="1600" dirty="0" err="1"/>
              <a:t>ﾠ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dirty="0"/>
              <a:t>"</a:t>
            </a:r>
            <a:r>
              <a:rPr lang="en-US" altLang="ko-KR" dirty="0" err="1">
                <a:solidFill>
                  <a:srgbClr val="00C8EB"/>
                </a:solidFill>
              </a:rPr>
              <a:t>abc</a:t>
            </a:r>
            <a:r>
              <a:rPr lang="en-US" altLang="ko-KR" dirty="0"/>
              <a:t>"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 = 0x8</a:t>
            </a:r>
            <a:r>
              <a:rPr lang="en-US" altLang="ko-KR" dirty="0">
                <a:solidFill>
                  <a:srgbClr val="EF296B"/>
                </a:solidFill>
              </a:rPr>
              <a:t>3</a:t>
            </a:r>
            <a:r>
              <a:rPr lang="en-US" altLang="ko-KR" dirty="0">
                <a:solidFill>
                  <a:srgbClr val="00C8EB"/>
                </a:solidFill>
              </a:rPr>
              <a:t>616263</a:t>
            </a:r>
          </a:p>
          <a:p>
            <a:pPr marL="198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[0xb8, 0x7f] 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문자열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길이 </a:t>
            </a:r>
            <a:r>
              <a:rPr lang="en-US" altLang="ko-KR" dirty="0"/>
              <a:t>55 bytes </a:t>
            </a:r>
            <a:r>
              <a:rPr lang="ko-KR" altLang="en-US" dirty="0"/>
              <a:t>초과 문자열 </a:t>
            </a:r>
            <a:r>
              <a:rPr lang="en-US" altLang="ko-KR" dirty="0"/>
              <a:t>: </a:t>
            </a:r>
            <a:r>
              <a:rPr lang="en-US" altLang="ko-KR" sz="1400" dirty="0"/>
              <a:t>(0xb7 + </a:t>
            </a:r>
            <a:r>
              <a:rPr lang="ko-KR" altLang="en-US" sz="1400" dirty="0"/>
              <a:t>문자열 길이 표현 바이트 수</a:t>
            </a:r>
            <a:r>
              <a:rPr lang="en-US" altLang="ko-KR" sz="1400" dirty="0"/>
              <a:t>) + </a:t>
            </a:r>
            <a:r>
              <a:rPr lang="ko-KR" altLang="en-US" sz="1400" dirty="0"/>
              <a:t>문자열 길이 </a:t>
            </a:r>
            <a:r>
              <a:rPr lang="en-US" altLang="ko-KR" sz="1400" dirty="0"/>
              <a:t>+ </a:t>
            </a:r>
            <a:r>
              <a:rPr lang="ko-KR" altLang="en-US" sz="1400" dirty="0"/>
              <a:t>문자열</a:t>
            </a:r>
            <a:endParaRPr lang="en-US" altLang="ko-KR" sz="1400" dirty="0"/>
          </a:p>
          <a:p>
            <a:pPr lvl="1"/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dirty="0"/>
              <a:t>"</a:t>
            </a:r>
            <a:r>
              <a:rPr lang="en-US" altLang="ko-KR" dirty="0" err="1">
                <a:solidFill>
                  <a:srgbClr val="00C8EB"/>
                </a:solidFill>
              </a:rPr>
              <a:t>abcdefghijabcdefghijabcdefghijabcdefghijabcdefghijabcdefghij</a:t>
            </a:r>
            <a:r>
              <a:rPr lang="en-US" altLang="ko-KR" dirty="0"/>
              <a:t>"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 =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dirty="0">
                <a:solidFill>
                  <a:srgbClr val="00C8EB"/>
                </a:solidFill>
              </a:rPr>
              <a:t>"</a:t>
            </a:r>
            <a:r>
              <a:rPr lang="en-US" altLang="ko-KR" dirty="0" err="1">
                <a:solidFill>
                  <a:srgbClr val="00C8EB"/>
                </a:solidFill>
              </a:rPr>
              <a:t>abcdefghij</a:t>
            </a:r>
            <a:r>
              <a:rPr lang="en-US" altLang="ko-KR" dirty="0">
                <a:solidFill>
                  <a:srgbClr val="00C8EB"/>
                </a:solidFill>
              </a:rPr>
              <a:t>" × 6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= 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(0x</a:t>
            </a:r>
            <a:r>
              <a:rPr lang="en-US" altLang="ko-KR" sz="1400" dirty="0">
                <a:solidFill>
                  <a:srgbClr val="00C8EB"/>
                </a:solidFill>
              </a:rPr>
              <a:t>6162636465666768696a6162636465666768696a6162636465666768696a6162636465666768696a6162636465666768696a6162636465666768696a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600" dirty="0"/>
              <a:t>➡ﾠ</a:t>
            </a:r>
            <a:r>
              <a:rPr lang="ko-KR" altLang="en-US" dirty="0"/>
              <a:t>길이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rgbClr val="EF296B"/>
                </a:solidFill>
              </a:rPr>
              <a:t>60</a:t>
            </a:r>
            <a:r>
              <a:rPr lang="en-US" altLang="ko-KR" dirty="0"/>
              <a:t> bytes &gt; 55 bytes , </a:t>
            </a:r>
            <a:r>
              <a:rPr lang="en-US" altLang="ko-KR" dirty="0">
                <a:solidFill>
                  <a:srgbClr val="EF296B"/>
                </a:solidFill>
              </a:rPr>
              <a:t>60</a:t>
            </a:r>
            <a:r>
              <a:rPr lang="en-US" altLang="ko-KR" dirty="0"/>
              <a:t> = 0x</a:t>
            </a:r>
            <a:r>
              <a:rPr lang="en-US" altLang="ko-KR" dirty="0">
                <a:solidFill>
                  <a:srgbClr val="EF296B"/>
                </a:solidFill>
              </a:rPr>
              <a:t>3c </a:t>
            </a:r>
            <a:r>
              <a:rPr lang="en-US" altLang="ko-KR" sz="1600" dirty="0"/>
              <a:t>➡ </a:t>
            </a:r>
            <a:r>
              <a:rPr lang="en-US" altLang="ko-KR" sz="1600" dirty="0">
                <a:solidFill>
                  <a:srgbClr val="FFC700"/>
                </a:solidFill>
              </a:rPr>
              <a:t>1</a:t>
            </a:r>
            <a:r>
              <a:rPr lang="en-US" altLang="ko-KR" sz="1600" dirty="0"/>
              <a:t> bytes</a:t>
            </a:r>
            <a:br>
              <a:rPr lang="en-US" altLang="ko-KR" dirty="0"/>
            </a:br>
            <a:r>
              <a:rPr lang="en-US" altLang="ko-KR" sz="1600" dirty="0"/>
              <a:t>➡ﾠ[0xb7 + </a:t>
            </a:r>
            <a:r>
              <a:rPr lang="en-US" altLang="ko-KR" sz="1600" dirty="0">
                <a:solidFill>
                  <a:srgbClr val="FFC700"/>
                </a:solidFill>
              </a:rPr>
              <a:t>1</a:t>
            </a:r>
            <a:r>
              <a:rPr lang="en-US" altLang="ko-KR" sz="1600" dirty="0"/>
              <a:t>] + 0x</a:t>
            </a:r>
            <a:r>
              <a:rPr lang="en-US" altLang="ko-KR" sz="1600" dirty="0">
                <a:solidFill>
                  <a:srgbClr val="EF296B"/>
                </a:solidFill>
              </a:rPr>
              <a:t>3c</a:t>
            </a:r>
            <a:r>
              <a:rPr lang="en-US" altLang="ko-KR" sz="1600" dirty="0"/>
              <a:t> +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600" dirty="0">
                <a:solidFill>
                  <a:srgbClr val="EF296B"/>
                </a:solidFill>
              </a:rPr>
              <a:t>6162636465666768696a…6162636465666768696a</a:t>
            </a:r>
            <a:b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600" dirty="0"/>
              <a:t>➡ﾠ0xb</a:t>
            </a:r>
            <a:r>
              <a:rPr lang="en-US" altLang="ko-KR" sz="1600" dirty="0">
                <a:solidFill>
                  <a:srgbClr val="FFC700"/>
                </a:solidFill>
              </a:rPr>
              <a:t>8</a:t>
            </a:r>
            <a:r>
              <a:rPr lang="en-US" altLang="ko-KR" sz="1600" dirty="0">
                <a:solidFill>
                  <a:srgbClr val="EF296B"/>
                </a:solidFill>
              </a:rPr>
              <a:t>3c</a:t>
            </a:r>
            <a:r>
              <a:rPr lang="en-US" altLang="ko-KR" sz="1600" dirty="0">
                <a:solidFill>
                  <a:srgbClr val="00C8EB"/>
                </a:solidFill>
              </a:rPr>
              <a:t>6162636465666768696a6162636465666768696a6162636465666768696a6162636465666768696a6162636465666768696a6162636465666768696a</a:t>
            </a:r>
            <a:endParaRPr lang="en-US" altLang="ko-KR" dirty="0">
              <a:solidFill>
                <a:srgbClr val="00C8EB"/>
              </a:solidFill>
            </a:endParaRPr>
          </a:p>
          <a:p>
            <a:pPr marL="198900" indent="-342900">
              <a:buFont typeface="+mj-lt"/>
              <a:buAutoNum type="arabicPeriod"/>
            </a:pP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198900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C3AC10F-1948-4CC9-9037-D117F15C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RLP (Recursive Length Prefix) Serialize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55527C0-47FC-4270-B8C4-8541A9FD3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904657"/>
              </p:ext>
            </p:extLst>
          </p:nvPr>
        </p:nvGraphicFramePr>
        <p:xfrm>
          <a:off x="237601" y="5050736"/>
          <a:ext cx="11683916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0015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39804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280722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  <a:gridCol w="6636871">
                  <a:extLst>
                    <a:ext uri="{9D8B030D-6E8A-4147-A177-3AD203B41FA5}">
                      <a16:colId xmlns:a16="http://schemas.microsoft.com/office/drawing/2014/main" val="2025233656"/>
                    </a:ext>
                  </a:extLst>
                </a:gridCol>
              </a:tblGrid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Prefix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포맷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[0x00, 0x7f]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 한 개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(ASCII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코드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[0x00, 0x7f],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그대로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[0x80, 0xb7]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이하 문자열</a:t>
                      </a:r>
                      <a:endParaRPr lang="en-US" altLang="ko-KR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(0x80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947460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[0xb8, 0x7f]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56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초과 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(0xb7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 표현 바이트 수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[0xc0, 0xf7]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전체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이하 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(0xc0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바이트길이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아이템들의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RLP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인코딩 값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[0xf8, 0xff]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전체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초과 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(0xf7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길이 표현 바이트 수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65631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119D9D0-2EF6-458E-8A57-366D405C98BD}"/>
              </a:ext>
            </a:extLst>
          </p:cNvPr>
          <p:cNvSpPr txBox="1"/>
          <p:nvPr/>
        </p:nvSpPr>
        <p:spPr>
          <a:xfrm>
            <a:off x="7426936" y="1988840"/>
            <a:ext cx="45237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("") = </a:t>
            </a:r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([]) = </a:t>
            </a:r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(0x) ➡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길이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rgbClr val="EF296B"/>
                </a:solidFill>
              </a:rPr>
              <a:t>0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 bytes</a:t>
            </a:r>
            <a:b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➡ [0x80 + </a:t>
            </a:r>
            <a:r>
              <a:rPr lang="en-US" altLang="ko-KR" sz="1600" dirty="0">
                <a:solidFill>
                  <a:srgbClr val="EF296B"/>
                </a:solidFill>
              </a:rPr>
              <a:t>0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] + 0x</a:t>
            </a:r>
            <a:b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("") = 0x80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262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DB9DE5-9D76-46DF-9C9A-3C465D1BA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61212"/>
            <a:ext cx="11683999" cy="6032388"/>
          </a:xfrm>
        </p:spPr>
        <p:txBody>
          <a:bodyPr>
            <a:normAutofit/>
          </a:bodyPr>
          <a:lstStyle/>
          <a:p>
            <a:pPr marL="198900" indent="-342900">
              <a:buFont typeface="+mj-lt"/>
              <a:buAutoNum type="arabicPeriod"/>
            </a:pPr>
            <a:r>
              <a:rPr lang="en-US" altLang="ko-KR" dirty="0"/>
              <a:t>[0xc0, 0xf7] , </a:t>
            </a:r>
            <a:r>
              <a:rPr lang="ko-KR" altLang="en-US" dirty="0"/>
              <a:t>배열 </a:t>
            </a:r>
            <a:r>
              <a:rPr lang="en-US" altLang="ko-KR" dirty="0"/>
              <a:t>, </a:t>
            </a:r>
            <a:r>
              <a:rPr lang="ko-KR" altLang="en-US" dirty="0"/>
              <a:t>전체 길이 </a:t>
            </a:r>
            <a:r>
              <a:rPr lang="en-US" altLang="ko-KR" dirty="0"/>
              <a:t>55 bytes </a:t>
            </a:r>
            <a:r>
              <a:rPr lang="ko-KR" altLang="en-US" dirty="0"/>
              <a:t>이하 배열 </a:t>
            </a:r>
            <a:r>
              <a:rPr lang="en-US" altLang="ko-KR" dirty="0"/>
              <a:t>: </a:t>
            </a:r>
            <a:r>
              <a:rPr lang="en-US" altLang="ko-KR" sz="1400" dirty="0"/>
              <a:t>(0xc0 + </a:t>
            </a:r>
            <a:r>
              <a:rPr lang="ko-KR" altLang="en-US" sz="1400" dirty="0"/>
              <a:t>배열 바이트길이</a:t>
            </a:r>
            <a:r>
              <a:rPr lang="en-US" altLang="ko-KR" sz="1400" dirty="0"/>
              <a:t>) + </a:t>
            </a:r>
            <a:r>
              <a:rPr lang="ko-KR" altLang="en-US" sz="1400" dirty="0"/>
              <a:t>배열 바이트 </a:t>
            </a:r>
            <a:r>
              <a:rPr lang="en-US" altLang="ko-KR" sz="1400" dirty="0"/>
              <a:t>(</a:t>
            </a:r>
            <a:r>
              <a:rPr lang="ko-KR" altLang="en-US" sz="1400" dirty="0"/>
              <a:t>아이템들의 </a:t>
            </a:r>
            <a:r>
              <a:rPr lang="en-US" altLang="ko-KR" sz="1400" dirty="0"/>
              <a:t>RLP </a:t>
            </a:r>
            <a:r>
              <a:rPr lang="ko-KR" altLang="en-US" sz="1400" dirty="0"/>
              <a:t>인코딩 값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dirty="0" err="1"/>
              <a:t>rlp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C8EB"/>
                </a:solidFill>
              </a:rPr>
              <a:t>["a", "</a:t>
            </a:r>
            <a:r>
              <a:rPr lang="en-US" altLang="ko-KR" dirty="0" err="1">
                <a:solidFill>
                  <a:srgbClr val="00C8EB"/>
                </a:solidFill>
              </a:rPr>
              <a:t>abc</a:t>
            </a:r>
            <a:r>
              <a:rPr lang="en-US" altLang="ko-KR" dirty="0">
                <a:solidFill>
                  <a:srgbClr val="00C8EB"/>
                </a:solidFill>
              </a:rPr>
              <a:t>"]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en-US" altLang="ko-KR" sz="1600" dirty="0"/>
              <a:t>➡</a:t>
            </a:r>
            <a:r>
              <a:rPr lang="en-US" altLang="ko-KR" sz="1600" dirty="0" err="1"/>
              <a:t>ﾠ</a:t>
            </a:r>
            <a:r>
              <a:rPr lang="en-US" altLang="ko-KR" dirty="0" err="1"/>
              <a:t>r</a:t>
            </a:r>
            <a:r>
              <a:rPr lang="en-US" altLang="ko-KR" sz="1600" dirty="0" err="1"/>
              <a:t>lp</a:t>
            </a:r>
            <a:r>
              <a:rPr lang="en-US" altLang="ko-KR" sz="1600" dirty="0"/>
              <a:t>(</a:t>
            </a:r>
            <a:r>
              <a:rPr lang="en-US" altLang="ko-KR" dirty="0"/>
              <a:t>"a") = 0x61, </a:t>
            </a:r>
            <a:r>
              <a:rPr lang="en-US" altLang="ko-KR" dirty="0" err="1"/>
              <a:t>rlp</a:t>
            </a:r>
            <a:r>
              <a:rPr lang="en-US" altLang="ko-KR" dirty="0"/>
              <a:t>("</a:t>
            </a:r>
            <a:r>
              <a:rPr lang="en-US" altLang="ko-KR" dirty="0" err="1"/>
              <a:t>abc</a:t>
            </a:r>
            <a:r>
              <a:rPr lang="en-US" altLang="ko-KR" dirty="0"/>
              <a:t>") = 0x83616263</a:t>
            </a:r>
            <a:br>
              <a:rPr lang="en-US" altLang="ko-KR" sz="1600" dirty="0"/>
            </a:br>
            <a:r>
              <a:rPr lang="en-US" altLang="ko-KR" sz="1600" dirty="0"/>
              <a:t>➡ﾠ</a:t>
            </a:r>
            <a:r>
              <a:rPr lang="en-US" altLang="ko-KR" dirty="0"/>
              <a:t>0x61 + 0x83616263 = </a:t>
            </a:r>
            <a:r>
              <a:rPr lang="en-US" altLang="ko-KR" sz="1600" dirty="0"/>
              <a:t>0x</a:t>
            </a:r>
            <a:r>
              <a:rPr lang="en-US" altLang="ko-KR" sz="1600" dirty="0">
                <a:solidFill>
                  <a:srgbClr val="00C8EB"/>
                </a:solidFill>
              </a:rPr>
              <a:t>61</a:t>
            </a:r>
            <a:r>
              <a:rPr lang="en-US" altLang="ko-KR" dirty="0">
                <a:solidFill>
                  <a:srgbClr val="00C8EB"/>
                </a:solidFill>
              </a:rPr>
              <a:t>83616263</a:t>
            </a:r>
            <a:r>
              <a:rPr lang="en-US" altLang="ko-KR" dirty="0"/>
              <a:t> </a:t>
            </a:r>
            <a:r>
              <a:rPr lang="en-US" altLang="ko-KR" sz="1600" dirty="0"/>
              <a:t>➡ </a:t>
            </a:r>
            <a:r>
              <a:rPr lang="ko-KR" altLang="en-US" sz="1600" dirty="0"/>
              <a:t>길이 </a:t>
            </a:r>
            <a:r>
              <a:rPr lang="en-US" altLang="ko-KR" sz="1600" dirty="0"/>
              <a:t>: </a:t>
            </a:r>
            <a:r>
              <a:rPr lang="en-US" altLang="ko-KR" sz="1600" dirty="0">
                <a:solidFill>
                  <a:srgbClr val="EF296B"/>
                </a:solidFill>
              </a:rPr>
              <a:t>5</a:t>
            </a:r>
            <a:r>
              <a:rPr lang="en-US" altLang="ko-KR" sz="1600" dirty="0"/>
              <a:t> </a:t>
            </a:r>
            <a:r>
              <a:rPr lang="en-US" altLang="ko-KR" dirty="0"/>
              <a:t>byes</a:t>
            </a:r>
            <a:r>
              <a:rPr lang="ko-KR" altLang="en-US" dirty="0"/>
              <a:t> </a:t>
            </a:r>
            <a:r>
              <a:rPr lang="en-US" altLang="ko-KR" dirty="0"/>
              <a:t>&lt;=</a:t>
            </a:r>
            <a:r>
              <a:rPr lang="ko-KR" altLang="en-US" dirty="0"/>
              <a:t> </a:t>
            </a:r>
            <a:r>
              <a:rPr lang="en-US" altLang="ko-KR" dirty="0"/>
              <a:t>55 bytes , </a:t>
            </a:r>
            <a:r>
              <a:rPr lang="en-US" altLang="ko-KR" dirty="0">
                <a:solidFill>
                  <a:srgbClr val="EF296B"/>
                </a:solidFill>
              </a:rPr>
              <a:t>5</a:t>
            </a:r>
            <a:r>
              <a:rPr lang="en-US" altLang="ko-KR" dirty="0"/>
              <a:t> = 0x</a:t>
            </a:r>
            <a:r>
              <a:rPr lang="en-US" altLang="ko-KR" dirty="0">
                <a:solidFill>
                  <a:srgbClr val="EF296B"/>
                </a:solidFill>
              </a:rPr>
              <a:t>05</a:t>
            </a:r>
            <a:br>
              <a:rPr lang="en-US" altLang="ko-KR" dirty="0"/>
            </a:br>
            <a:r>
              <a:rPr lang="en-US" altLang="ko-KR" dirty="0"/>
              <a:t>➡ﾠ(0xc0 + 0x</a:t>
            </a:r>
            <a:r>
              <a:rPr lang="en-US" altLang="ko-KR" dirty="0">
                <a:solidFill>
                  <a:srgbClr val="EF296B"/>
                </a:solidFill>
              </a:rPr>
              <a:t>05</a:t>
            </a:r>
            <a:r>
              <a:rPr lang="en-US" altLang="ko-KR" dirty="0"/>
              <a:t>) + 0x</a:t>
            </a:r>
            <a:r>
              <a:rPr lang="en-US" altLang="ko-KR" dirty="0">
                <a:solidFill>
                  <a:srgbClr val="00C8EB"/>
                </a:solidFill>
              </a:rPr>
              <a:t>6183616263</a:t>
            </a:r>
            <a:br>
              <a:rPr lang="en-US" altLang="ko-KR" dirty="0"/>
            </a:br>
            <a:r>
              <a:rPr lang="en-US" altLang="ko-KR" sz="1600" dirty="0"/>
              <a:t>➡</a:t>
            </a:r>
            <a:r>
              <a:rPr lang="en-US" altLang="ko-KR" sz="1600" dirty="0" err="1"/>
              <a:t>ﾠ</a:t>
            </a:r>
            <a:r>
              <a:rPr lang="en-US" altLang="ko-KR" dirty="0" err="1"/>
              <a:t>rlp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C8EB"/>
                </a:solidFill>
              </a:rPr>
              <a:t>["a", "</a:t>
            </a:r>
            <a:r>
              <a:rPr lang="en-US" altLang="ko-KR" dirty="0" err="1">
                <a:solidFill>
                  <a:srgbClr val="00C8EB"/>
                </a:solidFill>
              </a:rPr>
              <a:t>abc</a:t>
            </a:r>
            <a:r>
              <a:rPr lang="en-US" altLang="ko-KR" dirty="0">
                <a:solidFill>
                  <a:srgbClr val="00C8EB"/>
                </a:solidFill>
              </a:rPr>
              <a:t>"]</a:t>
            </a:r>
            <a:r>
              <a:rPr lang="en-US" altLang="ko-KR" dirty="0"/>
              <a:t>) = 0xc</a:t>
            </a:r>
            <a:r>
              <a:rPr lang="en-US" altLang="ko-KR" dirty="0">
                <a:solidFill>
                  <a:srgbClr val="EF296B"/>
                </a:solidFill>
              </a:rPr>
              <a:t>5</a:t>
            </a:r>
            <a:r>
              <a:rPr lang="en-US" altLang="ko-KR" dirty="0">
                <a:solidFill>
                  <a:srgbClr val="00C8EB"/>
                </a:solidFill>
              </a:rPr>
              <a:t>6183616263</a:t>
            </a:r>
          </a:p>
          <a:p>
            <a:pPr marL="198900" indent="-342900">
              <a:buFont typeface="+mj-lt"/>
              <a:buAutoNum type="arabicPeriod"/>
            </a:pPr>
            <a:r>
              <a:rPr lang="en-US" altLang="ko-KR" dirty="0"/>
              <a:t>[0xf8, 0xff] , </a:t>
            </a:r>
            <a:r>
              <a:rPr lang="ko-KR" altLang="en-US" dirty="0"/>
              <a:t>배열</a:t>
            </a:r>
            <a:r>
              <a:rPr lang="en-US" altLang="ko-KR" dirty="0"/>
              <a:t> , </a:t>
            </a:r>
            <a:r>
              <a:rPr lang="ko-KR" altLang="en-US" dirty="0"/>
              <a:t>전체 길이 </a:t>
            </a:r>
            <a:r>
              <a:rPr lang="en-US" altLang="ko-KR" dirty="0"/>
              <a:t>55 bytes </a:t>
            </a:r>
            <a:r>
              <a:rPr lang="ko-KR" altLang="en-US" dirty="0"/>
              <a:t>초과 배열 </a:t>
            </a:r>
            <a:r>
              <a:rPr lang="en-US" altLang="ko-KR" dirty="0"/>
              <a:t>: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(0xf7 +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배열 바이트 길이 표현 바이트 수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 +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배열 바이트 길이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+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배열 바이트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ko-KR" dirty="0" err="1"/>
              <a:t>rlp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C8EB"/>
                </a:solidFill>
              </a:rPr>
              <a:t>["a", "</a:t>
            </a:r>
            <a:r>
              <a:rPr lang="en-US" altLang="ko-KR" dirty="0" err="1">
                <a:solidFill>
                  <a:srgbClr val="00C8EB"/>
                </a:solidFill>
              </a:rPr>
              <a:t>abc</a:t>
            </a:r>
            <a:r>
              <a:rPr lang="en-US" altLang="ko-KR" dirty="0">
                <a:solidFill>
                  <a:srgbClr val="00C8EB"/>
                </a:solidFill>
              </a:rPr>
              <a:t>“, "</a:t>
            </a:r>
            <a:r>
              <a:rPr lang="en-US" altLang="ko-KR" dirty="0" err="1">
                <a:solidFill>
                  <a:srgbClr val="00C8EB"/>
                </a:solidFill>
              </a:rPr>
              <a:t>abcdefghij</a:t>
            </a:r>
            <a:r>
              <a:rPr lang="en-US" altLang="ko-KR" dirty="0">
                <a:solidFill>
                  <a:srgbClr val="00C8EB"/>
                </a:solidFill>
              </a:rPr>
              <a:t>" × 6]</a:t>
            </a:r>
            <a:r>
              <a:rPr lang="en-US" altLang="ko-KR" dirty="0"/>
              <a:t>)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dirty="0"/>
              <a:t>➡</a:t>
            </a:r>
            <a:r>
              <a:rPr lang="en-US" altLang="ko-KR" dirty="0" err="1"/>
              <a:t>ﾠr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lp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("a") = 0x61,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rlp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("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abc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") = 0x83616263,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rlp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("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abcdefghij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" × 6) = 0xb83c616263…68696a</a:t>
            </a:r>
            <a:b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1600" dirty="0"/>
              <a:t>➡ﾠ</a:t>
            </a:r>
            <a:r>
              <a:rPr lang="en-US" altLang="ko-KR" dirty="0"/>
              <a:t>0x61 + 0x83616263  +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0xb83c616263…68696a = 0x</a:t>
            </a:r>
            <a:r>
              <a:rPr lang="en-US" altLang="ko-KR" dirty="0">
                <a:solidFill>
                  <a:srgbClr val="00C8EB"/>
                </a:solidFill>
              </a:rPr>
              <a:t>6183616263b83c616263…68696a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br>
              <a:rPr lang="en-US" altLang="ko-KR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1600" dirty="0"/>
              <a:t>➡ﾠ</a:t>
            </a:r>
            <a:r>
              <a:rPr lang="ko-KR" altLang="en-US" sz="1600" dirty="0"/>
              <a:t>길이 </a:t>
            </a:r>
            <a:r>
              <a:rPr lang="en-US" altLang="ko-KR" sz="1600" dirty="0"/>
              <a:t>: 1 + 4 + 62 = </a:t>
            </a:r>
            <a:r>
              <a:rPr lang="en-US" altLang="ko-KR" sz="1600" dirty="0">
                <a:solidFill>
                  <a:srgbClr val="EF296B"/>
                </a:solidFill>
              </a:rPr>
              <a:t>67</a:t>
            </a:r>
            <a:r>
              <a:rPr lang="en-US" altLang="ko-KR" sz="1600" dirty="0"/>
              <a:t> &gt; 55 bytes , </a:t>
            </a:r>
            <a:r>
              <a:rPr lang="en-US" altLang="ko-KR" sz="1600" dirty="0">
                <a:solidFill>
                  <a:srgbClr val="EF296B"/>
                </a:solidFill>
              </a:rPr>
              <a:t>67</a:t>
            </a:r>
            <a:r>
              <a:rPr lang="en-US" altLang="ko-KR" sz="1600" dirty="0"/>
              <a:t> = 0x</a:t>
            </a:r>
            <a:r>
              <a:rPr lang="en-US" altLang="ko-KR" sz="1600" dirty="0">
                <a:solidFill>
                  <a:srgbClr val="EF296B"/>
                </a:solidFill>
              </a:rPr>
              <a:t>43</a:t>
            </a:r>
            <a:r>
              <a:rPr lang="en-US" altLang="ko-KR" sz="1600" dirty="0"/>
              <a:t> ➡ </a:t>
            </a:r>
            <a:r>
              <a:rPr lang="en-US" altLang="ko-KR" sz="1600" dirty="0">
                <a:solidFill>
                  <a:srgbClr val="FFC700"/>
                </a:solidFill>
              </a:rPr>
              <a:t>1</a:t>
            </a:r>
            <a:r>
              <a:rPr lang="en-US" altLang="ko-KR" sz="1600" dirty="0"/>
              <a:t> </a:t>
            </a:r>
            <a:r>
              <a:rPr lang="en-US" altLang="ko-KR" dirty="0"/>
              <a:t>bytes</a:t>
            </a:r>
            <a:br>
              <a:rPr lang="en-US" altLang="ko-KR" sz="1600" dirty="0"/>
            </a:br>
            <a:r>
              <a:rPr lang="en-US" altLang="ko-KR" sz="1600" dirty="0"/>
              <a:t>➡ﾠ(0xf7 + 0x0</a:t>
            </a:r>
            <a:r>
              <a:rPr lang="en-US" altLang="ko-KR" dirty="0">
                <a:solidFill>
                  <a:srgbClr val="FFC700"/>
                </a:solidFill>
              </a:rPr>
              <a:t>1</a:t>
            </a:r>
            <a:r>
              <a:rPr lang="en-US" altLang="ko-KR" sz="1600" dirty="0"/>
              <a:t>) + 0x</a:t>
            </a:r>
            <a:r>
              <a:rPr lang="en-US" altLang="ko-KR" sz="1600" dirty="0">
                <a:solidFill>
                  <a:srgbClr val="EF296B"/>
                </a:solidFill>
              </a:rPr>
              <a:t>43</a:t>
            </a:r>
            <a:r>
              <a:rPr lang="en-US" altLang="ko-KR" sz="1600" dirty="0"/>
              <a:t> +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0x</a:t>
            </a:r>
            <a:r>
              <a:rPr lang="en-US" altLang="ko-KR" dirty="0">
                <a:solidFill>
                  <a:srgbClr val="00C8EB"/>
                </a:solidFill>
              </a:rPr>
              <a:t>6183616263b83c616263…68696a</a:t>
            </a:r>
            <a:br>
              <a:rPr lang="en-US" altLang="ko-KR" sz="1600" dirty="0"/>
            </a:br>
            <a:r>
              <a:rPr lang="en-US" altLang="ko-KR" sz="1600" dirty="0"/>
              <a:t>➡</a:t>
            </a:r>
            <a:r>
              <a:rPr lang="en-US" altLang="ko-KR" sz="1600" dirty="0" err="1"/>
              <a:t>ﾠ</a:t>
            </a:r>
            <a:r>
              <a:rPr lang="en-US" altLang="ko-KR" dirty="0" err="1"/>
              <a:t>rlp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C8EB"/>
                </a:solidFill>
              </a:rPr>
              <a:t>["a", "</a:t>
            </a:r>
            <a:r>
              <a:rPr lang="en-US" altLang="ko-KR" dirty="0" err="1">
                <a:solidFill>
                  <a:srgbClr val="00C8EB"/>
                </a:solidFill>
              </a:rPr>
              <a:t>abc</a:t>
            </a:r>
            <a:r>
              <a:rPr lang="en-US" altLang="ko-KR" dirty="0">
                <a:solidFill>
                  <a:srgbClr val="00C8EB"/>
                </a:solidFill>
              </a:rPr>
              <a:t>“, "</a:t>
            </a:r>
            <a:r>
              <a:rPr lang="en-US" altLang="ko-KR" dirty="0" err="1">
                <a:solidFill>
                  <a:srgbClr val="00C8EB"/>
                </a:solidFill>
              </a:rPr>
              <a:t>abcdefghij</a:t>
            </a:r>
            <a:r>
              <a:rPr lang="en-US" altLang="ko-KR" dirty="0">
                <a:solidFill>
                  <a:srgbClr val="00C8EB"/>
                </a:solidFill>
              </a:rPr>
              <a:t>" × 6]</a:t>
            </a:r>
            <a:r>
              <a:rPr lang="en-US" altLang="ko-KR" dirty="0"/>
              <a:t>)  = 0xf</a:t>
            </a:r>
            <a:r>
              <a:rPr lang="en-US" altLang="ko-KR" dirty="0">
                <a:solidFill>
                  <a:srgbClr val="FFC700"/>
                </a:solidFill>
              </a:rPr>
              <a:t>8</a:t>
            </a:r>
            <a:r>
              <a:rPr lang="en-US" altLang="ko-KR" dirty="0">
                <a:solidFill>
                  <a:srgbClr val="EF296B"/>
                </a:solidFill>
              </a:rPr>
              <a:t>43</a:t>
            </a:r>
            <a:r>
              <a:rPr lang="en-US" altLang="ko-KR" dirty="0">
                <a:solidFill>
                  <a:srgbClr val="00C8EB"/>
                </a:solidFill>
              </a:rPr>
              <a:t>6183616263b83c616263…68696a</a:t>
            </a:r>
            <a:br>
              <a:rPr lang="en-US" altLang="ko-KR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1600" dirty="0"/>
              <a:t>➡ﾠ</a:t>
            </a:r>
            <a:r>
              <a:rPr lang="en-US" altLang="ko-KR" dirty="0"/>
              <a:t>0xf</a:t>
            </a:r>
            <a:r>
              <a:rPr lang="en-US" altLang="ko-KR" dirty="0">
                <a:solidFill>
                  <a:srgbClr val="FFC700"/>
                </a:solidFill>
              </a:rPr>
              <a:t>8</a:t>
            </a:r>
            <a:r>
              <a:rPr lang="en-US" altLang="ko-KR" dirty="0">
                <a:solidFill>
                  <a:srgbClr val="EF296B"/>
                </a:solidFill>
              </a:rPr>
              <a:t>43</a:t>
            </a:r>
            <a:r>
              <a:rPr lang="en-US" altLang="ko-KR" dirty="0">
                <a:solidFill>
                  <a:srgbClr val="00C8EB"/>
                </a:solidFill>
              </a:rPr>
              <a:t>6183616263</a:t>
            </a:r>
            <a:r>
              <a:rPr lang="en-US" altLang="ko-KR" sz="1600" dirty="0">
                <a:solidFill>
                  <a:srgbClr val="00C8EB"/>
                </a:solidFill>
              </a:rPr>
              <a:t>b83c6162636465666768696a6162636465666768696a6162636465666768696a6162636465666768696a6162636465666768696a6162636465666768696a</a:t>
            </a:r>
            <a:endParaRPr lang="en-US" altLang="ko-KR" dirty="0">
              <a:solidFill>
                <a:srgbClr val="00C8EB"/>
              </a:solidFill>
            </a:endParaRPr>
          </a:p>
          <a:p>
            <a:pPr marL="198900" indent="-342900">
              <a:buFont typeface="+mj-lt"/>
              <a:buAutoNum type="arabicPeriod"/>
            </a:pP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198900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C3AC10F-1948-4CC9-9037-D117F15C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RLP (Recursive Length Prefix) Serialize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55527C0-47FC-4270-B8C4-8541A9FD3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063341"/>
              </p:ext>
            </p:extLst>
          </p:nvPr>
        </p:nvGraphicFramePr>
        <p:xfrm>
          <a:off x="237601" y="5050736"/>
          <a:ext cx="11683916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0015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39804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280722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  <a:gridCol w="6636871">
                  <a:extLst>
                    <a:ext uri="{9D8B030D-6E8A-4147-A177-3AD203B41FA5}">
                      <a16:colId xmlns:a16="http://schemas.microsoft.com/office/drawing/2014/main" val="2025233656"/>
                    </a:ext>
                  </a:extLst>
                </a:gridCol>
              </a:tblGrid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Prefix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포맷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[0x00, 0x7f]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 한 개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(ASCII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코드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[0x00, 0x7f],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그대로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[0x80, 0xb7]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이하 문자열</a:t>
                      </a:r>
                      <a:endParaRPr lang="en-US" altLang="ko-KR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(0x80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947460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[0xb8, 0x7f]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56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초과 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(0xb7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 표현 바이트 수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[0xc0, 0xf7]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전체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이하 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(0xc0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바이트길이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아이템들의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RLP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인코딩 값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[0xf8, 0xff]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전체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초과 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(0xf7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길이 표현 바이트 수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656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4173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E438E31-464D-4190-94A8-A0006DCD9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0xc56183616263</a:t>
            </a:r>
          </a:p>
          <a:p>
            <a:pPr lvl="1"/>
            <a:r>
              <a:rPr lang="en-US" altLang="ko-KR" dirty="0"/>
              <a:t>0xc5 </a:t>
            </a:r>
            <a:r>
              <a:rPr lang="en-US" altLang="ko-KR" sz="1600" dirty="0"/>
              <a:t>➡</a:t>
            </a:r>
            <a:r>
              <a:rPr lang="en-US" altLang="ko-KR" dirty="0"/>
              <a:t> [0xc0, 0xf7] </a:t>
            </a:r>
            <a:r>
              <a:rPr lang="en-US" altLang="ko-KR" sz="1600" dirty="0"/>
              <a:t>➡ </a:t>
            </a:r>
            <a:r>
              <a:rPr lang="ko-KR" altLang="en-US" sz="1600" dirty="0"/>
              <a:t>전체 길이 </a:t>
            </a:r>
            <a:r>
              <a:rPr lang="en-US" altLang="ko-KR" dirty="0"/>
              <a:t>55 bytes </a:t>
            </a:r>
            <a:r>
              <a:rPr lang="ko-KR" altLang="en-US" dirty="0"/>
              <a:t>이하 배열</a:t>
            </a:r>
            <a:endParaRPr lang="en-US" altLang="ko-KR" dirty="0"/>
          </a:p>
          <a:p>
            <a:pPr lvl="1"/>
            <a:r>
              <a:rPr lang="ko-KR" altLang="en-US" dirty="0"/>
              <a:t>배열 바이트 길이 </a:t>
            </a:r>
            <a:r>
              <a:rPr lang="en-US" altLang="ko-KR" dirty="0"/>
              <a:t> = 0xc5 - 0xc0 = 0x05 = 5</a:t>
            </a:r>
          </a:p>
          <a:p>
            <a:pPr lvl="1"/>
            <a:r>
              <a:rPr lang="ko-KR" altLang="en-US" dirty="0"/>
              <a:t>배열 바이트 </a:t>
            </a:r>
            <a:r>
              <a:rPr lang="en-US" altLang="ko-KR" dirty="0"/>
              <a:t>= 0x6183616263</a:t>
            </a:r>
          </a:p>
          <a:p>
            <a:pPr lvl="2"/>
            <a:r>
              <a:rPr lang="en-US" altLang="ko-KR" dirty="0"/>
              <a:t>0x61 </a:t>
            </a:r>
            <a:r>
              <a:rPr lang="en-US" altLang="ko-KR" sz="1400" dirty="0"/>
              <a:t>➡ [0x00, 0x7f] ➡ </a:t>
            </a:r>
            <a:r>
              <a:rPr lang="en-US" altLang="ko-KR" dirty="0"/>
              <a:t>ASCII</a:t>
            </a:r>
            <a:r>
              <a:rPr lang="ko-KR" altLang="en-US" dirty="0"/>
              <a:t> 코드 </a:t>
            </a:r>
            <a:r>
              <a:rPr lang="ko-KR" altLang="en-US" sz="1400" dirty="0"/>
              <a:t>문자 한 개 </a:t>
            </a:r>
            <a:br>
              <a:rPr lang="en-US" altLang="ko-KR" sz="1400" dirty="0"/>
            </a:br>
            <a:r>
              <a:rPr lang="en-US" altLang="ko-KR" sz="1400" dirty="0"/>
              <a:t>➡ "a"</a:t>
            </a:r>
          </a:p>
          <a:p>
            <a:pPr lvl="2"/>
            <a:r>
              <a:rPr lang="en-US" altLang="ko-KR" dirty="0"/>
              <a:t>0x83 </a:t>
            </a:r>
            <a:r>
              <a:rPr lang="en-US" altLang="ko-KR" sz="1400" dirty="0"/>
              <a:t>➡ [0x80, 0xb7] ➡ </a:t>
            </a:r>
            <a:r>
              <a:rPr lang="ko-KR" altLang="en-US" sz="1400" dirty="0"/>
              <a:t>길이 </a:t>
            </a:r>
            <a:r>
              <a:rPr lang="en-US" altLang="ko-KR" sz="1400" dirty="0"/>
              <a:t>55 bytes </a:t>
            </a:r>
            <a:r>
              <a:rPr lang="ko-KR" altLang="en-US" sz="1400" dirty="0"/>
              <a:t>이하 문자열 </a:t>
            </a:r>
            <a:br>
              <a:rPr lang="en-US" altLang="ko-KR" sz="1400" dirty="0"/>
            </a:br>
            <a:r>
              <a:rPr lang="en-US" altLang="ko-KR" sz="1400" dirty="0"/>
              <a:t>➡ </a:t>
            </a:r>
            <a:r>
              <a:rPr lang="ko-KR" altLang="en-US" sz="1400" dirty="0"/>
              <a:t>길이 </a:t>
            </a:r>
            <a:r>
              <a:rPr lang="en-US" altLang="ko-KR" dirty="0"/>
              <a:t>= 0x83 - 0x80 = 0x03 = 3</a:t>
            </a:r>
            <a:br>
              <a:rPr lang="en-US" altLang="ko-KR" dirty="0"/>
            </a:br>
            <a:r>
              <a:rPr lang="en-US" altLang="ko-KR" sz="1400" dirty="0"/>
              <a:t>➡ </a:t>
            </a:r>
            <a:r>
              <a:rPr lang="ko-KR" altLang="en-US" dirty="0"/>
              <a:t>문자열 바이트 </a:t>
            </a:r>
            <a:r>
              <a:rPr lang="en-US" altLang="ko-KR" dirty="0"/>
              <a:t>= 0x616263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lvl="1"/>
            <a:r>
              <a:rPr lang="ko-KR" altLang="en-US" dirty="0"/>
              <a:t>결과 </a:t>
            </a:r>
            <a:r>
              <a:rPr lang="en-US" altLang="ko-KR" dirty="0"/>
              <a:t>= ["a", "</a:t>
            </a:r>
            <a:r>
              <a:rPr lang="en-US" altLang="ko-KR" dirty="0" err="1"/>
              <a:t>abc</a:t>
            </a:r>
            <a:r>
              <a:rPr lang="en-US" altLang="ko-KR" dirty="0"/>
              <a:t>"]</a:t>
            </a:r>
          </a:p>
          <a:p>
            <a:pPr lvl="1"/>
            <a:endParaRPr lang="en-US" altLang="ko-KR" dirty="0"/>
          </a:p>
          <a:p>
            <a:pPr marL="558900" lvl="1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30F691-113F-424C-976E-CBE6F53D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RLP (Recursive Length Prefix) Deserialize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EA98DC-EB02-4B20-823F-F046B7FAA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959373"/>
              </p:ext>
            </p:extLst>
          </p:nvPr>
        </p:nvGraphicFramePr>
        <p:xfrm>
          <a:off x="237601" y="5050736"/>
          <a:ext cx="11683916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0015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39804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280722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  <a:gridCol w="6636871">
                  <a:extLst>
                    <a:ext uri="{9D8B030D-6E8A-4147-A177-3AD203B41FA5}">
                      <a16:colId xmlns:a16="http://schemas.microsoft.com/office/drawing/2014/main" val="2025233656"/>
                    </a:ext>
                  </a:extLst>
                </a:gridCol>
              </a:tblGrid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Prefix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포맷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[0x00, 0x7f]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 한 개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(ASCII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코드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[0x00, 0x7f],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그대로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[0x80, 0xb7]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이하 문자열</a:t>
                      </a:r>
                      <a:endParaRPr lang="en-US" altLang="ko-KR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(0x80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947460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[0xb8, 0x7f]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56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초과 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(0xb7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 표현 바이트 수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[0xc0, 0xf7]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전체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이하 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(0xc0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바이트길이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아이템들의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RLP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인코딩 값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[0xf8, 0xff]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전체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초과 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(0xf7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길이 표현 바이트 수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656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3016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CBFEAD-C1B1-4D1D-ACF2-E3545C1F4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2A23BA-5B66-4EDB-9CC7-80402C7C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Ethereum Wire Protocol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9829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C8EFACC-43E4-41D2-AFCD-B9F113260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3BBDB45-2B99-45F2-9752-96532FED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이더리움 하드포크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B888A10-D562-42B7-A702-C14A71C40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961639"/>
              </p:ext>
            </p:extLst>
          </p:nvPr>
        </p:nvGraphicFramePr>
        <p:xfrm>
          <a:off x="241300" y="657225"/>
          <a:ext cx="11873460" cy="5400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3036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7386912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블록 번호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Frontier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2015-07-30 03:26:13 PM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Ice Age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#200,000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2015-09-07 09:33:09 PM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20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Homestead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#1,150,000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2016-03-14 06:49:53 PM +UTC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DAO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#1,192,000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2016-07-20 01:20:40 PM +UTC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80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Tangerine Whistle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#2,463,000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2016-10-18 01:19:31 PM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Spurious Dragon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#2,675,000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2016-11-22 04:15:44 PM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Metropolis Byzantium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de-DE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#4,370,000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2017-10-16 05:22:11 AM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3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Metropolis Constantinople / St. Petersburg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#7,280,000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2019-02-28 07:52:04 PM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25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Istanbul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de-DE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#9,069,000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2019-12-08 12:25:09 AM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06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Muir Glacier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de-DE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#9,200,000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2020-01-02 08:30:49 AM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0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Berlin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de-DE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#12,244,000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2021-04-15 10:07:03 AM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6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London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#12,965,000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2021-08-05 12:33:42 PM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76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Arrow Glacier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#13,773,000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2021-12:09 07:55:23 PM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3495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997D32C-37B8-4940-BC0B-B6ABB721F3C2}"/>
              </a:ext>
            </a:extLst>
          </p:cNvPr>
          <p:cNvSpPr txBox="1"/>
          <p:nvPr/>
        </p:nvSpPr>
        <p:spPr>
          <a:xfrm>
            <a:off x="3287688" y="6587787"/>
            <a:ext cx="56166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2"/>
              </a:rPr>
              <a:t>https://github.com/ethereum/execution-specs#ethereum-protocol-releases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2553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17FFB5A-482C-489F-A9F9-DDD68D294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013" y="657226"/>
            <a:ext cx="3600000" cy="2849685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404A5CFB-0E61-4A32-96FE-962DA401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World State (BERLIN VERSION 934279c – 2022-04-07)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80075C-A54B-4CD1-8E11-FA3C85B12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000" y="657226"/>
            <a:ext cx="3600000" cy="43941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721D14-3044-47E0-AAB2-EE832C09D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648" y="657226"/>
            <a:ext cx="2844000" cy="45806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929F2E-3416-47C1-8859-0B3ACE05D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8648" y="5228241"/>
            <a:ext cx="2844000" cy="155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841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2222D40-FC11-44C7-BF0A-7187325DA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EOA (Externally Owned Accounts)</a:t>
            </a:r>
          </a:p>
          <a:p>
            <a:r>
              <a:rPr lang="en-US" altLang="ko-KR" dirty="0"/>
              <a:t>CA (Contract Address) - CREATE, CREATE2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04A5CFB-0E61-4A32-96FE-962DA401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Account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5876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6D330F8-06E0-4364-9B98-804E0F83A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ko-KR" altLang="en-US" dirty="0"/>
              <a:t>메시지 콜</a:t>
            </a:r>
            <a:r>
              <a:rPr lang="en-US" altLang="ko-KR" dirty="0"/>
              <a:t>(Message Call)</a:t>
            </a:r>
          </a:p>
          <a:p>
            <a:pPr lvl="1"/>
            <a:r>
              <a:rPr lang="ko-KR" altLang="en-US" dirty="0" err="1"/>
              <a:t>컨트랙트</a:t>
            </a:r>
            <a:r>
              <a:rPr lang="ko-KR" altLang="en-US" dirty="0"/>
              <a:t> 생성</a:t>
            </a:r>
            <a:r>
              <a:rPr lang="en-US" altLang="ko-KR" dirty="0"/>
              <a:t>(Contract Creation)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3BB250E-5F06-4FA3-BECC-CE432B83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(Transaction)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9595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6D330F8-06E0-4364-9B98-804E0F83A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ko-KR" altLang="en-US" dirty="0"/>
              <a:t>메시지 콜</a:t>
            </a:r>
            <a:r>
              <a:rPr lang="en-US" altLang="ko-KR" dirty="0"/>
              <a:t>(Message Call)</a:t>
            </a:r>
          </a:p>
          <a:p>
            <a:pPr lvl="1"/>
            <a:r>
              <a:rPr lang="ko-KR" altLang="en-US" dirty="0" err="1"/>
              <a:t>컨트랙트</a:t>
            </a:r>
            <a:r>
              <a:rPr lang="ko-KR" altLang="en-US" dirty="0"/>
              <a:t> 생성</a:t>
            </a:r>
            <a:r>
              <a:rPr lang="en-US" altLang="ko-KR" dirty="0"/>
              <a:t>(Contract Creation)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3BB250E-5F06-4FA3-BECC-CE432B83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(Transaction)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76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A964243-5DD9-452E-9AEF-7EDA5610C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>
            <a:normAutofit/>
          </a:bodyPr>
          <a:lstStyle/>
          <a:p>
            <a:r>
              <a:rPr lang="en-US" altLang="ko-KR" dirty="0"/>
              <a:t>Geth Database </a:t>
            </a:r>
            <a:r>
              <a:rPr lang="ko-KR" altLang="en-US" dirty="0"/>
              <a:t>초기화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genesis.json</a:t>
            </a:r>
            <a:r>
              <a:rPr lang="en-US" altLang="ko-KR" dirty="0"/>
              <a:t> </a:t>
            </a:r>
            <a:r>
              <a:rPr lang="ko-KR" altLang="en-US" dirty="0"/>
              <a:t>설정으로 </a:t>
            </a:r>
            <a:r>
              <a:rPr lang="en-US" altLang="ko-KR" dirty="0"/>
              <a:t>data </a:t>
            </a:r>
            <a:r>
              <a:rPr lang="ko-KR" altLang="en-US" dirty="0"/>
              <a:t>폴더에 초기화</a:t>
            </a:r>
            <a:endParaRPr lang="en-US" altLang="ko-KR" dirty="0"/>
          </a:p>
          <a:p>
            <a:r>
              <a:rPr lang="en-US" altLang="ko-KR" dirty="0"/>
              <a:t>Geth</a:t>
            </a:r>
            <a:r>
              <a:rPr lang="ko-KR" altLang="en-US" dirty="0"/>
              <a:t> 구동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16000" lvl="1" indent="0">
              <a:buNone/>
            </a:pPr>
            <a:endParaRPr lang="en-US" altLang="ko-KR" dirty="0"/>
          </a:p>
          <a:p>
            <a:pPr marL="216000" lvl="1" indent="0">
              <a:buNone/>
            </a:pPr>
            <a:endParaRPr lang="en-US" altLang="ko-KR" sz="800" dirty="0"/>
          </a:p>
          <a:p>
            <a:pPr lvl="1"/>
            <a:r>
              <a:rPr lang="en-US" altLang="ko-KR" dirty="0"/>
              <a:t>--</a:t>
            </a:r>
            <a:r>
              <a:rPr lang="en-US" altLang="ko-KR" dirty="0" err="1"/>
              <a:t>nodiscover</a:t>
            </a:r>
            <a:r>
              <a:rPr lang="en-US" altLang="ko-KR" dirty="0"/>
              <a:t> : peer </a:t>
            </a:r>
            <a:r>
              <a:rPr lang="ko-KR" altLang="en-US" dirty="0"/>
              <a:t>탐색하지 않음</a:t>
            </a:r>
            <a:endParaRPr lang="en-US" altLang="ko-KR" dirty="0"/>
          </a:p>
          <a:p>
            <a:pPr lvl="1"/>
            <a:r>
              <a:rPr lang="en-US" altLang="ko-KR" dirty="0"/>
              <a:t>--</a:t>
            </a:r>
            <a:r>
              <a:rPr lang="en-US" altLang="ko-KR" dirty="0" err="1"/>
              <a:t>ipcdisable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ipc</a:t>
            </a:r>
            <a:r>
              <a:rPr lang="ko-KR" altLang="en-US" dirty="0"/>
              <a:t> 통신 비활성화 </a:t>
            </a:r>
            <a:r>
              <a:rPr lang="en-US" altLang="ko-KR" dirty="0"/>
              <a:t>(Windows 10 WSL2 </a:t>
            </a:r>
            <a:r>
              <a:rPr lang="ko-KR" altLang="en-US" dirty="0"/>
              <a:t>환경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--allow-insecure-unlock : http</a:t>
            </a:r>
            <a:r>
              <a:rPr lang="ko-KR" altLang="en-US" dirty="0"/>
              <a:t> 통신 허용</a:t>
            </a:r>
            <a:endParaRPr lang="en-US" altLang="ko-KR" dirty="0"/>
          </a:p>
          <a:p>
            <a:pPr lvl="1"/>
            <a:r>
              <a:rPr lang="en-US" altLang="ko-KR" dirty="0"/>
              <a:t>console : console </a:t>
            </a:r>
            <a:r>
              <a:rPr lang="ko-KR" altLang="en-US" dirty="0"/>
              <a:t>오픈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30B21C-3FC5-4816-9BB5-04B86A22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구축 </a:t>
            </a:r>
            <a:r>
              <a:rPr lang="en-US" altLang="ko-KR" dirty="0"/>
              <a:t>[ </a:t>
            </a:r>
            <a:r>
              <a:rPr lang="en-US" altLang="ko-KR" dirty="0" err="1"/>
              <a:t>geth</a:t>
            </a:r>
            <a:r>
              <a:rPr lang="en-US" altLang="ko-KR" dirty="0"/>
              <a:t> ]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5AF689-8164-41AC-BEED-50E5E832D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32" y="1027118"/>
            <a:ext cx="11404965" cy="338554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geth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datadir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genesis.json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90ACBC-3A4A-4C27-B7B3-DD4F6CB81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22" y="2170599"/>
            <a:ext cx="5591978" cy="2554545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geth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\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datadir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\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networkid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5666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\ 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nodiscover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\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ipcdisable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\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http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http.port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7545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\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http.api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personal,eth,net,web3 \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http.corsdomain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'*’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\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A8AFBE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  --allow-insecure-unlock \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console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8646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1D43F6F-BD16-402C-A27A-70DD2FC81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33" b="1555"/>
          <a:stretch/>
        </p:blipFill>
        <p:spPr>
          <a:xfrm>
            <a:off x="4296000" y="660772"/>
            <a:ext cx="3600000" cy="222253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A32D4CC8-5E85-42CE-9702-F650AADD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(Transaction) [ </a:t>
            </a:r>
            <a:r>
              <a:rPr lang="ko-KR" altLang="en-US" dirty="0"/>
              <a:t>황서</a:t>
            </a:r>
            <a:r>
              <a:rPr lang="en-US" altLang="ko-KR" dirty="0"/>
              <a:t>(Yellow Paper), BERLIN VERSION 934279c – 2022-04-07 ]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24FAE7-E9E4-446C-A8FB-EA4D5584E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98" y="657226"/>
            <a:ext cx="3600000" cy="58622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784DC1-A25A-4688-86C3-412262D2B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800" y="2879420"/>
            <a:ext cx="3600000" cy="344184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1AB51CE-4364-47B2-8B45-793F5C24D1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8248" y="663754"/>
            <a:ext cx="3600000" cy="53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586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9D4944E-D8D4-4690-8939-8B42DB38E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683999" cy="6067253"/>
          </a:xfrm>
        </p:spPr>
        <p:txBody>
          <a:bodyPr>
            <a:normAutofit/>
          </a:bodyPr>
          <a:lstStyle/>
          <a:p>
            <a:r>
              <a:rPr lang="ko-KR" altLang="en-US" dirty="0"/>
              <a:t>트랜잭션 유형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EIP-2718</a:t>
            </a:r>
            <a:r>
              <a:rPr lang="en-US" altLang="ko-KR" dirty="0"/>
              <a:t>: Typed Transaction Envelope, Berlin </a:t>
            </a:r>
            <a:r>
              <a:rPr lang="en-US" altLang="ko-KR" dirty="0" err="1"/>
              <a:t>Hardfork</a:t>
            </a:r>
            <a:r>
              <a:rPr lang="en-US" altLang="ko-KR" dirty="0"/>
              <a:t>, #12,244,000, 2021-04-15 10:07:03 UTC)</a:t>
            </a:r>
          </a:p>
          <a:p>
            <a:pPr lvl="1"/>
            <a:r>
              <a:rPr lang="ko-KR" altLang="en-US" dirty="0"/>
              <a:t>첫번째 바이트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rgbClr val="00C8EB"/>
                </a:solidFill>
              </a:rPr>
              <a:t>legacy [0xc0, 0xfe]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EF296B"/>
                </a:solidFill>
              </a:rPr>
              <a:t>typed [0x0, 0x7f]</a:t>
            </a:r>
          </a:p>
          <a:p>
            <a:r>
              <a:rPr lang="en-US" altLang="ko-KR" dirty="0"/>
              <a:t>Transaction </a:t>
            </a:r>
          </a:p>
          <a:p>
            <a:pPr lvl="1"/>
            <a:r>
              <a:rPr lang="en-US" altLang="ko-KR" dirty="0"/>
              <a:t>root hash = </a:t>
            </a:r>
            <a:r>
              <a:rPr lang="en-US" altLang="ko-KR" dirty="0" err="1"/>
              <a:t>patriciaTrie</a:t>
            </a:r>
            <a:r>
              <a:rPr lang="en-US" altLang="ko-KR" dirty="0"/>
              <a:t>(</a:t>
            </a:r>
            <a:r>
              <a:rPr lang="en-US" altLang="ko-KR" dirty="0" err="1"/>
              <a:t>rlp</a:t>
            </a:r>
            <a:r>
              <a:rPr lang="en-US" altLang="ko-KR" dirty="0"/>
              <a:t>(Index of transaction) =&gt; Transaction)</a:t>
            </a:r>
          </a:p>
          <a:p>
            <a:pPr lvl="1"/>
            <a:r>
              <a:rPr lang="en-US" altLang="ko-KR" dirty="0"/>
              <a:t>Transaction : </a:t>
            </a:r>
            <a:r>
              <a:rPr lang="en-US" altLang="ko-KR" dirty="0" err="1">
                <a:solidFill>
                  <a:srgbClr val="00C8EB"/>
                </a:solidFill>
              </a:rPr>
              <a:t>LegacyTransaction</a:t>
            </a:r>
            <a:r>
              <a:rPr lang="en-US" altLang="ko-KR" dirty="0">
                <a:solidFill>
                  <a:srgbClr val="00C8EB"/>
                </a:solidFill>
              </a:rPr>
              <a:t> 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>
                <a:solidFill>
                  <a:srgbClr val="EF296B"/>
                </a:solidFill>
              </a:rPr>
              <a:t>TransactionType</a:t>
            </a:r>
            <a:r>
              <a:rPr lang="en-US" altLang="ko-KR" dirty="0">
                <a:solidFill>
                  <a:srgbClr val="EF296B"/>
                </a:solidFill>
              </a:rPr>
              <a:t> || </a:t>
            </a:r>
            <a:r>
              <a:rPr lang="en-US" altLang="ko-KR" dirty="0" err="1">
                <a:solidFill>
                  <a:srgbClr val="EF296B"/>
                </a:solidFill>
              </a:rPr>
              <a:t>TransactionPayload</a:t>
            </a:r>
            <a:endParaRPr lang="en-US" altLang="ko-KR" dirty="0">
              <a:solidFill>
                <a:srgbClr val="EF296B"/>
              </a:solidFill>
            </a:endParaRPr>
          </a:p>
          <a:p>
            <a:pPr lvl="1"/>
            <a:r>
              <a:rPr lang="en-US" altLang="ko-KR" dirty="0" err="1"/>
              <a:t>TransactionType</a:t>
            </a:r>
            <a:r>
              <a:rPr lang="en-US" altLang="ko-KR" dirty="0"/>
              <a:t> :  unsigned</a:t>
            </a:r>
            <a:r>
              <a:rPr lang="ko-KR" altLang="en-US" dirty="0"/>
              <a:t> </a:t>
            </a:r>
            <a:r>
              <a:rPr lang="en-US" altLang="ko-KR" dirty="0"/>
              <a:t>8bit </a:t>
            </a:r>
            <a:r>
              <a:rPr lang="ko-KR" altLang="en-US" dirty="0"/>
              <a:t>숫자 </a:t>
            </a:r>
            <a:r>
              <a:rPr lang="en-US" altLang="ko-KR" dirty="0"/>
              <a:t>[0, 0x7f] </a:t>
            </a:r>
          </a:p>
          <a:p>
            <a:pPr lvl="1"/>
            <a:r>
              <a:rPr lang="en-US" altLang="ko-KR" dirty="0" err="1"/>
              <a:t>TransactionPayload</a:t>
            </a:r>
            <a:r>
              <a:rPr lang="en-US" altLang="ko-KR" dirty="0"/>
              <a:t> : </a:t>
            </a:r>
            <a:r>
              <a:rPr lang="en-US" altLang="ko-KR" dirty="0" err="1"/>
              <a:t>TransactionType</a:t>
            </a:r>
            <a:r>
              <a:rPr lang="en-US" altLang="ko-KR" dirty="0"/>
              <a:t> </a:t>
            </a:r>
            <a:r>
              <a:rPr lang="ko-KR" altLang="en-US" dirty="0"/>
              <a:t>별 </a:t>
            </a:r>
            <a:r>
              <a:rPr lang="en-US" altLang="ko-KR" dirty="0"/>
              <a:t>EIP</a:t>
            </a:r>
            <a:r>
              <a:rPr lang="ko-KR" altLang="en-US" dirty="0"/>
              <a:t>에서 정의할 </a:t>
            </a:r>
            <a:r>
              <a:rPr lang="en-US" altLang="ko-KR" dirty="0"/>
              <a:t>byte array</a:t>
            </a:r>
          </a:p>
          <a:p>
            <a:r>
              <a:rPr lang="en-US" altLang="ko-KR" dirty="0"/>
              <a:t>Receipt</a:t>
            </a:r>
          </a:p>
          <a:p>
            <a:pPr lvl="1"/>
            <a:r>
              <a:rPr lang="en-US" altLang="ko-KR" dirty="0"/>
              <a:t>receipt root = </a:t>
            </a:r>
            <a:r>
              <a:rPr lang="en-US" altLang="ko-KR" dirty="0" err="1"/>
              <a:t>patriciaTrie</a:t>
            </a:r>
            <a:r>
              <a:rPr lang="en-US" altLang="ko-KR" dirty="0"/>
              <a:t>(</a:t>
            </a:r>
            <a:r>
              <a:rPr lang="en-US" altLang="ko-KR" dirty="0" err="1"/>
              <a:t>rlp</a:t>
            </a:r>
            <a:r>
              <a:rPr lang="en-US" altLang="ko-KR" dirty="0"/>
              <a:t>(Index of transaction) =&gt; Receipt)</a:t>
            </a:r>
          </a:p>
          <a:p>
            <a:pPr lvl="1"/>
            <a:r>
              <a:rPr lang="en-US" altLang="ko-KR" dirty="0"/>
              <a:t>Receipt : </a:t>
            </a:r>
            <a:r>
              <a:rPr lang="en-US" altLang="ko-KR" dirty="0" err="1">
                <a:solidFill>
                  <a:srgbClr val="00C8EB"/>
                </a:solidFill>
              </a:rPr>
              <a:t>LegacyReceipt</a:t>
            </a:r>
            <a:r>
              <a:rPr lang="en-US" altLang="ko-KR" dirty="0"/>
              <a:t>  </a:t>
            </a:r>
            <a:r>
              <a:rPr lang="ko-KR" altLang="en-US" dirty="0"/>
              <a:t>또는 </a:t>
            </a:r>
            <a:r>
              <a:rPr lang="en-US" altLang="ko-KR" dirty="0" err="1">
                <a:solidFill>
                  <a:srgbClr val="EF296B"/>
                </a:solidFill>
              </a:rPr>
              <a:t>TransactionType</a:t>
            </a:r>
            <a:r>
              <a:rPr lang="en-US" altLang="ko-KR" dirty="0">
                <a:solidFill>
                  <a:srgbClr val="EF296B"/>
                </a:solidFill>
              </a:rPr>
              <a:t> || </a:t>
            </a:r>
            <a:r>
              <a:rPr lang="en-US" altLang="ko-KR" dirty="0" err="1">
                <a:solidFill>
                  <a:srgbClr val="EF296B"/>
                </a:solidFill>
              </a:rPr>
              <a:t>ReceiptPayload</a:t>
            </a:r>
            <a:endParaRPr lang="en-US" altLang="ko-KR" dirty="0">
              <a:solidFill>
                <a:srgbClr val="EF296B"/>
              </a:solidFill>
            </a:endParaRPr>
          </a:p>
          <a:p>
            <a:pPr lvl="1"/>
            <a:r>
              <a:rPr lang="en-US" altLang="ko-KR" dirty="0" err="1"/>
              <a:t>TransactionType</a:t>
            </a:r>
            <a:r>
              <a:rPr lang="en-US" altLang="ko-KR" dirty="0"/>
              <a:t>: unsigned</a:t>
            </a:r>
            <a:r>
              <a:rPr lang="ko-KR" altLang="en-US" dirty="0"/>
              <a:t> </a:t>
            </a:r>
            <a:r>
              <a:rPr lang="en-US" altLang="ko-KR" dirty="0"/>
              <a:t>8bit </a:t>
            </a:r>
            <a:r>
              <a:rPr lang="ko-KR" altLang="en-US" dirty="0"/>
              <a:t>숫자 </a:t>
            </a:r>
            <a:r>
              <a:rPr lang="en-US" altLang="ko-KR" dirty="0"/>
              <a:t>[0, 0x7f] </a:t>
            </a:r>
          </a:p>
          <a:p>
            <a:pPr lvl="1"/>
            <a:r>
              <a:rPr lang="en-US" altLang="ko-KR" dirty="0" err="1"/>
              <a:t>ReceiptPayload</a:t>
            </a:r>
            <a:r>
              <a:rPr lang="en-US" altLang="ko-KR" dirty="0"/>
              <a:t> : </a:t>
            </a:r>
            <a:r>
              <a:rPr lang="en-US" altLang="ko-KR" dirty="0" err="1"/>
              <a:t>TransactionType</a:t>
            </a:r>
            <a:r>
              <a:rPr lang="en-US" altLang="ko-KR" dirty="0"/>
              <a:t> </a:t>
            </a:r>
            <a:r>
              <a:rPr lang="ko-KR" altLang="en-US" dirty="0"/>
              <a:t>별 </a:t>
            </a:r>
            <a:r>
              <a:rPr lang="en-US" altLang="ko-KR" dirty="0"/>
              <a:t>EIP</a:t>
            </a:r>
            <a:r>
              <a:rPr lang="ko-KR" altLang="en-US" dirty="0"/>
              <a:t>에서 정의할 </a:t>
            </a:r>
            <a:r>
              <a:rPr lang="en-US" altLang="ko-KR" dirty="0"/>
              <a:t>byte array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234420F-8FC3-41C4-9EDD-DC64F1C7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</a:t>
            </a:r>
          </a:p>
        </p:txBody>
      </p:sp>
    </p:spTree>
    <p:extLst>
      <p:ext uri="{BB962C8B-B14F-4D97-AF65-F5344CB8AC3E}">
        <p14:creationId xmlns:p14="http://schemas.microsoft.com/office/powerpoint/2010/main" val="14260283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9D4944E-D8D4-4690-8939-8B42DB38E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683999" cy="6067253"/>
          </a:xfrm>
        </p:spPr>
        <p:txBody>
          <a:bodyPr>
            <a:normAutofit/>
          </a:bodyPr>
          <a:lstStyle/>
          <a:p>
            <a:r>
              <a:rPr lang="en-US" altLang="ko-KR" dirty="0"/>
              <a:t>Type: 0 (legacy, Frontier, #0, 2015-07-30 15:25:13 UTC)</a:t>
            </a:r>
          </a:p>
          <a:p>
            <a:pPr lvl="1"/>
            <a:r>
              <a:rPr lang="en-US" altLang="ko-KR" dirty="0" err="1"/>
              <a:t>LegacyTransaction</a:t>
            </a:r>
            <a:r>
              <a:rPr lang="en-US" altLang="ko-KR" dirty="0"/>
              <a:t> : </a:t>
            </a:r>
            <a:r>
              <a:rPr lang="en-US" altLang="ko-KR" dirty="0" err="1">
                <a:solidFill>
                  <a:srgbClr val="00C8EB"/>
                </a:solidFill>
              </a:rPr>
              <a:t>rlp</a:t>
            </a:r>
            <a:r>
              <a:rPr lang="en-US" altLang="ko-KR" dirty="0">
                <a:solidFill>
                  <a:srgbClr val="00C8EB"/>
                </a:solidFill>
              </a:rPr>
              <a:t>([nonce, </a:t>
            </a:r>
            <a:r>
              <a:rPr lang="en-US" altLang="ko-KR" dirty="0" err="1">
                <a:solidFill>
                  <a:srgbClr val="00C8EB"/>
                </a:solidFill>
              </a:rPr>
              <a:t>gasPrice</a:t>
            </a:r>
            <a:r>
              <a:rPr lang="en-US" altLang="ko-KR" dirty="0">
                <a:solidFill>
                  <a:srgbClr val="00C8EB"/>
                </a:solidFill>
              </a:rPr>
              <a:t>, </a:t>
            </a:r>
            <a:r>
              <a:rPr lang="en-US" altLang="ko-KR" dirty="0" err="1">
                <a:solidFill>
                  <a:srgbClr val="00C8EB"/>
                </a:solidFill>
              </a:rPr>
              <a:t>gasLimit</a:t>
            </a:r>
            <a:r>
              <a:rPr lang="en-US" altLang="ko-KR" dirty="0">
                <a:solidFill>
                  <a:srgbClr val="00C8EB"/>
                </a:solidFill>
              </a:rPr>
              <a:t>, to, value, data, v, r, s])</a:t>
            </a:r>
          </a:p>
          <a:p>
            <a:pPr lvl="1"/>
            <a:r>
              <a:rPr lang="en-US" altLang="ko-KR" dirty="0" err="1"/>
              <a:t>LegacyReceipt</a:t>
            </a:r>
            <a:r>
              <a:rPr lang="en-US" altLang="ko-KR" dirty="0"/>
              <a:t> : </a:t>
            </a:r>
            <a:r>
              <a:rPr lang="en-US" altLang="ko-KR" dirty="0" err="1"/>
              <a:t>rlp</a:t>
            </a:r>
            <a:r>
              <a:rPr lang="en-US" altLang="ko-KR" dirty="0"/>
              <a:t>([status, </a:t>
            </a:r>
            <a:r>
              <a:rPr lang="en-US" altLang="ko-KR" dirty="0" err="1"/>
              <a:t>cumulativeGasUsed</a:t>
            </a:r>
            <a:r>
              <a:rPr lang="en-US" altLang="ko-KR" dirty="0"/>
              <a:t>, </a:t>
            </a:r>
            <a:r>
              <a:rPr lang="en-US" altLang="ko-KR" dirty="0" err="1"/>
              <a:t>logsBloom</a:t>
            </a:r>
            <a:r>
              <a:rPr lang="en-US" altLang="ko-KR" dirty="0"/>
              <a:t>, logs])</a:t>
            </a:r>
          </a:p>
          <a:p>
            <a:r>
              <a:rPr lang="en-US" altLang="ko-KR" dirty="0"/>
              <a:t>Type: 1(</a:t>
            </a:r>
            <a:r>
              <a:rPr lang="en-US" altLang="ko-KR" dirty="0">
                <a:hlinkClick r:id="rId2"/>
              </a:rPr>
              <a:t>EIP-2930</a:t>
            </a:r>
            <a:r>
              <a:rPr lang="en-US" altLang="ko-KR" dirty="0"/>
              <a:t>) : Optional access lists </a:t>
            </a:r>
            <a:r>
              <a:rPr lang="nb-NO" altLang="ko-KR" dirty="0"/>
              <a:t>(Berlin Hardfork, #12,244,000, 2021-04-15 10:07:03 UTC)</a:t>
            </a:r>
            <a:endParaRPr lang="en-US" altLang="ko-KR" dirty="0"/>
          </a:p>
          <a:p>
            <a:pPr lvl="1"/>
            <a:r>
              <a:rPr lang="en-US" altLang="ko-KR" dirty="0" err="1"/>
              <a:t>TransactionPayload</a:t>
            </a:r>
            <a:r>
              <a:rPr lang="en-US" altLang="ko-KR" dirty="0"/>
              <a:t> : </a:t>
            </a:r>
            <a:r>
              <a:rPr lang="en-US" altLang="ko-KR" dirty="0" err="1">
                <a:solidFill>
                  <a:srgbClr val="00C8EB"/>
                </a:solidFill>
              </a:rPr>
              <a:t>rlp</a:t>
            </a:r>
            <a:r>
              <a:rPr lang="en-US" altLang="ko-KR" dirty="0">
                <a:solidFill>
                  <a:srgbClr val="00C8EB"/>
                </a:solidFill>
              </a:rPr>
              <a:t>([</a:t>
            </a:r>
            <a:r>
              <a:rPr lang="en-US" altLang="ko-KR" dirty="0" err="1">
                <a:solidFill>
                  <a:srgbClr val="00C8EB"/>
                </a:solidFill>
              </a:rPr>
              <a:t>chainId</a:t>
            </a:r>
            <a:r>
              <a:rPr lang="en-US" altLang="ko-KR" dirty="0">
                <a:solidFill>
                  <a:srgbClr val="00C8EB"/>
                </a:solidFill>
              </a:rPr>
              <a:t>, nonce, </a:t>
            </a:r>
            <a:r>
              <a:rPr lang="en-US" altLang="ko-KR" dirty="0" err="1">
                <a:solidFill>
                  <a:srgbClr val="00C8EB"/>
                </a:solidFill>
              </a:rPr>
              <a:t>gasPrice</a:t>
            </a:r>
            <a:r>
              <a:rPr lang="en-US" altLang="ko-KR" dirty="0">
                <a:solidFill>
                  <a:srgbClr val="00C8EB"/>
                </a:solidFill>
              </a:rPr>
              <a:t>, </a:t>
            </a:r>
            <a:r>
              <a:rPr lang="en-US" altLang="ko-KR" dirty="0" err="1">
                <a:solidFill>
                  <a:srgbClr val="00C8EB"/>
                </a:solidFill>
              </a:rPr>
              <a:t>gasLimit</a:t>
            </a:r>
            <a:r>
              <a:rPr lang="en-US" altLang="ko-KR" dirty="0">
                <a:solidFill>
                  <a:srgbClr val="00C8EB"/>
                </a:solidFill>
              </a:rPr>
              <a:t>, to, value, data, </a:t>
            </a:r>
            <a:r>
              <a:rPr lang="en-US" altLang="ko-KR" dirty="0" err="1">
                <a:solidFill>
                  <a:srgbClr val="00C8EB"/>
                </a:solidFill>
              </a:rPr>
              <a:t>accessList</a:t>
            </a:r>
            <a:r>
              <a:rPr lang="en-US" altLang="ko-KR" dirty="0">
                <a:solidFill>
                  <a:srgbClr val="00C8EB"/>
                </a:solidFill>
              </a:rPr>
              <a:t>, </a:t>
            </a:r>
            <a:r>
              <a:rPr lang="en-US" altLang="ko-KR" dirty="0" err="1">
                <a:solidFill>
                  <a:srgbClr val="00C8EB"/>
                </a:solidFill>
              </a:rPr>
              <a:t>signatureYParity</a:t>
            </a:r>
            <a:r>
              <a:rPr lang="en-US" altLang="ko-KR" dirty="0">
                <a:solidFill>
                  <a:srgbClr val="00C8EB"/>
                </a:solidFill>
              </a:rPr>
              <a:t>, </a:t>
            </a:r>
            <a:r>
              <a:rPr lang="en-US" altLang="ko-KR" dirty="0" err="1">
                <a:solidFill>
                  <a:srgbClr val="00C8EB"/>
                </a:solidFill>
              </a:rPr>
              <a:t>signatureR</a:t>
            </a:r>
            <a:r>
              <a:rPr lang="en-US" altLang="ko-KR" dirty="0">
                <a:solidFill>
                  <a:srgbClr val="00C8EB"/>
                </a:solidFill>
              </a:rPr>
              <a:t>, </a:t>
            </a:r>
            <a:r>
              <a:rPr lang="en-US" altLang="ko-KR" dirty="0" err="1">
                <a:solidFill>
                  <a:srgbClr val="00C8EB"/>
                </a:solidFill>
              </a:rPr>
              <a:t>signatureS</a:t>
            </a:r>
            <a:r>
              <a:rPr lang="en-US" altLang="ko-KR" dirty="0">
                <a:solidFill>
                  <a:srgbClr val="00C8EB"/>
                </a:solidFill>
              </a:rPr>
              <a:t>])</a:t>
            </a:r>
          </a:p>
          <a:p>
            <a:pPr lvl="1"/>
            <a:r>
              <a:rPr lang="en-US" altLang="ko-KR" dirty="0" err="1"/>
              <a:t>ReceiptPayload</a:t>
            </a:r>
            <a:r>
              <a:rPr lang="en-US" altLang="ko-KR" dirty="0"/>
              <a:t> : </a:t>
            </a:r>
            <a:r>
              <a:rPr lang="en-US" altLang="ko-KR" dirty="0" err="1"/>
              <a:t>rlp</a:t>
            </a:r>
            <a:r>
              <a:rPr lang="en-US" altLang="ko-KR" dirty="0"/>
              <a:t>([status, </a:t>
            </a:r>
            <a:r>
              <a:rPr lang="en-US" altLang="ko-KR" dirty="0" err="1"/>
              <a:t>cumulativeGasUsed</a:t>
            </a:r>
            <a:r>
              <a:rPr lang="en-US" altLang="ko-KR" dirty="0"/>
              <a:t>, </a:t>
            </a:r>
            <a:r>
              <a:rPr lang="en-US" altLang="ko-KR" dirty="0" err="1"/>
              <a:t>logsBloom</a:t>
            </a:r>
            <a:r>
              <a:rPr lang="en-US" altLang="ko-KR" dirty="0"/>
              <a:t>, logs])</a:t>
            </a:r>
          </a:p>
          <a:p>
            <a:r>
              <a:rPr lang="en-US" altLang="ko-KR" dirty="0"/>
              <a:t>Type: 2(</a:t>
            </a:r>
            <a:r>
              <a:rPr lang="en-US" altLang="ko-KR" dirty="0">
                <a:hlinkClick r:id="rId3"/>
              </a:rPr>
              <a:t>EIP-1599</a:t>
            </a:r>
            <a:r>
              <a:rPr lang="en-US" altLang="ko-KR" dirty="0"/>
              <a:t>) : Fee market change for ETH 1.0 chain (London </a:t>
            </a:r>
            <a:r>
              <a:rPr lang="en-US" altLang="ko-KR" dirty="0" err="1"/>
              <a:t>Hardfork</a:t>
            </a:r>
            <a:r>
              <a:rPr lang="en-US" altLang="ko-KR" dirty="0"/>
              <a:t>, #12,965,000, 2021-08-05 12:33:42 UTC)</a:t>
            </a:r>
          </a:p>
          <a:p>
            <a:pPr lvl="1"/>
            <a:r>
              <a:rPr lang="en-US" altLang="ko-KR" dirty="0" err="1"/>
              <a:t>TransactionPayload</a:t>
            </a:r>
            <a:r>
              <a:rPr lang="en-US" altLang="ko-KR" dirty="0"/>
              <a:t> : </a:t>
            </a:r>
            <a:r>
              <a:rPr lang="en-US" altLang="ko-KR" dirty="0" err="1">
                <a:solidFill>
                  <a:srgbClr val="00C8EB"/>
                </a:solidFill>
              </a:rPr>
              <a:t>rlp</a:t>
            </a:r>
            <a:r>
              <a:rPr lang="en-US" altLang="ko-KR" dirty="0">
                <a:solidFill>
                  <a:srgbClr val="00C8EB"/>
                </a:solidFill>
              </a:rPr>
              <a:t>([</a:t>
            </a:r>
            <a:r>
              <a:rPr lang="en-US" altLang="ko-KR" dirty="0" err="1">
                <a:solidFill>
                  <a:srgbClr val="00C8EB"/>
                </a:solidFill>
              </a:rPr>
              <a:t>chainId</a:t>
            </a:r>
            <a:r>
              <a:rPr lang="en-US" altLang="ko-KR" dirty="0">
                <a:solidFill>
                  <a:srgbClr val="00C8EB"/>
                </a:solidFill>
              </a:rPr>
              <a:t>, nonce, </a:t>
            </a:r>
            <a:r>
              <a:rPr lang="en-US" altLang="ko-KR" dirty="0" err="1">
                <a:solidFill>
                  <a:srgbClr val="00C8EB"/>
                </a:solidFill>
              </a:rPr>
              <a:t>maxPriorityFeePerGas</a:t>
            </a:r>
            <a:r>
              <a:rPr lang="en-US" altLang="ko-KR" dirty="0">
                <a:solidFill>
                  <a:srgbClr val="00C8EB"/>
                </a:solidFill>
              </a:rPr>
              <a:t>, </a:t>
            </a:r>
            <a:r>
              <a:rPr lang="en-US" altLang="ko-KR" dirty="0" err="1">
                <a:solidFill>
                  <a:srgbClr val="00C8EB"/>
                </a:solidFill>
              </a:rPr>
              <a:t>maxFeePerGas</a:t>
            </a:r>
            <a:r>
              <a:rPr lang="en-US" altLang="ko-KR" dirty="0">
                <a:solidFill>
                  <a:srgbClr val="00C8EB"/>
                </a:solidFill>
              </a:rPr>
              <a:t>, </a:t>
            </a:r>
            <a:r>
              <a:rPr lang="en-US" altLang="ko-KR" dirty="0" err="1">
                <a:solidFill>
                  <a:srgbClr val="00C8EB"/>
                </a:solidFill>
              </a:rPr>
              <a:t>gasLimit</a:t>
            </a:r>
            <a:r>
              <a:rPr lang="en-US" altLang="ko-KR" dirty="0">
                <a:solidFill>
                  <a:srgbClr val="00C8EB"/>
                </a:solidFill>
              </a:rPr>
              <a:t>, destination, amount, data, </a:t>
            </a:r>
            <a:r>
              <a:rPr lang="en-US" altLang="ko-KR" dirty="0" err="1">
                <a:solidFill>
                  <a:srgbClr val="00C8EB"/>
                </a:solidFill>
              </a:rPr>
              <a:t>accessList</a:t>
            </a:r>
            <a:r>
              <a:rPr lang="en-US" altLang="ko-KR" dirty="0">
                <a:solidFill>
                  <a:srgbClr val="00C8EB"/>
                </a:solidFill>
              </a:rPr>
              <a:t>, </a:t>
            </a:r>
            <a:r>
              <a:rPr lang="en-US" altLang="ko-KR" dirty="0" err="1">
                <a:solidFill>
                  <a:srgbClr val="00C8EB"/>
                </a:solidFill>
              </a:rPr>
              <a:t>signatureYParity</a:t>
            </a:r>
            <a:r>
              <a:rPr lang="en-US" altLang="ko-KR" dirty="0">
                <a:solidFill>
                  <a:srgbClr val="00C8EB"/>
                </a:solidFill>
              </a:rPr>
              <a:t>, </a:t>
            </a:r>
            <a:r>
              <a:rPr lang="en-US" altLang="ko-KR" dirty="0" err="1">
                <a:solidFill>
                  <a:srgbClr val="00C8EB"/>
                </a:solidFill>
              </a:rPr>
              <a:t>signatureR</a:t>
            </a:r>
            <a:r>
              <a:rPr lang="en-US" altLang="ko-KR" dirty="0">
                <a:solidFill>
                  <a:srgbClr val="00C8EB"/>
                </a:solidFill>
              </a:rPr>
              <a:t>, </a:t>
            </a:r>
            <a:r>
              <a:rPr lang="en-US" altLang="ko-KR" dirty="0" err="1">
                <a:solidFill>
                  <a:srgbClr val="00C8EB"/>
                </a:solidFill>
              </a:rPr>
              <a:t>signatureS</a:t>
            </a:r>
            <a:r>
              <a:rPr lang="en-US" altLang="ko-KR" dirty="0">
                <a:solidFill>
                  <a:srgbClr val="00C8EB"/>
                </a:solidFill>
              </a:rPr>
              <a:t>])</a:t>
            </a:r>
          </a:p>
          <a:p>
            <a:pPr lvl="1"/>
            <a:r>
              <a:rPr lang="en-US" altLang="ko-KR" dirty="0" err="1"/>
              <a:t>ReceiptPayload</a:t>
            </a:r>
            <a:r>
              <a:rPr lang="en-US" altLang="ko-KR" dirty="0"/>
              <a:t> : </a:t>
            </a:r>
            <a:r>
              <a:rPr lang="en-US" altLang="ko-KR" dirty="0" err="1"/>
              <a:t>rlp</a:t>
            </a:r>
            <a:r>
              <a:rPr lang="en-US" altLang="ko-KR" dirty="0"/>
              <a:t>([status, </a:t>
            </a:r>
            <a:r>
              <a:rPr lang="en-US" altLang="ko-KR" dirty="0" err="1"/>
              <a:t>cumulativeGasUsed</a:t>
            </a:r>
            <a:r>
              <a:rPr lang="en-US" altLang="ko-KR" dirty="0"/>
              <a:t>, </a:t>
            </a:r>
            <a:r>
              <a:rPr lang="en-US" altLang="ko-KR" dirty="0" err="1"/>
              <a:t>logsBloom</a:t>
            </a:r>
            <a:r>
              <a:rPr lang="en-US" altLang="ko-KR" dirty="0"/>
              <a:t>, logs])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234420F-8FC3-41C4-9EDD-DC64F1C7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</a:t>
            </a:r>
          </a:p>
        </p:txBody>
      </p:sp>
    </p:spTree>
    <p:extLst>
      <p:ext uri="{BB962C8B-B14F-4D97-AF65-F5344CB8AC3E}">
        <p14:creationId xmlns:p14="http://schemas.microsoft.com/office/powerpoint/2010/main" val="37412172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2A2CDE4-8B69-47E1-B825-D1F03DD5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Type 0 (Legacy, </a:t>
            </a:r>
            <a:r>
              <a:rPr lang="fr-FR" altLang="ko-KR" dirty="0"/>
              <a:t>Frontier, #0, 2015-07-30 15:25:13 UTC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1F70C3-6208-43C6-9F81-9D92DD7BE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4234"/>
              </p:ext>
            </p:extLst>
          </p:nvPr>
        </p:nvGraphicFramePr>
        <p:xfrm>
          <a:off x="241300" y="657225"/>
          <a:ext cx="11873460" cy="4648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22252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2314892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773631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발신자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(sender)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가 전송한 트랜잭션 수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트랜잭션 순서 보장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이중사용 방지 등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gasPrice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당 지불 가격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단위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1ETH = 1 * 10</a:t>
                      </a:r>
                      <a:r>
                        <a:rPr lang="en-US" altLang="ko-KR" sz="16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wei, 1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gWei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= 1 * 10</a:t>
                      </a:r>
                      <a:r>
                        <a:rPr lang="en-US" altLang="ko-KR" sz="16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wei)</a:t>
                      </a:r>
                    </a:p>
                    <a:p>
                      <a:pPr marL="285750" marR="0" lvl="0" indent="-180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2"/>
                        </a:rPr>
                        <a:t>EIP-1559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Fee market change for ETH 1.0 chain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gasLimit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트랜잭션 수행에 사용할 최대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to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160bit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메시지 콜 수신자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(recipient), </a:t>
                      </a:r>
                      <a:r>
                        <a:rPr lang="ko-KR" alt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컨트랙트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생성인 경우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전송할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(1 ether = 1 * 10</a:t>
                      </a:r>
                      <a:r>
                        <a:rPr lang="en-US" altLang="ko-KR" sz="16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56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init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unlimited byte array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EVM code (to == 0x0)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25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data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unlimited byte array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메시지 콜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input data (to != 0x0)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95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 +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yParity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or 2*(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chainId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+ 35 +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yParity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(Spurious Dragon, 2016-11-22)</a:t>
                      </a:r>
                    </a:p>
                    <a:p>
                      <a:pPr marL="285750" marR="0" lvl="0" indent="-180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chainId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: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블록체인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chainId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(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3"/>
                        </a:rPr>
                        <a:t>EIP-155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Simple replay attack protection), 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4"/>
                        </a:rPr>
                        <a:t>chainlist.org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285750" marR="0" lvl="0" indent="-180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yParity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: ECDSA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임시 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public key y </a:t>
                      </a:r>
                      <a:r>
                        <a:rPr lang="ko-KR" altLang="en-US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좌표값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parity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8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ECDSA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r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71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ECDSA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s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108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6605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2A2CDE4-8B69-47E1-B825-D1F03DD5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Type 1 (EIP-2930: </a:t>
            </a:r>
            <a:r>
              <a:rPr lang="en-US" altLang="ko-KR" dirty="0" err="1"/>
              <a:t>Optinal</a:t>
            </a:r>
            <a:r>
              <a:rPr lang="en-US" altLang="ko-KR" dirty="0"/>
              <a:t> Access List, </a:t>
            </a:r>
            <a:r>
              <a:rPr lang="nb-NO" altLang="ko-KR" dirty="0"/>
              <a:t>Berlin Hardfork, #12,244,000, 2021-04-15 10:07:03 UTC)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1F70C3-6208-43C6-9F81-9D92DD7BE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53627"/>
              </p:ext>
            </p:extLst>
          </p:nvPr>
        </p:nvGraphicFramePr>
        <p:xfrm>
          <a:off x="241300" y="657225"/>
          <a:ext cx="11759356" cy="5430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22252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2314892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7622212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C8EB"/>
                          </a:solidFill>
                        </a:rPr>
                        <a:t>type</a:t>
                      </a:r>
                      <a:endParaRPr lang="ko-KR" altLang="en-US" sz="1600" b="1" dirty="0">
                        <a:solidFill>
                          <a:srgbClr val="00C8E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unsigned 8bit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0x01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rgbClr val="00C8EB"/>
                          </a:solidFill>
                        </a:rPr>
                        <a:t>chainId</a:t>
                      </a:r>
                      <a:endParaRPr lang="ko-KR" altLang="en-US" sz="1600" b="1" dirty="0">
                        <a:solidFill>
                          <a:srgbClr val="00C8E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블록체인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chainId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(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2"/>
                        </a:rPr>
                        <a:t>EIP-155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Simple replay attack protection),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3"/>
                        </a:rPr>
                        <a:t>chainlist.org</a:t>
                      </a:r>
                      <a:endParaRPr lang="en-US" altLang="ko-KR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발신자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(sender)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가 전송한 트랜잭션 수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트랜잭션 순서 보장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이중지불 방지 등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47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gasPrice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 </a:t>
                      </a:r>
                      <a:r>
                        <a:rPr lang="ko-KR" altLang="en-US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당 지불 가격 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단위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</a:t>
                      </a:r>
                      <a:r>
                        <a:rPr lang="en-US" altLang="ko-KR" sz="18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1ETH = 1 * 10</a:t>
                      </a:r>
                      <a:r>
                        <a:rPr lang="en-US" altLang="ko-KR" sz="18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wei, 1 </a:t>
                      </a:r>
                      <a:r>
                        <a:rPr lang="en-US" altLang="ko-KR" sz="18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gWei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= 1 * 10</a:t>
                      </a:r>
                      <a:r>
                        <a:rPr lang="en-US" altLang="ko-KR" sz="18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wei)</a:t>
                      </a:r>
                    </a:p>
                    <a:p>
                      <a:pPr marL="285750" marR="0" lvl="0" indent="-180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4"/>
                        </a:rPr>
                        <a:t>EIP-1559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Fee market change for ETH 1.0 chain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gasLimit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트랜잭션 수행에 사용할 최대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to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160bit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메시지 콜 수신자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(recipient), </a:t>
                      </a:r>
                      <a:r>
                        <a:rPr lang="ko-KR" alt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컨트랙트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생성인 경우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전송할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(1 ether = 1 * 10</a:t>
                      </a:r>
                      <a:r>
                        <a:rPr lang="en-US" altLang="ko-KR" sz="16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56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init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unlimited byte array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EVM code (to == 0x0)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39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data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unlimited byte array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메시지 콜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input data (to != 0x0)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17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rgbClr val="00C8EB"/>
                          </a:solidFill>
                        </a:rPr>
                        <a:t>accessList</a:t>
                      </a:r>
                      <a:endParaRPr lang="ko-KR" altLang="en-US" sz="1600" b="1" dirty="0">
                        <a:solidFill>
                          <a:srgbClr val="00C8E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8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rgbClr val="00C8EB"/>
                          </a:solidFill>
                        </a:rPr>
                        <a:t>signatureYParity</a:t>
                      </a:r>
                      <a:endParaRPr lang="ko-KR" altLang="en-US" sz="1600" b="1" dirty="0">
                        <a:solidFill>
                          <a:srgbClr val="00C8E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1bit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ECDSA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임시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public key y </a:t>
                      </a:r>
                      <a:r>
                        <a:rPr lang="ko-KR" alt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좌표값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parity (0: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짝수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1 :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홀수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71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rgbClr val="00C8EB"/>
                          </a:solidFill>
                        </a:rPr>
                        <a:t>signatureR</a:t>
                      </a:r>
                      <a:endParaRPr lang="ko-KR" altLang="en-US" sz="1600" b="1" dirty="0">
                        <a:solidFill>
                          <a:srgbClr val="00C8E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ECDSA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0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rgbClr val="00C8EB"/>
                          </a:solidFill>
                        </a:rPr>
                        <a:t>signatureS</a:t>
                      </a:r>
                      <a:endParaRPr lang="ko-KR" altLang="en-US" sz="1600" b="1" dirty="0">
                        <a:solidFill>
                          <a:srgbClr val="00C8E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ECDSA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43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6681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2A2CDE4-8B69-47E1-B825-D1F03DD5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Type 2 (EIP-1559: Fee market change for ETH 1.0 chain, London </a:t>
            </a:r>
            <a:r>
              <a:rPr lang="en-US" altLang="ko-KR" dirty="0" err="1"/>
              <a:t>hardfor</a:t>
            </a:r>
            <a:r>
              <a:rPr lang="en-US" altLang="ko-KR" dirty="0"/>
              <a:t>, #12,965,000, 2021-08-05 12:33:42 UTC)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1F70C3-6208-43C6-9F81-9D92DD7BE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47842"/>
              </p:ext>
            </p:extLst>
          </p:nvPr>
        </p:nvGraphicFramePr>
        <p:xfrm>
          <a:off x="241300" y="657225"/>
          <a:ext cx="11759356" cy="5770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22252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2314892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7622212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type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unsigned 8bit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0x02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chainId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블록체인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chainId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(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3"/>
                        </a:rPr>
                        <a:t>EIP-155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Simple replay attack protection),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4"/>
                        </a:rPr>
                        <a:t>chainlist.org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발신자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(sender)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가 전송한 트랜잭션 수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트랜잭션 순서 보장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이중지불 방지 등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9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rgbClr val="00C8EB"/>
                          </a:solidFill>
                        </a:rPr>
                        <a:t>maxPriorityFee</a:t>
                      </a:r>
                      <a:br>
                        <a:rPr lang="en-US" altLang="ko-KR" sz="1600" b="1" dirty="0">
                          <a:solidFill>
                            <a:srgbClr val="00C8EB"/>
                          </a:solidFill>
                        </a:rPr>
                      </a:br>
                      <a:r>
                        <a:rPr lang="en-US" altLang="ko-KR" sz="1600" b="1" dirty="0" err="1">
                          <a:solidFill>
                            <a:srgbClr val="00C8EB"/>
                          </a:solidFill>
                        </a:rPr>
                        <a:t>PerGas</a:t>
                      </a:r>
                      <a:endParaRPr lang="ko-KR" altLang="en-US" sz="1600" b="1" dirty="0">
                        <a:solidFill>
                          <a:srgbClr val="00C8E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당 최대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priority fee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63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rgbClr val="00C8EB"/>
                          </a:solidFill>
                        </a:rPr>
                        <a:t>maxFeePerGas</a:t>
                      </a:r>
                      <a:endParaRPr lang="ko-KR" altLang="en-US" sz="1600" b="1" dirty="0">
                        <a:solidFill>
                          <a:srgbClr val="00C8E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당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최대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fee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gasLimit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트랜잭션 수행에 사용할 최대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C8EB"/>
                          </a:solidFill>
                        </a:rPr>
                        <a:t>destination</a:t>
                      </a:r>
                      <a:endParaRPr lang="ko-KR" altLang="en-US" sz="1600" b="1" dirty="0">
                        <a:solidFill>
                          <a:srgbClr val="00C8E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160bit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메시지 콜 수신자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(recipient), </a:t>
                      </a:r>
                      <a:r>
                        <a:rPr lang="ko-KR" alt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컨트랙트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생성인 경우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사용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(= legacy.to)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C8EB"/>
                          </a:solidFill>
                        </a:rPr>
                        <a:t>amount</a:t>
                      </a:r>
                      <a:endParaRPr lang="ko-KR" altLang="en-US" sz="1600" b="1" dirty="0">
                        <a:solidFill>
                          <a:srgbClr val="00C8E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전송할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(1 ether = 1 * 10</a:t>
                      </a:r>
                      <a:r>
                        <a:rPr lang="en-US" altLang="ko-KR" sz="16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wei) (=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legacy.value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68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init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unlimited byte array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EVM code (to == 0x0)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9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data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unlimited byte array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메시지 콜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input data (to != 0x0)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17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accessList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8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signatureYParity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1bit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ECDSA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임시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public key y </a:t>
                      </a:r>
                      <a:r>
                        <a:rPr lang="ko-KR" alt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좌표값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parity (0: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짝수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1 :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홀수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71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signatureR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ECDSA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r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0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signatureS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ECDSA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s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43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5749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9949AA2-C3E3-4263-BA5A-620FEACEA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24390"/>
          </a:xfrm>
        </p:spPr>
        <p:txBody>
          <a:bodyPr/>
          <a:lstStyle/>
          <a:p>
            <a:r>
              <a:rPr lang="ko-KR" altLang="en-US" dirty="0"/>
              <a:t>토큰 전송 트랜잭션</a:t>
            </a:r>
            <a:endParaRPr lang="en-US" altLang="ko-KR" dirty="0"/>
          </a:p>
          <a:p>
            <a:pPr lvl="1"/>
            <a:r>
              <a:rPr lang="en-US" altLang="ko-KR" dirty="0"/>
              <a:t>Token</a:t>
            </a:r>
            <a:r>
              <a:rPr lang="ko-KR" altLang="en-US" dirty="0"/>
              <a:t> </a:t>
            </a:r>
            <a:r>
              <a:rPr lang="en-US" altLang="ko-KR" dirty="0"/>
              <a:t>Contract Address : 0x9D7f74d0C41E726EC95884E0e97Fa6129e3b5E99</a:t>
            </a:r>
          </a:p>
          <a:p>
            <a:pPr lvl="1"/>
            <a:r>
              <a:rPr lang="en-US" altLang="ko-KR" dirty="0"/>
              <a:t>From : 0x942F397B7f4391B43115395F469c63072aEd6E41</a:t>
            </a:r>
          </a:p>
          <a:p>
            <a:pPr lvl="1"/>
            <a:r>
              <a:rPr lang="en-US" altLang="ko-KR" dirty="0"/>
              <a:t>To : 0x911D6B77014FA58aFD85BE49e5148CBEAA3FeE39</a:t>
            </a:r>
          </a:p>
          <a:p>
            <a:pPr lvl="1"/>
            <a:r>
              <a:rPr lang="en-US" altLang="ko-KR" dirty="0"/>
              <a:t>Amount : 1000</a:t>
            </a:r>
          </a:p>
          <a:p>
            <a:pPr lvl="1"/>
            <a:r>
              <a:rPr lang="en-US" altLang="ko-KR" dirty="0" err="1"/>
              <a:t>ChainId</a:t>
            </a:r>
            <a:r>
              <a:rPr lang="en-US" altLang="ko-KR" dirty="0"/>
              <a:t>: 4693 = 0x1255</a:t>
            </a:r>
          </a:p>
          <a:p>
            <a:r>
              <a:rPr lang="ko-KR" altLang="en-US" dirty="0"/>
              <a:t>서명 전 트랜잭션 구성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525338-4371-43F9-93B2-21CA2E0A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생성 </a:t>
            </a:r>
            <a:r>
              <a:rPr lang="en-US" altLang="ko-KR" dirty="0"/>
              <a:t>(Type 0)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68C102-5ABD-45E4-AD38-EE9891041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4" y="3135451"/>
            <a:ext cx="11723686" cy="1615827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const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txParams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=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nonce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'0x00'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gasPrice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'0x06fc23ac00'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30,000,000,000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wei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gasLimit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'0x0f4240'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1,000,000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gas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'0x911d6b77014fa58afd85be49e5148cbeaa3fee39'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'0x00'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'0xa9059cbb000000000000000000000000911d6b77014fa58afd85be49e5148cbeaa3fee3900000000000000000000000000000000000000000000000000000000000003e8'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'0x00'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4693,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0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7FF9152-4BC2-4F56-A7B4-A2F4897A7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4787860"/>
            <a:ext cx="11683998" cy="369332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RLP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encode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"0x06fc23ac00"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"0x0f4240"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"0x911d6b77014fa58afd85be49e5148cbeaa3fee39"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"0xa9059cbb000000000000000000000000911d6b77014fa58afd85be49e5148cbeaa3fee3900000000000000000000000000000000000000000000000000000000000003e8"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"0x1255"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])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187BDC0-D628-4520-A329-539B795DB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75" y="5166474"/>
            <a:ext cx="10488488" cy="507831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rlp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encoded: 0x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f86a808506fc23ac00830f424094911d6b77014fa58afd85be49e5148cbeaa3fee3980b844a9059cbb000000000000000000000000911d6b77014fa58afd85be49e5148cbeaa3fee3900000000000000000000000000000000000000000000000000000000000003e8808080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D486CFC-AAFB-43BD-9EB7-78E90537F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" y="5674305"/>
            <a:ext cx="11669713" cy="230832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tx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hash: 0x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bb91c440d43e3149e5e5d5bb8aa90683ada52ce496b9b687229a106d60aa39ed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keccak-256(</a:t>
            </a:r>
            <a:r>
              <a:rPr kumimoji="0" lang="en-US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rlp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encoded)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ED6E8E7-B1BA-4A19-B91C-150601D82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165" y="5887331"/>
            <a:ext cx="8832304" cy="369332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const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signedTx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sign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privateKey</a:t>
            </a:r>
            <a:r>
              <a:rPr lang="en-US" altLang="ko-KR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 </a:t>
            </a:r>
            <a:r>
              <a:rPr lang="en-US" altLang="ko-KR" sz="900" dirty="0" err="1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recId</a:t>
            </a:r>
            <a:r>
              <a:rPr lang="en-US" altLang="ko-KR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compressed</a:t>
            </a:r>
            <a:r>
              <a:rPr lang="ko-KR" altLang="en-US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point, </a:t>
            </a:r>
            <a:r>
              <a:rPr lang="ko-KR" altLang="en-US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임시 공개키 </a:t>
            </a:r>
            <a:r>
              <a:rPr lang="en-US" altLang="ko-KR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y</a:t>
            </a:r>
            <a:r>
              <a:rPr lang="ko-KR" altLang="en-US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값 짝수 </a:t>
            </a:r>
            <a:r>
              <a:rPr lang="en-US" altLang="ko-KR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0</a:t>
            </a:r>
            <a:r>
              <a:rPr lang="ko-KR" altLang="en-US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-&gt; 0x02r, </a:t>
            </a:r>
            <a:r>
              <a:rPr lang="ko-KR" altLang="en-US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홀수</a:t>
            </a:r>
            <a:r>
              <a:rPr lang="en-US" altLang="ko-KR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1 -&gt; 0x03r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임시 비밀키는 </a:t>
            </a:r>
            <a:r>
              <a:rPr kumimoji="0" lang="en-US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msgHash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와 </a:t>
            </a:r>
            <a:r>
              <a:rPr kumimoji="0" lang="en-US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privateKey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에 의해 결정적으로 결정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8AFBE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713A4AD1-7648-45B6-B7DA-A7F3D3B69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6275240"/>
            <a:ext cx="5231904" cy="369332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const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serializedTx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signedTx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serialize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console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log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serializedTx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toString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'hex'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81ACA8E-9389-424F-80CF-9A565572E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70" y="6652932"/>
            <a:ext cx="10416480" cy="507831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console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log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EC1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hex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RLP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encode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"0x06fc23ac00"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"0x0f4240"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"0x911d6b77014fa58afd85be49e5148cbeaa3fee39"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"0xa9059cbb000000000000000000000000911d6b77014fa58afd85be49e5148cbeaa3fee3900000000000000000000000000000000000000000000000000000000000003e8"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"0x24cd"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"0x7af4d4405862cd91b833db1e3da1fd80bb751c53affd07e148f5180f4926b56a"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"0x125f62784beff2462792fee879dca75ffd9da521c5d1d87944afebf93e7b47c1"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])))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1654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9949AA2-C3E3-4263-BA5A-620FEACE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525338-4371-43F9-93B2-21CA2E0A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서명 </a:t>
            </a:r>
            <a:r>
              <a:rPr lang="en-US" altLang="ko-KR" dirty="0"/>
              <a:t>(Transaction</a:t>
            </a:r>
            <a:r>
              <a:rPr lang="ko-KR" altLang="en-US" dirty="0"/>
              <a:t> </a:t>
            </a:r>
            <a:r>
              <a:rPr lang="en-US" altLang="ko-KR" dirty="0"/>
              <a:t>Signing)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2001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9949AA2-C3E3-4263-BA5A-620FEACE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525338-4371-43F9-93B2-21CA2E0A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호출 </a:t>
            </a:r>
            <a:r>
              <a:rPr lang="en-US" altLang="ko-KR" dirty="0"/>
              <a:t>(Transaction</a:t>
            </a:r>
            <a:r>
              <a:rPr lang="ko-KR" altLang="en-US" dirty="0"/>
              <a:t> </a:t>
            </a:r>
            <a:r>
              <a:rPr lang="en-US" altLang="ko-KR" dirty="0"/>
              <a:t>Request)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3892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9949AA2-C3E3-4263-BA5A-620FEACE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특수 트랜잭션 호출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525338-4371-43F9-93B2-21CA2E0A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컨트랙트</a:t>
            </a:r>
            <a:r>
              <a:rPr lang="ko-KR" altLang="en-US" dirty="0"/>
              <a:t> 배포 </a:t>
            </a:r>
            <a:r>
              <a:rPr lang="en-US" altLang="ko-KR" dirty="0"/>
              <a:t>(Contract Deploy)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07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FE1784F-E4B5-43A4-99E0-A79849673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Ganache : </a:t>
            </a:r>
            <a:r>
              <a:rPr lang="ko-KR" altLang="en-US" dirty="0"/>
              <a:t>로컬 이더리움 클라이언트 </a:t>
            </a:r>
            <a:r>
              <a:rPr lang="en-US" altLang="ko-KR" sz="1200" dirty="0">
                <a:hlinkClick r:id="rId2"/>
              </a:rPr>
              <a:t>Download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600BD55-894C-41E3-9A6C-0B7F23E6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</a:t>
            </a:r>
            <a:r>
              <a:rPr lang="en-US" altLang="ko-KR" dirty="0"/>
              <a:t>[ Ganache 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6323CE-8B97-423F-970D-AC0856CC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591" y="1123725"/>
            <a:ext cx="8288818" cy="554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611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47D72D-FD77-4F46-A412-868EEC3A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558200-B496-4658-B0E3-75E9B2F0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</a:t>
            </a:r>
            <a:r>
              <a:rPr lang="en-US" altLang="ko-KR" dirty="0"/>
              <a:t>(Block)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E285663-358B-447F-BD77-899A496A6A1D}"/>
              </a:ext>
            </a:extLst>
          </p:cNvPr>
          <p:cNvGrpSpPr/>
          <p:nvPr/>
        </p:nvGrpSpPr>
        <p:grpSpPr>
          <a:xfrm>
            <a:off x="1383676" y="674860"/>
            <a:ext cx="3603369" cy="5607344"/>
            <a:chOff x="227013" y="674860"/>
            <a:chExt cx="3603369" cy="560734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971AC76-972E-409D-88AD-D5F01F6FD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013" y="674860"/>
              <a:ext cx="3600000" cy="135674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B40FEB6-4F14-443B-A939-2992D76AA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382" y="2029969"/>
              <a:ext cx="3600000" cy="4252235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4C2D551-8E3F-44D6-9052-57E5F1C00355}"/>
              </a:ext>
            </a:extLst>
          </p:cNvPr>
          <p:cNvGrpSpPr/>
          <p:nvPr/>
        </p:nvGrpSpPr>
        <p:grpSpPr>
          <a:xfrm>
            <a:off x="7216724" y="667910"/>
            <a:ext cx="3600000" cy="5797926"/>
            <a:chOff x="7216724" y="691763"/>
            <a:chExt cx="3600000" cy="579792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30A0D54-C5D0-49D4-AE8E-FA1FA8A285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34"/>
            <a:stretch/>
          </p:blipFill>
          <p:spPr>
            <a:xfrm>
              <a:off x="7216724" y="691763"/>
              <a:ext cx="3600000" cy="464797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6E2B80A-45F2-4086-807F-16D1168E5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6724" y="5339737"/>
              <a:ext cx="3600000" cy="77573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E1B8E4A-5765-45ED-BE0D-81BD01CCD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16724" y="6115469"/>
              <a:ext cx="3600000" cy="374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60476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DF6122-4D9C-4CD7-BE1F-764E828DF8DF}"/>
              </a:ext>
            </a:extLst>
          </p:cNvPr>
          <p:cNvSpPr/>
          <p:nvPr/>
        </p:nvSpPr>
        <p:spPr>
          <a:xfrm>
            <a:off x="9025720" y="1727093"/>
            <a:ext cx="2448000" cy="1722691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Transaction 7</a:t>
            </a:r>
          </a:p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inputs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0: Z ➡ A : 2 BTC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s-ES" altLang="ko-KR" sz="1400" dirty="0">
                <a:solidFill>
                  <a:schemeClr val="bg1">
                    <a:lumMod val="85000"/>
                  </a:schemeClr>
                </a:solidFill>
              </a:rPr>
              <a:t>1: Y ➡ A : 3 BTC</a:t>
            </a:r>
            <a:br>
              <a:rPr lang="es-ES" altLang="ko-KR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ES" altLang="ko-KR" sz="1600" dirty="0">
                <a:solidFill>
                  <a:schemeClr val="bg1">
                    <a:lumMod val="85000"/>
                  </a:schemeClr>
                </a:solidFill>
              </a:rPr>
              <a:t>outputs</a:t>
            </a:r>
            <a:b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pt-BR" altLang="ko-KR" sz="1400" dirty="0">
                <a:solidFill>
                  <a:schemeClr val="bg1">
                    <a:lumMod val="85000"/>
                  </a:schemeClr>
                </a:solidFill>
              </a:rPr>
              <a:t>0: A ➡ B : 4BTC</a:t>
            </a:r>
            <a:br>
              <a:rPr lang="pt-BR" altLang="ko-KR" sz="15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altLang="ko-KR" sz="1400" dirty="0">
                <a:solidFill>
                  <a:schemeClr val="bg1">
                    <a:lumMod val="85000"/>
                  </a:schemeClr>
                </a:solidFill>
              </a:rPr>
              <a:t>  1: A ➡ A : 1BTC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17CDB75-2132-4E19-8832-3C024CCB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Bitcoin UTXO (Unspent Transaction Output)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C9CCF-D5D6-4E2A-8998-6C4307022607}"/>
              </a:ext>
            </a:extLst>
          </p:cNvPr>
          <p:cNvSpPr txBox="1"/>
          <p:nvPr/>
        </p:nvSpPr>
        <p:spPr>
          <a:xfrm>
            <a:off x="582464" y="1190627"/>
            <a:ext cx="947199" cy="40594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Block n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A39149-4E44-4856-8ABC-D96EF381B467}"/>
              </a:ext>
            </a:extLst>
          </p:cNvPr>
          <p:cNvSpPr/>
          <p:nvPr/>
        </p:nvSpPr>
        <p:spPr>
          <a:xfrm>
            <a:off x="582463" y="1611432"/>
            <a:ext cx="2735999" cy="2489515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B0400D-F8BD-4301-882A-036510225048}"/>
              </a:ext>
            </a:extLst>
          </p:cNvPr>
          <p:cNvSpPr/>
          <p:nvPr/>
        </p:nvSpPr>
        <p:spPr>
          <a:xfrm>
            <a:off x="726462" y="1727094"/>
            <a:ext cx="2448000" cy="1320691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Transaction 0</a:t>
            </a:r>
          </a:p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inputs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0: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 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Z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 :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 BTC</a:t>
            </a:r>
            <a:br>
              <a:rPr lang="es-ES" altLang="ko-KR" sz="18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ES" altLang="ko-KR" sz="1600" dirty="0">
                <a:solidFill>
                  <a:schemeClr val="bg1">
                    <a:lumMod val="85000"/>
                  </a:schemeClr>
                </a:solidFill>
              </a:rPr>
              <a:t>outputs</a:t>
            </a:r>
            <a:br>
              <a:rPr lang="en-US" altLang="ko-KR" sz="28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400" dirty="0">
                <a:solidFill>
                  <a:srgbClr val="00C8EB"/>
                </a:solidFill>
              </a:rPr>
              <a:t>  0: Z ➡ A : 2 BTC</a:t>
            </a:r>
            <a:endParaRPr lang="ko-KR" altLang="en-US" sz="1400" dirty="0">
              <a:solidFill>
                <a:srgbClr val="00C8E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3ADABD-8FF3-4199-9546-218C09B14930}"/>
              </a:ext>
            </a:extLst>
          </p:cNvPr>
          <p:cNvSpPr txBox="1"/>
          <p:nvPr/>
        </p:nvSpPr>
        <p:spPr>
          <a:xfrm>
            <a:off x="4730883" y="1187397"/>
            <a:ext cx="1264344" cy="40594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Block n+1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9EADA8-5E8E-4084-AC1B-9E43F18AE218}"/>
              </a:ext>
            </a:extLst>
          </p:cNvPr>
          <p:cNvSpPr/>
          <p:nvPr/>
        </p:nvSpPr>
        <p:spPr>
          <a:xfrm>
            <a:off x="4730883" y="1611431"/>
            <a:ext cx="2735999" cy="2489515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36FAB0-E99F-4A4D-85A6-E9349EAE39F7}"/>
              </a:ext>
            </a:extLst>
          </p:cNvPr>
          <p:cNvSpPr/>
          <p:nvPr/>
        </p:nvSpPr>
        <p:spPr>
          <a:xfrm>
            <a:off x="4874882" y="1727094"/>
            <a:ext cx="2448000" cy="13206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Transaction 4</a:t>
            </a:r>
          </a:p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inputs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0: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 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Y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 :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 BTC</a:t>
            </a:r>
            <a:br>
              <a:rPr lang="es-ES" altLang="ko-KR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ES" altLang="ko-KR" sz="1600" dirty="0">
                <a:solidFill>
                  <a:schemeClr val="bg1">
                    <a:lumMod val="85000"/>
                  </a:schemeClr>
                </a:solidFill>
              </a:rPr>
              <a:t>outputs</a:t>
            </a:r>
            <a:b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400" dirty="0">
                <a:solidFill>
                  <a:srgbClr val="00C8EB"/>
                </a:solidFill>
              </a:rPr>
              <a:t>  0: Y ➡ A : 3 BTC</a:t>
            </a:r>
            <a:endParaRPr lang="ko-KR" altLang="en-US" sz="1400" dirty="0">
              <a:solidFill>
                <a:srgbClr val="00C8EB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C36A95-3C70-4E8B-846F-CF8F298D6125}"/>
              </a:ext>
            </a:extLst>
          </p:cNvPr>
          <p:cNvSpPr/>
          <p:nvPr/>
        </p:nvSpPr>
        <p:spPr>
          <a:xfrm>
            <a:off x="4874882" y="3108380"/>
            <a:ext cx="2448000" cy="40023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Transaciton</a:t>
            </a:r>
            <a:r>
              <a:rPr lang="en-US" altLang="ko-KR" dirty="0"/>
              <a:t> 5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583901-662C-41F9-B20E-CABAC28DE3F6}"/>
              </a:ext>
            </a:extLst>
          </p:cNvPr>
          <p:cNvSpPr/>
          <p:nvPr/>
        </p:nvSpPr>
        <p:spPr>
          <a:xfrm>
            <a:off x="4874882" y="3569208"/>
            <a:ext cx="2448000" cy="40023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Transaciton</a:t>
            </a:r>
            <a:r>
              <a:rPr lang="en-US" altLang="ko-KR" dirty="0"/>
              <a:t> 6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9B22F0-C5BB-4832-9C7D-67D32B094550}"/>
              </a:ext>
            </a:extLst>
          </p:cNvPr>
          <p:cNvCxnSpPr>
            <a:cxnSpLocks/>
          </p:cNvCxnSpPr>
          <p:nvPr/>
        </p:nvCxnSpPr>
        <p:spPr>
          <a:xfrm flipV="1">
            <a:off x="3318462" y="2205025"/>
            <a:ext cx="1412421" cy="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DD4DFE3-4D0D-42D5-BE81-8BAE474E8D36}"/>
              </a:ext>
            </a:extLst>
          </p:cNvPr>
          <p:cNvCxnSpPr>
            <a:cxnSpLocks/>
          </p:cNvCxnSpPr>
          <p:nvPr/>
        </p:nvCxnSpPr>
        <p:spPr>
          <a:xfrm>
            <a:off x="307611" y="2201475"/>
            <a:ext cx="27485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D631EB-4D4E-48F4-BB45-31D45A225C0C}"/>
              </a:ext>
            </a:extLst>
          </p:cNvPr>
          <p:cNvSpPr txBox="1"/>
          <p:nvPr/>
        </p:nvSpPr>
        <p:spPr>
          <a:xfrm>
            <a:off x="914158" y="5627609"/>
            <a:ext cx="2312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2200" b="1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2200" b="1" dirty="0">
                <a:solidFill>
                  <a:schemeClr val="bg1">
                    <a:lumMod val="85000"/>
                  </a:schemeClr>
                </a:solidFill>
              </a:rPr>
              <a:t>B : 4 BTC ?</a:t>
            </a:r>
            <a:endParaRPr lang="ko-KR" altLang="en-US" sz="2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463D7C-9975-47A7-A51A-5A27C0899EFE}"/>
              </a:ext>
            </a:extLst>
          </p:cNvPr>
          <p:cNvSpPr txBox="1"/>
          <p:nvPr/>
        </p:nvSpPr>
        <p:spPr>
          <a:xfrm>
            <a:off x="4191866" y="4903467"/>
            <a:ext cx="1413164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Transaction</a:t>
            </a:r>
            <a:endParaRPr lang="ko-KR" altLang="en-US" dirty="0">
              <a:solidFill>
                <a:srgbClr val="00C8EB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725B39-E5AA-448B-BEA2-90F5195760CF}"/>
              </a:ext>
            </a:extLst>
          </p:cNvPr>
          <p:cNvSpPr/>
          <p:nvPr/>
        </p:nvSpPr>
        <p:spPr>
          <a:xfrm>
            <a:off x="4184073" y="5273932"/>
            <a:ext cx="3816928" cy="111734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400" dirty="0"/>
          </a:p>
          <a:p>
            <a:br>
              <a:rPr lang="en-US" altLang="ko-KR" sz="1400" dirty="0"/>
            </a:br>
            <a:r>
              <a:rPr lang="en-US" altLang="ko-KR" sz="1400" dirty="0"/>
              <a:t>  </a:t>
            </a:r>
            <a:endParaRPr lang="ko-KR" altLang="en-US" sz="1400" dirty="0"/>
          </a:p>
        </p:txBody>
      </p:sp>
      <p:graphicFrame>
        <p:nvGraphicFramePr>
          <p:cNvPr id="24" name="표 38">
            <a:extLst>
              <a:ext uri="{FF2B5EF4-FFF2-40B4-BE49-F238E27FC236}">
                <a16:creationId xmlns:a16="http://schemas.microsoft.com/office/drawing/2014/main" id="{FE50F4BD-356F-4C5F-9D26-9435566EBD29}"/>
              </a:ext>
            </a:extLst>
          </p:cNvPr>
          <p:cNvGraphicFramePr>
            <a:graphicFrameLocks noGrp="1"/>
          </p:cNvGraphicFramePr>
          <p:nvPr/>
        </p:nvGraphicFramePr>
        <p:xfrm>
          <a:off x="4300467" y="5398782"/>
          <a:ext cx="3600304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533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  <a:gridCol w="1804771">
                  <a:extLst>
                    <a:ext uri="{9D8B030D-6E8A-4147-A177-3AD203B41FA5}">
                      <a16:colId xmlns:a16="http://schemas.microsoft.com/office/drawing/2014/main" val="2189191564"/>
                    </a:ext>
                  </a:extLst>
                </a:gridCol>
              </a:tblGrid>
              <a:tr h="225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inputs</a:t>
                      </a:r>
                      <a:endParaRPr lang="ko-KR" altLang="en-US" sz="1600" b="0" dirty="0">
                        <a:solidFill>
                          <a:srgbClr val="26262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outputs</a:t>
                      </a:r>
                      <a:endParaRPr lang="ko-KR" altLang="en-US" sz="1600" b="0" dirty="0">
                        <a:solidFill>
                          <a:srgbClr val="26262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103072"/>
                  </a:ext>
                </a:extLst>
              </a:tr>
              <a:tr h="3088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5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l" latinLnBrk="1"/>
                      <a:endParaRPr lang="ko-KR" altLang="en-US" sz="15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9347"/>
                  </a:ext>
                </a:extLst>
              </a:tr>
            </a:tbl>
          </a:graphicData>
        </a:graphic>
      </p:graphicFrame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B74079E-B586-45FB-9E36-BC7E1C6B7840}"/>
              </a:ext>
            </a:extLst>
          </p:cNvPr>
          <p:cNvCxnSpPr>
            <a:cxnSpLocks/>
          </p:cNvCxnSpPr>
          <p:nvPr/>
        </p:nvCxnSpPr>
        <p:spPr>
          <a:xfrm>
            <a:off x="2396002" y="2856957"/>
            <a:ext cx="1911860" cy="3281655"/>
          </a:xfrm>
          <a:prstGeom prst="bentConnector3">
            <a:avLst>
              <a:gd name="adj1" fmla="val 67754"/>
            </a:avLst>
          </a:prstGeom>
          <a:ln w="1270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252A8997-07DF-4274-9CCD-41AE3159AE8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0935" y="2851807"/>
            <a:ext cx="687066" cy="3051277"/>
          </a:xfrm>
          <a:prstGeom prst="bentConnector3">
            <a:avLst>
              <a:gd name="adj1" fmla="val 158478"/>
            </a:avLst>
          </a:prstGeom>
          <a:ln w="1270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51C7EA-7F43-4E62-B538-4268622F9CA2}"/>
              </a:ext>
            </a:extLst>
          </p:cNvPr>
          <p:cNvSpPr txBox="1"/>
          <p:nvPr/>
        </p:nvSpPr>
        <p:spPr>
          <a:xfrm>
            <a:off x="8881720" y="1194324"/>
            <a:ext cx="1268937" cy="400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Block n+2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934AB08-E0A2-4720-B1AE-B32C2995114C}"/>
              </a:ext>
            </a:extLst>
          </p:cNvPr>
          <p:cNvSpPr/>
          <p:nvPr/>
        </p:nvSpPr>
        <p:spPr>
          <a:xfrm>
            <a:off x="8881720" y="1611432"/>
            <a:ext cx="2736000" cy="2489516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F9992D7-B6A5-4EE4-84CB-574739C09321}"/>
              </a:ext>
            </a:extLst>
          </p:cNvPr>
          <p:cNvSpPr/>
          <p:nvPr/>
        </p:nvSpPr>
        <p:spPr>
          <a:xfrm>
            <a:off x="9025720" y="3497433"/>
            <a:ext cx="2448000" cy="40023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Transaction 8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89584D79-6A60-4F5B-B98A-55F40E223B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4816" y="3482902"/>
            <a:ext cx="2322668" cy="1198632"/>
          </a:xfrm>
          <a:prstGeom prst="bentConnector2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74A736F-D12D-4164-ACBB-87CFB054DA7B}"/>
              </a:ext>
            </a:extLst>
          </p:cNvPr>
          <p:cNvCxnSpPr>
            <a:cxnSpLocks/>
          </p:cNvCxnSpPr>
          <p:nvPr/>
        </p:nvCxnSpPr>
        <p:spPr>
          <a:xfrm>
            <a:off x="7466881" y="2203386"/>
            <a:ext cx="1414838" cy="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644A239-378B-46CC-BF6F-B306512CAD7D}"/>
              </a:ext>
            </a:extLst>
          </p:cNvPr>
          <p:cNvSpPr txBox="1"/>
          <p:nvPr/>
        </p:nvSpPr>
        <p:spPr>
          <a:xfrm>
            <a:off x="2160797" y="4587129"/>
            <a:ext cx="1492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① UTXO 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</a:rPr>
              <a:t>수집</a:t>
            </a:r>
            <a:b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2 + 3 = 5 &gt; 4</a:t>
            </a:r>
            <a:endParaRPr lang="ko-KR" alt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60758B-991D-4879-AA40-4B62483251E4}"/>
              </a:ext>
            </a:extLst>
          </p:cNvPr>
          <p:cNvSpPr txBox="1"/>
          <p:nvPr/>
        </p:nvSpPr>
        <p:spPr>
          <a:xfrm>
            <a:off x="7983467" y="5723751"/>
            <a:ext cx="25763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② 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</a:rPr>
              <a:t>필요한 전송 </a:t>
            </a: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output 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</a:rPr>
              <a:t>생성</a:t>
            </a:r>
            <a:endParaRPr lang="en-US" altLang="ko-KR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B20F8C-A0D9-499F-863B-A1DD4392E890}"/>
              </a:ext>
            </a:extLst>
          </p:cNvPr>
          <p:cNvSpPr txBox="1"/>
          <p:nvPr/>
        </p:nvSpPr>
        <p:spPr>
          <a:xfrm>
            <a:off x="7847616" y="4586901"/>
            <a:ext cx="1665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④ 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</a:rPr>
              <a:t>트랜잭션 제출</a:t>
            </a:r>
            <a:endParaRPr lang="en-US" altLang="ko-KR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DE3D80-5A40-44BB-99D7-38F88CE5AF40}"/>
              </a:ext>
            </a:extLst>
          </p:cNvPr>
          <p:cNvSpPr txBox="1"/>
          <p:nvPr/>
        </p:nvSpPr>
        <p:spPr>
          <a:xfrm>
            <a:off x="8837089" y="4133653"/>
            <a:ext cx="8290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⑤ 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</a:rPr>
              <a:t>채굴</a:t>
            </a:r>
            <a:endParaRPr lang="en-US" altLang="ko-KR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E24069A-FD41-4E7A-B4F1-588B9AE10784}"/>
              </a:ext>
            </a:extLst>
          </p:cNvPr>
          <p:cNvSpPr/>
          <p:nvPr/>
        </p:nvSpPr>
        <p:spPr>
          <a:xfrm>
            <a:off x="726462" y="3108380"/>
            <a:ext cx="2448000" cy="40023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Transaciton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544225D-1356-4C93-9C0E-4028C7697786}"/>
              </a:ext>
            </a:extLst>
          </p:cNvPr>
          <p:cNvSpPr/>
          <p:nvPr/>
        </p:nvSpPr>
        <p:spPr>
          <a:xfrm>
            <a:off x="726462" y="3569208"/>
            <a:ext cx="2448000" cy="40023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Transaciton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1E289D0-41BA-4045-9E20-A563A45DD61A}"/>
              </a:ext>
            </a:extLst>
          </p:cNvPr>
          <p:cNvSpPr txBox="1"/>
          <p:nvPr/>
        </p:nvSpPr>
        <p:spPr>
          <a:xfrm>
            <a:off x="790106" y="2762921"/>
            <a:ext cx="1535035" cy="222714"/>
          </a:xfrm>
          <a:prstGeom prst="rect">
            <a:avLst/>
          </a:prstGeom>
          <a:solidFill>
            <a:srgbClr val="262626"/>
          </a:solidFill>
        </p:spPr>
        <p:txBody>
          <a:bodyPr wrap="square" tIns="3600" rIns="0" bIns="3600" rtlCol="0">
            <a:spAutoFit/>
          </a:bodyPr>
          <a:lstStyle/>
          <a:p>
            <a:r>
              <a:rPr lang="en-US" altLang="ko-KR" sz="1400" dirty="0">
                <a:solidFill>
                  <a:srgbClr val="EF296B"/>
                </a:solidFill>
              </a:rPr>
              <a:t> 0: Z ➡ A : 2 BTC</a:t>
            </a:r>
            <a:endParaRPr lang="ko-KR" altLang="en-US" sz="1400" dirty="0">
              <a:solidFill>
                <a:srgbClr val="EF296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A2E908C-BD0D-4D92-B6DF-ACD0CA307FF1}"/>
              </a:ext>
            </a:extLst>
          </p:cNvPr>
          <p:cNvSpPr txBox="1"/>
          <p:nvPr/>
        </p:nvSpPr>
        <p:spPr>
          <a:xfrm>
            <a:off x="5031368" y="2748278"/>
            <a:ext cx="1535035" cy="222714"/>
          </a:xfrm>
          <a:prstGeom prst="rect">
            <a:avLst/>
          </a:prstGeom>
          <a:solidFill>
            <a:srgbClr val="262626"/>
          </a:solidFill>
        </p:spPr>
        <p:txBody>
          <a:bodyPr wrap="square" lIns="0" tIns="3600" bIns="3600" rtlCol="0">
            <a:spAutoFit/>
          </a:bodyPr>
          <a:lstStyle/>
          <a:p>
            <a:r>
              <a:rPr lang="en-US" altLang="ko-KR" sz="1400" dirty="0">
                <a:solidFill>
                  <a:srgbClr val="EF296B"/>
                </a:solidFill>
              </a:rPr>
              <a:t> 0: Y ➡ A : 3 BTC</a:t>
            </a:r>
            <a:endParaRPr lang="ko-KR" altLang="en-US" sz="1400" dirty="0">
              <a:solidFill>
                <a:srgbClr val="EF296B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A6BB07A-21CE-4C70-8912-D07FD5695DFE}"/>
              </a:ext>
            </a:extLst>
          </p:cNvPr>
          <p:cNvSpPr txBox="1"/>
          <p:nvPr/>
        </p:nvSpPr>
        <p:spPr>
          <a:xfrm>
            <a:off x="4306691" y="5737177"/>
            <a:ext cx="16328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="0" dirty="0">
                <a:solidFill>
                  <a:schemeClr val="bg1">
                    <a:lumMod val="85000"/>
                  </a:schemeClr>
                </a:solidFill>
              </a:rPr>
              <a:t>0: Y ➡ A : 3 BTC</a:t>
            </a:r>
            <a:br>
              <a:rPr lang="en-US" altLang="ko-KR" sz="1500" b="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500" b="0" dirty="0">
                <a:solidFill>
                  <a:schemeClr val="bg1">
                    <a:lumMod val="85000"/>
                  </a:schemeClr>
                </a:solidFill>
              </a:rPr>
              <a:t>1: Z ➡ A : 2 BTC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B6B1E1A-CBA7-466B-B79F-A7C32A044F2C}"/>
              </a:ext>
            </a:extLst>
          </p:cNvPr>
          <p:cNvSpPr txBox="1"/>
          <p:nvPr/>
        </p:nvSpPr>
        <p:spPr>
          <a:xfrm>
            <a:off x="6107170" y="5734626"/>
            <a:ext cx="15654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1500" b="0" dirty="0">
                <a:solidFill>
                  <a:schemeClr val="bg1">
                    <a:lumMod val="85000"/>
                  </a:schemeClr>
                </a:solidFill>
              </a:rPr>
              <a:t>0: A ➡ B : 4BTC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17DADFB-1748-4CE3-8C22-37C8A0AA345A}"/>
              </a:ext>
            </a:extLst>
          </p:cNvPr>
          <p:cNvSpPr txBox="1"/>
          <p:nvPr/>
        </p:nvSpPr>
        <p:spPr>
          <a:xfrm>
            <a:off x="6096921" y="5963977"/>
            <a:ext cx="15654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1500" b="0" dirty="0">
                <a:solidFill>
                  <a:schemeClr val="bg1">
                    <a:lumMod val="85000"/>
                  </a:schemeClr>
                </a:solidFill>
              </a:rPr>
              <a:t>1: A ➡ A : 1BTC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24C545F-C940-4413-809C-9AB5C0A72E52}"/>
              </a:ext>
            </a:extLst>
          </p:cNvPr>
          <p:cNvSpPr txBox="1"/>
          <p:nvPr/>
        </p:nvSpPr>
        <p:spPr>
          <a:xfrm>
            <a:off x="7991351" y="5949321"/>
            <a:ext cx="4133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③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</a:rPr>
              <a:t> 나머지 금액</a:t>
            </a: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(5-4=1)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</a:rPr>
              <a:t>은 자신에게 전송</a:t>
            </a:r>
            <a:b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※ inputs - outputs &gt; 0 ➡ 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</a:rPr>
              <a:t>잔액은 수수료</a:t>
            </a: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(fee)</a:t>
            </a:r>
            <a:endParaRPr lang="en-US" altLang="ko-KR" sz="15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8623402-09D1-4EC8-A3FC-BECBBA3F5A5C}"/>
              </a:ext>
            </a:extLst>
          </p:cNvPr>
          <p:cNvSpPr txBox="1"/>
          <p:nvPr/>
        </p:nvSpPr>
        <p:spPr>
          <a:xfrm>
            <a:off x="6107170" y="4124000"/>
            <a:ext cx="1359711" cy="677108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Balance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: 5 BTC = 2 + 3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: 0 BTC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FD7A4DD-7D4E-4D62-AA5E-48F5482F5AF5}"/>
              </a:ext>
            </a:extLst>
          </p:cNvPr>
          <p:cNvSpPr txBox="1"/>
          <p:nvPr/>
        </p:nvSpPr>
        <p:spPr>
          <a:xfrm>
            <a:off x="10306859" y="4122457"/>
            <a:ext cx="13597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Balance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: 1 BTC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: 4 BTC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B49F5C3-9D52-45C7-99D3-A930050A76BE}"/>
              </a:ext>
            </a:extLst>
          </p:cNvPr>
          <p:cNvSpPr/>
          <p:nvPr/>
        </p:nvSpPr>
        <p:spPr>
          <a:xfrm>
            <a:off x="9020850" y="1727093"/>
            <a:ext cx="2444688" cy="1722691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Transaction 7</a:t>
            </a:r>
          </a:p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inputs</a:t>
            </a:r>
          </a:p>
          <a:p>
            <a:r>
              <a:rPr lang="en-US" altLang="ko-KR" sz="1400" dirty="0">
                <a:solidFill>
                  <a:srgbClr val="EF296B"/>
                </a:solidFill>
              </a:rPr>
              <a:t>  </a:t>
            </a:r>
            <a:r>
              <a:rPr lang="pl-PL" altLang="ko-KR" sz="1400" dirty="0">
                <a:solidFill>
                  <a:srgbClr val="EF296B"/>
                </a:solidFill>
              </a:rPr>
              <a:t>0: Z ➡ A : 2 BTC</a:t>
            </a:r>
            <a:r>
              <a:rPr lang="en-US" altLang="ko-KR" sz="1400" dirty="0">
                <a:solidFill>
                  <a:srgbClr val="EF296B"/>
                </a:solidFill>
              </a:rPr>
              <a:t> (spent)</a:t>
            </a:r>
            <a:br>
              <a:rPr lang="en-US" altLang="ko-KR" sz="1400" dirty="0">
                <a:solidFill>
                  <a:srgbClr val="EF296B"/>
                </a:solidFill>
              </a:rPr>
            </a:br>
            <a:r>
              <a:rPr lang="en-US" altLang="ko-KR" sz="1400" dirty="0">
                <a:solidFill>
                  <a:srgbClr val="EF296B"/>
                </a:solidFill>
              </a:rPr>
              <a:t>  </a:t>
            </a:r>
            <a:r>
              <a:rPr lang="es-ES" altLang="ko-KR" sz="1400" dirty="0">
                <a:solidFill>
                  <a:srgbClr val="EF296B"/>
                </a:solidFill>
              </a:rPr>
              <a:t>1: Y ➡ A : 3 BTC </a:t>
            </a:r>
            <a:r>
              <a:rPr lang="en-US" altLang="ko-KR" sz="1400" dirty="0">
                <a:solidFill>
                  <a:srgbClr val="EF296B"/>
                </a:solidFill>
              </a:rPr>
              <a:t>(spent)</a:t>
            </a:r>
            <a:br>
              <a:rPr lang="es-ES" altLang="ko-KR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ES" altLang="ko-KR" sz="1600" dirty="0">
                <a:solidFill>
                  <a:schemeClr val="bg1">
                    <a:lumMod val="85000"/>
                  </a:schemeClr>
                </a:solidFill>
              </a:rPr>
              <a:t>outputs</a:t>
            </a:r>
            <a:b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400" dirty="0">
                <a:solidFill>
                  <a:srgbClr val="00C8EB"/>
                </a:solidFill>
              </a:rPr>
              <a:t>  </a:t>
            </a:r>
            <a:r>
              <a:rPr lang="pt-BR" altLang="ko-KR" sz="1400" dirty="0">
                <a:solidFill>
                  <a:srgbClr val="00C8EB"/>
                </a:solidFill>
              </a:rPr>
              <a:t>0: A ➡ B : 4BTC (</a:t>
            </a:r>
            <a:r>
              <a:rPr lang="en-US" altLang="ko-KR" sz="1400" dirty="0">
                <a:solidFill>
                  <a:srgbClr val="00C8EB"/>
                </a:solidFill>
              </a:rPr>
              <a:t>unspent)</a:t>
            </a:r>
            <a:br>
              <a:rPr lang="pt-BR" altLang="ko-KR" sz="1400" dirty="0">
                <a:solidFill>
                  <a:srgbClr val="00C8EB"/>
                </a:solidFill>
              </a:rPr>
            </a:br>
            <a:r>
              <a:rPr lang="pt-BR" altLang="ko-KR" sz="1400" dirty="0">
                <a:solidFill>
                  <a:srgbClr val="00C8EB"/>
                </a:solidFill>
              </a:rPr>
              <a:t>  1: A ➡ A : 1BTC (unspent)</a:t>
            </a:r>
          </a:p>
        </p:txBody>
      </p:sp>
    </p:spTree>
    <p:extLst>
      <p:ext uri="{BB962C8B-B14F-4D97-AF65-F5344CB8AC3E}">
        <p14:creationId xmlns:p14="http://schemas.microsoft.com/office/powerpoint/2010/main" val="244458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1" grpId="0"/>
      <p:bldP spid="22" grpId="0"/>
      <p:bldP spid="23" grpId="0" animBg="1"/>
      <p:bldP spid="33" grpId="0"/>
      <p:bldP spid="34" grpId="0" animBg="1"/>
      <p:bldP spid="37" grpId="0" animBg="1"/>
      <p:bldP spid="58" grpId="0"/>
      <p:bldP spid="59" grpId="0"/>
      <p:bldP spid="60" grpId="0"/>
      <p:bldP spid="61" grpId="0"/>
      <p:bldP spid="116" grpId="0" animBg="1"/>
      <p:bldP spid="117" grpId="0" animBg="1"/>
      <p:bldP spid="143" grpId="0"/>
      <p:bldP spid="144" grpId="0"/>
      <p:bldP spid="145" grpId="0"/>
      <p:bldP spid="146" grpId="0"/>
      <p:bldP spid="154" grpId="0"/>
      <p:bldP spid="15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24FE19-C2EF-4B1C-8315-6C2202F19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94883"/>
            <a:ext cx="10515600" cy="2734118"/>
          </a:xfrm>
        </p:spPr>
        <p:txBody>
          <a:bodyPr/>
          <a:lstStyle/>
          <a:p>
            <a:r>
              <a:rPr lang="ko-KR" altLang="en-US" dirty="0"/>
              <a:t>블록은 트랜잭션</a:t>
            </a:r>
            <a:r>
              <a:rPr lang="en-US" altLang="ko-KR" dirty="0"/>
              <a:t>(</a:t>
            </a:r>
            <a:r>
              <a:rPr lang="ko-KR" altLang="en-US" dirty="0"/>
              <a:t>거래</a:t>
            </a:r>
            <a:r>
              <a:rPr lang="en-US" altLang="ko-KR" dirty="0"/>
              <a:t>)</a:t>
            </a:r>
            <a:r>
              <a:rPr lang="ko-KR" altLang="en-US" dirty="0"/>
              <a:t>의 묶음</a:t>
            </a:r>
            <a:endParaRPr lang="en-US" altLang="ko-KR" dirty="0"/>
          </a:p>
          <a:p>
            <a:r>
              <a:rPr lang="ko-KR" altLang="en-US" dirty="0" err="1"/>
              <a:t>머클</a:t>
            </a:r>
            <a:r>
              <a:rPr lang="ko-KR" altLang="en-US" dirty="0"/>
              <a:t> 트리</a:t>
            </a:r>
            <a:r>
              <a:rPr lang="en-US" altLang="ko-KR" dirty="0"/>
              <a:t>(Merkle tree)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해시 트리</a:t>
            </a:r>
            <a:r>
              <a:rPr lang="en-US" altLang="ko-KR" dirty="0"/>
              <a:t>(Hash tree)]</a:t>
            </a:r>
          </a:p>
          <a:p>
            <a:pPr lvl="1"/>
            <a:r>
              <a:rPr lang="ko-KR" altLang="en-US" dirty="0"/>
              <a:t>데이터 공간 절약</a:t>
            </a:r>
            <a:endParaRPr lang="en-US" altLang="ko-KR" dirty="0"/>
          </a:p>
          <a:p>
            <a:pPr lvl="1"/>
            <a:r>
              <a:rPr lang="ko-KR" altLang="en-US" dirty="0"/>
              <a:t>블록에 포함된 내역을 트리 형태로 요약한 것</a:t>
            </a:r>
            <a:endParaRPr lang="en-US" altLang="ko-KR" dirty="0"/>
          </a:p>
          <a:p>
            <a:pPr lvl="1"/>
            <a:r>
              <a:rPr lang="en-US" altLang="ko-KR" dirty="0"/>
              <a:t>leaf(</a:t>
            </a:r>
            <a:r>
              <a:rPr lang="ko-KR" altLang="en-US" dirty="0"/>
              <a:t>잎</a:t>
            </a:r>
            <a:r>
              <a:rPr lang="en-US" altLang="ko-KR" dirty="0"/>
              <a:t>) </a:t>
            </a:r>
            <a:r>
              <a:rPr lang="ko-KR" altLang="en-US" dirty="0"/>
              <a:t>가 아닌 모든 노드가 자식 노드들의 해시로 구성된 트리</a:t>
            </a:r>
            <a:endParaRPr lang="en-US" altLang="ko-KR" dirty="0"/>
          </a:p>
          <a:p>
            <a:pPr lvl="1"/>
            <a:r>
              <a:rPr lang="en-US" altLang="ko-KR" dirty="0"/>
              <a:t>1979</a:t>
            </a:r>
            <a:r>
              <a:rPr lang="ko-KR" altLang="en-US" dirty="0"/>
              <a:t>년 </a:t>
            </a:r>
            <a:r>
              <a:rPr lang="ko-KR" altLang="en-US" dirty="0" err="1"/>
              <a:t>랄프</a:t>
            </a:r>
            <a:r>
              <a:rPr lang="ko-KR" altLang="en-US" dirty="0"/>
              <a:t> </a:t>
            </a:r>
            <a:r>
              <a:rPr lang="ko-KR" altLang="en-US" dirty="0" err="1"/>
              <a:t>머클</a:t>
            </a:r>
            <a:r>
              <a:rPr lang="en-US" altLang="ko-KR" dirty="0"/>
              <a:t>(Ralph Merkle)</a:t>
            </a:r>
            <a:r>
              <a:rPr lang="ko-KR" altLang="en-US" dirty="0"/>
              <a:t>이 개발</a:t>
            </a:r>
            <a:endParaRPr lang="en-US" altLang="ko-KR" dirty="0"/>
          </a:p>
          <a:p>
            <a:pPr lvl="1"/>
            <a:r>
              <a:rPr lang="ko-KR" altLang="en-US" dirty="0" err="1"/>
              <a:t>비트코인</a:t>
            </a:r>
            <a:r>
              <a:rPr lang="en-US" altLang="ko-KR" dirty="0"/>
              <a:t> : </a:t>
            </a:r>
            <a:r>
              <a:rPr lang="ko-KR" altLang="en-US" dirty="0"/>
              <a:t>바이너리 </a:t>
            </a:r>
            <a:r>
              <a:rPr lang="ko-KR" altLang="en-US" dirty="0" err="1"/>
              <a:t>머클</a:t>
            </a:r>
            <a:r>
              <a:rPr lang="ko-KR" altLang="en-US" dirty="0"/>
              <a:t> 트리 </a:t>
            </a:r>
            <a:r>
              <a:rPr lang="en-US" altLang="ko-KR" dirty="0"/>
              <a:t>(</a:t>
            </a:r>
            <a:r>
              <a:rPr lang="ko-KR" altLang="en-US" dirty="0"/>
              <a:t>자식 노드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3B1BD5-F70E-4AA8-9622-68C59F6B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머클</a:t>
            </a:r>
            <a:r>
              <a:rPr lang="ko-KR" altLang="en-US" dirty="0"/>
              <a:t> 트리 </a:t>
            </a:r>
            <a:r>
              <a:rPr lang="en-US" altLang="ko-KR" dirty="0"/>
              <a:t>(Merkle Tree)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689AD6-0013-4A49-B03B-EE1F829AE7A5}"/>
              </a:ext>
            </a:extLst>
          </p:cNvPr>
          <p:cNvSpPr/>
          <p:nvPr/>
        </p:nvSpPr>
        <p:spPr>
          <a:xfrm>
            <a:off x="246586" y="3265392"/>
            <a:ext cx="2255063" cy="1732058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B3A06-CBFE-4C7A-8501-866D9918FB24}"/>
              </a:ext>
            </a:extLst>
          </p:cNvPr>
          <p:cNvSpPr txBox="1"/>
          <p:nvPr/>
        </p:nvSpPr>
        <p:spPr>
          <a:xfrm>
            <a:off x="1026422" y="3265392"/>
            <a:ext cx="7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6B1F83D-5D1B-4D49-8A97-5000270A3F03}"/>
              </a:ext>
            </a:extLst>
          </p:cNvPr>
          <p:cNvGraphicFramePr>
            <a:graphicFrameLocks noGrp="1"/>
          </p:cNvGraphicFramePr>
          <p:nvPr/>
        </p:nvGraphicFramePr>
        <p:xfrm>
          <a:off x="364920" y="3634724"/>
          <a:ext cx="2018394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Tx2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012357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Tx3 C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500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458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9947D4-AC53-4166-9A70-A664FBD0134F}"/>
              </a:ext>
            </a:extLst>
          </p:cNvPr>
          <p:cNvSpPr txBox="1"/>
          <p:nvPr/>
        </p:nvSpPr>
        <p:spPr>
          <a:xfrm>
            <a:off x="3307364" y="6208601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7EDCB-7061-42CC-8469-BEEFB4C76502}"/>
              </a:ext>
            </a:extLst>
          </p:cNvPr>
          <p:cNvSpPr txBox="1"/>
          <p:nvPr/>
        </p:nvSpPr>
        <p:spPr>
          <a:xfrm>
            <a:off x="5444388" y="6213100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0E4BF-ECD7-4206-854E-FFF3C5C04B63}"/>
              </a:ext>
            </a:extLst>
          </p:cNvPr>
          <p:cNvSpPr txBox="1"/>
          <p:nvPr/>
        </p:nvSpPr>
        <p:spPr>
          <a:xfrm>
            <a:off x="7581412" y="6208601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Tx2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C 100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F21767-9640-422E-BD87-E6DFB6079340}"/>
              </a:ext>
            </a:extLst>
          </p:cNvPr>
          <p:cNvSpPr txBox="1"/>
          <p:nvPr/>
        </p:nvSpPr>
        <p:spPr>
          <a:xfrm>
            <a:off x="9703431" y="6202764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Tx3 C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749582-9705-420F-B3EE-105EFDDF82F2}"/>
              </a:ext>
            </a:extLst>
          </p:cNvPr>
          <p:cNvSpPr txBox="1"/>
          <p:nvPr/>
        </p:nvSpPr>
        <p:spPr>
          <a:xfrm>
            <a:off x="3307364" y="5298995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0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7481F-F049-4E81-B966-19494D66168A}"/>
              </a:ext>
            </a:extLst>
          </p:cNvPr>
          <p:cNvSpPr txBox="1"/>
          <p:nvPr/>
        </p:nvSpPr>
        <p:spPr>
          <a:xfrm>
            <a:off x="5440455" y="5298995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1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45C7A8-EEAE-447F-BE2D-456CAF06503B}"/>
              </a:ext>
            </a:extLst>
          </p:cNvPr>
          <p:cNvSpPr txBox="1"/>
          <p:nvPr/>
        </p:nvSpPr>
        <p:spPr>
          <a:xfrm>
            <a:off x="7571943" y="5298995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2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0AE402-BDC7-453B-A5D7-DF6A7FFCBD85}"/>
              </a:ext>
            </a:extLst>
          </p:cNvPr>
          <p:cNvSpPr txBox="1"/>
          <p:nvPr/>
        </p:nvSpPr>
        <p:spPr>
          <a:xfrm>
            <a:off x="9703431" y="5298995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3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8C1C4-613C-4D65-BCDF-D84FF605CF35}"/>
              </a:ext>
            </a:extLst>
          </p:cNvPr>
          <p:cNvSpPr txBox="1"/>
          <p:nvPr/>
        </p:nvSpPr>
        <p:spPr>
          <a:xfrm>
            <a:off x="4329614" y="4243300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4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Hash(Hash 0 + Hash 1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991AC-3A35-4AFE-A653-CFE04AE7CDC6}"/>
              </a:ext>
            </a:extLst>
          </p:cNvPr>
          <p:cNvSpPr txBox="1"/>
          <p:nvPr/>
        </p:nvSpPr>
        <p:spPr>
          <a:xfrm>
            <a:off x="8560979" y="4241337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5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Hash(Hash 2 + Hash 3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888F43-7B8D-4EA3-9024-6ABCF7B277D1}"/>
              </a:ext>
            </a:extLst>
          </p:cNvPr>
          <p:cNvSpPr txBox="1"/>
          <p:nvPr/>
        </p:nvSpPr>
        <p:spPr>
          <a:xfrm>
            <a:off x="6487433" y="3265392"/>
            <a:ext cx="1800000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C8EB"/>
                </a:solidFill>
              </a:rPr>
              <a:t>Merkle Root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Hash(Hash 4 + Hash 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4926AA8-D894-4631-A93B-E2B63DE1E787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V="1">
            <a:off x="4207364" y="5822215"/>
            <a:ext cx="0" cy="38638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42B79A-7403-4188-826F-1DAE640D833B}"/>
              </a:ext>
            </a:extLst>
          </p:cNvPr>
          <p:cNvCxnSpPr>
            <a:cxnSpLocks/>
            <a:stCxn id="8" idx="0"/>
            <a:endCxn id="13" idx="2"/>
          </p:cNvCxnSpPr>
          <p:nvPr/>
        </p:nvCxnSpPr>
        <p:spPr>
          <a:xfrm flipH="1" flipV="1">
            <a:off x="6340455" y="5822215"/>
            <a:ext cx="3933" cy="39088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C681200-528A-41CF-8902-27662B4A6477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H="1" flipV="1">
            <a:off x="8471943" y="5822215"/>
            <a:ext cx="9469" cy="38638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ECAF030-1D9F-4EE7-BE03-7B9D86439585}"/>
              </a:ext>
            </a:extLst>
          </p:cNvPr>
          <p:cNvCxnSpPr>
            <a:cxnSpLocks/>
            <a:stCxn id="10" idx="0"/>
            <a:endCxn id="15" idx="2"/>
          </p:cNvCxnSpPr>
          <p:nvPr/>
        </p:nvCxnSpPr>
        <p:spPr>
          <a:xfrm flipV="1">
            <a:off x="10603431" y="5822215"/>
            <a:ext cx="0" cy="38054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AC4E1CC-F46A-46F8-B1CA-799EB348E7DA}"/>
              </a:ext>
            </a:extLst>
          </p:cNvPr>
          <p:cNvCxnSpPr>
            <a:cxnSpLocks/>
            <a:stCxn id="12" idx="0"/>
            <a:endCxn id="16" idx="2"/>
          </p:cNvCxnSpPr>
          <p:nvPr/>
        </p:nvCxnSpPr>
        <p:spPr>
          <a:xfrm flipV="1">
            <a:off x="4207364" y="4766520"/>
            <a:ext cx="1022250" cy="53247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68555D6-EA98-487F-8625-2FE3A80FC608}"/>
              </a:ext>
            </a:extLst>
          </p:cNvPr>
          <p:cNvCxnSpPr>
            <a:cxnSpLocks/>
            <a:stCxn id="13" idx="0"/>
            <a:endCxn id="16" idx="2"/>
          </p:cNvCxnSpPr>
          <p:nvPr/>
        </p:nvCxnSpPr>
        <p:spPr>
          <a:xfrm flipH="1" flipV="1">
            <a:off x="5229614" y="4766520"/>
            <a:ext cx="1110841" cy="53247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6B041EC-8F28-4151-ABB1-58E588922EBF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flipV="1">
            <a:off x="8471943" y="4764557"/>
            <a:ext cx="989036" cy="5344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79215EB-CA66-46CC-875D-790BE85250C1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 flipH="1" flipV="1">
            <a:off x="9460979" y="4764557"/>
            <a:ext cx="1142452" cy="5344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89775BA-AE42-4DF3-968D-D7150D7BFC20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V="1">
            <a:off x="5229614" y="3788612"/>
            <a:ext cx="2157819" cy="45468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FAE405-EE83-436D-B5C4-DF5520584336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7387433" y="3788612"/>
            <a:ext cx="2073546" cy="45272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D506F06-6740-47FD-B78A-EEF0B6CE2F36}"/>
              </a:ext>
            </a:extLst>
          </p:cNvPr>
          <p:cNvCxnSpPr>
            <a:cxnSpLocks/>
          </p:cNvCxnSpPr>
          <p:nvPr/>
        </p:nvCxnSpPr>
        <p:spPr>
          <a:xfrm>
            <a:off x="3307364" y="6043913"/>
            <a:ext cx="819606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990CBBC-65CC-4BB5-94EB-2A1F17ACA71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2378" y="5193022"/>
            <a:ext cx="1343879" cy="995055"/>
          </a:xfrm>
          <a:prstGeom prst="bentConnector2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D6765AB-02D6-49FA-B84B-F87934D30099}"/>
              </a:ext>
            </a:extLst>
          </p:cNvPr>
          <p:cNvSpPr txBox="1"/>
          <p:nvPr/>
        </p:nvSpPr>
        <p:spPr>
          <a:xfrm>
            <a:off x="1235300" y="6202764"/>
            <a:ext cx="18000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C3382C-920D-413F-936B-E3F26BF090B6}"/>
              </a:ext>
            </a:extLst>
          </p:cNvPr>
          <p:cNvSpPr txBox="1"/>
          <p:nvPr/>
        </p:nvSpPr>
        <p:spPr>
          <a:xfrm>
            <a:off x="1719650" y="540671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Leaf Node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9E7842-A875-4F20-97F4-02194BF12948}"/>
              </a:ext>
            </a:extLst>
          </p:cNvPr>
          <p:cNvSpPr txBox="1"/>
          <p:nvPr/>
        </p:nvSpPr>
        <p:spPr>
          <a:xfrm>
            <a:off x="9031916" y="546472"/>
            <a:ext cx="290464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3"/>
              </a:rPr>
              <a:t>https://patents.google.com/patent/US4309569A/en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35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75" grpId="0"/>
      <p:bldP spid="7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9FB1631-EA00-4001-BE47-3D44CC4E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</a:t>
            </a:r>
            <a:r>
              <a:rPr lang="ko-KR" altLang="en-US" dirty="0" err="1"/>
              <a:t>머클</a:t>
            </a:r>
            <a:r>
              <a:rPr lang="ko-KR" altLang="en-US" dirty="0"/>
              <a:t> 트리 </a:t>
            </a:r>
            <a:r>
              <a:rPr lang="en-US" altLang="ko-KR" dirty="0"/>
              <a:t>(Binary Merkle Tree)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C5A76-AB64-46D1-8FA0-4BAA8E4A424B}"/>
              </a:ext>
            </a:extLst>
          </p:cNvPr>
          <p:cNvSpPr txBox="1"/>
          <p:nvPr/>
        </p:nvSpPr>
        <p:spPr>
          <a:xfrm>
            <a:off x="8894385" y="611959"/>
            <a:ext cx="2962671" cy="646331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</a:rPr>
              <a:t>Hash</a:t>
            </a:r>
          </a:p>
          <a:p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</a:rPr>
              <a:t>비트코인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: SHA-256(SHA-256(message))</a:t>
            </a:r>
          </a:p>
          <a:p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</a:rPr>
              <a:t>이더리움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: Keccak-256(message)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5CD5503-6531-4DEF-A40C-21B952F46997}"/>
              </a:ext>
            </a:extLst>
          </p:cNvPr>
          <p:cNvGrpSpPr/>
          <p:nvPr/>
        </p:nvGrpSpPr>
        <p:grpSpPr>
          <a:xfrm>
            <a:off x="1496432" y="782166"/>
            <a:ext cx="9201722" cy="2554394"/>
            <a:chOff x="154283" y="846989"/>
            <a:chExt cx="9201722" cy="25543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D31270-4453-4023-A406-264E505CD21D}"/>
                </a:ext>
              </a:extLst>
            </p:cNvPr>
            <p:cNvSpPr txBox="1"/>
            <p:nvPr/>
          </p:nvSpPr>
          <p:spPr>
            <a:xfrm>
              <a:off x="154283" y="3090917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0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AEDF9D-21C6-47D3-8995-CDD543F4E669}"/>
                </a:ext>
              </a:extLst>
            </p:cNvPr>
            <p:cNvSpPr txBox="1"/>
            <p:nvPr/>
          </p:nvSpPr>
          <p:spPr>
            <a:xfrm>
              <a:off x="2501524" y="3093606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1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416F27-9EB6-4B36-B683-58D637158A1C}"/>
                </a:ext>
              </a:extLst>
            </p:cNvPr>
            <p:cNvSpPr txBox="1"/>
            <p:nvPr/>
          </p:nvSpPr>
          <p:spPr>
            <a:xfrm>
              <a:off x="4848765" y="3091081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2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A8302D-1B82-4075-80AF-EC7EB02216DF}"/>
                </a:ext>
              </a:extLst>
            </p:cNvPr>
            <p:cNvSpPr txBox="1"/>
            <p:nvPr/>
          </p:nvSpPr>
          <p:spPr>
            <a:xfrm>
              <a:off x="7196005" y="3089930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x3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430C24-A732-47E6-A1CB-54C46B88EDFE}"/>
                </a:ext>
              </a:extLst>
            </p:cNvPr>
            <p:cNvSpPr txBox="1"/>
            <p:nvPr/>
          </p:nvSpPr>
          <p:spPr>
            <a:xfrm>
              <a:off x="154283" y="2311981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0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0)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A00ED6-88A3-43DE-B578-9B7565674F3A}"/>
                </a:ext>
              </a:extLst>
            </p:cNvPr>
            <p:cNvSpPr txBox="1"/>
            <p:nvPr/>
          </p:nvSpPr>
          <p:spPr>
            <a:xfrm>
              <a:off x="2506847" y="2307258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1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1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771E76-0E40-40CB-8B20-59199FCC58CA}"/>
                </a:ext>
              </a:extLst>
            </p:cNvPr>
            <p:cNvSpPr txBox="1"/>
            <p:nvPr/>
          </p:nvSpPr>
          <p:spPr>
            <a:xfrm>
              <a:off x="4851114" y="2306251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2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2)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5321FF-462D-4886-AB58-51744C7AE325}"/>
                </a:ext>
              </a:extLst>
            </p:cNvPr>
            <p:cNvSpPr txBox="1"/>
            <p:nvPr/>
          </p:nvSpPr>
          <p:spPr>
            <a:xfrm>
              <a:off x="7193032" y="2305100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3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3)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DC9EFF-72F8-49B3-83FC-34EBA6F6DEEB}"/>
                </a:ext>
              </a:extLst>
            </p:cNvPr>
            <p:cNvSpPr txBox="1"/>
            <p:nvPr/>
          </p:nvSpPr>
          <p:spPr>
            <a:xfrm>
              <a:off x="1499834" y="1583335"/>
              <a:ext cx="180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4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Hash(Hash 0 + Hash 1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6EA8C7-ED4E-4BEB-9039-13805D2D3737}"/>
                </a:ext>
              </a:extLst>
            </p:cNvPr>
            <p:cNvSpPr txBox="1"/>
            <p:nvPr/>
          </p:nvSpPr>
          <p:spPr>
            <a:xfrm>
              <a:off x="6195223" y="1581372"/>
              <a:ext cx="180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Hash(Hash 2 + Hash 3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981C4F-1F99-4DA2-AA73-9CD5A2F28FEB}"/>
                </a:ext>
              </a:extLst>
            </p:cNvPr>
            <p:cNvSpPr txBox="1"/>
            <p:nvPr/>
          </p:nvSpPr>
          <p:spPr>
            <a:xfrm>
              <a:off x="3843184" y="846989"/>
              <a:ext cx="1800000" cy="523220"/>
            </a:xfrm>
            <a:prstGeom prst="rect">
              <a:avLst/>
            </a:prstGeom>
            <a:solidFill>
              <a:srgbClr val="262626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C8EB"/>
                  </a:solidFill>
                </a:rPr>
                <a:t>Merkle Root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Hash(Hash 4 + Hash 5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EFAF172-3A05-464A-A4BF-5CAD8DB698FF}"/>
                </a:ext>
              </a:extLst>
            </p:cNvPr>
            <p:cNvCxnSpPr>
              <a:cxnSpLocks/>
              <a:stCxn id="5" idx="0"/>
              <a:endCxn id="9" idx="2"/>
            </p:cNvCxnSpPr>
            <p:nvPr/>
          </p:nvCxnSpPr>
          <p:spPr>
            <a:xfrm flipV="1">
              <a:off x="1234283" y="2835201"/>
              <a:ext cx="0" cy="25571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50ABD76-C903-48CE-9BF5-35FA23F0A250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V="1">
              <a:off x="3581524" y="2830478"/>
              <a:ext cx="5323" cy="263128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21D0D3B-80F6-47D2-BB73-D5FE5C289F02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V="1">
              <a:off x="5928765" y="2829471"/>
              <a:ext cx="2349" cy="26161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CEBDA30-5336-4DF4-840F-FF1A3CEE81B4}"/>
                </a:ext>
              </a:extLst>
            </p:cNvPr>
            <p:cNvCxnSpPr>
              <a:cxnSpLocks/>
              <a:stCxn id="8" idx="0"/>
              <a:endCxn id="12" idx="2"/>
            </p:cNvCxnSpPr>
            <p:nvPr/>
          </p:nvCxnSpPr>
          <p:spPr>
            <a:xfrm flipH="1" flipV="1">
              <a:off x="8273032" y="2828320"/>
              <a:ext cx="2973" cy="26161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267EAC7-8D11-4FFA-A1F4-2B97CA5F4AB0}"/>
                </a:ext>
              </a:extLst>
            </p:cNvPr>
            <p:cNvCxnSpPr>
              <a:cxnSpLocks/>
              <a:stCxn id="9" idx="0"/>
              <a:endCxn id="13" idx="2"/>
            </p:cNvCxnSpPr>
            <p:nvPr/>
          </p:nvCxnSpPr>
          <p:spPr>
            <a:xfrm flipV="1">
              <a:off x="1234283" y="2106555"/>
              <a:ext cx="1165551" cy="20542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A3516C2-8C22-47A2-AE0E-766021A7AA98}"/>
                </a:ext>
              </a:extLst>
            </p:cNvPr>
            <p:cNvCxnSpPr>
              <a:cxnSpLocks/>
              <a:stCxn id="10" idx="0"/>
              <a:endCxn id="13" idx="2"/>
            </p:cNvCxnSpPr>
            <p:nvPr/>
          </p:nvCxnSpPr>
          <p:spPr>
            <a:xfrm flipH="1" flipV="1">
              <a:off x="2399834" y="2106555"/>
              <a:ext cx="1187013" cy="200703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8441B44-83E9-4BBE-BD6C-2C9C69D40A5D}"/>
                </a:ext>
              </a:extLst>
            </p:cNvPr>
            <p:cNvCxnSpPr>
              <a:cxnSpLocks/>
              <a:stCxn id="11" idx="0"/>
              <a:endCxn id="14" idx="2"/>
            </p:cNvCxnSpPr>
            <p:nvPr/>
          </p:nvCxnSpPr>
          <p:spPr>
            <a:xfrm flipV="1">
              <a:off x="5931114" y="2104592"/>
              <a:ext cx="1164109" cy="20165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E0F5209-5187-4440-804F-9F15D1DE943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H="1" flipV="1">
              <a:off x="7095223" y="2104592"/>
              <a:ext cx="1177809" cy="200508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2926E60-F271-478E-8DB0-34C84A468ACC}"/>
                </a:ext>
              </a:extLst>
            </p:cNvPr>
            <p:cNvCxnSpPr>
              <a:cxnSpLocks/>
              <a:stCxn id="13" idx="0"/>
              <a:endCxn id="15" idx="2"/>
            </p:cNvCxnSpPr>
            <p:nvPr/>
          </p:nvCxnSpPr>
          <p:spPr>
            <a:xfrm flipV="1">
              <a:off x="2399834" y="1370209"/>
              <a:ext cx="2343350" cy="21312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21C89C2-CC46-441E-8D7A-D46A37BEE5AF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H="1" flipV="1">
              <a:off x="4743184" y="1370209"/>
              <a:ext cx="2352039" cy="211163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7A707B7-82C5-4BF7-B6B4-066C33464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283" y="2956395"/>
              <a:ext cx="9201722" cy="1374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CAE2CC7-EAED-46AB-8F3C-E6C2D0FDFA09}"/>
              </a:ext>
            </a:extLst>
          </p:cNvPr>
          <p:cNvSpPr txBox="1"/>
          <p:nvPr/>
        </p:nvSpPr>
        <p:spPr>
          <a:xfrm>
            <a:off x="5632501" y="3509336"/>
            <a:ext cx="94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Bitcoin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BBF7C08-98D9-4DBA-9262-E0B1512BBFE4}"/>
              </a:ext>
            </a:extLst>
          </p:cNvPr>
          <p:cNvSpPr txBox="1"/>
          <p:nvPr/>
        </p:nvSpPr>
        <p:spPr>
          <a:xfrm>
            <a:off x="1494517" y="6214952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7D42C0-D1C6-4A14-80A4-9942AE392DD9}"/>
              </a:ext>
            </a:extLst>
          </p:cNvPr>
          <p:cNvSpPr txBox="1"/>
          <p:nvPr/>
        </p:nvSpPr>
        <p:spPr>
          <a:xfrm>
            <a:off x="3841758" y="6217641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953D81-BBB5-4D95-9E79-383CDAA9977E}"/>
              </a:ext>
            </a:extLst>
          </p:cNvPr>
          <p:cNvSpPr txBox="1"/>
          <p:nvPr/>
        </p:nvSpPr>
        <p:spPr>
          <a:xfrm>
            <a:off x="6188999" y="6215116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Tx2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C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CBBD21-5061-4E38-9E31-FC2CA2E26E50}"/>
              </a:ext>
            </a:extLst>
          </p:cNvPr>
          <p:cNvSpPr txBox="1"/>
          <p:nvPr/>
        </p:nvSpPr>
        <p:spPr>
          <a:xfrm>
            <a:off x="8536239" y="6213965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Tx3 C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8B9170-DA14-4357-9D3A-263C06E36FB1}"/>
              </a:ext>
            </a:extLst>
          </p:cNvPr>
          <p:cNvSpPr txBox="1"/>
          <p:nvPr/>
        </p:nvSpPr>
        <p:spPr>
          <a:xfrm>
            <a:off x="1494517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B99FFF"/>
                </a:solidFill>
              </a:rPr>
              <a:t>b198…15ae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F7DED58-DF97-4E07-A169-A1C1E23A9F00}"/>
              </a:ext>
            </a:extLst>
          </p:cNvPr>
          <p:cNvSpPr txBox="1"/>
          <p:nvPr/>
        </p:nvSpPr>
        <p:spPr>
          <a:xfrm>
            <a:off x="3836373" y="5436609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0x5648…6dca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3D1496-15DD-4E30-87A4-E6A34BA7E4D4}"/>
              </a:ext>
            </a:extLst>
          </p:cNvPr>
          <p:cNvSpPr txBox="1"/>
          <p:nvPr/>
        </p:nvSpPr>
        <p:spPr>
          <a:xfrm>
            <a:off x="6190415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0xc414…3fad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F16960-F4A5-461E-AFB3-327FE4E1EFD0}"/>
              </a:ext>
            </a:extLst>
          </p:cNvPr>
          <p:cNvSpPr txBox="1"/>
          <p:nvPr/>
        </p:nvSpPr>
        <p:spPr>
          <a:xfrm>
            <a:off x="8530495" y="5442848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0xd9bb…b56d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Keccak-256(C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6A275F-4E01-4DED-BB89-C46B08DFD02A}"/>
              </a:ext>
            </a:extLst>
          </p:cNvPr>
          <p:cNvSpPr txBox="1"/>
          <p:nvPr/>
        </p:nvSpPr>
        <p:spPr>
          <a:xfrm>
            <a:off x="2647162" y="4693624"/>
            <a:ext cx="2204451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DBAC7D"/>
                </a:solidFill>
              </a:rPr>
              <a:t>890c…a883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</a:t>
            </a:r>
            <a:r>
              <a:rPr lang="en-US" altLang="ko-KR" sz="1200" dirty="0">
                <a:solidFill>
                  <a:srgbClr val="B99FFF"/>
                </a:solidFill>
              </a:rPr>
              <a:t>b198…15ae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5648…6dca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97A5CDE-AD99-4707-81EA-DE4982EE6A7E}"/>
              </a:ext>
            </a:extLst>
          </p:cNvPr>
          <p:cNvSpPr txBox="1"/>
          <p:nvPr/>
        </p:nvSpPr>
        <p:spPr>
          <a:xfrm>
            <a:off x="7342510" y="4705407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0x0396…d947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Hash(c414…3fadd9bb…b56d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7672E4B-02A9-40AF-8BE4-984DD357C8AF}"/>
              </a:ext>
            </a:extLst>
          </p:cNvPr>
          <p:cNvSpPr txBox="1"/>
          <p:nvPr/>
        </p:nvSpPr>
        <p:spPr>
          <a:xfrm>
            <a:off x="4993254" y="3965349"/>
            <a:ext cx="2204450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00C8EB"/>
                </a:solidFill>
              </a:rPr>
              <a:t>d0f1…f820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</a:t>
            </a:r>
            <a:r>
              <a:rPr lang="en-US" altLang="ko-KR" sz="1200" dirty="0">
                <a:solidFill>
                  <a:srgbClr val="DBAC7D"/>
                </a:solidFill>
              </a:rPr>
              <a:t>890c…a883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0396…d947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06BB9C4-2E04-4A6D-AD4B-36F6F8ED2DD3}"/>
              </a:ext>
            </a:extLst>
          </p:cNvPr>
          <p:cNvCxnSpPr>
            <a:cxnSpLocks/>
            <a:stCxn id="82" idx="0"/>
            <a:endCxn id="86" idx="2"/>
          </p:cNvCxnSpPr>
          <p:nvPr/>
        </p:nvCxnSpPr>
        <p:spPr>
          <a:xfrm flipV="1">
            <a:off x="2574517" y="5959236"/>
            <a:ext cx="0" cy="2557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687C3CF-59B2-4100-98E4-76C369E80C14}"/>
              </a:ext>
            </a:extLst>
          </p:cNvPr>
          <p:cNvCxnSpPr>
            <a:cxnSpLocks/>
            <a:stCxn id="83" idx="0"/>
            <a:endCxn id="87" idx="2"/>
          </p:cNvCxnSpPr>
          <p:nvPr/>
        </p:nvCxnSpPr>
        <p:spPr>
          <a:xfrm flipH="1" flipV="1">
            <a:off x="4916373" y="5959829"/>
            <a:ext cx="5385" cy="25781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0A05795-96D2-4387-8829-B443F75EC736}"/>
              </a:ext>
            </a:extLst>
          </p:cNvPr>
          <p:cNvCxnSpPr>
            <a:cxnSpLocks/>
            <a:stCxn id="84" idx="0"/>
            <a:endCxn id="88" idx="2"/>
          </p:cNvCxnSpPr>
          <p:nvPr/>
        </p:nvCxnSpPr>
        <p:spPr>
          <a:xfrm flipV="1">
            <a:off x="7268999" y="5959236"/>
            <a:ext cx="1416" cy="25588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CA4CB61-64A8-4B9A-873E-35D7109E29F5}"/>
              </a:ext>
            </a:extLst>
          </p:cNvPr>
          <p:cNvCxnSpPr>
            <a:cxnSpLocks/>
            <a:stCxn id="85" idx="0"/>
            <a:endCxn id="89" idx="2"/>
          </p:cNvCxnSpPr>
          <p:nvPr/>
        </p:nvCxnSpPr>
        <p:spPr>
          <a:xfrm flipH="1" flipV="1">
            <a:off x="9610495" y="5966068"/>
            <a:ext cx="5744" cy="24789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E11269-E3BC-4034-A4BD-6E9534AD048B}"/>
              </a:ext>
            </a:extLst>
          </p:cNvPr>
          <p:cNvCxnSpPr>
            <a:cxnSpLocks/>
            <a:stCxn id="86" idx="0"/>
            <a:endCxn id="90" idx="2"/>
          </p:cNvCxnSpPr>
          <p:nvPr/>
        </p:nvCxnSpPr>
        <p:spPr>
          <a:xfrm flipV="1">
            <a:off x="2574517" y="5216844"/>
            <a:ext cx="1174871" cy="21917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91D4E7B-22AC-4CD6-85D3-023AEA48FA1A}"/>
              </a:ext>
            </a:extLst>
          </p:cNvPr>
          <p:cNvCxnSpPr>
            <a:cxnSpLocks/>
            <a:stCxn id="87" idx="0"/>
            <a:endCxn id="90" idx="2"/>
          </p:cNvCxnSpPr>
          <p:nvPr/>
        </p:nvCxnSpPr>
        <p:spPr>
          <a:xfrm flipH="1" flipV="1">
            <a:off x="3749388" y="5216844"/>
            <a:ext cx="1166985" cy="2197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533508-9D16-4001-9479-2C5DF7AA0B73}"/>
              </a:ext>
            </a:extLst>
          </p:cNvPr>
          <p:cNvCxnSpPr>
            <a:cxnSpLocks/>
            <a:stCxn id="88" idx="0"/>
            <a:endCxn id="91" idx="2"/>
          </p:cNvCxnSpPr>
          <p:nvPr/>
        </p:nvCxnSpPr>
        <p:spPr>
          <a:xfrm flipV="1">
            <a:off x="7270415" y="5228627"/>
            <a:ext cx="1152095" cy="20738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E842D18-2B3E-4884-982E-152B44F12C2A}"/>
              </a:ext>
            </a:extLst>
          </p:cNvPr>
          <p:cNvCxnSpPr>
            <a:cxnSpLocks/>
            <a:stCxn id="89" idx="0"/>
            <a:endCxn id="91" idx="2"/>
          </p:cNvCxnSpPr>
          <p:nvPr/>
        </p:nvCxnSpPr>
        <p:spPr>
          <a:xfrm flipH="1" flipV="1">
            <a:off x="8422510" y="5228627"/>
            <a:ext cx="1187985" cy="21422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65096A7-D2C7-411E-B244-E208D7D8B4B1}"/>
              </a:ext>
            </a:extLst>
          </p:cNvPr>
          <p:cNvCxnSpPr>
            <a:cxnSpLocks/>
            <a:stCxn id="90" idx="0"/>
            <a:endCxn id="92" idx="2"/>
          </p:cNvCxnSpPr>
          <p:nvPr/>
        </p:nvCxnSpPr>
        <p:spPr>
          <a:xfrm flipV="1">
            <a:off x="3749388" y="4488569"/>
            <a:ext cx="2346091" cy="20505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28EDDDB-FC93-4127-9916-5E7CB3E1F0CA}"/>
              </a:ext>
            </a:extLst>
          </p:cNvPr>
          <p:cNvCxnSpPr>
            <a:cxnSpLocks/>
            <a:stCxn id="91" idx="0"/>
            <a:endCxn id="92" idx="2"/>
          </p:cNvCxnSpPr>
          <p:nvPr/>
        </p:nvCxnSpPr>
        <p:spPr>
          <a:xfrm flipH="1" flipV="1">
            <a:off x="6095479" y="4488569"/>
            <a:ext cx="2327031" cy="2168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97014A5-3574-459B-B554-74B37246AB21}"/>
              </a:ext>
            </a:extLst>
          </p:cNvPr>
          <p:cNvCxnSpPr>
            <a:cxnSpLocks/>
          </p:cNvCxnSpPr>
          <p:nvPr/>
        </p:nvCxnSpPr>
        <p:spPr>
          <a:xfrm flipV="1">
            <a:off x="1494517" y="6080430"/>
            <a:ext cx="9201722" cy="1374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3B14FEF-6273-4A23-A0F7-871E5FB4AF28}"/>
              </a:ext>
            </a:extLst>
          </p:cNvPr>
          <p:cNvSpPr txBox="1"/>
          <p:nvPr/>
        </p:nvSpPr>
        <p:spPr>
          <a:xfrm>
            <a:off x="165349" y="3509336"/>
            <a:ext cx="5259635" cy="61555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100 ETH) = SHA-256(SHA-256(A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100 ETH))</a:t>
            </a: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r>
              <a:rPr lang="en-US" altLang="ko-KR" sz="1100" dirty="0">
                <a:solidFill>
                  <a:srgbClr val="B99FFF"/>
                </a:solidFill>
              </a:rPr>
              <a:t>b198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6b79781eb8b52d3159e41c73a26565297bf5aaa753c25e9520d81f4b</a:t>
            </a:r>
            <a:r>
              <a:rPr lang="en-US" altLang="ko-KR" sz="1100" dirty="0">
                <a:solidFill>
                  <a:srgbClr val="B99FFF"/>
                </a:solidFill>
              </a:rPr>
              <a:t>15ae</a:t>
            </a:r>
            <a:endParaRPr lang="en-US" altLang="ko-KR" sz="1100" b="0" dirty="0">
              <a:solidFill>
                <a:srgbClr val="B99FFF"/>
              </a:solidFill>
            </a:endParaRP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r>
              <a:rPr lang="en-US" altLang="ko-KR" sz="1100" dirty="0">
                <a:solidFill>
                  <a:srgbClr val="B99FFF"/>
                </a:solidFill>
              </a:rPr>
              <a:t>b198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r>
              <a:rPr lang="en-US" altLang="ko-KR" sz="1100" dirty="0">
                <a:solidFill>
                  <a:srgbClr val="B99FFF"/>
                </a:solidFill>
              </a:rPr>
              <a:t>15ae</a:t>
            </a:r>
            <a:endParaRPr lang="ko-KR" altLang="en-US" sz="1100" dirty="0">
              <a:solidFill>
                <a:srgbClr val="B99FFF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7A878D8-3D7D-47BF-AD19-84CF52295BEE}"/>
              </a:ext>
            </a:extLst>
          </p:cNvPr>
          <p:cNvSpPr txBox="1"/>
          <p:nvPr/>
        </p:nvSpPr>
        <p:spPr>
          <a:xfrm>
            <a:off x="7693616" y="3567156"/>
            <a:ext cx="4234859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※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마지막 노드의 짝이 없는 경우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200" dirty="0">
                <a:solidFill>
                  <a:srgbClr val="B99FFF"/>
                </a:solidFill>
              </a:rPr>
              <a:t>000…000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추가 후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</a:t>
            </a:r>
            <a:b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Hash(7e7…4d0</a:t>
            </a:r>
            <a:r>
              <a:rPr lang="en-US" altLang="ko-KR" sz="1100" dirty="0">
                <a:solidFill>
                  <a:srgbClr val="B99FFF"/>
                </a:solidFill>
              </a:rPr>
              <a:t>000…000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) = cba…b6f</a:t>
            </a:r>
            <a:endParaRPr lang="ko-KR" altLang="en-US" sz="1100" dirty="0">
              <a:solidFill>
                <a:srgbClr val="B99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3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149" grpId="0"/>
      <p:bldP spid="15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9FB1631-EA00-4001-BE47-3D44CC4E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머클</a:t>
            </a:r>
            <a:r>
              <a:rPr lang="ko-KR" altLang="en-US" dirty="0"/>
              <a:t> 증명 </a:t>
            </a:r>
            <a:r>
              <a:rPr lang="en-US" altLang="ko-KR" dirty="0"/>
              <a:t>(Merkle Proof) [ </a:t>
            </a:r>
            <a:r>
              <a:rPr lang="ko-KR" altLang="en-US" dirty="0"/>
              <a:t>트랜잭션 위</a:t>
            </a:r>
            <a:r>
              <a:rPr lang="en-US" altLang="ko-KR" dirty="0"/>
              <a:t>·</a:t>
            </a:r>
            <a:r>
              <a:rPr lang="ko-KR" altLang="en-US" dirty="0"/>
              <a:t>변조 탐지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9AF5DE2-FBC4-4A56-8702-FEEC474AD485}"/>
              </a:ext>
            </a:extLst>
          </p:cNvPr>
          <p:cNvSpPr txBox="1"/>
          <p:nvPr/>
        </p:nvSpPr>
        <p:spPr>
          <a:xfrm>
            <a:off x="3841758" y="3496958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rgbClr val="EF296B"/>
                </a:solidFill>
              </a:rPr>
              <a:t>H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1EC6510-48BE-4A74-81F2-A975FB56F743}"/>
              </a:ext>
            </a:extLst>
          </p:cNvPr>
          <p:cNvCxnSpPr>
            <a:cxnSpLocks/>
            <a:endCxn id="151" idx="0"/>
          </p:cNvCxnSpPr>
          <p:nvPr/>
        </p:nvCxnSpPr>
        <p:spPr>
          <a:xfrm>
            <a:off x="4921758" y="3345482"/>
            <a:ext cx="0" cy="151476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2842C68-8716-4A5D-9A82-ACB51501B9B2}"/>
              </a:ext>
            </a:extLst>
          </p:cNvPr>
          <p:cNvSpPr txBox="1"/>
          <p:nvPr/>
        </p:nvSpPr>
        <p:spPr>
          <a:xfrm>
            <a:off x="1681758" y="3489803"/>
            <a:ext cx="21600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EF296B"/>
                </a:solidFill>
              </a:rPr>
              <a:t>Hacker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3AE22F7-4157-4C2F-B4F4-41C9389CEDCF}"/>
              </a:ext>
            </a:extLst>
          </p:cNvPr>
          <p:cNvCxnSpPr>
            <a:cxnSpLocks/>
            <a:endCxn id="177" idx="3"/>
          </p:cNvCxnSpPr>
          <p:nvPr/>
        </p:nvCxnSpPr>
        <p:spPr>
          <a:xfrm>
            <a:off x="3159314" y="3643692"/>
            <a:ext cx="682444" cy="0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BE5B920C-627A-41FD-A7A8-58BB748A4D71}"/>
              </a:ext>
            </a:extLst>
          </p:cNvPr>
          <p:cNvSpPr txBox="1"/>
          <p:nvPr/>
        </p:nvSpPr>
        <p:spPr>
          <a:xfrm>
            <a:off x="8072449" y="3919705"/>
            <a:ext cx="3696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EF296B"/>
                </a:solidFill>
              </a:rPr>
              <a:t>0x7eb7…fc58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≠</a:t>
            </a:r>
            <a:r>
              <a:rPr lang="en-US" altLang="ko-KR" sz="1400" dirty="0">
                <a:solidFill>
                  <a:srgbClr val="EF296B"/>
                </a:solidFill>
              </a:rPr>
              <a:t> </a:t>
            </a:r>
            <a:r>
              <a:rPr lang="en-US" altLang="ko-KR" sz="1400" dirty="0">
                <a:solidFill>
                  <a:srgbClr val="00C8EB"/>
                </a:solidFill>
              </a:rPr>
              <a:t>0xd0f1…f820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위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·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변조 탐지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C1716B-EDF9-41E8-8F62-0CC64CACFE74}"/>
              </a:ext>
            </a:extLst>
          </p:cNvPr>
          <p:cNvGrpSpPr/>
          <p:nvPr/>
        </p:nvGrpSpPr>
        <p:grpSpPr>
          <a:xfrm>
            <a:off x="1502542" y="783275"/>
            <a:ext cx="9201722" cy="2560069"/>
            <a:chOff x="1646917" y="707650"/>
            <a:chExt cx="9201722" cy="256006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294218-8D69-4B3D-A112-63A9EE1A8708}"/>
                </a:ext>
              </a:extLst>
            </p:cNvPr>
            <p:cNvSpPr txBox="1"/>
            <p:nvPr/>
          </p:nvSpPr>
          <p:spPr>
            <a:xfrm>
              <a:off x="1646917" y="2957253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Tx0 A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B 100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8B35359-A2F9-44E9-8075-F9B5C6730BE9}"/>
                </a:ext>
              </a:extLst>
            </p:cNvPr>
            <p:cNvSpPr txBox="1"/>
            <p:nvPr/>
          </p:nvSpPr>
          <p:spPr>
            <a:xfrm>
              <a:off x="3994158" y="2959942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Tx1 B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 200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9F30981-93C2-4344-AAB7-F0E24952B50C}"/>
                </a:ext>
              </a:extLst>
            </p:cNvPr>
            <p:cNvSpPr txBox="1"/>
            <p:nvPr/>
          </p:nvSpPr>
          <p:spPr>
            <a:xfrm>
              <a:off x="6341399" y="2957417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Tx2 A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C 100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B4AA820-6A29-46D5-8280-663A5D0F0B6F}"/>
                </a:ext>
              </a:extLst>
            </p:cNvPr>
            <p:cNvSpPr txBox="1"/>
            <p:nvPr/>
          </p:nvSpPr>
          <p:spPr>
            <a:xfrm>
              <a:off x="8688639" y="2956266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Tx3 C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D 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5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308654-45CD-4C56-A4C3-4E1D15394CA1}"/>
                </a:ext>
              </a:extLst>
            </p:cNvPr>
            <p:cNvSpPr txBox="1"/>
            <p:nvPr/>
          </p:nvSpPr>
          <p:spPr>
            <a:xfrm>
              <a:off x="1646917" y="2178317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</a:t>
              </a:r>
              <a:r>
                <a:rPr lang="en-US" altLang="ko-KR" sz="1400" dirty="0">
                  <a:solidFill>
                    <a:srgbClr val="B99FFF"/>
                  </a:solidFill>
                </a:rPr>
                <a:t>b198…15ae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Hash(A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B 100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1F0B131-0FEE-4B8D-B0AF-DEE64BA34796}"/>
                </a:ext>
              </a:extLst>
            </p:cNvPr>
            <p:cNvSpPr txBox="1"/>
            <p:nvPr/>
          </p:nvSpPr>
          <p:spPr>
            <a:xfrm>
              <a:off x="3988773" y="2178910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0x5648…6dca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Hash(B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 200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62AF361-F2EB-404C-99AB-2D75D307E4DC}"/>
                </a:ext>
              </a:extLst>
            </p:cNvPr>
            <p:cNvSpPr txBox="1"/>
            <p:nvPr/>
          </p:nvSpPr>
          <p:spPr>
            <a:xfrm>
              <a:off x="6342815" y="2178317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0xc414…3fad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Hash(A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 100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C219531-5F4D-49D0-B00C-621000C63567}"/>
                </a:ext>
              </a:extLst>
            </p:cNvPr>
            <p:cNvSpPr txBox="1"/>
            <p:nvPr/>
          </p:nvSpPr>
          <p:spPr>
            <a:xfrm>
              <a:off x="8682895" y="2185149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0xd9bb…b56d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Keccak-256(C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D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5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E99C899-25D6-48EF-97F2-45BADB76D61B}"/>
                </a:ext>
              </a:extLst>
            </p:cNvPr>
            <p:cNvSpPr txBox="1"/>
            <p:nvPr/>
          </p:nvSpPr>
          <p:spPr>
            <a:xfrm>
              <a:off x="2799562" y="1435925"/>
              <a:ext cx="2204451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</a:t>
              </a:r>
              <a:r>
                <a:rPr lang="en-US" altLang="ko-KR" sz="1400" dirty="0">
                  <a:solidFill>
                    <a:srgbClr val="DBAC7D"/>
                  </a:solidFill>
                </a:rPr>
                <a:t>890c…a883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</a:t>
              </a:r>
              <a:r>
                <a:rPr lang="en-US" altLang="ko-KR" sz="1200" dirty="0">
                  <a:solidFill>
                    <a:srgbClr val="B99FFF"/>
                  </a:solidFill>
                </a:rPr>
                <a:t>b198…15ae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5648…6dca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75D09CC-41A8-497C-B8BC-227C168BB2C7}"/>
                </a:ext>
              </a:extLst>
            </p:cNvPr>
            <p:cNvSpPr txBox="1"/>
            <p:nvPr/>
          </p:nvSpPr>
          <p:spPr>
            <a:xfrm>
              <a:off x="7494910" y="1447708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0x0396…d947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Hash(c414…3fadd9bb…b56d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116E474-1DDA-47C7-A3F1-9DDC2A50C12E}"/>
                </a:ext>
              </a:extLst>
            </p:cNvPr>
            <p:cNvSpPr txBox="1"/>
            <p:nvPr/>
          </p:nvSpPr>
          <p:spPr>
            <a:xfrm>
              <a:off x="5145654" y="707650"/>
              <a:ext cx="2204450" cy="523220"/>
            </a:xfrm>
            <a:prstGeom prst="rect">
              <a:avLst/>
            </a:prstGeom>
            <a:solidFill>
              <a:srgbClr val="262626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</a:t>
              </a:r>
              <a:r>
                <a:rPr lang="en-US" altLang="ko-KR" sz="1400" dirty="0">
                  <a:solidFill>
                    <a:srgbClr val="00C8EB"/>
                  </a:solidFill>
                </a:rPr>
                <a:t>d0f1…f820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</a:t>
              </a:r>
              <a:r>
                <a:rPr lang="en-US" altLang="ko-KR" sz="1200" dirty="0">
                  <a:solidFill>
                    <a:srgbClr val="DBAC7D"/>
                  </a:solidFill>
                </a:rPr>
                <a:t>890c…a883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0396…d947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E25D630F-5C0F-420F-8435-D12985B2D23C}"/>
                </a:ext>
              </a:extLst>
            </p:cNvPr>
            <p:cNvCxnSpPr>
              <a:cxnSpLocks/>
              <a:stCxn id="53" idx="0"/>
              <a:endCxn id="57" idx="2"/>
            </p:cNvCxnSpPr>
            <p:nvPr/>
          </p:nvCxnSpPr>
          <p:spPr>
            <a:xfrm flipV="1">
              <a:off x="2726917" y="2701537"/>
              <a:ext cx="0" cy="25571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38304C12-0ED1-4148-B09E-5775B0354D04}"/>
                </a:ext>
              </a:extLst>
            </p:cNvPr>
            <p:cNvCxnSpPr>
              <a:cxnSpLocks/>
              <a:stCxn id="54" idx="0"/>
              <a:endCxn id="58" idx="2"/>
            </p:cNvCxnSpPr>
            <p:nvPr/>
          </p:nvCxnSpPr>
          <p:spPr>
            <a:xfrm flipH="1" flipV="1">
              <a:off x="5068773" y="2702130"/>
              <a:ext cx="5385" cy="25781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889BDF54-637B-45F4-B498-80249E710FE7}"/>
                </a:ext>
              </a:extLst>
            </p:cNvPr>
            <p:cNvCxnSpPr>
              <a:cxnSpLocks/>
              <a:stCxn id="55" idx="0"/>
              <a:endCxn id="59" idx="2"/>
            </p:cNvCxnSpPr>
            <p:nvPr/>
          </p:nvCxnSpPr>
          <p:spPr>
            <a:xfrm flipV="1">
              <a:off x="7421399" y="2701537"/>
              <a:ext cx="1416" cy="25588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043A1A3F-F7E3-4E9F-BF09-22973C37E86E}"/>
                </a:ext>
              </a:extLst>
            </p:cNvPr>
            <p:cNvCxnSpPr>
              <a:cxnSpLocks/>
              <a:stCxn id="56" idx="0"/>
              <a:endCxn id="60" idx="2"/>
            </p:cNvCxnSpPr>
            <p:nvPr/>
          </p:nvCxnSpPr>
          <p:spPr>
            <a:xfrm flipH="1" flipV="1">
              <a:off x="9762895" y="2708369"/>
              <a:ext cx="5744" cy="247897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BBD05307-BF6D-46E4-9727-BAEF7F4E43B5}"/>
                </a:ext>
              </a:extLst>
            </p:cNvPr>
            <p:cNvCxnSpPr>
              <a:cxnSpLocks/>
              <a:stCxn id="57" idx="0"/>
              <a:endCxn id="61" idx="2"/>
            </p:cNvCxnSpPr>
            <p:nvPr/>
          </p:nvCxnSpPr>
          <p:spPr>
            <a:xfrm flipV="1">
              <a:off x="2726917" y="1959145"/>
              <a:ext cx="1174871" cy="21917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FFC44ADC-F41E-487F-9142-51933C18708A}"/>
                </a:ext>
              </a:extLst>
            </p:cNvPr>
            <p:cNvCxnSpPr>
              <a:cxnSpLocks/>
              <a:stCxn id="58" idx="0"/>
              <a:endCxn id="61" idx="2"/>
            </p:cNvCxnSpPr>
            <p:nvPr/>
          </p:nvCxnSpPr>
          <p:spPr>
            <a:xfrm flipH="1" flipV="1">
              <a:off x="3901788" y="1959145"/>
              <a:ext cx="1166985" cy="21976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2E63BBF-55C5-4660-BFF4-B9809BCB70DE}"/>
                </a:ext>
              </a:extLst>
            </p:cNvPr>
            <p:cNvCxnSpPr>
              <a:cxnSpLocks/>
              <a:stCxn id="59" idx="0"/>
              <a:endCxn id="62" idx="2"/>
            </p:cNvCxnSpPr>
            <p:nvPr/>
          </p:nvCxnSpPr>
          <p:spPr>
            <a:xfrm flipV="1">
              <a:off x="7422815" y="1970928"/>
              <a:ext cx="1152095" cy="20738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4AE790FA-3E7B-4DB3-B8C8-5E871CD608E8}"/>
                </a:ext>
              </a:extLst>
            </p:cNvPr>
            <p:cNvCxnSpPr>
              <a:cxnSpLocks/>
              <a:stCxn id="60" idx="0"/>
              <a:endCxn id="62" idx="2"/>
            </p:cNvCxnSpPr>
            <p:nvPr/>
          </p:nvCxnSpPr>
          <p:spPr>
            <a:xfrm flipH="1" flipV="1">
              <a:off x="8574910" y="1970928"/>
              <a:ext cx="1187985" cy="214221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F0D950DE-68F7-420A-BFC5-7A93C53AFFFC}"/>
                </a:ext>
              </a:extLst>
            </p:cNvPr>
            <p:cNvCxnSpPr>
              <a:cxnSpLocks/>
              <a:stCxn id="61" idx="0"/>
              <a:endCxn id="63" idx="2"/>
            </p:cNvCxnSpPr>
            <p:nvPr/>
          </p:nvCxnSpPr>
          <p:spPr>
            <a:xfrm flipV="1">
              <a:off x="3901788" y="1230870"/>
              <a:ext cx="2346091" cy="20505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73B41175-6BD5-4D59-9829-B717119CF2F6}"/>
                </a:ext>
              </a:extLst>
            </p:cNvPr>
            <p:cNvCxnSpPr>
              <a:cxnSpLocks/>
              <a:stCxn id="62" idx="0"/>
              <a:endCxn id="63" idx="2"/>
            </p:cNvCxnSpPr>
            <p:nvPr/>
          </p:nvCxnSpPr>
          <p:spPr>
            <a:xfrm flipH="1" flipV="1">
              <a:off x="6247879" y="1230870"/>
              <a:ext cx="2327031" cy="216838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5814EEAB-3DE5-4D2C-8AEC-4806C2707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917" y="2822731"/>
              <a:ext cx="9201722" cy="1374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CBAC627C-16FC-454C-8ED1-C30474C0BAB0}"/>
              </a:ext>
            </a:extLst>
          </p:cNvPr>
          <p:cNvSpPr txBox="1"/>
          <p:nvPr/>
        </p:nvSpPr>
        <p:spPr>
          <a:xfrm>
            <a:off x="1494517" y="6214952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D35BDE7-962A-4250-851B-FF20BB422EDF}"/>
              </a:ext>
            </a:extLst>
          </p:cNvPr>
          <p:cNvSpPr txBox="1"/>
          <p:nvPr/>
        </p:nvSpPr>
        <p:spPr>
          <a:xfrm>
            <a:off x="3841758" y="6217641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rgbClr val="EF296B"/>
                </a:solidFill>
              </a:rPr>
              <a:t>H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5745894-EF50-4186-8BFC-A1B6B9373BCD}"/>
              </a:ext>
            </a:extLst>
          </p:cNvPr>
          <p:cNvSpPr txBox="1"/>
          <p:nvPr/>
        </p:nvSpPr>
        <p:spPr>
          <a:xfrm>
            <a:off x="6188999" y="6215116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Tx2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C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F55432D-BB4A-4BA9-BAC8-0DCE9AF7448B}"/>
              </a:ext>
            </a:extLst>
          </p:cNvPr>
          <p:cNvSpPr txBox="1"/>
          <p:nvPr/>
        </p:nvSpPr>
        <p:spPr>
          <a:xfrm>
            <a:off x="8536239" y="6213965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Tx3 C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686CCCC-D5AC-4BAD-AC53-06D93D41C0BF}"/>
              </a:ext>
            </a:extLst>
          </p:cNvPr>
          <p:cNvSpPr txBox="1"/>
          <p:nvPr/>
        </p:nvSpPr>
        <p:spPr>
          <a:xfrm>
            <a:off x="1494517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B99FFF"/>
                </a:solidFill>
              </a:rPr>
              <a:t>b198…15ae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74D2328-5756-4CA0-859D-031E96AE9B28}"/>
              </a:ext>
            </a:extLst>
          </p:cNvPr>
          <p:cNvSpPr txBox="1"/>
          <p:nvPr/>
        </p:nvSpPr>
        <p:spPr>
          <a:xfrm>
            <a:off x="3839828" y="5436609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f7c1…f895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F64FCDF-E8E8-4757-977B-C8359445D79A}"/>
              </a:ext>
            </a:extLst>
          </p:cNvPr>
          <p:cNvSpPr txBox="1"/>
          <p:nvPr/>
        </p:nvSpPr>
        <p:spPr>
          <a:xfrm>
            <a:off x="6190415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0xc414…3fad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FE65A47-6BC8-4B68-8AE6-D5C8C036EB8A}"/>
              </a:ext>
            </a:extLst>
          </p:cNvPr>
          <p:cNvSpPr txBox="1"/>
          <p:nvPr/>
        </p:nvSpPr>
        <p:spPr>
          <a:xfrm>
            <a:off x="8530495" y="5442848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0xd9bb…b56d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Keccak-256(C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210AA6B-1FD8-404B-B0AB-42EA934860AD}"/>
              </a:ext>
            </a:extLst>
          </p:cNvPr>
          <p:cNvSpPr txBox="1"/>
          <p:nvPr/>
        </p:nvSpPr>
        <p:spPr>
          <a:xfrm>
            <a:off x="2647162" y="4693624"/>
            <a:ext cx="2204451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41e3…827c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</a:t>
            </a:r>
            <a:r>
              <a:rPr lang="en-US" altLang="ko-KR" sz="1200" dirty="0">
                <a:solidFill>
                  <a:srgbClr val="B99FFF"/>
                </a:solidFill>
              </a:rPr>
              <a:t>b198…15ae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f7c1…f895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D204179-FBBB-4DB3-96C0-6AB2E41BB44F}"/>
              </a:ext>
            </a:extLst>
          </p:cNvPr>
          <p:cNvSpPr txBox="1"/>
          <p:nvPr/>
        </p:nvSpPr>
        <p:spPr>
          <a:xfrm>
            <a:off x="7342510" y="4705407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0x0396…d947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Hash(c414…3fadd9bb…b56d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F6F7ED1-292D-4489-8BB7-83C293D1DEE2}"/>
              </a:ext>
            </a:extLst>
          </p:cNvPr>
          <p:cNvSpPr txBox="1"/>
          <p:nvPr/>
        </p:nvSpPr>
        <p:spPr>
          <a:xfrm>
            <a:off x="4993254" y="3965349"/>
            <a:ext cx="2204450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7eb7…fc58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</a:t>
            </a:r>
            <a:r>
              <a:rPr lang="en-US" altLang="ko-KR" sz="1200" dirty="0">
                <a:solidFill>
                  <a:srgbClr val="EF296B"/>
                </a:solidFill>
              </a:rPr>
              <a:t>41e3…827c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0396…d947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5B5DB1B0-04F4-4117-A1EE-4BBDE88716EC}"/>
              </a:ext>
            </a:extLst>
          </p:cNvPr>
          <p:cNvCxnSpPr>
            <a:cxnSpLocks/>
            <a:stCxn id="122" idx="0"/>
            <a:endCxn id="126" idx="2"/>
          </p:cNvCxnSpPr>
          <p:nvPr/>
        </p:nvCxnSpPr>
        <p:spPr>
          <a:xfrm flipV="1">
            <a:off x="2574517" y="5959236"/>
            <a:ext cx="0" cy="2557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239F812-AB51-4442-B163-E7A2DCF3DAA7}"/>
              </a:ext>
            </a:extLst>
          </p:cNvPr>
          <p:cNvCxnSpPr>
            <a:cxnSpLocks/>
            <a:stCxn id="123" idx="0"/>
            <a:endCxn id="127" idx="2"/>
          </p:cNvCxnSpPr>
          <p:nvPr/>
        </p:nvCxnSpPr>
        <p:spPr>
          <a:xfrm flipH="1" flipV="1">
            <a:off x="4919828" y="5959829"/>
            <a:ext cx="1930" cy="25781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5F438235-4793-44D7-B542-F352D4792C9A}"/>
              </a:ext>
            </a:extLst>
          </p:cNvPr>
          <p:cNvCxnSpPr>
            <a:cxnSpLocks/>
            <a:stCxn id="124" idx="0"/>
            <a:endCxn id="128" idx="2"/>
          </p:cNvCxnSpPr>
          <p:nvPr/>
        </p:nvCxnSpPr>
        <p:spPr>
          <a:xfrm flipV="1">
            <a:off x="7268999" y="5959236"/>
            <a:ext cx="1416" cy="25588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5CF71034-B684-47B8-9EC4-CBD96BA14BE4}"/>
              </a:ext>
            </a:extLst>
          </p:cNvPr>
          <p:cNvCxnSpPr>
            <a:cxnSpLocks/>
            <a:stCxn id="125" idx="0"/>
            <a:endCxn id="129" idx="2"/>
          </p:cNvCxnSpPr>
          <p:nvPr/>
        </p:nvCxnSpPr>
        <p:spPr>
          <a:xfrm flipH="1" flipV="1">
            <a:off x="9610495" y="5966068"/>
            <a:ext cx="5744" cy="24789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BE3F51DF-8B7C-4A00-A551-065BB74C93FF}"/>
              </a:ext>
            </a:extLst>
          </p:cNvPr>
          <p:cNvCxnSpPr>
            <a:cxnSpLocks/>
            <a:stCxn id="126" idx="0"/>
            <a:endCxn id="130" idx="2"/>
          </p:cNvCxnSpPr>
          <p:nvPr/>
        </p:nvCxnSpPr>
        <p:spPr>
          <a:xfrm flipV="1">
            <a:off x="2574517" y="5216844"/>
            <a:ext cx="1174871" cy="21917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96D302D5-E81D-416C-BBC1-A4B42D48F728}"/>
              </a:ext>
            </a:extLst>
          </p:cNvPr>
          <p:cNvCxnSpPr>
            <a:cxnSpLocks/>
            <a:stCxn id="127" idx="0"/>
            <a:endCxn id="130" idx="2"/>
          </p:cNvCxnSpPr>
          <p:nvPr/>
        </p:nvCxnSpPr>
        <p:spPr>
          <a:xfrm flipH="1" flipV="1">
            <a:off x="3749388" y="5216844"/>
            <a:ext cx="1170440" cy="2197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791AC276-7254-4E76-A6B1-2CDEA84B368B}"/>
              </a:ext>
            </a:extLst>
          </p:cNvPr>
          <p:cNvCxnSpPr>
            <a:cxnSpLocks/>
            <a:stCxn id="128" idx="0"/>
            <a:endCxn id="131" idx="2"/>
          </p:cNvCxnSpPr>
          <p:nvPr/>
        </p:nvCxnSpPr>
        <p:spPr>
          <a:xfrm flipV="1">
            <a:off x="7270415" y="5228627"/>
            <a:ext cx="1152095" cy="20738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97164F4D-7B76-47D8-B714-8CAAAF25FFAD}"/>
              </a:ext>
            </a:extLst>
          </p:cNvPr>
          <p:cNvCxnSpPr>
            <a:cxnSpLocks/>
            <a:stCxn id="129" idx="0"/>
            <a:endCxn id="131" idx="2"/>
          </p:cNvCxnSpPr>
          <p:nvPr/>
        </p:nvCxnSpPr>
        <p:spPr>
          <a:xfrm flipH="1" flipV="1">
            <a:off x="8422510" y="5228627"/>
            <a:ext cx="1187985" cy="21422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3C128D5-033E-4424-9F84-234CCA0AFBA9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 flipV="1">
            <a:off x="3749388" y="4488569"/>
            <a:ext cx="2346091" cy="20505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1B019AE8-32C9-4B6D-9CDA-278B61D7897D}"/>
              </a:ext>
            </a:extLst>
          </p:cNvPr>
          <p:cNvCxnSpPr>
            <a:cxnSpLocks/>
            <a:stCxn id="131" idx="0"/>
            <a:endCxn id="132" idx="2"/>
          </p:cNvCxnSpPr>
          <p:nvPr/>
        </p:nvCxnSpPr>
        <p:spPr>
          <a:xfrm flipH="1" flipV="1">
            <a:off x="6095479" y="4488569"/>
            <a:ext cx="2327031" cy="2168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8CAE7FE4-8E48-4D2D-8C25-0A77F7C5BB20}"/>
              </a:ext>
            </a:extLst>
          </p:cNvPr>
          <p:cNvCxnSpPr>
            <a:cxnSpLocks/>
          </p:cNvCxnSpPr>
          <p:nvPr/>
        </p:nvCxnSpPr>
        <p:spPr>
          <a:xfrm flipV="1">
            <a:off x="1494517" y="6080430"/>
            <a:ext cx="9201722" cy="1374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DC1775C2-8E3E-4843-95AE-6D90F3FBFEA2}"/>
              </a:ext>
            </a:extLst>
          </p:cNvPr>
          <p:cNvCxnSpPr>
            <a:cxnSpLocks/>
          </p:cNvCxnSpPr>
          <p:nvPr/>
        </p:nvCxnSpPr>
        <p:spPr>
          <a:xfrm>
            <a:off x="7383130" y="4064027"/>
            <a:ext cx="682444" cy="0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68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77" grpId="0" animBg="1"/>
      <p:bldP spid="182" grpId="0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E20EBD-6015-4705-B4E2-D9737795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+mn-ea"/>
              </a:rPr>
              <a:t>UTXO &amp; Merkle Tree</a:t>
            </a:r>
            <a:endParaRPr lang="ko-KR" altLang="en-US" dirty="0">
              <a:ea typeface="+mn-ea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4679FD1-A114-439C-A856-C1608E694FCE}"/>
              </a:ext>
            </a:extLst>
          </p:cNvPr>
          <p:cNvGrpSpPr>
            <a:grpSpLocks noChangeAspect="1"/>
          </p:cNvGrpSpPr>
          <p:nvPr/>
        </p:nvGrpSpPr>
        <p:grpSpPr>
          <a:xfrm>
            <a:off x="1380342" y="1732778"/>
            <a:ext cx="3600000" cy="1951760"/>
            <a:chOff x="732270" y="1999903"/>
            <a:chExt cx="4896790" cy="26548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6E4432-9C76-4EE3-BDEB-653AB9F82B5F}"/>
                </a:ext>
              </a:extLst>
            </p:cNvPr>
            <p:cNvSpPr txBox="1"/>
            <p:nvPr/>
          </p:nvSpPr>
          <p:spPr>
            <a:xfrm>
              <a:off x="732270" y="4233001"/>
              <a:ext cx="1187999" cy="41864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Tx0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427951-BC17-4190-8C2F-38EF5B9C77DB}"/>
                </a:ext>
              </a:extLst>
            </p:cNvPr>
            <p:cNvSpPr txBox="1"/>
            <p:nvPr/>
          </p:nvSpPr>
          <p:spPr>
            <a:xfrm>
              <a:off x="1971433" y="4236080"/>
              <a:ext cx="1187999" cy="41864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Tx1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679C66-5B8F-4265-ACB2-CFB4AD8CCD6C}"/>
                </a:ext>
              </a:extLst>
            </p:cNvPr>
            <p:cNvSpPr txBox="1"/>
            <p:nvPr/>
          </p:nvSpPr>
          <p:spPr>
            <a:xfrm>
              <a:off x="3210597" y="4233000"/>
              <a:ext cx="1187999" cy="41864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Tx2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C66076-F7D5-4BCE-80FA-341220FF2DBA}"/>
                </a:ext>
              </a:extLst>
            </p:cNvPr>
            <p:cNvSpPr txBox="1"/>
            <p:nvPr/>
          </p:nvSpPr>
          <p:spPr>
            <a:xfrm>
              <a:off x="4441061" y="4229005"/>
              <a:ext cx="1187999" cy="41864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Tx3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13260D-0E90-4F50-9C8A-AA2EE7266316}"/>
                </a:ext>
              </a:extLst>
            </p:cNvPr>
            <p:cNvSpPr txBox="1"/>
            <p:nvPr/>
          </p:nvSpPr>
          <p:spPr>
            <a:xfrm>
              <a:off x="732270" y="3589534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0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551A08-811D-4511-BF3A-F5AF19B07E5D}"/>
                </a:ext>
              </a:extLst>
            </p:cNvPr>
            <p:cNvSpPr txBox="1"/>
            <p:nvPr/>
          </p:nvSpPr>
          <p:spPr>
            <a:xfrm>
              <a:off x="1969153" y="3589534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1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7ACF79-AA09-4F52-8B9E-918404EE2FA9}"/>
                </a:ext>
              </a:extLst>
            </p:cNvPr>
            <p:cNvSpPr txBox="1"/>
            <p:nvPr/>
          </p:nvSpPr>
          <p:spPr>
            <a:xfrm>
              <a:off x="3205105" y="3589534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2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CA6C67-3C4E-44C3-9B59-390F3768C525}"/>
                </a:ext>
              </a:extLst>
            </p:cNvPr>
            <p:cNvSpPr txBox="1"/>
            <p:nvPr/>
          </p:nvSpPr>
          <p:spPr>
            <a:xfrm>
              <a:off x="4441061" y="3589534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3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C27D23-D954-45F4-BCEE-008B9921F7E4}"/>
                </a:ext>
              </a:extLst>
            </p:cNvPr>
            <p:cNvSpPr txBox="1"/>
            <p:nvPr/>
          </p:nvSpPr>
          <p:spPr>
            <a:xfrm>
              <a:off x="1347148" y="2867014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12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DF2177-4FE0-4F26-ACA0-135311144992}"/>
                </a:ext>
              </a:extLst>
            </p:cNvPr>
            <p:cNvSpPr txBox="1"/>
            <p:nvPr/>
          </p:nvSpPr>
          <p:spPr>
            <a:xfrm>
              <a:off x="3815473" y="2865672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34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0C28E3-5AA0-4EBB-92A2-2457B1E02CDF}"/>
                </a:ext>
              </a:extLst>
            </p:cNvPr>
            <p:cNvSpPr txBox="1"/>
            <p:nvPr/>
          </p:nvSpPr>
          <p:spPr>
            <a:xfrm>
              <a:off x="2399155" y="1999903"/>
              <a:ext cx="1566973" cy="460298"/>
            </a:xfrm>
            <a:prstGeom prst="rect">
              <a:avLst/>
            </a:prstGeom>
            <a:solidFill>
              <a:srgbClr val="262626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Merkle Root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0BD79A9-11C0-4B33-AAFD-93F75FD75675}"/>
                </a:ext>
              </a:extLst>
            </p:cNvPr>
            <p:cNvCxnSpPr>
              <a:cxnSpLocks/>
              <a:stCxn id="4" idx="0"/>
              <a:endCxn id="8" idx="2"/>
            </p:cNvCxnSpPr>
            <p:nvPr/>
          </p:nvCxnSpPr>
          <p:spPr>
            <a:xfrm flipV="1">
              <a:off x="1326270" y="4050041"/>
              <a:ext cx="0" cy="18295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EE23E70-62C8-4620-BF54-EED0A50B0EAC}"/>
                </a:ext>
              </a:extLst>
            </p:cNvPr>
            <p:cNvCxnSpPr>
              <a:cxnSpLocks/>
              <a:stCxn id="5" idx="0"/>
              <a:endCxn id="9" idx="2"/>
            </p:cNvCxnSpPr>
            <p:nvPr/>
          </p:nvCxnSpPr>
          <p:spPr>
            <a:xfrm flipH="1" flipV="1">
              <a:off x="2563153" y="4050041"/>
              <a:ext cx="2280" cy="18603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49E653A-400E-4BEA-93F0-0A469D49F675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H="1" flipV="1">
              <a:off x="3799105" y="4050041"/>
              <a:ext cx="5491" cy="18295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7025BE0-190E-41DE-BFC8-372E113A3CF4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V="1">
              <a:off x="5035060" y="4050041"/>
              <a:ext cx="0" cy="178964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1D44508-6020-4E6A-AE8F-FB29A43ECEAF}"/>
                </a:ext>
              </a:extLst>
            </p:cNvPr>
            <p:cNvCxnSpPr>
              <a:cxnSpLocks/>
              <a:stCxn id="8" idx="0"/>
              <a:endCxn id="12" idx="2"/>
            </p:cNvCxnSpPr>
            <p:nvPr/>
          </p:nvCxnSpPr>
          <p:spPr>
            <a:xfrm flipV="1">
              <a:off x="1326270" y="3327522"/>
              <a:ext cx="614878" cy="26201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0F63B2C-76E6-4C79-8BC1-5979D53CB12D}"/>
                </a:ext>
              </a:extLst>
            </p:cNvPr>
            <p:cNvCxnSpPr>
              <a:cxnSpLocks/>
              <a:stCxn id="9" idx="0"/>
              <a:endCxn id="12" idx="2"/>
            </p:cNvCxnSpPr>
            <p:nvPr/>
          </p:nvCxnSpPr>
          <p:spPr>
            <a:xfrm flipH="1" flipV="1">
              <a:off x="1941147" y="3327522"/>
              <a:ext cx="622005" cy="26201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459D2B6-3CDE-4D3A-9DD6-C5744D21252D}"/>
                </a:ext>
              </a:extLst>
            </p:cNvPr>
            <p:cNvCxnSpPr>
              <a:cxnSpLocks/>
              <a:stCxn id="10" idx="0"/>
              <a:endCxn id="13" idx="2"/>
            </p:cNvCxnSpPr>
            <p:nvPr/>
          </p:nvCxnSpPr>
          <p:spPr>
            <a:xfrm flipV="1">
              <a:off x="3799105" y="3326179"/>
              <a:ext cx="610367" cy="26335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B5D8C1-CDAC-40C4-957C-9855A952E5C7}"/>
                </a:ext>
              </a:extLst>
            </p:cNvPr>
            <p:cNvCxnSpPr>
              <a:cxnSpLocks/>
              <a:stCxn id="11" idx="0"/>
              <a:endCxn id="13" idx="2"/>
            </p:cNvCxnSpPr>
            <p:nvPr/>
          </p:nvCxnSpPr>
          <p:spPr>
            <a:xfrm flipH="1" flipV="1">
              <a:off x="4409472" y="3326179"/>
              <a:ext cx="625588" cy="26335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418BDD6-B208-4436-85E1-ACAC27ED9BA3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1941147" y="2460201"/>
              <a:ext cx="1241494" cy="406813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EB19D2E-1B4A-49C4-906F-ED6C60549FDA}"/>
                </a:ext>
              </a:extLst>
            </p:cNvPr>
            <p:cNvCxnSpPr>
              <a:cxnSpLocks/>
              <a:stCxn id="13" idx="0"/>
              <a:endCxn id="14" idx="2"/>
            </p:cNvCxnSpPr>
            <p:nvPr/>
          </p:nvCxnSpPr>
          <p:spPr>
            <a:xfrm flipH="1" flipV="1">
              <a:off x="3182641" y="2460201"/>
              <a:ext cx="1226831" cy="40547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9BE65A0-6B9F-464B-9E3C-411ECFC7F2C0}"/>
                </a:ext>
              </a:extLst>
            </p:cNvPr>
            <p:cNvCxnSpPr>
              <a:cxnSpLocks/>
            </p:cNvCxnSpPr>
            <p:nvPr/>
          </p:nvCxnSpPr>
          <p:spPr>
            <a:xfrm>
              <a:off x="783888" y="4149080"/>
              <a:ext cx="475252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EF4399A-12DE-44C3-9319-0705022F154E}"/>
              </a:ext>
            </a:extLst>
          </p:cNvPr>
          <p:cNvGrpSpPr>
            <a:grpSpLocks noChangeAspect="1"/>
          </p:cNvGrpSpPr>
          <p:nvPr/>
        </p:nvGrpSpPr>
        <p:grpSpPr>
          <a:xfrm>
            <a:off x="7229319" y="1709479"/>
            <a:ext cx="3600000" cy="1951761"/>
            <a:chOff x="732270" y="1999903"/>
            <a:chExt cx="4896790" cy="265482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406246B-7A77-40CA-8088-ADCDEFBBD95D}"/>
                </a:ext>
              </a:extLst>
            </p:cNvPr>
            <p:cNvSpPr txBox="1"/>
            <p:nvPr/>
          </p:nvSpPr>
          <p:spPr>
            <a:xfrm>
              <a:off x="732270" y="4233001"/>
              <a:ext cx="1187999" cy="41864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Tx4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888CD8A-40AB-42EC-8AD0-62770E1CF17E}"/>
                </a:ext>
              </a:extLst>
            </p:cNvPr>
            <p:cNvSpPr txBox="1"/>
            <p:nvPr/>
          </p:nvSpPr>
          <p:spPr>
            <a:xfrm>
              <a:off x="1971433" y="4236080"/>
              <a:ext cx="1187999" cy="41864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Tx5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60B600-6BEF-4114-8CA3-48E94C562F68}"/>
                </a:ext>
              </a:extLst>
            </p:cNvPr>
            <p:cNvSpPr txBox="1"/>
            <p:nvPr/>
          </p:nvSpPr>
          <p:spPr>
            <a:xfrm>
              <a:off x="3210597" y="4233000"/>
              <a:ext cx="1187999" cy="41864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Tx6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D32113A-1CF0-4893-B2D9-12D977A243E7}"/>
                </a:ext>
              </a:extLst>
            </p:cNvPr>
            <p:cNvSpPr txBox="1"/>
            <p:nvPr/>
          </p:nvSpPr>
          <p:spPr>
            <a:xfrm>
              <a:off x="4441061" y="4229005"/>
              <a:ext cx="1187999" cy="41864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Tx7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448AE3C-AA64-49B4-AD33-2BC0387E1888}"/>
                </a:ext>
              </a:extLst>
            </p:cNvPr>
            <p:cNvSpPr txBox="1"/>
            <p:nvPr/>
          </p:nvSpPr>
          <p:spPr>
            <a:xfrm>
              <a:off x="732270" y="3589534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4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5462138-C0B9-4336-8169-B45CDDEF90EE}"/>
                </a:ext>
              </a:extLst>
            </p:cNvPr>
            <p:cNvSpPr txBox="1"/>
            <p:nvPr/>
          </p:nvSpPr>
          <p:spPr>
            <a:xfrm>
              <a:off x="1969153" y="3589534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34E7A97-250D-469F-81A3-CA1554CD93F8}"/>
                </a:ext>
              </a:extLst>
            </p:cNvPr>
            <p:cNvSpPr txBox="1"/>
            <p:nvPr/>
          </p:nvSpPr>
          <p:spPr>
            <a:xfrm>
              <a:off x="3205105" y="3589534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6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C88F799-18BA-497C-91F1-467014F044EB}"/>
                </a:ext>
              </a:extLst>
            </p:cNvPr>
            <p:cNvSpPr txBox="1"/>
            <p:nvPr/>
          </p:nvSpPr>
          <p:spPr>
            <a:xfrm>
              <a:off x="4441061" y="3589534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7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7EDCD0E-C3A2-40F1-AA17-4BA2139CADFC}"/>
                </a:ext>
              </a:extLst>
            </p:cNvPr>
            <p:cNvSpPr txBox="1"/>
            <p:nvPr/>
          </p:nvSpPr>
          <p:spPr>
            <a:xfrm>
              <a:off x="1347148" y="2867014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45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C90B58E-96C3-4A6A-8D34-9922A5F53C5C}"/>
                </a:ext>
              </a:extLst>
            </p:cNvPr>
            <p:cNvSpPr txBox="1"/>
            <p:nvPr/>
          </p:nvSpPr>
          <p:spPr>
            <a:xfrm>
              <a:off x="3815473" y="2865672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67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A503D55-BC3C-4601-9D92-781BA32BF896}"/>
                </a:ext>
              </a:extLst>
            </p:cNvPr>
            <p:cNvSpPr txBox="1"/>
            <p:nvPr/>
          </p:nvSpPr>
          <p:spPr>
            <a:xfrm>
              <a:off x="2365122" y="1999903"/>
              <a:ext cx="1566973" cy="460298"/>
            </a:xfrm>
            <a:prstGeom prst="rect">
              <a:avLst/>
            </a:prstGeom>
            <a:solidFill>
              <a:srgbClr val="262626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Merkle Root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A944A7A0-865B-4169-93B4-F03A5583B76B}"/>
                </a:ext>
              </a:extLst>
            </p:cNvPr>
            <p:cNvCxnSpPr>
              <a:cxnSpLocks/>
              <a:stCxn id="62" idx="0"/>
              <a:endCxn id="66" idx="2"/>
            </p:cNvCxnSpPr>
            <p:nvPr/>
          </p:nvCxnSpPr>
          <p:spPr>
            <a:xfrm flipV="1">
              <a:off x="1326270" y="4050041"/>
              <a:ext cx="0" cy="18295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C52734B6-7DA9-47D0-A9E0-5837F76D84EA}"/>
                </a:ext>
              </a:extLst>
            </p:cNvPr>
            <p:cNvCxnSpPr>
              <a:cxnSpLocks/>
              <a:stCxn id="63" idx="0"/>
              <a:endCxn id="67" idx="2"/>
            </p:cNvCxnSpPr>
            <p:nvPr/>
          </p:nvCxnSpPr>
          <p:spPr>
            <a:xfrm flipH="1" flipV="1">
              <a:off x="2563153" y="4050041"/>
              <a:ext cx="2280" cy="18603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43971679-3E28-4C00-903F-6CED8F11A1CE}"/>
                </a:ext>
              </a:extLst>
            </p:cNvPr>
            <p:cNvCxnSpPr>
              <a:cxnSpLocks/>
              <a:stCxn id="64" idx="0"/>
              <a:endCxn id="68" idx="2"/>
            </p:cNvCxnSpPr>
            <p:nvPr/>
          </p:nvCxnSpPr>
          <p:spPr>
            <a:xfrm flipH="1" flipV="1">
              <a:off x="3799105" y="4050041"/>
              <a:ext cx="5491" cy="18295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D296F045-4156-4B33-9DAC-F511B496BD4C}"/>
                </a:ext>
              </a:extLst>
            </p:cNvPr>
            <p:cNvCxnSpPr>
              <a:cxnSpLocks/>
              <a:stCxn id="65" idx="0"/>
              <a:endCxn id="69" idx="2"/>
            </p:cNvCxnSpPr>
            <p:nvPr/>
          </p:nvCxnSpPr>
          <p:spPr>
            <a:xfrm flipV="1">
              <a:off x="5035060" y="4050041"/>
              <a:ext cx="0" cy="178964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2AB18872-5A64-421F-90D4-7187801D11EB}"/>
                </a:ext>
              </a:extLst>
            </p:cNvPr>
            <p:cNvCxnSpPr>
              <a:cxnSpLocks/>
              <a:stCxn id="66" idx="0"/>
              <a:endCxn id="70" idx="2"/>
            </p:cNvCxnSpPr>
            <p:nvPr/>
          </p:nvCxnSpPr>
          <p:spPr>
            <a:xfrm flipV="1">
              <a:off x="1326270" y="3327522"/>
              <a:ext cx="614878" cy="26201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E7D1EAA2-F3B2-4E69-90D1-74D317D18FE4}"/>
                </a:ext>
              </a:extLst>
            </p:cNvPr>
            <p:cNvCxnSpPr>
              <a:cxnSpLocks/>
              <a:stCxn id="67" idx="0"/>
              <a:endCxn id="70" idx="2"/>
            </p:cNvCxnSpPr>
            <p:nvPr/>
          </p:nvCxnSpPr>
          <p:spPr>
            <a:xfrm flipH="1" flipV="1">
              <a:off x="1941147" y="3327522"/>
              <a:ext cx="622005" cy="26201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FB287A49-73C0-447F-8E80-823CF1DAFB4F}"/>
                </a:ext>
              </a:extLst>
            </p:cNvPr>
            <p:cNvCxnSpPr>
              <a:cxnSpLocks/>
              <a:stCxn id="68" idx="0"/>
              <a:endCxn id="71" idx="2"/>
            </p:cNvCxnSpPr>
            <p:nvPr/>
          </p:nvCxnSpPr>
          <p:spPr>
            <a:xfrm flipV="1">
              <a:off x="3799105" y="3326179"/>
              <a:ext cx="610367" cy="26335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CEB04E6C-D7B4-4EF5-AAF2-F80CBFEE3ED1}"/>
                </a:ext>
              </a:extLst>
            </p:cNvPr>
            <p:cNvCxnSpPr>
              <a:cxnSpLocks/>
              <a:stCxn id="69" idx="0"/>
              <a:endCxn id="71" idx="2"/>
            </p:cNvCxnSpPr>
            <p:nvPr/>
          </p:nvCxnSpPr>
          <p:spPr>
            <a:xfrm flipH="1" flipV="1">
              <a:off x="4409472" y="3326179"/>
              <a:ext cx="625588" cy="26335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AE45586-7107-4135-9BEC-6FCFC9902A8F}"/>
                </a:ext>
              </a:extLst>
            </p:cNvPr>
            <p:cNvCxnSpPr>
              <a:cxnSpLocks/>
              <a:stCxn id="70" idx="0"/>
              <a:endCxn id="72" idx="2"/>
            </p:cNvCxnSpPr>
            <p:nvPr/>
          </p:nvCxnSpPr>
          <p:spPr>
            <a:xfrm flipV="1">
              <a:off x="1941147" y="2460201"/>
              <a:ext cx="1207461" cy="406813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BBD57F71-82F5-4B0B-973E-AC9F1AB3C478}"/>
                </a:ext>
              </a:extLst>
            </p:cNvPr>
            <p:cNvCxnSpPr>
              <a:cxnSpLocks/>
              <a:stCxn id="71" idx="0"/>
              <a:endCxn id="72" idx="2"/>
            </p:cNvCxnSpPr>
            <p:nvPr/>
          </p:nvCxnSpPr>
          <p:spPr>
            <a:xfrm flipH="1" flipV="1">
              <a:off x="3148609" y="2460201"/>
              <a:ext cx="1260864" cy="40547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BA8C30CE-5DC4-4C78-BF31-76518BC00704}"/>
                </a:ext>
              </a:extLst>
            </p:cNvPr>
            <p:cNvCxnSpPr>
              <a:cxnSpLocks/>
            </p:cNvCxnSpPr>
            <p:nvPr/>
          </p:nvCxnSpPr>
          <p:spPr>
            <a:xfrm>
              <a:off x="783888" y="4149080"/>
              <a:ext cx="475252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BD96B3C-47A5-4A83-9CA8-E17FF1D8B635}"/>
              </a:ext>
            </a:extLst>
          </p:cNvPr>
          <p:cNvSpPr/>
          <p:nvPr/>
        </p:nvSpPr>
        <p:spPr>
          <a:xfrm>
            <a:off x="1199456" y="1577034"/>
            <a:ext cx="3969041" cy="223296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6E2B0F3-03D7-46E2-9BEF-05FBE035AF04}"/>
              </a:ext>
            </a:extLst>
          </p:cNvPr>
          <p:cNvSpPr/>
          <p:nvPr/>
        </p:nvSpPr>
        <p:spPr>
          <a:xfrm>
            <a:off x="7032104" y="1553734"/>
            <a:ext cx="3969041" cy="223296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15E625F-17F7-417D-8A63-3BAC8187A65C}"/>
              </a:ext>
            </a:extLst>
          </p:cNvPr>
          <p:cNvSpPr txBox="1"/>
          <p:nvPr/>
        </p:nvSpPr>
        <p:spPr>
          <a:xfrm>
            <a:off x="1192296" y="1145251"/>
            <a:ext cx="1033296" cy="43088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Block n</a:t>
            </a:r>
            <a:endParaRPr lang="ko-KR" altLang="en-US" sz="2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D70D0CB-7139-49BA-B43B-079E2FDF7D9D}"/>
              </a:ext>
            </a:extLst>
          </p:cNvPr>
          <p:cNvSpPr txBox="1"/>
          <p:nvPr/>
        </p:nvSpPr>
        <p:spPr>
          <a:xfrm>
            <a:off x="7025134" y="1124744"/>
            <a:ext cx="1375122" cy="43088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Block n+1</a:t>
            </a:r>
            <a:endParaRPr lang="ko-KR" altLang="en-US" sz="2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C15E3E9E-A947-4FF5-8F02-614DE4AD44A5}"/>
              </a:ext>
            </a:extLst>
          </p:cNvPr>
          <p:cNvSpPr/>
          <p:nvPr/>
        </p:nvSpPr>
        <p:spPr>
          <a:xfrm>
            <a:off x="5853740" y="2509395"/>
            <a:ext cx="603298" cy="50405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0E1846C-8157-479E-9F77-CEECCFAD5C49}"/>
              </a:ext>
            </a:extLst>
          </p:cNvPr>
          <p:cNvSpPr txBox="1"/>
          <p:nvPr/>
        </p:nvSpPr>
        <p:spPr>
          <a:xfrm>
            <a:off x="1200148" y="4587768"/>
            <a:ext cx="979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기존 것을 사용 후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,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새롭게 생성하여 교체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22B6698-F327-4ACA-B45B-FDA6E43A466E}"/>
              </a:ext>
            </a:extLst>
          </p:cNvPr>
          <p:cNvSpPr txBox="1"/>
          <p:nvPr/>
        </p:nvSpPr>
        <p:spPr>
          <a:xfrm>
            <a:off x="1192296" y="5671831"/>
            <a:ext cx="979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재사용 하지 않음</a:t>
            </a:r>
          </a:p>
        </p:txBody>
      </p:sp>
    </p:spTree>
    <p:extLst>
      <p:ext uri="{BB962C8B-B14F-4D97-AF65-F5344CB8AC3E}">
        <p14:creationId xmlns:p14="http://schemas.microsoft.com/office/powerpoint/2010/main" val="2864811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3CF649C-E401-426A-9BF9-7F3D7A98BF78}"/>
              </a:ext>
            </a:extLst>
          </p:cNvPr>
          <p:cNvSpPr/>
          <p:nvPr/>
        </p:nvSpPr>
        <p:spPr>
          <a:xfrm>
            <a:off x="10899434" y="5954409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</a:rPr>
              <a:t>27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7BB1AD9-ADD3-4695-B57F-8D864EA8E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1818036"/>
          </a:xfrm>
        </p:spPr>
        <p:txBody>
          <a:bodyPr/>
          <a:lstStyle/>
          <a:p>
            <a:r>
              <a:rPr lang="en-US" altLang="ko-KR" dirty="0"/>
              <a:t>Non-Binary</a:t>
            </a:r>
          </a:p>
          <a:p>
            <a:r>
              <a:rPr lang="ko-KR" altLang="en-US" dirty="0" err="1"/>
              <a:t>머클</a:t>
            </a:r>
            <a:r>
              <a:rPr lang="ko-KR" altLang="en-US" dirty="0"/>
              <a:t> 트리 공유를 통해 저장 공간 절약</a:t>
            </a:r>
            <a:endParaRPr lang="en-US" altLang="ko-KR" dirty="0"/>
          </a:p>
          <a:p>
            <a:pPr lvl="1"/>
            <a:r>
              <a:rPr lang="ko-KR" altLang="en-US" dirty="0"/>
              <a:t>상태 전이</a:t>
            </a:r>
            <a:r>
              <a:rPr lang="en-US" altLang="ko-KR" dirty="0"/>
              <a:t>(state transition)</a:t>
            </a:r>
            <a:r>
              <a:rPr lang="ko-KR" altLang="en-US" dirty="0"/>
              <a:t> 시</a:t>
            </a:r>
            <a:r>
              <a:rPr lang="en-US" altLang="ko-KR" dirty="0"/>
              <a:t>, </a:t>
            </a:r>
            <a:r>
              <a:rPr lang="ko-KR" altLang="en-US" dirty="0"/>
              <a:t>변경 된 </a:t>
            </a:r>
            <a:r>
              <a:rPr lang="en-US" altLang="ko-KR" dirty="0"/>
              <a:t>Leaf Node </a:t>
            </a:r>
            <a:r>
              <a:rPr lang="ko-KR" altLang="en-US" dirty="0"/>
              <a:t>추가 후 </a:t>
            </a:r>
            <a:r>
              <a:rPr lang="en-US" altLang="ko-KR" dirty="0"/>
              <a:t>Root </a:t>
            </a:r>
            <a:r>
              <a:rPr lang="ko-KR" altLang="en-US" dirty="0"/>
              <a:t>까지 </a:t>
            </a:r>
            <a:r>
              <a:rPr lang="ko-KR" altLang="en-US" dirty="0" err="1"/>
              <a:t>머클</a:t>
            </a:r>
            <a:r>
              <a:rPr lang="ko-KR" altLang="en-US" dirty="0"/>
              <a:t> 트리 재구성</a:t>
            </a:r>
            <a:endParaRPr lang="en-US" altLang="ko-KR" dirty="0"/>
          </a:p>
          <a:p>
            <a:pPr lvl="1"/>
            <a:r>
              <a:rPr lang="ko-KR" altLang="en-US" dirty="0"/>
              <a:t>수정 불필요 </a:t>
            </a:r>
            <a:r>
              <a:rPr lang="ko-KR" altLang="en-US" dirty="0" err="1"/>
              <a:t>머클</a:t>
            </a:r>
            <a:r>
              <a:rPr lang="ko-KR" altLang="en-US" dirty="0"/>
              <a:t> 트리는 공유 </a:t>
            </a:r>
            <a:r>
              <a:rPr lang="en-US" altLang="ko-KR" dirty="0"/>
              <a:t>(</a:t>
            </a:r>
            <a:r>
              <a:rPr lang="ko-KR" altLang="en-US" dirty="0"/>
              <a:t>상태 공유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ACEFD0-6C0E-4570-A48A-A895C6B9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이더리움 </a:t>
            </a:r>
            <a:r>
              <a:rPr lang="ko-KR" altLang="en-US" dirty="0" err="1"/>
              <a:t>머클</a:t>
            </a:r>
            <a:r>
              <a:rPr lang="ko-KR" altLang="en-US" dirty="0"/>
              <a:t> 트리</a:t>
            </a:r>
            <a:r>
              <a:rPr lang="en-US" altLang="ko-KR" dirty="0"/>
              <a:t>(Ethereum </a:t>
            </a:r>
            <a:r>
              <a:rPr lang="en-US" altLang="ko-KR" dirty="0" err="1"/>
              <a:t>merkle</a:t>
            </a:r>
            <a:r>
              <a:rPr lang="en-US" altLang="ko-KR" dirty="0"/>
              <a:t> tree)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53248B-BD86-45AF-B718-73DE36FA9212}"/>
              </a:ext>
            </a:extLst>
          </p:cNvPr>
          <p:cNvSpPr txBox="1"/>
          <p:nvPr/>
        </p:nvSpPr>
        <p:spPr>
          <a:xfrm>
            <a:off x="8542660" y="572393"/>
            <a:ext cx="34080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hlinkClick r:id="rId3"/>
              </a:rPr>
              <a:t>https://blog.ethereum.org/2015/11/15/merkling-in-ethereum/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91986C-C923-4D27-A1DA-BAA281D0C661}"/>
              </a:ext>
            </a:extLst>
          </p:cNvPr>
          <p:cNvGrpSpPr/>
          <p:nvPr/>
        </p:nvGrpSpPr>
        <p:grpSpPr>
          <a:xfrm>
            <a:off x="681855" y="2204865"/>
            <a:ext cx="4553646" cy="1041459"/>
            <a:chOff x="3558578" y="3899708"/>
            <a:chExt cx="4553646" cy="104145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8FED175-E9F1-4A9E-9095-F5E0EAD855A3}"/>
                </a:ext>
              </a:extLst>
            </p:cNvPr>
            <p:cNvSpPr/>
            <p:nvPr/>
          </p:nvSpPr>
          <p:spPr>
            <a:xfrm>
              <a:off x="3558578" y="3899708"/>
              <a:ext cx="4553646" cy="104145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185204-C525-4B9D-B855-96C10799C843}"/>
                </a:ext>
              </a:extLst>
            </p:cNvPr>
            <p:cNvSpPr txBox="1"/>
            <p:nvPr/>
          </p:nvSpPr>
          <p:spPr>
            <a:xfrm>
              <a:off x="3642086" y="4437112"/>
              <a:ext cx="1021681" cy="349702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prevhash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E8775F-0BD8-4A70-8517-E75973A50A27}"/>
                </a:ext>
              </a:extLst>
            </p:cNvPr>
            <p:cNvSpPr txBox="1"/>
            <p:nvPr/>
          </p:nvSpPr>
          <p:spPr>
            <a:xfrm>
              <a:off x="4743226" y="4437112"/>
              <a:ext cx="1034505" cy="349702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state root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E295E7-923D-4D69-ACC2-4C05F6B30C80}"/>
                </a:ext>
              </a:extLst>
            </p:cNvPr>
            <p:cNvSpPr txBox="1"/>
            <p:nvPr/>
          </p:nvSpPr>
          <p:spPr>
            <a:xfrm>
              <a:off x="5895792" y="4437112"/>
              <a:ext cx="713904" cy="349702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</a:t>
              </a:r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 root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0F953F-B2B4-43FD-A4CD-45EAA3E6F0B2}"/>
                </a:ext>
              </a:extLst>
            </p:cNvPr>
            <p:cNvSpPr txBox="1"/>
            <p:nvPr/>
          </p:nvSpPr>
          <p:spPr>
            <a:xfrm>
              <a:off x="6735098" y="4437112"/>
              <a:ext cx="1226865" cy="349702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receipt root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1F822D-AAD7-4D36-B5FF-E5C278D06BE5}"/>
                </a:ext>
              </a:extLst>
            </p:cNvPr>
            <p:cNvSpPr txBox="1"/>
            <p:nvPr/>
          </p:nvSpPr>
          <p:spPr>
            <a:xfrm>
              <a:off x="3558578" y="3899709"/>
              <a:ext cx="1580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Block 175223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38BB81D-C54A-45CD-A09D-3DF4771C9808}"/>
              </a:ext>
            </a:extLst>
          </p:cNvPr>
          <p:cNvGrpSpPr/>
          <p:nvPr/>
        </p:nvGrpSpPr>
        <p:grpSpPr>
          <a:xfrm>
            <a:off x="6502350" y="2204864"/>
            <a:ext cx="4553646" cy="1041459"/>
            <a:chOff x="3558578" y="3899708"/>
            <a:chExt cx="4553646" cy="104145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3E93C9C-AABA-487D-A778-9BC91DA089D1}"/>
                </a:ext>
              </a:extLst>
            </p:cNvPr>
            <p:cNvSpPr/>
            <p:nvPr/>
          </p:nvSpPr>
          <p:spPr>
            <a:xfrm>
              <a:off x="3558578" y="3899708"/>
              <a:ext cx="4553646" cy="104145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C6348D-492B-4557-8B61-BEED4E42B5F0}"/>
                </a:ext>
              </a:extLst>
            </p:cNvPr>
            <p:cNvSpPr txBox="1"/>
            <p:nvPr/>
          </p:nvSpPr>
          <p:spPr>
            <a:xfrm>
              <a:off x="3642086" y="4437112"/>
              <a:ext cx="1021681" cy="349702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prevhash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A566F5-0DED-411B-8032-4C37126C51BB}"/>
                </a:ext>
              </a:extLst>
            </p:cNvPr>
            <p:cNvSpPr txBox="1"/>
            <p:nvPr/>
          </p:nvSpPr>
          <p:spPr>
            <a:xfrm>
              <a:off x="4743226" y="4437112"/>
              <a:ext cx="1034505" cy="349702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state root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0A1996-E53E-4C76-B1B5-3B349CFC87D2}"/>
                </a:ext>
              </a:extLst>
            </p:cNvPr>
            <p:cNvSpPr txBox="1"/>
            <p:nvPr/>
          </p:nvSpPr>
          <p:spPr>
            <a:xfrm>
              <a:off x="5895792" y="4437112"/>
              <a:ext cx="713904" cy="349702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</a:t>
              </a:r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 root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E95829-2DF8-43B3-9F20-A625315988BD}"/>
                </a:ext>
              </a:extLst>
            </p:cNvPr>
            <p:cNvSpPr txBox="1"/>
            <p:nvPr/>
          </p:nvSpPr>
          <p:spPr>
            <a:xfrm>
              <a:off x="6735098" y="4437112"/>
              <a:ext cx="1226865" cy="349702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receipt root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B4AB01-16E1-4F44-9F7A-2D0A6F2785EC}"/>
                </a:ext>
              </a:extLst>
            </p:cNvPr>
            <p:cNvSpPr txBox="1"/>
            <p:nvPr/>
          </p:nvSpPr>
          <p:spPr>
            <a:xfrm>
              <a:off x="3558578" y="3899709"/>
              <a:ext cx="1580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Block 175224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B8CB04-3217-4A5E-849E-B209727BFA5A}"/>
              </a:ext>
            </a:extLst>
          </p:cNvPr>
          <p:cNvSpPr/>
          <p:nvPr/>
        </p:nvSpPr>
        <p:spPr>
          <a:xfrm>
            <a:off x="1893076" y="3534356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D200E4-DBFB-4685-835D-D56782B906A5}"/>
              </a:ext>
            </a:extLst>
          </p:cNvPr>
          <p:cNvSpPr/>
          <p:nvPr/>
        </p:nvSpPr>
        <p:spPr>
          <a:xfrm>
            <a:off x="3623305" y="3534356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9D7187-BF3E-4AB3-B329-B8B96AD44BBC}"/>
              </a:ext>
            </a:extLst>
          </p:cNvPr>
          <p:cNvSpPr/>
          <p:nvPr/>
        </p:nvSpPr>
        <p:spPr>
          <a:xfrm>
            <a:off x="505141" y="4326444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E7F10A4-5E09-4A28-8B13-8AA43591ADC9}"/>
              </a:ext>
            </a:extLst>
          </p:cNvPr>
          <p:cNvSpPr/>
          <p:nvPr/>
        </p:nvSpPr>
        <p:spPr>
          <a:xfrm>
            <a:off x="175891" y="5232840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BE9EDA-81F2-4247-85FB-8928AC46D7FB}"/>
              </a:ext>
            </a:extLst>
          </p:cNvPr>
          <p:cNvSpPr/>
          <p:nvPr/>
        </p:nvSpPr>
        <p:spPr>
          <a:xfrm>
            <a:off x="834391" y="5232840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5B6F8E-E99D-4DD0-BBB6-D525A65720FA}"/>
              </a:ext>
            </a:extLst>
          </p:cNvPr>
          <p:cNvSpPr/>
          <p:nvPr/>
        </p:nvSpPr>
        <p:spPr>
          <a:xfrm>
            <a:off x="3333815" y="4351521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2536D0-3050-46BA-A8C1-70EC4935327B}"/>
              </a:ext>
            </a:extLst>
          </p:cNvPr>
          <p:cNvSpPr/>
          <p:nvPr/>
        </p:nvSpPr>
        <p:spPr>
          <a:xfrm>
            <a:off x="3992315" y="4351521"/>
            <a:ext cx="1508236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</a:rPr>
              <a:t>Account 175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5BC5E77-4D46-4726-AC1D-B1D6104482AA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765363" y="2917120"/>
            <a:ext cx="564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6D45713-9A06-44C2-9509-480660FF5F9A}"/>
              </a:ext>
            </a:extLst>
          </p:cNvPr>
          <p:cNvCxnSpPr>
            <a:stCxn id="7" idx="1"/>
          </p:cNvCxnSpPr>
          <p:nvPr/>
        </p:nvCxnSpPr>
        <p:spPr>
          <a:xfrm flipH="1">
            <a:off x="-472181" y="2917120"/>
            <a:ext cx="1237544" cy="1392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88C2E19-2A39-4212-9B60-14839006031F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226697" y="2917119"/>
            <a:ext cx="1359161" cy="696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FF270B7-0B9A-4580-8213-AE8764DD350A}"/>
              </a:ext>
            </a:extLst>
          </p:cNvPr>
          <p:cNvSpPr/>
          <p:nvPr/>
        </p:nvSpPr>
        <p:spPr>
          <a:xfrm>
            <a:off x="2521365" y="5232840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E538DC9-3E5A-4E45-A8E6-A9023D56B914}"/>
              </a:ext>
            </a:extLst>
          </p:cNvPr>
          <p:cNvSpPr/>
          <p:nvPr/>
        </p:nvSpPr>
        <p:spPr>
          <a:xfrm>
            <a:off x="4851249" y="5046524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99135DA-CE43-4D29-8DC8-93C1E2BE3155}"/>
              </a:ext>
            </a:extLst>
          </p:cNvPr>
          <p:cNvGrpSpPr/>
          <p:nvPr/>
        </p:nvGrpSpPr>
        <p:grpSpPr>
          <a:xfrm>
            <a:off x="1563826" y="4348810"/>
            <a:ext cx="1126500" cy="468000"/>
            <a:chOff x="1795303" y="4819468"/>
            <a:chExt cx="1126500" cy="4680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9E4D652-EC36-46FA-8DAD-C76752B02334}"/>
                </a:ext>
              </a:extLst>
            </p:cNvPr>
            <p:cNvSpPr/>
            <p:nvPr/>
          </p:nvSpPr>
          <p:spPr>
            <a:xfrm>
              <a:off x="1795303" y="4819468"/>
              <a:ext cx="4680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E6E7FC2-15AE-409F-B737-6EC7171EF3AD}"/>
                </a:ext>
              </a:extLst>
            </p:cNvPr>
            <p:cNvSpPr/>
            <p:nvPr/>
          </p:nvSpPr>
          <p:spPr>
            <a:xfrm>
              <a:off x="2453803" y="4819468"/>
              <a:ext cx="4680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1EB4A9-FA77-41FF-B7FF-FDB42D8F5EF7}"/>
              </a:ext>
            </a:extLst>
          </p:cNvPr>
          <p:cNvSpPr/>
          <p:nvPr/>
        </p:nvSpPr>
        <p:spPr>
          <a:xfrm>
            <a:off x="4521999" y="5943292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12C8A0B-D38B-4E59-A6A2-A293A31EF6AC}"/>
              </a:ext>
            </a:extLst>
          </p:cNvPr>
          <p:cNvSpPr/>
          <p:nvPr/>
        </p:nvSpPr>
        <p:spPr>
          <a:xfrm>
            <a:off x="5180499" y="5943292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</a:rPr>
              <a:t>27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78E480C-E1D1-4358-875B-A517C63BCA5B}"/>
              </a:ext>
            </a:extLst>
          </p:cNvPr>
          <p:cNvGrpSpPr/>
          <p:nvPr/>
        </p:nvGrpSpPr>
        <p:grpSpPr>
          <a:xfrm>
            <a:off x="2192115" y="5982628"/>
            <a:ext cx="1126500" cy="468000"/>
            <a:chOff x="2423592" y="6165304"/>
            <a:chExt cx="1126500" cy="46800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24E5020-0028-4086-8B7B-C4BAA470979C}"/>
                </a:ext>
              </a:extLst>
            </p:cNvPr>
            <p:cNvSpPr/>
            <p:nvPr/>
          </p:nvSpPr>
          <p:spPr>
            <a:xfrm>
              <a:off x="2423592" y="6165304"/>
              <a:ext cx="4680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AE53BC8-8FDD-434B-AE8C-DAB9808F35CD}"/>
                </a:ext>
              </a:extLst>
            </p:cNvPr>
            <p:cNvSpPr/>
            <p:nvPr/>
          </p:nvSpPr>
          <p:spPr>
            <a:xfrm>
              <a:off x="3082092" y="6165304"/>
              <a:ext cx="4680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9B08954-269C-439F-9351-FD0B6FD7325F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 flipH="1">
            <a:off x="739141" y="4002356"/>
            <a:ext cx="1387935" cy="3240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76268D3-A4C3-4D62-B1A1-CB6935A2D4AC}"/>
              </a:ext>
            </a:extLst>
          </p:cNvPr>
          <p:cNvCxnSpPr>
            <a:cxnSpLocks/>
            <a:stCxn id="20" idx="2"/>
            <a:endCxn id="47" idx="0"/>
          </p:cNvCxnSpPr>
          <p:nvPr/>
        </p:nvCxnSpPr>
        <p:spPr>
          <a:xfrm flipH="1">
            <a:off x="1797826" y="4002356"/>
            <a:ext cx="329250" cy="34645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D77A6AB-778D-47D9-AF91-329912CDA7EF}"/>
              </a:ext>
            </a:extLst>
          </p:cNvPr>
          <p:cNvCxnSpPr>
            <a:cxnSpLocks/>
            <a:stCxn id="20" idx="2"/>
            <a:endCxn id="48" idx="0"/>
          </p:cNvCxnSpPr>
          <p:nvPr/>
        </p:nvCxnSpPr>
        <p:spPr>
          <a:xfrm>
            <a:off x="2127076" y="4002356"/>
            <a:ext cx="329250" cy="34645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4F351AD-DB3A-48F7-A619-F7353EF6FDD9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flipH="1">
            <a:off x="409891" y="4794444"/>
            <a:ext cx="329250" cy="43839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FDF24BA-2AFC-464A-B690-745EF46B6BBA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739141" y="4794444"/>
            <a:ext cx="329250" cy="43839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B4825B3-E441-46F8-B2E0-37AE4764EC50}"/>
              </a:ext>
            </a:extLst>
          </p:cNvPr>
          <p:cNvCxnSpPr>
            <a:cxnSpLocks/>
            <a:stCxn id="48" idx="2"/>
            <a:endCxn id="41" idx="0"/>
          </p:cNvCxnSpPr>
          <p:nvPr/>
        </p:nvCxnSpPr>
        <p:spPr>
          <a:xfrm>
            <a:off x="2456326" y="4816810"/>
            <a:ext cx="299039" cy="41603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89F42B8-A159-45C9-95FC-AE6E8BB92375}"/>
              </a:ext>
            </a:extLst>
          </p:cNvPr>
          <p:cNvCxnSpPr>
            <a:cxnSpLocks/>
            <a:stCxn id="41" idx="2"/>
            <a:endCxn id="53" idx="0"/>
          </p:cNvCxnSpPr>
          <p:nvPr/>
        </p:nvCxnSpPr>
        <p:spPr>
          <a:xfrm flipH="1">
            <a:off x="2426115" y="5700840"/>
            <a:ext cx="329250" cy="2817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A51AF47-66BB-4B9A-A7E5-35827B597B52}"/>
              </a:ext>
            </a:extLst>
          </p:cNvPr>
          <p:cNvCxnSpPr>
            <a:cxnSpLocks/>
            <a:stCxn id="41" idx="2"/>
            <a:endCxn id="54" idx="0"/>
          </p:cNvCxnSpPr>
          <p:nvPr/>
        </p:nvCxnSpPr>
        <p:spPr>
          <a:xfrm>
            <a:off x="2755365" y="5700840"/>
            <a:ext cx="329250" cy="2817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1B38F2B-ABD2-41A3-AE54-FFAE9A31FD32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 flipH="1">
            <a:off x="4755999" y="5514524"/>
            <a:ext cx="329250" cy="4287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0C1A609-5ED2-458A-9523-F2BD7C90829C}"/>
              </a:ext>
            </a:extLst>
          </p:cNvPr>
          <p:cNvCxnSpPr>
            <a:cxnSpLocks/>
            <a:stCxn id="44" idx="2"/>
            <a:endCxn id="52" idx="0"/>
          </p:cNvCxnSpPr>
          <p:nvPr/>
        </p:nvCxnSpPr>
        <p:spPr>
          <a:xfrm>
            <a:off x="5085249" y="5514524"/>
            <a:ext cx="329250" cy="4287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EA578F21-0FC0-467C-AC4C-CAD35064152A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flipH="1">
            <a:off x="3567815" y="4002356"/>
            <a:ext cx="289490" cy="34916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BDBA14E-4650-412A-9771-7A7D49C52E4E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857305" y="4002356"/>
            <a:ext cx="279026" cy="34645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847619B-F92C-4540-B2C9-2BB4B9A843B5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4928419" y="4816810"/>
            <a:ext cx="156830" cy="22971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FD73BD7-6D84-476C-9CF6-D5023FED341A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127076" y="3091970"/>
            <a:ext cx="95250" cy="4423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536FF65-1651-465C-BE25-6D90B8575CD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660115" y="3091970"/>
            <a:ext cx="1197190" cy="4423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5D866E6-D55E-43D5-B0F4-4AB5C31EB115}"/>
              </a:ext>
            </a:extLst>
          </p:cNvPr>
          <p:cNvSpPr/>
          <p:nvPr/>
        </p:nvSpPr>
        <p:spPr>
          <a:xfrm>
            <a:off x="5864523" y="6022535"/>
            <a:ext cx="2914650" cy="32344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</a:rPr>
              <a:t>Tx: Account 175 : 27 ➡ 45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AF898C0-88A3-44C7-9F99-D46A699060D3}"/>
              </a:ext>
            </a:extLst>
          </p:cNvPr>
          <p:cNvSpPr/>
          <p:nvPr/>
        </p:nvSpPr>
        <p:spPr>
          <a:xfrm>
            <a:off x="9342240" y="3545473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A140B5C-B810-4283-B38C-F6A07679359E}"/>
              </a:ext>
            </a:extLst>
          </p:cNvPr>
          <p:cNvSpPr/>
          <p:nvPr/>
        </p:nvSpPr>
        <p:spPr>
          <a:xfrm>
            <a:off x="9711250" y="4362638"/>
            <a:ext cx="1508236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</a:rPr>
              <a:t>Account 175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750599C-AE3B-4FED-9675-8B8D65B4ADE9}"/>
              </a:ext>
            </a:extLst>
          </p:cNvPr>
          <p:cNvSpPr/>
          <p:nvPr/>
        </p:nvSpPr>
        <p:spPr>
          <a:xfrm>
            <a:off x="10570184" y="5057641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84B19E7-598C-46C1-80E9-56C51B20E26D}"/>
              </a:ext>
            </a:extLst>
          </p:cNvPr>
          <p:cNvCxnSpPr>
            <a:cxnSpLocks/>
            <a:stCxn id="109" idx="2"/>
            <a:endCxn id="112" idx="0"/>
          </p:cNvCxnSpPr>
          <p:nvPr/>
        </p:nvCxnSpPr>
        <p:spPr>
          <a:xfrm>
            <a:off x="10804184" y="5525641"/>
            <a:ext cx="329250" cy="4287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0E3614FF-D860-447A-A2E6-5A725075D302}"/>
              </a:ext>
            </a:extLst>
          </p:cNvPr>
          <p:cNvCxnSpPr>
            <a:cxnSpLocks/>
            <a:stCxn id="105" idx="2"/>
          </p:cNvCxnSpPr>
          <p:nvPr/>
        </p:nvCxnSpPr>
        <p:spPr>
          <a:xfrm>
            <a:off x="9576240" y="4013473"/>
            <a:ext cx="279026" cy="34645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5427FDD6-33D5-4BDF-85F5-E8A24C592877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10647354" y="4827927"/>
            <a:ext cx="156830" cy="22971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28AF1E-FC35-4BCC-B15C-D1F7D52B274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8379050" y="3103087"/>
            <a:ext cx="1197190" cy="4423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272A6B4-23D1-4EA8-9F06-9368568E4769}"/>
              </a:ext>
            </a:extLst>
          </p:cNvPr>
          <p:cNvSpPr txBox="1"/>
          <p:nvPr/>
        </p:nvSpPr>
        <p:spPr>
          <a:xfrm>
            <a:off x="6744072" y="3256201"/>
            <a:ext cx="20081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① 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탐색</a:t>
            </a:r>
            <a:b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이전 블록</a:t>
            </a: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state root</a:t>
            </a:r>
            <a:endParaRPr lang="ko-KR" altLang="en-US" sz="15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9F556B9-A948-48A8-BCC7-16303F066D0B}"/>
              </a:ext>
            </a:extLst>
          </p:cNvPr>
          <p:cNvSpPr txBox="1"/>
          <p:nvPr/>
        </p:nvSpPr>
        <p:spPr>
          <a:xfrm>
            <a:off x="8927420" y="5975105"/>
            <a:ext cx="1972014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② </a:t>
            </a:r>
            <a:r>
              <a:rPr lang="en-US" altLang="ko-KR" sz="15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LeafNode</a:t>
            </a: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45 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추가</a:t>
            </a:r>
            <a:endParaRPr lang="en-US" altLang="ko-KR" sz="15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algn="r"/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Trie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재구성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기존 정보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(27)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유지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693964E-E220-43B8-8C2D-B12983B04036}"/>
              </a:ext>
            </a:extLst>
          </p:cNvPr>
          <p:cNvSpPr txBox="1"/>
          <p:nvPr/>
        </p:nvSpPr>
        <p:spPr>
          <a:xfrm>
            <a:off x="9823364" y="3431675"/>
            <a:ext cx="209842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③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ko-KR" altLang="en-US" sz="15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머클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트리 재구성</a:t>
            </a:r>
            <a:b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Node Key, Value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재계산</a:t>
            </a:r>
            <a:b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Node Key-Value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추가</a:t>
            </a:r>
            <a:endParaRPr lang="en-US" altLang="ko-KR" sz="1400" b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C70D955-209E-4EF4-8199-A1E86E2167FE}"/>
              </a:ext>
            </a:extLst>
          </p:cNvPr>
          <p:cNvSpPr/>
          <p:nvPr/>
        </p:nvSpPr>
        <p:spPr>
          <a:xfrm>
            <a:off x="10892071" y="5954627"/>
            <a:ext cx="486000" cy="486000"/>
          </a:xfrm>
          <a:prstGeom prst="rect">
            <a:avLst/>
          </a:prstGeom>
          <a:solidFill>
            <a:srgbClr val="00C8EB"/>
          </a:solidFill>
          <a:ln w="12700"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62626"/>
                </a:solidFill>
                <a:latin typeface="Arial" panose="020B0604020202020204" pitchFamily="34" charset="0"/>
              </a:rPr>
              <a:t>45</a:t>
            </a:r>
            <a:endParaRPr lang="ko-KR" altLang="en-US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45C1224-957A-4EB6-BA74-3CAE0791D267}"/>
              </a:ext>
            </a:extLst>
          </p:cNvPr>
          <p:cNvCxnSpPr>
            <a:stCxn id="109" idx="2"/>
            <a:endCxn id="51" idx="0"/>
          </p:cNvCxnSpPr>
          <p:nvPr/>
        </p:nvCxnSpPr>
        <p:spPr>
          <a:xfrm flipH="1">
            <a:off x="4755999" y="5525641"/>
            <a:ext cx="6048185" cy="417651"/>
          </a:xfrm>
          <a:prstGeom prst="line">
            <a:avLst/>
          </a:prstGeom>
          <a:ln w="12700">
            <a:solidFill>
              <a:srgbClr val="DBAC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63150AD-A7F4-4091-A162-AD390E7CA3CE}"/>
              </a:ext>
            </a:extLst>
          </p:cNvPr>
          <p:cNvSpPr/>
          <p:nvPr/>
        </p:nvSpPr>
        <p:spPr>
          <a:xfrm>
            <a:off x="4521999" y="5938507"/>
            <a:ext cx="486000" cy="486000"/>
          </a:xfrm>
          <a:prstGeom prst="rect">
            <a:avLst/>
          </a:prstGeom>
          <a:solidFill>
            <a:srgbClr val="DBAC7D"/>
          </a:solidFill>
          <a:ln w="12700">
            <a:solidFill>
              <a:srgbClr val="DB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B05BA49-529E-4608-AA08-07BA3C1104D1}"/>
              </a:ext>
            </a:extLst>
          </p:cNvPr>
          <p:cNvSpPr txBox="1"/>
          <p:nvPr/>
        </p:nvSpPr>
        <p:spPr>
          <a:xfrm>
            <a:off x="7213303" y="5376224"/>
            <a:ext cx="1197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DBAC7D"/>
                </a:solidFill>
                <a:latin typeface="Arial" panose="020B0604020202020204" pitchFamily="34" charset="0"/>
              </a:rPr>
              <a:t>재사용</a:t>
            </a:r>
            <a:r>
              <a:rPr lang="en-US" altLang="ko-KR" sz="1400" dirty="0">
                <a:solidFill>
                  <a:srgbClr val="DBAC7D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rgbClr val="DBAC7D"/>
                </a:solidFill>
                <a:latin typeface="Arial" panose="020B0604020202020204" pitchFamily="34" charset="0"/>
              </a:rPr>
              <a:t>공유</a:t>
            </a:r>
            <a:r>
              <a:rPr lang="en-US" altLang="ko-KR" sz="1400" dirty="0">
                <a:solidFill>
                  <a:srgbClr val="DBAC7D"/>
                </a:solidFill>
                <a:latin typeface="Arial" panose="020B0604020202020204" pitchFamily="34" charset="0"/>
              </a:rPr>
              <a:t>)</a:t>
            </a:r>
            <a:endParaRPr lang="en-US" altLang="ko-KR" sz="1400" b="0" dirty="0">
              <a:solidFill>
                <a:srgbClr val="DBAC7D"/>
              </a:solidFill>
              <a:latin typeface="Arial" panose="020B0604020202020204" pitchFamily="34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F166C94-AD12-4D4A-9FB7-0A1E92368D45}"/>
              </a:ext>
            </a:extLst>
          </p:cNvPr>
          <p:cNvSpPr/>
          <p:nvPr/>
        </p:nvSpPr>
        <p:spPr>
          <a:xfrm>
            <a:off x="10562119" y="5050644"/>
            <a:ext cx="486000" cy="486000"/>
          </a:xfrm>
          <a:prstGeom prst="rect">
            <a:avLst/>
          </a:prstGeom>
          <a:solidFill>
            <a:srgbClr val="00C8EB"/>
          </a:solidFill>
          <a:ln w="12700"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B3F1EFB-D2BA-4A85-9ABE-B53664BA11E1}"/>
              </a:ext>
            </a:extLst>
          </p:cNvPr>
          <p:cNvSpPr/>
          <p:nvPr/>
        </p:nvSpPr>
        <p:spPr>
          <a:xfrm>
            <a:off x="9702024" y="4359263"/>
            <a:ext cx="1526400" cy="486000"/>
          </a:xfrm>
          <a:prstGeom prst="rect">
            <a:avLst/>
          </a:prstGeom>
          <a:solidFill>
            <a:srgbClr val="00C8EB"/>
          </a:solidFill>
          <a:ln w="12700"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62626"/>
                </a:solidFill>
                <a:latin typeface="Arial" panose="020B0604020202020204" pitchFamily="34" charset="0"/>
              </a:rPr>
              <a:t>Account 175</a:t>
            </a:r>
            <a:endParaRPr lang="ko-KR" altLang="en-US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B0AD850-0517-42E6-9200-EE30637EC2D0}"/>
              </a:ext>
            </a:extLst>
          </p:cNvPr>
          <p:cNvSpPr/>
          <p:nvPr/>
        </p:nvSpPr>
        <p:spPr>
          <a:xfrm>
            <a:off x="9334289" y="3538878"/>
            <a:ext cx="486000" cy="486000"/>
          </a:xfrm>
          <a:prstGeom prst="rect">
            <a:avLst/>
          </a:prstGeom>
          <a:solidFill>
            <a:srgbClr val="00C8EB"/>
          </a:solidFill>
          <a:ln w="12700"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C28F4897-DCA6-4CAE-BCA1-6D0737271836}"/>
              </a:ext>
            </a:extLst>
          </p:cNvPr>
          <p:cNvCxnSpPr>
            <a:cxnSpLocks/>
            <a:stCxn id="105" idx="2"/>
            <a:endCxn id="27" idx="0"/>
          </p:cNvCxnSpPr>
          <p:nvPr/>
        </p:nvCxnSpPr>
        <p:spPr>
          <a:xfrm flipH="1">
            <a:off x="3567815" y="4013473"/>
            <a:ext cx="6008425" cy="338048"/>
          </a:xfrm>
          <a:prstGeom prst="line">
            <a:avLst/>
          </a:prstGeom>
          <a:ln w="12700">
            <a:solidFill>
              <a:srgbClr val="DBAC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6C12CAA-D72B-40FC-B3E0-05BA5E913462}"/>
              </a:ext>
            </a:extLst>
          </p:cNvPr>
          <p:cNvSpPr/>
          <p:nvPr/>
        </p:nvSpPr>
        <p:spPr>
          <a:xfrm>
            <a:off x="3328723" y="4348053"/>
            <a:ext cx="486000" cy="486000"/>
          </a:xfrm>
          <a:prstGeom prst="rect">
            <a:avLst/>
          </a:prstGeom>
          <a:solidFill>
            <a:srgbClr val="DBAC7D"/>
          </a:solidFill>
          <a:ln w="12700">
            <a:solidFill>
              <a:srgbClr val="DB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577B771-5586-46A2-A9EE-6210160D08E1}"/>
              </a:ext>
            </a:extLst>
          </p:cNvPr>
          <p:cNvSpPr txBox="1"/>
          <p:nvPr/>
        </p:nvSpPr>
        <p:spPr>
          <a:xfrm>
            <a:off x="7686512" y="2745628"/>
            <a:ext cx="1034505" cy="349702"/>
          </a:xfrm>
          <a:prstGeom prst="rect">
            <a:avLst/>
          </a:prstGeom>
          <a:solidFill>
            <a:srgbClr val="00C8EB"/>
          </a:solidFill>
          <a:ln w="12700">
            <a:solidFill>
              <a:srgbClr val="00C8EB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ko-KR" dirty="0">
                <a:solidFill>
                  <a:srgbClr val="262626"/>
                </a:solidFill>
                <a:latin typeface="Arial" panose="020B0604020202020204" pitchFamily="34" charset="0"/>
              </a:rPr>
              <a:t>state root</a:t>
            </a:r>
            <a:endParaRPr lang="ko-KR" altLang="en-US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D95EE16-B85A-47C7-80EC-2BCE7D27DF0B}"/>
              </a:ext>
            </a:extLst>
          </p:cNvPr>
          <p:cNvCxnSpPr>
            <a:cxnSpLocks/>
            <a:stCxn id="139" idx="2"/>
            <a:endCxn id="20" idx="0"/>
          </p:cNvCxnSpPr>
          <p:nvPr/>
        </p:nvCxnSpPr>
        <p:spPr>
          <a:xfrm flipH="1">
            <a:off x="2127076" y="3095330"/>
            <a:ext cx="6076689" cy="439026"/>
          </a:xfrm>
          <a:prstGeom prst="line">
            <a:avLst/>
          </a:prstGeom>
          <a:ln w="12700">
            <a:solidFill>
              <a:srgbClr val="DBAC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967E1A0-B02E-4677-A6F8-879770B7AF3A}"/>
              </a:ext>
            </a:extLst>
          </p:cNvPr>
          <p:cNvSpPr/>
          <p:nvPr/>
        </p:nvSpPr>
        <p:spPr>
          <a:xfrm>
            <a:off x="1893076" y="3531951"/>
            <a:ext cx="486000" cy="486000"/>
          </a:xfrm>
          <a:prstGeom prst="rect">
            <a:avLst/>
          </a:prstGeom>
          <a:solidFill>
            <a:srgbClr val="DBAC7D"/>
          </a:solidFill>
          <a:ln w="12700">
            <a:solidFill>
              <a:srgbClr val="DB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3FDAF68-58B5-43E1-A0EC-B102E6C481A7}"/>
              </a:ext>
            </a:extLst>
          </p:cNvPr>
          <p:cNvSpPr txBox="1"/>
          <p:nvPr/>
        </p:nvSpPr>
        <p:spPr>
          <a:xfrm>
            <a:off x="3603338" y="5957914"/>
            <a:ext cx="9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ko-KR" altLang="en-US" sz="1400" dirty="0">
                <a:solidFill>
                  <a:srgbClr val="DBAC7D"/>
                </a:solidFill>
                <a:latin typeface="Arial" panose="020B0604020202020204" pitchFamily="34" charset="0"/>
              </a:rPr>
              <a:t>동일</a:t>
            </a:r>
            <a:endParaRPr lang="en-US" altLang="ko-KR" sz="1400" b="0" dirty="0">
              <a:solidFill>
                <a:srgbClr val="DBAC7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46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03" grpId="0"/>
      <p:bldP spid="105" grpId="0" animBg="1"/>
      <p:bldP spid="107" grpId="0" animBg="1"/>
      <p:bldP spid="109" grpId="0" animBg="1"/>
      <p:bldP spid="121" grpId="0"/>
      <p:bldP spid="122" grpId="0"/>
      <p:bldP spid="124" grpId="0"/>
      <p:bldP spid="125" grpId="0" animBg="1"/>
      <p:bldP spid="128" grpId="0" animBg="1"/>
      <p:bldP spid="130" grpId="0"/>
      <p:bldP spid="131" grpId="0" animBg="1"/>
      <p:bldP spid="132" grpId="0" animBg="1"/>
      <p:bldP spid="133" grpId="0" animBg="1"/>
      <p:bldP spid="137" grpId="0" animBg="1"/>
      <p:bldP spid="139" grpId="0" animBg="1"/>
      <p:bldP spid="143" grpId="0" animBg="1"/>
      <p:bldP spid="14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D64A947-30B7-4A60-AB31-C48DB121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r>
              <a:rPr lang="en-US" altLang="ko-KR" dirty="0"/>
              <a:t> &amp; Patricia </a:t>
            </a:r>
            <a:r>
              <a:rPr lang="en-US" altLang="ko-KR" dirty="0" err="1"/>
              <a:t>Trie</a:t>
            </a:r>
            <a:endParaRPr lang="ko-KR" altLang="en-US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BE80584D-5366-4B07-A860-9163C2F6F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25" y="683762"/>
            <a:ext cx="5861576" cy="6021837"/>
          </a:xfrm>
        </p:spPr>
        <p:txBody>
          <a:bodyPr>
            <a:normAutofit/>
          </a:bodyPr>
          <a:lstStyle/>
          <a:p>
            <a:r>
              <a:rPr lang="en-US" altLang="ko-KR" dirty="0"/>
              <a:t>Radix Tree</a:t>
            </a:r>
          </a:p>
          <a:p>
            <a:r>
              <a:rPr lang="ko-KR" altLang="en-US" dirty="0"/>
              <a:t>데이터 저장 시 공간 절약</a:t>
            </a:r>
            <a:endParaRPr lang="en-US" altLang="ko-KR" dirty="0"/>
          </a:p>
          <a:p>
            <a:r>
              <a:rPr lang="ko-KR" altLang="en-US" dirty="0"/>
              <a:t>공통부분을 공유하여 공간 절약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00" dirty="0"/>
          </a:p>
          <a:p>
            <a:pPr lvl="1"/>
            <a:r>
              <a:rPr lang="ko-KR" altLang="en-US" dirty="0"/>
              <a:t>잔액</a:t>
            </a:r>
            <a:r>
              <a:rPr lang="en-US" altLang="ko-KR" dirty="0"/>
              <a:t> = UTXO</a:t>
            </a:r>
            <a:r>
              <a:rPr lang="ko-KR" altLang="en-US" dirty="0"/>
              <a:t>의 합</a:t>
            </a:r>
            <a:r>
              <a:rPr lang="en-US" altLang="ko-KR" dirty="0"/>
              <a:t>,  A</a:t>
            </a:r>
            <a:r>
              <a:rPr lang="ko-KR" altLang="en-US" dirty="0"/>
              <a:t>의 잔액 </a:t>
            </a:r>
            <a:r>
              <a:rPr lang="en-US" altLang="ko-KR" dirty="0"/>
              <a:t>: 2 + 3 = 5 BTC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BE7EAD5-9CA7-4CDD-B4BF-84BB4A50DDFA}"/>
              </a:ext>
            </a:extLst>
          </p:cNvPr>
          <p:cNvGrpSpPr/>
          <p:nvPr/>
        </p:nvGrpSpPr>
        <p:grpSpPr>
          <a:xfrm>
            <a:off x="6096000" y="1619908"/>
            <a:ext cx="5828400" cy="3643200"/>
            <a:chOff x="4079776" y="1700213"/>
            <a:chExt cx="5828400" cy="36432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2F0DDD8-5D51-4629-B241-024196DC6B3C}"/>
                </a:ext>
              </a:extLst>
            </p:cNvPr>
            <p:cNvSpPr/>
            <p:nvPr/>
          </p:nvSpPr>
          <p:spPr>
            <a:xfrm>
              <a:off x="4079776" y="1700213"/>
              <a:ext cx="5828400" cy="3643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DCE25906-CA6A-4009-B373-ED6FBEAB7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79776" y="1700213"/>
              <a:ext cx="5826476" cy="36415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76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B1B432-3ED4-47D6-A83E-0456FDFA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r>
              <a:rPr lang="en-US" altLang="ko-KR" dirty="0"/>
              <a:t> &amp; Patricia </a:t>
            </a:r>
            <a:r>
              <a:rPr lang="en-US" altLang="ko-KR" dirty="0" err="1"/>
              <a:t>Trie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D27B9-0CE0-4F8B-8E23-7148111D94F2}"/>
              </a:ext>
            </a:extLst>
          </p:cNvPr>
          <p:cNvSpPr txBox="1"/>
          <p:nvPr/>
        </p:nvSpPr>
        <p:spPr>
          <a:xfrm>
            <a:off x="2517540" y="664819"/>
            <a:ext cx="13242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Trie</a:t>
            </a:r>
            <a:endParaRPr lang="ko-KR" altLang="en-US" sz="5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646F9-091E-4A1B-BAAF-C45F6FB09781}"/>
              </a:ext>
            </a:extLst>
          </p:cNvPr>
          <p:cNvSpPr txBox="1"/>
          <p:nvPr/>
        </p:nvSpPr>
        <p:spPr>
          <a:xfrm>
            <a:off x="7105215" y="664712"/>
            <a:ext cx="38169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Patricia </a:t>
            </a:r>
            <a:r>
              <a:rPr lang="en-US" altLang="ko-KR" sz="5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Trie</a:t>
            </a:r>
            <a:endParaRPr lang="ko-KR" altLang="en-US" sz="5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DF5AAEF2-0313-4E07-9C26-D8D2353A2520}"/>
              </a:ext>
            </a:extLst>
          </p:cNvPr>
          <p:cNvSpPr txBox="1">
            <a:spLocks/>
          </p:cNvSpPr>
          <p:nvPr/>
        </p:nvSpPr>
        <p:spPr>
          <a:xfrm>
            <a:off x="234425" y="1700214"/>
            <a:ext cx="5861576" cy="5005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특정 키 집합의 </a:t>
            </a:r>
            <a:r>
              <a:rPr lang="en-US" altLang="ko-KR" dirty="0"/>
              <a:t>k </a:t>
            </a:r>
            <a:r>
              <a:rPr lang="ko-KR" altLang="en-US" dirty="0"/>
              <a:t>진수 탐색 트리의 한 유형</a:t>
            </a:r>
            <a:endParaRPr lang="en-US" altLang="ko-KR" dirty="0"/>
          </a:p>
          <a:p>
            <a:r>
              <a:rPr lang="ko-KR" altLang="en-US" dirty="0"/>
              <a:t>명시적 </a:t>
            </a:r>
            <a:endParaRPr lang="en-US" altLang="ko-KR" dirty="0"/>
          </a:p>
          <a:p>
            <a:r>
              <a:rPr lang="ko-KR" altLang="en-US" dirty="0"/>
              <a:t>일반적으로 문자열 저장 및  효율적 탐색을 위한 탐색 트리</a:t>
            </a:r>
            <a:endParaRPr lang="en-US" altLang="ko-KR" dirty="0"/>
          </a:p>
          <a:p>
            <a:r>
              <a:rPr lang="en-US" altLang="ko-KR" dirty="0"/>
              <a:t>re</a:t>
            </a:r>
            <a:r>
              <a:rPr lang="en-US" altLang="ko-KR" dirty="0">
                <a:solidFill>
                  <a:srgbClr val="00C8EB"/>
                </a:solidFill>
              </a:rPr>
              <a:t>trie</a:t>
            </a:r>
            <a:r>
              <a:rPr lang="en-US" altLang="ko-KR" dirty="0"/>
              <a:t>val tree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indent="0">
              <a:buFont typeface="Arial" panose="020B0604020202020204" pitchFamily="34" charset="0"/>
              <a:buNone/>
            </a:pPr>
            <a:endParaRPr lang="en-US" altLang="ko-KR" sz="100" dirty="0"/>
          </a:p>
          <a:p>
            <a:pPr lvl="1"/>
            <a:r>
              <a:rPr lang="ko-KR" altLang="en-US" dirty="0"/>
              <a:t>잔액</a:t>
            </a:r>
            <a:r>
              <a:rPr lang="en-US" altLang="ko-KR" dirty="0"/>
              <a:t> = UTXO</a:t>
            </a:r>
            <a:r>
              <a:rPr lang="ko-KR" altLang="en-US" dirty="0"/>
              <a:t>의 합</a:t>
            </a:r>
            <a:r>
              <a:rPr lang="en-US" altLang="ko-KR" dirty="0"/>
              <a:t>,  A</a:t>
            </a:r>
            <a:r>
              <a:rPr lang="ko-KR" altLang="en-US" dirty="0"/>
              <a:t>의 잔액 </a:t>
            </a:r>
            <a:r>
              <a:rPr lang="en-US" altLang="ko-KR" dirty="0"/>
              <a:t>: 2 + 3 = 5 BTC</a:t>
            </a:r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DE1454C8-EC06-4451-B722-F498E0EF099C}"/>
              </a:ext>
            </a:extLst>
          </p:cNvPr>
          <p:cNvSpPr txBox="1">
            <a:spLocks/>
          </p:cNvSpPr>
          <p:nvPr/>
        </p:nvSpPr>
        <p:spPr>
          <a:xfrm>
            <a:off x="6103572" y="1700214"/>
            <a:ext cx="5861576" cy="4784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계정 기반 모델</a:t>
            </a:r>
            <a:endParaRPr lang="en-US" altLang="ko-KR" dirty="0"/>
          </a:p>
          <a:p>
            <a:r>
              <a:rPr lang="ko-KR" altLang="en-US" dirty="0"/>
              <a:t>블록체인 </a:t>
            </a:r>
            <a:r>
              <a:rPr lang="en-US" altLang="ko-KR" dirty="0"/>
              <a:t>+ World State</a:t>
            </a:r>
            <a:r>
              <a:rPr lang="ko-KR" altLang="en-US" dirty="0"/>
              <a:t> </a:t>
            </a:r>
            <a:r>
              <a:rPr lang="en-US" altLang="ko-KR" dirty="0"/>
              <a:t>(Distributed State Machine)</a:t>
            </a:r>
          </a:p>
          <a:p>
            <a:pPr lvl="1"/>
            <a:r>
              <a:rPr lang="ko-KR" altLang="en-US" dirty="0"/>
              <a:t>블록체인 </a:t>
            </a:r>
            <a:r>
              <a:rPr lang="en-US" altLang="ko-KR" dirty="0"/>
              <a:t>: </a:t>
            </a:r>
            <a:r>
              <a:rPr lang="ko-KR" altLang="en-US" dirty="0"/>
              <a:t>상태 탐색 및 검증 정보</a:t>
            </a:r>
            <a:endParaRPr lang="en-US" altLang="ko-KR" dirty="0"/>
          </a:p>
          <a:p>
            <a:pPr lvl="1"/>
            <a:r>
              <a:rPr lang="en-US" altLang="ko-KR" dirty="0"/>
              <a:t>World State : </a:t>
            </a:r>
            <a:r>
              <a:rPr lang="ko-KR" altLang="en-US" dirty="0"/>
              <a:t>계정 상태 목록</a:t>
            </a:r>
            <a:endParaRPr lang="en-US" altLang="ko-KR" dirty="0"/>
          </a:p>
          <a:p>
            <a:r>
              <a:rPr lang="ko-KR" altLang="en-US" dirty="0"/>
              <a:t>이더리움 </a:t>
            </a:r>
            <a:r>
              <a:rPr lang="en-US" altLang="ko-KR" dirty="0"/>
              <a:t>(</a:t>
            </a:r>
            <a:r>
              <a:rPr lang="ko-KR" altLang="en-US" dirty="0"/>
              <a:t>잔액 조회</a:t>
            </a:r>
            <a:r>
              <a:rPr lang="en-US" altLang="ko-KR" dirty="0"/>
              <a:t>: </a:t>
            </a:r>
            <a:r>
              <a:rPr lang="ko-KR" altLang="en-US" dirty="0"/>
              <a:t>계정 상태의 잔액 조회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674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2AC6B9A-B8A9-4BF2-9159-B0191789A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599068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머클</a:t>
            </a:r>
            <a:r>
              <a:rPr lang="ko-KR" altLang="en-US" dirty="0"/>
              <a:t> 트리</a:t>
            </a:r>
            <a:r>
              <a:rPr lang="en-US" altLang="ko-KR" dirty="0"/>
              <a:t>(Merkle Tree)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 err="1"/>
              <a:t>패트리샤</a:t>
            </a:r>
            <a:r>
              <a:rPr lang="ko-KR" altLang="en-US" dirty="0"/>
              <a:t> 트리</a:t>
            </a:r>
            <a:r>
              <a:rPr lang="en-US" altLang="ko-KR" dirty="0"/>
              <a:t>(Patricia Tree)</a:t>
            </a:r>
            <a:r>
              <a:rPr lang="ko-KR" altLang="en-US" dirty="0"/>
              <a:t>의 조합 및 확장한 자료구조</a:t>
            </a:r>
            <a:endParaRPr lang="en-US" altLang="ko-KR" dirty="0"/>
          </a:p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상태 </a:t>
            </a:r>
            <a:r>
              <a:rPr lang="en-US" altLang="ko-KR" dirty="0"/>
              <a:t>Key-Value</a:t>
            </a:r>
            <a:r>
              <a:rPr lang="ko-KR" altLang="en-US" dirty="0"/>
              <a:t> 의</a:t>
            </a:r>
            <a:r>
              <a:rPr lang="en-US" altLang="ko-KR" dirty="0"/>
              <a:t> </a:t>
            </a:r>
            <a:r>
              <a:rPr lang="ko-KR" altLang="en-US" dirty="0"/>
              <a:t>효율적인 탐색 및 관리</a:t>
            </a:r>
            <a:endParaRPr lang="en-US" altLang="ko-KR" dirty="0"/>
          </a:p>
          <a:p>
            <a:pPr lvl="1"/>
            <a:r>
              <a:rPr lang="ko-KR" altLang="en-US" dirty="0"/>
              <a:t>동일 </a:t>
            </a:r>
            <a:r>
              <a:rPr lang="ko-KR" altLang="en-US" dirty="0" err="1"/>
              <a:t>머클</a:t>
            </a:r>
            <a:r>
              <a:rPr lang="ko-KR" altLang="en-US" dirty="0"/>
              <a:t> 트리 재사용</a:t>
            </a:r>
            <a:r>
              <a:rPr lang="en-US" altLang="ko-KR" dirty="0"/>
              <a:t>(</a:t>
            </a:r>
            <a:r>
              <a:rPr lang="ko-KR" altLang="en-US" dirty="0"/>
              <a:t>공유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거래 정보 검증 </a:t>
            </a:r>
            <a:r>
              <a:rPr lang="en-US" altLang="ko-KR" dirty="0"/>
              <a:t>(Merkle Proof)</a:t>
            </a:r>
          </a:p>
          <a:p>
            <a:r>
              <a:rPr lang="en-US" altLang="ko-KR" dirty="0"/>
              <a:t>Path</a:t>
            </a:r>
          </a:p>
          <a:p>
            <a:pPr lvl="1"/>
            <a:r>
              <a:rPr lang="en-US" altLang="ko-KR" dirty="0"/>
              <a:t>Key ➡ Path </a:t>
            </a:r>
            <a:r>
              <a:rPr lang="ko-KR" altLang="en-US" dirty="0"/>
              <a:t>전환 </a:t>
            </a:r>
            <a:r>
              <a:rPr lang="en-US" altLang="ko-KR" dirty="0"/>
              <a:t>: </a:t>
            </a:r>
            <a:r>
              <a:rPr lang="en-US" altLang="ko-KR" dirty="0" err="1"/>
              <a:t>Trie</a:t>
            </a:r>
            <a:r>
              <a:rPr lang="ko-KR" altLang="en-US" dirty="0"/>
              <a:t>별 정의</a:t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StateTrie</a:t>
            </a:r>
            <a:r>
              <a:rPr lang="en-US" altLang="ko-KR" dirty="0"/>
              <a:t>: keccak-256(address) [64]</a:t>
            </a:r>
          </a:p>
          <a:p>
            <a:pPr lvl="1"/>
            <a:r>
              <a:rPr lang="en-US" altLang="ko-KR" dirty="0"/>
              <a:t>nibble(4 bits) </a:t>
            </a:r>
            <a:r>
              <a:rPr lang="ko-KR" altLang="en-US" dirty="0"/>
              <a:t>당 </a:t>
            </a:r>
            <a:r>
              <a:rPr lang="en-US" altLang="ko-KR" dirty="0"/>
              <a:t>path 1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Node</a:t>
            </a:r>
          </a:p>
          <a:p>
            <a:pPr lvl="1"/>
            <a:r>
              <a:rPr lang="en-US" altLang="ko-KR" dirty="0" err="1"/>
              <a:t>ExtensionNode</a:t>
            </a:r>
            <a:r>
              <a:rPr lang="en-US" altLang="ko-KR" dirty="0"/>
              <a:t> : </a:t>
            </a:r>
            <a:r>
              <a:rPr lang="ko-KR" altLang="en-US" dirty="0"/>
              <a:t>공통 </a:t>
            </a:r>
            <a:r>
              <a:rPr lang="en-US" altLang="ko-KR" dirty="0"/>
              <a:t>Path </a:t>
            </a:r>
            <a:r>
              <a:rPr lang="ko-KR" altLang="en-US" dirty="0"/>
              <a:t>압축</a:t>
            </a:r>
            <a:endParaRPr lang="en-US" altLang="ko-KR" dirty="0"/>
          </a:p>
          <a:p>
            <a:pPr lvl="1"/>
            <a:r>
              <a:rPr lang="en-US" altLang="ko-KR" dirty="0" err="1"/>
              <a:t>BranchNode</a:t>
            </a:r>
            <a:r>
              <a:rPr lang="en-US" altLang="ko-KR" dirty="0"/>
              <a:t> : Path </a:t>
            </a:r>
            <a:r>
              <a:rPr lang="ko-KR" altLang="en-US" dirty="0"/>
              <a:t>분기</a:t>
            </a:r>
            <a:endParaRPr lang="en-US" altLang="ko-KR" dirty="0"/>
          </a:p>
          <a:p>
            <a:pPr lvl="1"/>
            <a:r>
              <a:rPr lang="en-US" altLang="ko-KR" dirty="0" err="1"/>
              <a:t>LeafNode</a:t>
            </a:r>
            <a:r>
              <a:rPr lang="en-US" altLang="ko-KR" dirty="0"/>
              <a:t> : Value </a:t>
            </a:r>
            <a:r>
              <a:rPr lang="ko-KR" altLang="en-US" dirty="0"/>
              <a:t>저장</a:t>
            </a:r>
            <a:endParaRPr lang="en-US" altLang="ko-KR" dirty="0"/>
          </a:p>
          <a:p>
            <a:r>
              <a:rPr lang="en-US" altLang="ko-KR" dirty="0"/>
              <a:t>Node Key ➡ Node Value</a:t>
            </a:r>
          </a:p>
          <a:p>
            <a:pPr lvl="1"/>
            <a:r>
              <a:rPr lang="en-US" altLang="ko-KR" dirty="0"/>
              <a:t>Node Key = keccak-256( Node Value )</a:t>
            </a:r>
          </a:p>
          <a:p>
            <a:pPr lvl="1"/>
            <a:r>
              <a:rPr lang="en-US" altLang="ko-KR" dirty="0"/>
              <a:t>Node Value = RLP(Value)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FF44D1F-E637-4075-A346-46E8C214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확장 </a:t>
            </a:r>
            <a:r>
              <a:rPr lang="ko-KR" altLang="en-US" dirty="0" err="1"/>
              <a:t>머클</a:t>
            </a:r>
            <a:r>
              <a:rPr lang="ko-KR" altLang="en-US" dirty="0"/>
              <a:t> </a:t>
            </a:r>
            <a:r>
              <a:rPr lang="ko-KR" altLang="en-US" dirty="0" err="1"/>
              <a:t>패트리샤</a:t>
            </a:r>
            <a:r>
              <a:rPr lang="ko-KR" altLang="en-US" dirty="0"/>
              <a:t> 트리 </a:t>
            </a:r>
            <a:r>
              <a:rPr lang="en-US" altLang="ko-KR" dirty="0"/>
              <a:t>(MPT, Modified Merkle Patricia Tree (</a:t>
            </a:r>
            <a:r>
              <a:rPr lang="en-US" altLang="ko-KR" dirty="0" err="1"/>
              <a:t>Trie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3F8CC2B-21F1-4144-A809-13D100906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955" y="1268760"/>
            <a:ext cx="7636693" cy="539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69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F62408-47C5-41D7-B842-34F74700B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Truffle : Command-line EVM IDE(</a:t>
            </a:r>
            <a:r>
              <a:rPr lang="ko-KR" altLang="en-US" dirty="0"/>
              <a:t>통합 개발 환경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BC3175-E06D-470D-BB8E-D434865A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</a:t>
            </a:r>
            <a:r>
              <a:rPr lang="en-US" altLang="ko-KR" dirty="0"/>
              <a:t>[ Truffle ]</a:t>
            </a:r>
            <a:endParaRPr lang="ko-KR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C9BFAD1-1C57-49AC-ABF3-D6D669573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778" y="1124744"/>
            <a:ext cx="11445922" cy="3046988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npm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install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-g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truffle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C57633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mkdir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deep-dive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deep-dive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truffle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init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tree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├──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contracts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│   └──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Migrations.sol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├──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migrations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│   └── 1_initial_migration.js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├──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test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└── truffle-config.js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A78E5D3-E3AC-4498-9D39-95ABEC4CB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4611891"/>
            <a:ext cx="11445873" cy="2062103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# 컴파일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truffle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compile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# 테스트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truffle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test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# 배포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truffle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migrate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253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856C1D4-53DE-4F2D-8C77-C79D80594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5922492"/>
          </a:xfrm>
        </p:spPr>
        <p:txBody>
          <a:bodyPr>
            <a:normAutofit/>
          </a:bodyPr>
          <a:lstStyle/>
          <a:p>
            <a:r>
              <a:rPr lang="en-US" altLang="ko-KR" b="1" dirty="0"/>
              <a:t>Extension Node</a:t>
            </a:r>
            <a:r>
              <a:rPr lang="en-US" altLang="ko-KR" dirty="0"/>
              <a:t> : </a:t>
            </a:r>
            <a:r>
              <a:rPr lang="ko-KR" altLang="en-US" dirty="0"/>
              <a:t>공통 </a:t>
            </a:r>
            <a:r>
              <a:rPr lang="en-US" altLang="ko-KR" dirty="0"/>
              <a:t>path </a:t>
            </a:r>
            <a:r>
              <a:rPr lang="ko-KR" altLang="en-US" dirty="0"/>
              <a:t>압축 노드</a:t>
            </a:r>
            <a:r>
              <a:rPr lang="en-US" altLang="ko-KR" dirty="0"/>
              <a:t>, [ </a:t>
            </a:r>
            <a:r>
              <a:rPr lang="en-US" altLang="ko-KR" dirty="0" err="1"/>
              <a:t>encodedPath</a:t>
            </a:r>
            <a:r>
              <a:rPr lang="en-US" altLang="ko-KR" dirty="0"/>
              <a:t> , value 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900" dirty="0"/>
          </a:p>
          <a:p>
            <a:r>
              <a:rPr lang="en-US" altLang="ko-KR" b="1" dirty="0"/>
              <a:t>Branch Node</a:t>
            </a:r>
            <a:r>
              <a:rPr lang="en-US" altLang="ko-KR" dirty="0"/>
              <a:t> : </a:t>
            </a:r>
            <a:r>
              <a:rPr lang="ko-KR" altLang="en-US" dirty="0"/>
              <a:t>분기 노드</a:t>
            </a:r>
            <a:r>
              <a:rPr lang="en-US" altLang="ko-KR" dirty="0"/>
              <a:t>, [ i</a:t>
            </a:r>
            <a:r>
              <a:rPr lang="en-US" altLang="ko-KR" baseline="-25000" dirty="0"/>
              <a:t>0</a:t>
            </a:r>
            <a:r>
              <a:rPr lang="en-US" altLang="ko-KR" dirty="0"/>
              <a:t>, i</a:t>
            </a:r>
            <a:r>
              <a:rPr lang="en-US" altLang="ko-KR" baseline="-25000" dirty="0"/>
              <a:t>1</a:t>
            </a:r>
            <a:r>
              <a:rPr lang="en-US" altLang="ko-KR" dirty="0"/>
              <a:t>, …, i</a:t>
            </a:r>
            <a:r>
              <a:rPr lang="en-US" altLang="ko-KR" baseline="-25000" dirty="0"/>
              <a:t>15</a:t>
            </a:r>
            <a:r>
              <a:rPr lang="en-US" altLang="ko-KR" dirty="0"/>
              <a:t>, value ] (17)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900" dirty="0"/>
          </a:p>
          <a:p>
            <a:r>
              <a:rPr lang="en-US" altLang="ko-KR" b="1" dirty="0"/>
              <a:t>Leaf Node</a:t>
            </a:r>
            <a:r>
              <a:rPr lang="en-US" altLang="ko-KR" dirty="0"/>
              <a:t> : Value </a:t>
            </a:r>
            <a:r>
              <a:rPr lang="ko-KR" altLang="en-US" dirty="0"/>
              <a:t>저장 노드</a:t>
            </a:r>
            <a:r>
              <a:rPr lang="en-US" altLang="ko-KR" dirty="0"/>
              <a:t>, [ </a:t>
            </a:r>
            <a:r>
              <a:rPr lang="en-US" altLang="ko-KR" dirty="0" err="1"/>
              <a:t>encodedPath</a:t>
            </a:r>
            <a:r>
              <a:rPr lang="en-US" altLang="ko-KR" dirty="0"/>
              <a:t> , value ]</a:t>
            </a:r>
          </a:p>
          <a:p>
            <a:endParaRPr lang="en-US" altLang="ko-KR" dirty="0"/>
          </a:p>
          <a:p>
            <a:endParaRPr lang="en-US" altLang="ko-KR" dirty="0"/>
          </a:p>
          <a:p>
            <a:pPr indent="0">
              <a:buNone/>
            </a:pPr>
            <a:endParaRPr lang="en-US" altLang="ko-KR" sz="400" dirty="0"/>
          </a:p>
          <a:p>
            <a:r>
              <a:rPr lang="en-US" altLang="ko-KR" dirty="0"/>
              <a:t>Null Node  : "" (</a:t>
            </a:r>
            <a:r>
              <a:rPr lang="ko-KR" altLang="en-US" dirty="0"/>
              <a:t>빈 문자열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42E13B4-9366-4472-9F53-F48DFC5D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Merkle Patricia </a:t>
            </a:r>
            <a:r>
              <a:rPr lang="en-US" altLang="ko-KR" dirty="0" err="1"/>
              <a:t>Trie</a:t>
            </a:r>
            <a:r>
              <a:rPr lang="en-US" altLang="ko-KR" dirty="0"/>
              <a:t> [ Node (1/3) ]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FEFA54-E423-4058-B8B8-802ABB05A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140844"/>
              </p:ext>
            </p:extLst>
          </p:nvPr>
        </p:nvGraphicFramePr>
        <p:xfrm>
          <a:off x="477875" y="2596708"/>
          <a:ext cx="7740000" cy="670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50439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49061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883081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06571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771037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30255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449728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65887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27364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239441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207841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860824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496199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51831836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345200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c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e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f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현재</a:t>
                      </a:r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path</a:t>
                      </a:r>
                      <a:r>
                        <a:rPr lang="ko-KR" altLang="en-US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의 </a:t>
                      </a:r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61A4672-E3E3-4662-8F5F-4D9903EF9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900448"/>
              </p:ext>
            </p:extLst>
          </p:nvPr>
        </p:nvGraphicFramePr>
        <p:xfrm>
          <a:off x="477875" y="1099724"/>
          <a:ext cx="5593601" cy="670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1993601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encodedPath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HP Encoding(Extension, shared path)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Branch Node Key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9F276F7-2F73-4B16-BB41-3415061F0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217132"/>
              </p:ext>
            </p:extLst>
          </p:nvPr>
        </p:nvGraphicFramePr>
        <p:xfrm>
          <a:off x="477875" y="4549721"/>
          <a:ext cx="4320000" cy="670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encodedPath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HP Encoding(Leaf, key suffix)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sp>
        <p:nvSpPr>
          <p:cNvPr id="8" name="오른쪽 대괄호 7">
            <a:extLst>
              <a:ext uri="{FF2B5EF4-FFF2-40B4-BE49-F238E27FC236}">
                <a16:creationId xmlns:a16="http://schemas.microsoft.com/office/drawing/2014/main" id="{5EC0191C-5D48-4F09-99E4-7BFA042CDCDC}"/>
              </a:ext>
            </a:extLst>
          </p:cNvPr>
          <p:cNvSpPr/>
          <p:nvPr/>
        </p:nvSpPr>
        <p:spPr>
          <a:xfrm rot="5400000">
            <a:off x="3243004" y="661974"/>
            <a:ext cx="233381" cy="5616625"/>
          </a:xfrm>
          <a:prstGeom prst="rightBracket">
            <a:avLst>
              <a:gd name="adj" fmla="val 0"/>
            </a:avLst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479A77-C991-4F94-B72C-8D1F359E8F6B}"/>
              </a:ext>
            </a:extLst>
          </p:cNvPr>
          <p:cNvSpPr txBox="1"/>
          <p:nvPr/>
        </p:nvSpPr>
        <p:spPr>
          <a:xfrm>
            <a:off x="545893" y="3592511"/>
            <a:ext cx="588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index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와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path 1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개가 매칭되는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Next Node Key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또는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Null Node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8729E334-4FE0-4482-9668-5E67817BC842}"/>
              </a:ext>
            </a:extLst>
          </p:cNvPr>
          <p:cNvSpPr txBox="1">
            <a:spLocks/>
          </p:cNvSpPr>
          <p:nvPr/>
        </p:nvSpPr>
        <p:spPr>
          <a:xfrm>
            <a:off x="10776520" y="673941"/>
            <a:ext cx="1139201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000" b="1" dirty="0"/>
              <a:t>Key (</a:t>
            </a:r>
            <a:r>
              <a:rPr lang="ko-KR" altLang="en-US" sz="1000" b="1" dirty="0"/>
              <a:t>세로</a:t>
            </a:r>
            <a:r>
              <a:rPr lang="en-US" altLang="ko-KR" sz="1000" b="1" dirty="0"/>
              <a:t>)</a:t>
            </a:r>
            <a:br>
              <a:rPr lang="en-US" altLang="ko-KR" sz="1000" dirty="0"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FF80B1"/>
                </a:solidFill>
                <a:latin typeface="Consolas" panose="020B0609020204030204" pitchFamily="49" charset="0"/>
              </a:rPr>
              <a:t>1 1 1 1</a:t>
            </a:r>
            <a:br>
              <a:rPr lang="en-US" altLang="ko-KR" sz="1000" dirty="0">
                <a:solidFill>
                  <a:srgbClr val="FF80B1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FF80B1"/>
                </a:solidFill>
                <a:latin typeface="Consolas" panose="020B0609020204030204" pitchFamily="49" charset="0"/>
              </a:rPr>
              <a:t>2 2 2 2</a:t>
            </a:r>
            <a:br>
              <a:rPr lang="en-US" altLang="ko-KR" sz="1000" dirty="0">
                <a:solidFill>
                  <a:srgbClr val="FF80B1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FF80B1"/>
                </a:solidFill>
                <a:latin typeface="Consolas" panose="020B0609020204030204" pitchFamily="49" charset="0"/>
              </a:rPr>
              <a:t>3 3 3 3</a:t>
            </a:r>
            <a:br>
              <a:rPr lang="en-US" altLang="ko-KR" sz="1000" dirty="0">
                <a:latin typeface="Consolas" panose="020B0609020204030204" pitchFamily="49" charset="0"/>
              </a:rPr>
            </a:br>
            <a:r>
              <a:rPr lang="en-US" altLang="ko-KR" sz="1000" dirty="0">
                <a:latin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FFC700"/>
                </a:solidFill>
                <a:latin typeface="Consolas" panose="020B0609020204030204" pitchFamily="49" charset="0"/>
              </a:rPr>
              <a:t>1 6 c</a:t>
            </a:r>
            <a:br>
              <a:rPr lang="en-US" altLang="ko-KR" sz="1000" dirty="0"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B99FFF"/>
                </a:solidFill>
                <a:latin typeface="Consolas" panose="020B0609020204030204" pitchFamily="49" charset="0"/>
              </a:rPr>
              <a:t>  a </a:t>
            </a:r>
            <a:r>
              <a:rPr lang="en-US" altLang="ko-KR" sz="1000" dirty="0" err="1">
                <a:solidFill>
                  <a:srgbClr val="B99FFF"/>
                </a:solidFill>
                <a:latin typeface="Consolas" panose="020B0609020204030204" pitchFamily="49" charset="0"/>
              </a:rPr>
              <a:t>a</a:t>
            </a:r>
            <a:br>
              <a:rPr lang="en-US" altLang="ko-KR" sz="1000" dirty="0">
                <a:latin typeface="Consolas" panose="020B0609020204030204" pitchFamily="49" charset="0"/>
              </a:rPr>
            </a:br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B99FFF"/>
                </a:solidFill>
                <a:latin typeface="Consolas" panose="020B0609020204030204" pitchFamily="49" charset="0"/>
              </a:rPr>
              <a:t>b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7D7EDB2-3F54-4FA3-B458-90F2AE66E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303948"/>
              </p:ext>
            </p:extLst>
          </p:nvPr>
        </p:nvGraphicFramePr>
        <p:xfrm>
          <a:off x="9015749" y="673941"/>
          <a:ext cx="1546672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73336">
                  <a:extLst>
                    <a:ext uri="{9D8B030D-6E8A-4147-A177-3AD203B41FA5}">
                      <a16:colId xmlns:a16="http://schemas.microsoft.com/office/drawing/2014/main" val="3352869155"/>
                    </a:ext>
                  </a:extLst>
                </a:gridCol>
                <a:gridCol w="773336">
                  <a:extLst>
                    <a:ext uri="{9D8B030D-6E8A-4147-A177-3AD203B41FA5}">
                      <a16:colId xmlns:a16="http://schemas.microsoft.com/office/drawing/2014/main" val="299849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781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0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endParaRPr lang="ko-KR" altLang="en-US" sz="1000" b="0" dirty="0">
                        <a:solidFill>
                          <a:srgbClr val="FF80B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0x02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85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0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en-US" altLang="ko-KR" sz="1000" b="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b="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000" b="0" dirty="0">
                        <a:solidFill>
                          <a:srgbClr val="B99FFF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0x03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0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0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en-US" altLang="ko-KR" sz="1000" b="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altLang="ko-KR" sz="1000" b="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ab</a:t>
                      </a:r>
                      <a:endParaRPr lang="ko-KR" altLang="en-US" sz="1000" b="0" dirty="0">
                        <a:solidFill>
                          <a:srgbClr val="B99FFF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0x04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293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0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en-US" altLang="ko-KR" sz="1000" b="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endParaRPr lang="ko-KR" altLang="en-US" sz="1000" b="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0x05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7354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5490D84-2CC3-4439-86F4-BAB10EE06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40054"/>
              </p:ext>
            </p:extLst>
          </p:nvPr>
        </p:nvGraphicFramePr>
        <p:xfrm>
          <a:off x="9546614" y="2315685"/>
          <a:ext cx="1803540" cy="67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177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90177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Extension Node (0x)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shared path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000" b="0" baseline="0" dirty="0">
                          <a:solidFill>
                            <a:srgbClr val="FF80B1"/>
                          </a:solidFill>
                          <a:latin typeface="Arial" panose="020B0604020202020204" pitchFamily="34" charset="0"/>
                        </a:rPr>
                        <a:t>123</a:t>
                      </a:r>
                      <a:endParaRPr lang="ko-KR" altLang="en-US" sz="1000" b="0" baseline="0" dirty="0">
                        <a:solidFill>
                          <a:srgbClr val="FF80B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8A7FC93-86F0-4EAF-995C-55BA1DE4F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216257"/>
              </p:ext>
            </p:extLst>
          </p:nvPr>
        </p:nvGraphicFramePr>
        <p:xfrm>
          <a:off x="9010650" y="5980973"/>
          <a:ext cx="1440000" cy="67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Leaf Node 1 (0x1231)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 suffix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0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a</a:t>
                      </a:r>
                      <a:endParaRPr lang="ko-KR" altLang="en-US" sz="10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0x03</a:t>
                      </a:r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9A8639B-2CE8-4D99-AAD7-F115CE10A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241429"/>
              </p:ext>
            </p:extLst>
          </p:nvPr>
        </p:nvGraphicFramePr>
        <p:xfrm>
          <a:off x="9010650" y="3269562"/>
          <a:ext cx="2917548" cy="67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5728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3698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  <a:gridCol w="280177">
                  <a:extLst>
                    <a:ext uri="{9D8B030D-6E8A-4147-A177-3AD203B41FA5}">
                      <a16:colId xmlns:a16="http://schemas.microsoft.com/office/drawing/2014/main" val="1450977592"/>
                    </a:ext>
                  </a:extLst>
                </a:gridCol>
                <a:gridCol w="369800">
                  <a:extLst>
                    <a:ext uri="{9D8B030D-6E8A-4147-A177-3AD203B41FA5}">
                      <a16:colId xmlns:a16="http://schemas.microsoft.com/office/drawing/2014/main" val="940968398"/>
                    </a:ext>
                  </a:extLst>
                </a:gridCol>
                <a:gridCol w="280177">
                  <a:extLst>
                    <a:ext uri="{9D8B030D-6E8A-4147-A177-3AD203B41FA5}">
                      <a16:colId xmlns:a16="http://schemas.microsoft.com/office/drawing/2014/main" val="173450566"/>
                    </a:ext>
                  </a:extLst>
                </a:gridCol>
                <a:gridCol w="369800">
                  <a:extLst>
                    <a:ext uri="{9D8B030D-6E8A-4147-A177-3AD203B41FA5}">
                      <a16:colId xmlns:a16="http://schemas.microsoft.com/office/drawing/2014/main" val="3064024936"/>
                    </a:ext>
                  </a:extLst>
                </a:gridCol>
                <a:gridCol w="280177">
                  <a:extLst>
                    <a:ext uri="{9D8B030D-6E8A-4147-A177-3AD203B41FA5}">
                      <a16:colId xmlns:a16="http://schemas.microsoft.com/office/drawing/2014/main" val="2997154642"/>
                    </a:ext>
                  </a:extLst>
                </a:gridCol>
                <a:gridCol w="226393">
                  <a:extLst>
                    <a:ext uri="{9D8B030D-6E8A-4147-A177-3AD203B41FA5}">
                      <a16:colId xmlns:a16="http://schemas.microsoft.com/office/drawing/2014/main" val="1212635845"/>
                    </a:ext>
                  </a:extLst>
                </a:gridCol>
                <a:gridCol w="485496">
                  <a:extLst>
                    <a:ext uri="{9D8B030D-6E8A-4147-A177-3AD203B41FA5}">
                      <a16:colId xmlns:a16="http://schemas.microsoft.com/office/drawing/2014/main" val="709191775"/>
                    </a:ext>
                  </a:extLst>
                </a:gridCol>
              </a:tblGrid>
              <a:tr h="105304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Branch Node (0x123)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400879"/>
                  </a:ext>
                </a:extLst>
              </a:tr>
              <a:tr h="105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c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f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10530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0x02</a:t>
                      </a:r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8D2D42C-5A32-45CF-A417-766070305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42851"/>
              </p:ext>
            </p:extLst>
          </p:nvPr>
        </p:nvGraphicFramePr>
        <p:xfrm>
          <a:off x="9728384" y="5129100"/>
          <a:ext cx="1440000" cy="67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Leaf Node 2 (0x1236)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 suffix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0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ab</a:t>
                      </a:r>
                      <a:endParaRPr lang="ko-KR" altLang="en-US" sz="10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0x04</a:t>
                      </a:r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75385DF5-AAA9-43AC-B0A7-770DAACF4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52989"/>
              </p:ext>
            </p:extLst>
          </p:nvPr>
        </p:nvGraphicFramePr>
        <p:xfrm>
          <a:off x="10477347" y="4223439"/>
          <a:ext cx="1440000" cy="67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Leaf Node 3 (0x123c)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 suffix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0x05</a:t>
                      </a:r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6D1D6-2D06-48F1-A59D-DEE73948F6FE}"/>
              </a:ext>
            </a:extLst>
          </p:cNvPr>
          <p:cNvCxnSpPr/>
          <p:nvPr/>
        </p:nvCxnSpPr>
        <p:spPr>
          <a:xfrm>
            <a:off x="8640582" y="671513"/>
            <a:ext cx="0" cy="592583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187E6E5-6696-4FD2-BD2D-11D171EEC01F}"/>
              </a:ext>
            </a:extLst>
          </p:cNvPr>
          <p:cNvCxnSpPr>
            <a:cxnSpLocks/>
          </p:cNvCxnSpPr>
          <p:nvPr/>
        </p:nvCxnSpPr>
        <p:spPr>
          <a:xfrm>
            <a:off x="10920536" y="2891538"/>
            <a:ext cx="0" cy="37802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8669000-9C69-4A7C-959B-8321B939452F}"/>
              </a:ext>
            </a:extLst>
          </p:cNvPr>
          <p:cNvCxnSpPr>
            <a:cxnSpLocks/>
          </p:cNvCxnSpPr>
          <p:nvPr/>
        </p:nvCxnSpPr>
        <p:spPr>
          <a:xfrm>
            <a:off x="10776520" y="3827642"/>
            <a:ext cx="0" cy="39579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2ECED42-DD4E-4399-AEC5-42BDED8D2A2D}"/>
              </a:ext>
            </a:extLst>
          </p:cNvPr>
          <p:cNvCxnSpPr>
            <a:cxnSpLocks/>
          </p:cNvCxnSpPr>
          <p:nvPr/>
        </p:nvCxnSpPr>
        <p:spPr>
          <a:xfrm>
            <a:off x="10128448" y="3827642"/>
            <a:ext cx="0" cy="130145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7EACAF-8AF9-495F-B9DA-D3B9E96C59B8}"/>
              </a:ext>
            </a:extLst>
          </p:cNvPr>
          <p:cNvCxnSpPr>
            <a:cxnSpLocks/>
          </p:cNvCxnSpPr>
          <p:nvPr/>
        </p:nvCxnSpPr>
        <p:spPr>
          <a:xfrm>
            <a:off x="9433873" y="3827642"/>
            <a:ext cx="0" cy="215333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F1446FB-4DF8-4BE7-9433-C7883018194D}"/>
              </a:ext>
            </a:extLst>
          </p:cNvPr>
          <p:cNvSpPr txBox="1"/>
          <p:nvPr/>
        </p:nvSpPr>
        <p:spPr>
          <a:xfrm>
            <a:off x="8653618" y="2023978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HP Encoding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제외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88C0CDF-3E79-406B-A2EA-C98E25D42604}"/>
              </a:ext>
            </a:extLst>
          </p:cNvPr>
          <p:cNvCxnSpPr/>
          <p:nvPr/>
        </p:nvCxnSpPr>
        <p:spPr>
          <a:xfrm>
            <a:off x="8760296" y="2016604"/>
            <a:ext cx="3155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667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669BBB8-80DD-4DEE-8BC7-84350DC96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HP Encoding (Hex-Prefix Encoding)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Extension Node</a:t>
            </a:r>
            <a:r>
              <a:rPr lang="ko-KR" altLang="en-US" dirty="0"/>
              <a:t>와</a:t>
            </a:r>
            <a:r>
              <a:rPr lang="en-US" altLang="ko-KR" dirty="0"/>
              <a:t> Leaf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의 </a:t>
            </a:r>
            <a:r>
              <a:rPr lang="en-US" altLang="ko-KR" dirty="0"/>
              <a:t>path Encoding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목적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Extension Node </a:t>
            </a:r>
            <a:r>
              <a:rPr lang="ko-KR" altLang="en-US" dirty="0"/>
              <a:t>와 </a:t>
            </a:r>
            <a:r>
              <a:rPr lang="en-US" altLang="ko-KR" dirty="0"/>
              <a:t>Leaf Node</a:t>
            </a:r>
            <a:r>
              <a:rPr lang="ko-KR" altLang="en-US" dirty="0"/>
              <a:t> 구분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nibble (4 bits) </a:t>
            </a:r>
            <a:r>
              <a:rPr lang="ko-KR" altLang="en-US" dirty="0"/>
              <a:t>시퀀스를 </a:t>
            </a:r>
            <a:r>
              <a:rPr lang="en-US" altLang="ko-KR" dirty="0"/>
              <a:t>byte (8 byte) </a:t>
            </a:r>
            <a:r>
              <a:rPr lang="ko-KR" altLang="en-US" dirty="0"/>
              <a:t>시퀀스로 변환</a:t>
            </a:r>
            <a:br>
              <a:rPr lang="en-US" altLang="ko-KR" dirty="0"/>
            </a:br>
            <a:r>
              <a:rPr lang="en-US" altLang="ko-KR" dirty="0"/>
              <a:t>path </a:t>
            </a:r>
            <a:r>
              <a:rPr lang="ko-KR" altLang="en-US" dirty="0"/>
              <a:t>길이가 홀수 인 경우 </a:t>
            </a:r>
            <a:r>
              <a:rPr lang="en-US" altLang="ko-KR" dirty="0"/>
              <a:t>path</a:t>
            </a:r>
            <a:r>
              <a:rPr lang="ko-KR" altLang="en-US" dirty="0"/>
              <a:t>의 첫번째 </a:t>
            </a:r>
            <a:r>
              <a:rPr lang="en-US" altLang="ko-KR" dirty="0"/>
              <a:t>nibble</a:t>
            </a:r>
            <a:r>
              <a:rPr lang="ko-KR" altLang="en-US" dirty="0"/>
              <a:t>을 </a:t>
            </a:r>
            <a:r>
              <a:rPr lang="en-US" altLang="ko-KR" dirty="0"/>
              <a:t>prefix</a:t>
            </a:r>
            <a:r>
              <a:rPr lang="ko-KR" altLang="en-US" dirty="0"/>
              <a:t>에 </a:t>
            </a:r>
            <a:r>
              <a:rPr lang="en-US" altLang="ko-KR" dirty="0"/>
              <a:t>append (1byte </a:t>
            </a:r>
            <a:r>
              <a:rPr lang="ko-KR" altLang="en-US" dirty="0"/>
              <a:t>절약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DF45E87-5037-4C4A-B923-56908F63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Merkle Patricia </a:t>
            </a:r>
            <a:r>
              <a:rPr lang="en-US" altLang="ko-KR" dirty="0" err="1"/>
              <a:t>Trie</a:t>
            </a:r>
            <a:r>
              <a:rPr lang="en-US" altLang="ko-KR" dirty="0"/>
              <a:t> [ HP Encoding (2/3) ]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4E4888E-0F69-4B24-9C85-D6CA591D5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778622"/>
              </p:ext>
            </p:extLst>
          </p:nvPr>
        </p:nvGraphicFramePr>
        <p:xfrm>
          <a:off x="220662" y="3429000"/>
          <a:ext cx="7704858" cy="2651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687908936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3337208782"/>
                    </a:ext>
                  </a:extLst>
                </a:gridCol>
                <a:gridCol w="1217295">
                  <a:extLst>
                    <a:ext uri="{9D8B030D-6E8A-4147-A177-3AD203B41FA5}">
                      <a16:colId xmlns:a16="http://schemas.microsoft.com/office/drawing/2014/main" val="66606250"/>
                    </a:ext>
                  </a:extLst>
                </a:gridCol>
                <a:gridCol w="1222693">
                  <a:extLst>
                    <a:ext uri="{9D8B030D-6E8A-4147-A177-3AD203B41FA5}">
                      <a16:colId xmlns:a16="http://schemas.microsoft.com/office/drawing/2014/main" val="1556401750"/>
                    </a:ext>
                  </a:extLst>
                </a:gridCol>
                <a:gridCol w="1093597">
                  <a:extLst>
                    <a:ext uri="{9D8B030D-6E8A-4147-A177-3AD203B41FA5}">
                      <a16:colId xmlns:a16="http://schemas.microsoft.com/office/drawing/2014/main" val="2530415615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36750873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Hex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Bits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Node</a:t>
                      </a:r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Type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Path </a:t>
                      </a:r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HP Prefix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예제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617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ko-KR" altLang="en-US" sz="1600" b="0" baseline="0" dirty="0">
                        <a:solidFill>
                          <a:srgbClr val="00C8EB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0000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Extension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짝수</a:t>
                      </a:r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(even)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6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  <a:endParaRPr lang="ko-KR" altLang="en-US" sz="1600" b="0" dirty="0">
                        <a:solidFill>
                          <a:srgbClr val="00C8EB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HP(Extension,  0x</a:t>
                      </a:r>
                      <a:r>
                        <a:rPr lang="en-US" altLang="ko-KR" sz="16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1234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=            0x</a:t>
                      </a:r>
                      <a:r>
                        <a:rPr lang="en-US" altLang="ko-KR" sz="16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  <a:r>
                        <a:rPr lang="en-US" altLang="ko-KR" sz="16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1234</a:t>
                      </a:r>
                      <a:endParaRPr lang="ko-KR" altLang="en-US" sz="1600" b="0" dirty="0">
                        <a:solidFill>
                          <a:srgbClr val="FF80B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926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600" b="0" baseline="0" dirty="0">
                        <a:solidFill>
                          <a:srgbClr val="00C8EB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0001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Extension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홀수</a:t>
                      </a:r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(odd)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6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6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□</a:t>
                      </a:r>
                      <a:endParaRPr lang="ko-KR" altLang="en-US" sz="1600" b="0" dirty="0">
                        <a:solidFill>
                          <a:srgbClr val="FF80B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HP(Extension, 0x</a:t>
                      </a:r>
                      <a:r>
                        <a:rPr lang="en-US" altLang="ko-KR" sz="16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12345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=            0x</a:t>
                      </a:r>
                      <a:r>
                        <a:rPr lang="en-US" altLang="ko-KR" sz="16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6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12345</a:t>
                      </a:r>
                      <a:endParaRPr lang="ko-KR" altLang="en-US" sz="1600" b="0" dirty="0">
                        <a:solidFill>
                          <a:srgbClr val="FF80B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081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ko-KR" altLang="en-US" sz="1600" b="0" baseline="0" dirty="0">
                        <a:solidFill>
                          <a:srgbClr val="00C8EB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0010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Leaf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짝수</a:t>
                      </a:r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(even)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6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ko-KR" altLang="en-US" sz="1600" b="0" dirty="0">
                        <a:solidFill>
                          <a:srgbClr val="00C8EB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HP(     Leaf,  0x</a:t>
                      </a:r>
                      <a:r>
                        <a:rPr lang="en-US" altLang="ko-KR" sz="16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1234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=            0x</a:t>
                      </a:r>
                      <a:r>
                        <a:rPr lang="en-US" altLang="ko-KR" sz="16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altLang="ko-KR" sz="16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1234</a:t>
                      </a:r>
                      <a:endParaRPr lang="ko-KR" altLang="en-US" sz="1600" b="0" dirty="0">
                        <a:solidFill>
                          <a:srgbClr val="FF80B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00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ko-KR" altLang="en-US" sz="1600" b="0" baseline="0" dirty="0">
                        <a:solidFill>
                          <a:srgbClr val="00C8EB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0011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Leaf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홀수</a:t>
                      </a:r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(odd)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6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altLang="ko-KR" sz="16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□</a:t>
                      </a:r>
                      <a:endParaRPr lang="ko-KR" altLang="en-US" sz="1600" b="0" dirty="0">
                        <a:solidFill>
                          <a:srgbClr val="FF80B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HP(     Leaf, 0x</a:t>
                      </a:r>
                      <a:r>
                        <a:rPr lang="en-US" altLang="ko-KR" sz="16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12345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=            0x</a:t>
                      </a:r>
                      <a:r>
                        <a:rPr lang="en-US" altLang="ko-KR" sz="16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altLang="ko-KR" sz="16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12345</a:t>
                      </a:r>
                      <a:endParaRPr lang="ko-KR" altLang="en-US" sz="1600" b="0" dirty="0">
                        <a:solidFill>
                          <a:srgbClr val="FF80B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180938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C16B50AF-A2E2-4726-BB0B-16CB4E144D63}"/>
              </a:ext>
            </a:extLst>
          </p:cNvPr>
          <p:cNvSpPr txBox="1">
            <a:spLocks/>
          </p:cNvSpPr>
          <p:nvPr/>
        </p:nvSpPr>
        <p:spPr>
          <a:xfrm>
            <a:off x="10776520" y="673941"/>
            <a:ext cx="1139201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000" b="1" dirty="0"/>
              <a:t>Key (</a:t>
            </a:r>
            <a:r>
              <a:rPr lang="ko-KR" altLang="en-US" sz="1000" b="1" dirty="0"/>
              <a:t>세로</a:t>
            </a:r>
            <a:r>
              <a:rPr lang="en-US" altLang="ko-KR" sz="1000" b="1" dirty="0"/>
              <a:t>)</a:t>
            </a:r>
            <a:br>
              <a:rPr lang="en-US" altLang="ko-KR" sz="1000" dirty="0"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FF80B1"/>
                </a:solidFill>
                <a:latin typeface="Consolas" panose="020B0609020204030204" pitchFamily="49" charset="0"/>
              </a:rPr>
              <a:t>1 1 1 1</a:t>
            </a:r>
            <a:br>
              <a:rPr lang="en-US" altLang="ko-KR" sz="1000" dirty="0">
                <a:solidFill>
                  <a:srgbClr val="FF80B1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FF80B1"/>
                </a:solidFill>
                <a:latin typeface="Consolas" panose="020B0609020204030204" pitchFamily="49" charset="0"/>
              </a:rPr>
              <a:t>2 2 2 2</a:t>
            </a:r>
            <a:br>
              <a:rPr lang="en-US" altLang="ko-KR" sz="1000" dirty="0">
                <a:solidFill>
                  <a:srgbClr val="FF80B1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FF80B1"/>
                </a:solidFill>
                <a:latin typeface="Consolas" panose="020B0609020204030204" pitchFamily="49" charset="0"/>
              </a:rPr>
              <a:t>3 3 3 3</a:t>
            </a:r>
            <a:br>
              <a:rPr lang="en-US" altLang="ko-KR" sz="1000" dirty="0">
                <a:latin typeface="Consolas" panose="020B0609020204030204" pitchFamily="49" charset="0"/>
              </a:rPr>
            </a:br>
            <a:r>
              <a:rPr lang="en-US" altLang="ko-KR" sz="1000" dirty="0">
                <a:latin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FFC700"/>
                </a:solidFill>
                <a:latin typeface="Consolas" panose="020B0609020204030204" pitchFamily="49" charset="0"/>
              </a:rPr>
              <a:t>1 6 c</a:t>
            </a:r>
            <a:br>
              <a:rPr lang="en-US" altLang="ko-KR" sz="1000" dirty="0"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B99FFF"/>
                </a:solidFill>
                <a:latin typeface="Consolas" panose="020B0609020204030204" pitchFamily="49" charset="0"/>
              </a:rPr>
              <a:t>  a </a:t>
            </a:r>
            <a:r>
              <a:rPr lang="en-US" altLang="ko-KR" sz="1000" dirty="0" err="1">
                <a:solidFill>
                  <a:srgbClr val="B99FFF"/>
                </a:solidFill>
                <a:latin typeface="Consolas" panose="020B0609020204030204" pitchFamily="49" charset="0"/>
              </a:rPr>
              <a:t>a</a:t>
            </a:r>
            <a:br>
              <a:rPr lang="en-US" altLang="ko-KR" sz="1000" dirty="0">
                <a:latin typeface="Consolas" panose="020B0609020204030204" pitchFamily="49" charset="0"/>
              </a:rPr>
            </a:br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B99FFF"/>
                </a:solidFill>
                <a:latin typeface="Consolas" panose="020B0609020204030204" pitchFamily="49" charset="0"/>
              </a:rPr>
              <a:t>b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7600268-9558-4E13-8225-AC2A1CD55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759443"/>
              </p:ext>
            </p:extLst>
          </p:nvPr>
        </p:nvGraphicFramePr>
        <p:xfrm>
          <a:off x="9015749" y="673941"/>
          <a:ext cx="1546672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73336">
                  <a:extLst>
                    <a:ext uri="{9D8B030D-6E8A-4147-A177-3AD203B41FA5}">
                      <a16:colId xmlns:a16="http://schemas.microsoft.com/office/drawing/2014/main" val="3352869155"/>
                    </a:ext>
                  </a:extLst>
                </a:gridCol>
                <a:gridCol w="773336">
                  <a:extLst>
                    <a:ext uri="{9D8B030D-6E8A-4147-A177-3AD203B41FA5}">
                      <a16:colId xmlns:a16="http://schemas.microsoft.com/office/drawing/2014/main" val="299849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781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0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endParaRPr lang="ko-KR" altLang="en-US" sz="1000" b="0" dirty="0">
                        <a:solidFill>
                          <a:srgbClr val="FF80B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0x02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85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0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en-US" altLang="ko-KR" sz="1000" b="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b="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000" b="0" dirty="0">
                        <a:solidFill>
                          <a:srgbClr val="B99FFF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0x03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0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0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en-US" altLang="ko-KR" sz="1000" b="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altLang="ko-KR" sz="1000" b="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ab</a:t>
                      </a:r>
                      <a:endParaRPr lang="ko-KR" altLang="en-US" sz="1000" b="0" dirty="0">
                        <a:solidFill>
                          <a:srgbClr val="B99FFF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0x04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293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0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en-US" altLang="ko-KR" sz="1000" b="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endParaRPr lang="ko-KR" altLang="en-US" sz="1000" b="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0x05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73545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2E922F1-D95B-4CE2-BE5A-85D31835F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379699"/>
              </p:ext>
            </p:extLst>
          </p:nvPr>
        </p:nvGraphicFramePr>
        <p:xfrm>
          <a:off x="9546614" y="2315685"/>
          <a:ext cx="1803540" cy="67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177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90177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Extension Node (0x)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shared path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0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US" altLang="ko-KR" sz="1000" b="0" baseline="0" dirty="0">
                          <a:solidFill>
                            <a:srgbClr val="FF80B1"/>
                          </a:solidFill>
                          <a:latin typeface="Arial" panose="020B0604020202020204" pitchFamily="34" charset="0"/>
                        </a:rPr>
                        <a:t>123</a:t>
                      </a:r>
                      <a:endParaRPr lang="ko-KR" altLang="en-US" sz="1000" b="0" baseline="0" dirty="0">
                        <a:solidFill>
                          <a:srgbClr val="FF80B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30FD94A-43F0-4D70-8535-3F8D98AD0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95323"/>
              </p:ext>
            </p:extLst>
          </p:nvPr>
        </p:nvGraphicFramePr>
        <p:xfrm>
          <a:off x="9010650" y="5980973"/>
          <a:ext cx="1440000" cy="67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Leaf Node 1 (0x1231)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 suffix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0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r>
                        <a:rPr lang="en-US" altLang="ko-KR" sz="10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a</a:t>
                      </a:r>
                      <a:endParaRPr lang="ko-KR" altLang="en-US" sz="10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0x03</a:t>
                      </a:r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B5913C5-89C0-4099-9147-E5BF35F0B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96402"/>
              </p:ext>
            </p:extLst>
          </p:nvPr>
        </p:nvGraphicFramePr>
        <p:xfrm>
          <a:off x="9010650" y="3269562"/>
          <a:ext cx="2917548" cy="67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5728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3698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  <a:gridCol w="280177">
                  <a:extLst>
                    <a:ext uri="{9D8B030D-6E8A-4147-A177-3AD203B41FA5}">
                      <a16:colId xmlns:a16="http://schemas.microsoft.com/office/drawing/2014/main" val="1450977592"/>
                    </a:ext>
                  </a:extLst>
                </a:gridCol>
                <a:gridCol w="369800">
                  <a:extLst>
                    <a:ext uri="{9D8B030D-6E8A-4147-A177-3AD203B41FA5}">
                      <a16:colId xmlns:a16="http://schemas.microsoft.com/office/drawing/2014/main" val="940968398"/>
                    </a:ext>
                  </a:extLst>
                </a:gridCol>
                <a:gridCol w="280177">
                  <a:extLst>
                    <a:ext uri="{9D8B030D-6E8A-4147-A177-3AD203B41FA5}">
                      <a16:colId xmlns:a16="http://schemas.microsoft.com/office/drawing/2014/main" val="173450566"/>
                    </a:ext>
                  </a:extLst>
                </a:gridCol>
                <a:gridCol w="369800">
                  <a:extLst>
                    <a:ext uri="{9D8B030D-6E8A-4147-A177-3AD203B41FA5}">
                      <a16:colId xmlns:a16="http://schemas.microsoft.com/office/drawing/2014/main" val="3064024936"/>
                    </a:ext>
                  </a:extLst>
                </a:gridCol>
                <a:gridCol w="280177">
                  <a:extLst>
                    <a:ext uri="{9D8B030D-6E8A-4147-A177-3AD203B41FA5}">
                      <a16:colId xmlns:a16="http://schemas.microsoft.com/office/drawing/2014/main" val="2997154642"/>
                    </a:ext>
                  </a:extLst>
                </a:gridCol>
                <a:gridCol w="226393">
                  <a:extLst>
                    <a:ext uri="{9D8B030D-6E8A-4147-A177-3AD203B41FA5}">
                      <a16:colId xmlns:a16="http://schemas.microsoft.com/office/drawing/2014/main" val="1212635845"/>
                    </a:ext>
                  </a:extLst>
                </a:gridCol>
                <a:gridCol w="485496">
                  <a:extLst>
                    <a:ext uri="{9D8B030D-6E8A-4147-A177-3AD203B41FA5}">
                      <a16:colId xmlns:a16="http://schemas.microsoft.com/office/drawing/2014/main" val="709191775"/>
                    </a:ext>
                  </a:extLst>
                </a:gridCol>
              </a:tblGrid>
              <a:tr h="105304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Branch Node (0x123)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400879"/>
                  </a:ext>
                </a:extLst>
              </a:tr>
              <a:tr h="105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c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f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10530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0x02</a:t>
                      </a:r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939D0AA-314D-4E20-961D-B540FD015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913573"/>
              </p:ext>
            </p:extLst>
          </p:nvPr>
        </p:nvGraphicFramePr>
        <p:xfrm>
          <a:off x="9728384" y="5129100"/>
          <a:ext cx="1440000" cy="67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Leaf Node 2 (0x1236)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 suffix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0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r>
                        <a:rPr lang="en-US" altLang="ko-KR" sz="10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ab</a:t>
                      </a:r>
                      <a:endParaRPr lang="ko-KR" altLang="en-US" sz="10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0x04</a:t>
                      </a:r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A9DBFEC-734E-4BBD-96A5-0C82224F4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10213"/>
              </p:ext>
            </p:extLst>
          </p:nvPr>
        </p:nvGraphicFramePr>
        <p:xfrm>
          <a:off x="10477347" y="4223439"/>
          <a:ext cx="1440000" cy="67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Leaf Node 3 (0x123c)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 suffix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0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ko-KR" altLang="en-US" sz="1000" b="0" baseline="0" dirty="0">
                        <a:solidFill>
                          <a:srgbClr val="00C8EB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0x05</a:t>
                      </a:r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A2F7482-55A5-4488-927F-329C3506F6D0}"/>
              </a:ext>
            </a:extLst>
          </p:cNvPr>
          <p:cNvCxnSpPr/>
          <p:nvPr/>
        </p:nvCxnSpPr>
        <p:spPr>
          <a:xfrm>
            <a:off x="8640582" y="671513"/>
            <a:ext cx="0" cy="592583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4AAB25C-AB5E-48FE-8ED0-C52645D0CF20}"/>
              </a:ext>
            </a:extLst>
          </p:cNvPr>
          <p:cNvCxnSpPr>
            <a:cxnSpLocks/>
          </p:cNvCxnSpPr>
          <p:nvPr/>
        </p:nvCxnSpPr>
        <p:spPr>
          <a:xfrm>
            <a:off x="10920536" y="2891538"/>
            <a:ext cx="0" cy="37802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15E5886-C11B-49F1-A251-0E47915B331F}"/>
              </a:ext>
            </a:extLst>
          </p:cNvPr>
          <p:cNvCxnSpPr>
            <a:cxnSpLocks/>
          </p:cNvCxnSpPr>
          <p:nvPr/>
        </p:nvCxnSpPr>
        <p:spPr>
          <a:xfrm>
            <a:off x="10776520" y="3827642"/>
            <a:ext cx="0" cy="39579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6CFAA69-14E4-4C9D-AE69-86E4F1F379DE}"/>
              </a:ext>
            </a:extLst>
          </p:cNvPr>
          <p:cNvCxnSpPr>
            <a:cxnSpLocks/>
          </p:cNvCxnSpPr>
          <p:nvPr/>
        </p:nvCxnSpPr>
        <p:spPr>
          <a:xfrm>
            <a:off x="10128448" y="3827642"/>
            <a:ext cx="0" cy="130145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01E48F-9D28-4CEF-A48A-8D3160548C5E}"/>
              </a:ext>
            </a:extLst>
          </p:cNvPr>
          <p:cNvCxnSpPr>
            <a:cxnSpLocks/>
          </p:cNvCxnSpPr>
          <p:nvPr/>
        </p:nvCxnSpPr>
        <p:spPr>
          <a:xfrm>
            <a:off x="9433873" y="3827642"/>
            <a:ext cx="0" cy="215333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D6BA69C-5E5D-49E2-B182-09B474805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694721"/>
              </p:ext>
            </p:extLst>
          </p:nvPr>
        </p:nvGraphicFramePr>
        <p:xfrm>
          <a:off x="5714836" y="686802"/>
          <a:ext cx="2880320" cy="975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94075">
                  <a:extLst>
                    <a:ext uri="{9D8B030D-6E8A-4147-A177-3AD203B41FA5}">
                      <a16:colId xmlns:a16="http://schemas.microsoft.com/office/drawing/2014/main" val="3352869155"/>
                    </a:ext>
                  </a:extLst>
                </a:gridCol>
                <a:gridCol w="1786245">
                  <a:extLst>
                    <a:ext uri="{9D8B030D-6E8A-4147-A177-3AD203B41FA5}">
                      <a16:colId xmlns:a16="http://schemas.microsoft.com/office/drawing/2014/main" val="299849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Node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Format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781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Extension Node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 </a:t>
                      </a:r>
                      <a:r>
                        <a:rPr lang="en-US" altLang="ko-KR" sz="1000" b="0" kern="1200" baseline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encodedPath</a:t>
                      </a: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, value ]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85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Branch Node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 i0, i1, …, i15, value ]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0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Leaf Node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 </a:t>
                      </a:r>
                      <a:r>
                        <a:rPr lang="en-US" altLang="ko-KR" sz="1000" b="0" kern="1200" baseline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encodedPath</a:t>
                      </a: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, value ]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293458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01B55E-9642-46D8-B7B8-71FAF1F1CF47}"/>
              </a:ext>
            </a:extLst>
          </p:cNvPr>
          <p:cNvCxnSpPr/>
          <p:nvPr/>
        </p:nvCxnSpPr>
        <p:spPr>
          <a:xfrm>
            <a:off x="8760296" y="2016604"/>
            <a:ext cx="3155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1307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86CE176-E61C-45B4-B0FA-6015B5D58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</a:t>
            </a:r>
            <a:r>
              <a:rPr lang="ko-KR" altLang="en-US" dirty="0"/>
              <a:t>는 </a:t>
            </a:r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en-US" altLang="ko-KR" dirty="0"/>
              <a:t>(Node Key, Node Value) pair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lvl="1"/>
            <a:r>
              <a:rPr lang="en-US" altLang="ko-KR" dirty="0"/>
              <a:t>Node Key = keccak-256 ( Node Value )</a:t>
            </a:r>
          </a:p>
          <a:p>
            <a:pPr lvl="1"/>
            <a:r>
              <a:rPr lang="en-US" altLang="ko-KR" dirty="0"/>
              <a:t>Node Value = RLP ( node )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846D8E7-5D9B-432D-BA61-23B5F3B2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Merkle Patricia </a:t>
            </a:r>
            <a:r>
              <a:rPr lang="en-US" altLang="ko-KR" dirty="0" err="1"/>
              <a:t>Trie</a:t>
            </a:r>
            <a:r>
              <a:rPr lang="en-US" altLang="ko-KR" dirty="0"/>
              <a:t> [ Node Key, Node Value (3/3) ]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FAA1D8C-32F3-47CE-8673-45B8D86EB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55553"/>
              </p:ext>
            </p:extLst>
          </p:nvPr>
        </p:nvGraphicFramePr>
        <p:xfrm>
          <a:off x="5714836" y="686802"/>
          <a:ext cx="2880320" cy="975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94075">
                  <a:extLst>
                    <a:ext uri="{9D8B030D-6E8A-4147-A177-3AD203B41FA5}">
                      <a16:colId xmlns:a16="http://schemas.microsoft.com/office/drawing/2014/main" val="3352869155"/>
                    </a:ext>
                  </a:extLst>
                </a:gridCol>
                <a:gridCol w="1786245">
                  <a:extLst>
                    <a:ext uri="{9D8B030D-6E8A-4147-A177-3AD203B41FA5}">
                      <a16:colId xmlns:a16="http://schemas.microsoft.com/office/drawing/2014/main" val="299849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Node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Format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781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Extension Node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 </a:t>
                      </a:r>
                      <a:r>
                        <a:rPr lang="en-US" altLang="ko-KR" sz="1000" b="0" kern="1200" baseline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encodedPath</a:t>
                      </a: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, value ]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85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Branch Node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 i0, i1, …, i15, value ]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0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Leaf Node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 </a:t>
                      </a:r>
                      <a:r>
                        <a:rPr lang="en-US" altLang="ko-KR" sz="1000" b="0" kern="1200" baseline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encodedPath</a:t>
                      </a: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, value ]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29345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2952486-E106-4D99-B51C-7F506D39C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206098"/>
              </p:ext>
            </p:extLst>
          </p:nvPr>
        </p:nvGraphicFramePr>
        <p:xfrm>
          <a:off x="9082746" y="678676"/>
          <a:ext cx="2485862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48005">
                  <a:extLst>
                    <a:ext uri="{9D8B030D-6E8A-4147-A177-3AD203B41FA5}">
                      <a16:colId xmlns:a16="http://schemas.microsoft.com/office/drawing/2014/main" val="3352869155"/>
                    </a:ext>
                  </a:extLst>
                </a:gridCol>
                <a:gridCol w="835342">
                  <a:extLst>
                    <a:ext uri="{9D8B030D-6E8A-4147-A177-3AD203B41FA5}">
                      <a16:colId xmlns:a16="http://schemas.microsoft.com/office/drawing/2014/main" val="299849958"/>
                    </a:ext>
                  </a:extLst>
                </a:gridCol>
                <a:gridCol w="1102515">
                  <a:extLst>
                    <a:ext uri="{9D8B030D-6E8A-4147-A177-3AD203B41FA5}">
                      <a16:colId xmlns:a16="http://schemas.microsoft.com/office/drawing/2014/main" val="1606815260"/>
                    </a:ext>
                  </a:extLst>
                </a:gridCol>
              </a:tblGrid>
              <a:tr h="204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Prefix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Node Type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Path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781654"/>
                  </a:ext>
                </a:extLst>
              </a:tr>
              <a:tr h="2043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0x00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Extension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짝수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854542"/>
                  </a:ext>
                </a:extLst>
              </a:tr>
              <a:tr h="204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0x1□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Extension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0372"/>
                  </a:ext>
                </a:extLst>
              </a:tr>
              <a:tr h="204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0x20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Leaf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짝수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293458"/>
                  </a:ext>
                </a:extLst>
              </a:tr>
              <a:tr h="204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0x3□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Leaf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969161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BD30B4E6-9613-4479-B7C5-951C41DE5464}"/>
              </a:ext>
            </a:extLst>
          </p:cNvPr>
          <p:cNvSpPr txBox="1">
            <a:spLocks/>
          </p:cNvSpPr>
          <p:nvPr/>
        </p:nvSpPr>
        <p:spPr>
          <a:xfrm>
            <a:off x="231822" y="4730080"/>
            <a:ext cx="1139201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400" b="1" dirty="0"/>
              <a:t>Key (</a:t>
            </a:r>
            <a:r>
              <a:rPr lang="ko-KR" altLang="en-US" sz="1400" b="1" dirty="0"/>
              <a:t>세로</a:t>
            </a:r>
            <a:r>
              <a:rPr lang="en-US" altLang="ko-KR" sz="1400" b="1" dirty="0"/>
              <a:t>)</a:t>
            </a:r>
            <a:br>
              <a:rPr lang="en-US" altLang="ko-KR" sz="1400" dirty="0"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80B1"/>
                </a:solidFill>
                <a:latin typeface="Consolas" panose="020B0609020204030204" pitchFamily="49" charset="0"/>
              </a:rPr>
              <a:t>1 1 1 1</a:t>
            </a:r>
            <a:br>
              <a:rPr lang="en-US" altLang="ko-KR" sz="1400" dirty="0">
                <a:solidFill>
                  <a:srgbClr val="FF80B1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80B1"/>
                </a:solidFill>
                <a:latin typeface="Consolas" panose="020B0609020204030204" pitchFamily="49" charset="0"/>
              </a:rPr>
              <a:t>2 2 2 2</a:t>
            </a:r>
            <a:br>
              <a:rPr lang="en-US" altLang="ko-KR" sz="1400" dirty="0">
                <a:solidFill>
                  <a:srgbClr val="FF80B1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80B1"/>
                </a:solidFill>
                <a:latin typeface="Consolas" panose="020B0609020204030204" pitchFamily="49" charset="0"/>
              </a:rPr>
              <a:t>3 3 3 3</a:t>
            </a:r>
            <a:br>
              <a:rPr lang="en-US" altLang="ko-KR" sz="1400" dirty="0">
                <a:latin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FFC700"/>
                </a:solidFill>
                <a:latin typeface="Consolas" panose="020B0609020204030204" pitchFamily="49" charset="0"/>
              </a:rPr>
              <a:t>1 6 c</a:t>
            </a:r>
            <a:br>
              <a:rPr lang="en-US" altLang="ko-KR" sz="1400" dirty="0"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B99FFF"/>
                </a:solidFill>
                <a:latin typeface="Consolas" panose="020B0609020204030204" pitchFamily="49" charset="0"/>
              </a:rPr>
              <a:t>  a </a:t>
            </a:r>
            <a:r>
              <a:rPr lang="en-US" altLang="ko-KR" sz="1400" dirty="0" err="1">
                <a:solidFill>
                  <a:srgbClr val="B99FFF"/>
                </a:solidFill>
                <a:latin typeface="Consolas" panose="020B0609020204030204" pitchFamily="49" charset="0"/>
              </a:rPr>
              <a:t>a</a:t>
            </a:r>
            <a:br>
              <a:rPr lang="en-US" altLang="ko-KR" sz="1400" dirty="0">
                <a:latin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B99FFF"/>
                </a:solidFill>
                <a:latin typeface="Consolas" panose="020B0609020204030204" pitchFamily="49" charset="0"/>
              </a:rPr>
              <a:t>b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7FE971E-CCE5-4827-88C8-478E4B0BA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33062"/>
              </p:ext>
            </p:extLst>
          </p:nvPr>
        </p:nvGraphicFramePr>
        <p:xfrm>
          <a:off x="220840" y="2994514"/>
          <a:ext cx="1800000" cy="1426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35286915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99849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781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endParaRPr lang="ko-KR" altLang="en-US" sz="1400" b="0" dirty="0">
                        <a:solidFill>
                          <a:srgbClr val="FF80B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85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400" b="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400" b="0" dirty="0">
                        <a:solidFill>
                          <a:srgbClr val="B99FFF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0x03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0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altLang="ko-KR" sz="1400" b="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ab</a:t>
                      </a:r>
                      <a:endParaRPr lang="ko-KR" altLang="en-US" sz="1400" b="0" dirty="0">
                        <a:solidFill>
                          <a:srgbClr val="B99FFF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293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endParaRPr lang="ko-KR" altLang="en-US" sz="1400" b="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0x05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73545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3234F93-F51C-4E63-8839-ECD7CEF7B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21227"/>
              </p:ext>
            </p:extLst>
          </p:nvPr>
        </p:nvGraphicFramePr>
        <p:xfrm>
          <a:off x="2974005" y="1971065"/>
          <a:ext cx="2067110" cy="656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33555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1033555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1197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Extension Node (0x)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119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shared path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119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2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US" altLang="ko-KR" sz="1200" b="0" baseline="0" dirty="0">
                          <a:solidFill>
                            <a:srgbClr val="FF80B1"/>
                          </a:solidFill>
                          <a:latin typeface="Arial" panose="020B0604020202020204" pitchFamily="34" charset="0"/>
                        </a:rPr>
                        <a:t>123</a:t>
                      </a:r>
                      <a:endParaRPr lang="ko-KR" altLang="en-US" sz="1200" b="0" baseline="0" dirty="0">
                        <a:solidFill>
                          <a:srgbClr val="FF80B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5EA3A0F-1581-4F06-B5E2-E036E36DF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222873"/>
              </p:ext>
            </p:extLst>
          </p:nvPr>
        </p:nvGraphicFramePr>
        <p:xfrm>
          <a:off x="2143814" y="6012720"/>
          <a:ext cx="1800000" cy="656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1652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Leaf Node 1 (0x1231)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165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 suffix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165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2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r>
                        <a:rPr lang="en-US" altLang="ko-KR" sz="12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a</a:t>
                      </a:r>
                      <a:endParaRPr lang="ko-KR" altLang="en-US" sz="12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0x03</a:t>
                      </a:r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D57FFC0-FAD6-43A1-A812-49EF6DB60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720477"/>
              </p:ext>
            </p:extLst>
          </p:nvPr>
        </p:nvGraphicFramePr>
        <p:xfrm>
          <a:off x="2135560" y="2996952"/>
          <a:ext cx="3744000" cy="656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509775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409683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734505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6402493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9715464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1263584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09191775"/>
                    </a:ext>
                  </a:extLst>
                </a:gridCol>
              </a:tblGrid>
              <a:tr h="105304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Branch Node (0x123)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400879"/>
                  </a:ext>
                </a:extLst>
              </a:tr>
              <a:tr h="105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c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f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0x02</a:t>
                      </a:r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05DD9AF-34B3-4CFC-9554-DCF7757C7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671139"/>
              </p:ext>
            </p:extLst>
          </p:nvPr>
        </p:nvGraphicFramePr>
        <p:xfrm>
          <a:off x="3197902" y="5292640"/>
          <a:ext cx="1800000" cy="656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Leaf Node 2 (0x1236)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 suffix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2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r>
                        <a:rPr lang="en-US" altLang="ko-KR" sz="12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ab</a:t>
                      </a:r>
                      <a:endParaRPr lang="ko-KR" altLang="en-US" sz="12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0x04</a:t>
                      </a:r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B780F99-43EF-45EE-8F04-6E37D222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362131"/>
              </p:ext>
            </p:extLst>
          </p:nvPr>
        </p:nvGraphicFramePr>
        <p:xfrm>
          <a:off x="4216852" y="4572560"/>
          <a:ext cx="1800000" cy="656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Leaf Node 3 (0x123c)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 suffix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2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ko-KR" altLang="en-US" sz="12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0x05</a:t>
                      </a:r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0A339CA-AC9C-405A-951D-1A7D6C244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45911"/>
              </p:ext>
            </p:extLst>
          </p:nvPr>
        </p:nvGraphicFramePr>
        <p:xfrm>
          <a:off x="5887350" y="2996952"/>
          <a:ext cx="6032749" cy="1077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32749">
                  <a:extLst>
                    <a:ext uri="{9D8B030D-6E8A-4147-A177-3AD203B41FA5}">
                      <a16:colId xmlns:a16="http://schemas.microsoft.com/office/drawing/2014/main" val="11654457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Key = 0x</a:t>
                      </a:r>
                      <a:r>
                        <a:rPr lang="en-US" altLang="ko-KR" sz="1100" b="0" baseline="0" dirty="0">
                          <a:solidFill>
                            <a:srgbClr val="FFC700"/>
                          </a:solidFill>
                          <a:latin typeface="Arial" panose="020B0604020202020204" pitchFamily="34" charset="0"/>
                        </a:rPr>
                        <a:t>9e21a34e4349dcd5eccddd1f99eb07ceb3ab97ce15789baee9eec7b14a9c32a5</a:t>
                      </a:r>
                      <a:endParaRPr lang="ko-KR" altLang="en-US" sz="1100" b="0" baseline="0" dirty="0">
                        <a:solidFill>
                          <a:srgbClr val="FFC7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692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baseline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Valueﾠ</a:t>
                      </a:r>
                      <a:br>
                        <a:rPr lang="en-US" altLang="ko-KR" sz="11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</a:br>
                      <a:r>
                        <a:rPr lang="en-US" altLang="ko-KR" sz="11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=</a:t>
                      </a:r>
                      <a:r>
                        <a:rPr lang="en-US" altLang="ko-KR" sz="1100" b="0" baseline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ﾠRLP</a:t>
                      </a:r>
                      <a:r>
                        <a:rPr lang="en-US" altLang="ko-KR" sz="11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([ 0x, 0x</a:t>
                      </a:r>
                      <a:r>
                        <a:rPr lang="en-US" altLang="ko-KR" sz="11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9a…38</a:t>
                      </a:r>
                      <a:r>
                        <a:rPr lang="en-US" altLang="ko-KR" sz="11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, 0x, 0x, 0x, 0x, 0x</a:t>
                      </a:r>
                      <a:r>
                        <a:rPr lang="en-US" altLang="ko-KR" sz="11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1c…c5</a:t>
                      </a:r>
                      <a:r>
                        <a:rPr lang="en-US" altLang="ko-KR" sz="11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, 0x, 0x, 0x, 0x, 0x, 0x</a:t>
                      </a:r>
                      <a:r>
                        <a:rPr lang="en-US" altLang="ko-KR" sz="11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d2…c0</a:t>
                      </a:r>
                      <a:r>
                        <a:rPr lang="en-US" altLang="ko-KR" sz="11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, 0x, 0x, 0x, 0x02 ])</a:t>
                      </a:r>
                      <a:br>
                        <a:rPr lang="en-US" altLang="ko-KR" sz="11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</a:br>
                      <a:r>
                        <a:rPr lang="en-US" altLang="ko-KR" sz="11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=ﾠ0xf87180a09ad2b2688efb6abe61e1d4af3464eac90dd5cb1ea4114cfc29a85a2c6b84803880808080a01ced0505978bc31e134f58ef3e8a15bf089f031921ddb3a3533c6f97e2572fc58080808080a0d21b3a1ada9987e50e2b4dc805be4bea8ce445e56f20ff1536188edb1ef28bc080808002</a:t>
                      </a:r>
                      <a:endParaRPr lang="ko-KR" altLang="en-US" sz="11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6025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E545CAC7-B146-4A6C-834E-6EC608487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11055"/>
              </p:ext>
            </p:extLst>
          </p:nvPr>
        </p:nvGraphicFramePr>
        <p:xfrm>
          <a:off x="5046825" y="1966360"/>
          <a:ext cx="6873271" cy="803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873271">
                  <a:extLst>
                    <a:ext uri="{9D8B030D-6E8A-4147-A177-3AD203B41FA5}">
                      <a16:colId xmlns:a16="http://schemas.microsoft.com/office/drawing/2014/main" val="11654457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Key = 0x</a:t>
                      </a:r>
                      <a:r>
                        <a:rPr lang="en-US" altLang="ko-KR" sz="1200" b="0" baseline="0" dirty="0">
                          <a:solidFill>
                            <a:srgbClr val="FF80B1"/>
                          </a:solidFill>
                          <a:latin typeface="Arial" panose="020B0604020202020204" pitchFamily="34" charset="0"/>
                        </a:rPr>
                        <a:t>2d1cabee0ff5f59ec746028747d908e7f651c416b63c3d1facaf28cb46d925d9</a:t>
                      </a:r>
                      <a:r>
                        <a:rPr lang="en-US" altLang="ko-KR" sz="1200" b="0" baseline="0" dirty="0">
                          <a:solidFill>
                            <a:srgbClr val="EF296B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EF296B"/>
                          </a:solidFill>
                        </a:rPr>
                        <a:t>(Merkle Root)</a:t>
                      </a:r>
                      <a:endParaRPr lang="ko-KR" altLang="en-US" sz="1200" dirty="0">
                        <a:solidFill>
                          <a:srgbClr val="EF296B"/>
                        </a:solidFill>
                      </a:endParaRPr>
                    </a:p>
                  </a:txBody>
                  <a:tcPr marL="36000" marR="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60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Value </a:t>
                      </a:r>
                    </a:p>
                    <a:p>
                      <a:pPr algn="l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= RLP( [ 01123, 0x</a:t>
                      </a:r>
                      <a:r>
                        <a:rPr lang="en-US" altLang="ko-KR" sz="1200" b="0" baseline="0" dirty="0">
                          <a:solidFill>
                            <a:srgbClr val="FFC700"/>
                          </a:solidFill>
                          <a:latin typeface="Arial" panose="020B0604020202020204" pitchFamily="34" charset="0"/>
                        </a:rPr>
                        <a:t>9e21a34e4349dcd5eccddd1f99eb07ceb3ab97ce15789baee9eec7b14a9c32a5</a:t>
                      </a: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] ) </a:t>
                      </a:r>
                    </a:p>
                    <a:p>
                      <a:pPr algn="l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= 0xe4821123a09e21a34e4349dcd5eccddd1f99eb07ceb3ab97ce15789baee9eec7b14a9c32a5</a:t>
                      </a:r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60251"/>
                  </a:ext>
                </a:extLst>
              </a:tr>
            </a:tbl>
          </a:graphicData>
        </a:graphic>
      </p:graphicFrame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0B9701F-C1DF-45FA-A6CE-9D97F7FD8AB6}"/>
              </a:ext>
            </a:extLst>
          </p:cNvPr>
          <p:cNvCxnSpPr>
            <a:cxnSpLocks/>
          </p:cNvCxnSpPr>
          <p:nvPr/>
        </p:nvCxnSpPr>
        <p:spPr>
          <a:xfrm>
            <a:off x="2713802" y="3656113"/>
            <a:ext cx="0" cy="235660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B64332-826F-425E-A21E-624B9F95FD81}"/>
              </a:ext>
            </a:extLst>
          </p:cNvPr>
          <p:cNvCxnSpPr>
            <a:cxnSpLocks/>
          </p:cNvCxnSpPr>
          <p:nvPr/>
        </p:nvCxnSpPr>
        <p:spPr>
          <a:xfrm>
            <a:off x="3657280" y="3656113"/>
            <a:ext cx="0" cy="163772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B1E2A01-59B4-436E-BCCA-0F977B031916}"/>
              </a:ext>
            </a:extLst>
          </p:cNvPr>
          <p:cNvCxnSpPr>
            <a:cxnSpLocks/>
          </p:cNvCxnSpPr>
          <p:nvPr/>
        </p:nvCxnSpPr>
        <p:spPr>
          <a:xfrm>
            <a:off x="4581654" y="3656113"/>
            <a:ext cx="0" cy="91615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3DDFE1A-7127-44CC-910C-DFF8315EE6D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4007560" y="2627705"/>
            <a:ext cx="0" cy="36924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D7378088-61E3-4EAE-9C76-FB5491769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28238"/>
              </p:ext>
            </p:extLst>
          </p:nvPr>
        </p:nvGraphicFramePr>
        <p:xfrm>
          <a:off x="2135976" y="3436374"/>
          <a:ext cx="3744000" cy="21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923671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5521491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9851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5989775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214185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7741182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6417350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41394438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597962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2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9a…38</a:t>
                      </a:r>
                      <a:endParaRPr lang="ko-KR" altLang="en-US" sz="12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2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1c…c5</a:t>
                      </a:r>
                      <a:endParaRPr lang="ko-KR" altLang="en-US" sz="12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2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d2…c0</a:t>
                      </a:r>
                      <a:endParaRPr lang="ko-KR" altLang="en-US" sz="12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254095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E752DC45-893B-45BE-A38F-106C4226C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21523"/>
              </p:ext>
            </p:extLst>
          </p:nvPr>
        </p:nvGraphicFramePr>
        <p:xfrm>
          <a:off x="2968734" y="2411049"/>
          <a:ext cx="2067110" cy="21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33555">
                  <a:extLst>
                    <a:ext uri="{9D8B030D-6E8A-4147-A177-3AD203B41FA5}">
                      <a16:colId xmlns:a16="http://schemas.microsoft.com/office/drawing/2014/main" val="4145226714"/>
                    </a:ext>
                  </a:extLst>
                </a:gridCol>
                <a:gridCol w="1033555">
                  <a:extLst>
                    <a:ext uri="{9D8B030D-6E8A-4147-A177-3AD203B41FA5}">
                      <a16:colId xmlns:a16="http://schemas.microsoft.com/office/drawing/2014/main" val="4145665291"/>
                    </a:ext>
                  </a:extLst>
                </a:gridCol>
              </a:tblGrid>
              <a:tr h="11974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rgbClr val="FF80B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200" b="0" baseline="0" dirty="0">
                          <a:solidFill>
                            <a:srgbClr val="FFC700"/>
                          </a:solidFill>
                          <a:latin typeface="Arial" panose="020B0604020202020204" pitchFamily="34" charset="0"/>
                        </a:rPr>
                        <a:t>9e…a5</a:t>
                      </a:r>
                      <a:endParaRPr lang="ko-KR" altLang="en-US" sz="1200" b="0" baseline="0" dirty="0">
                        <a:solidFill>
                          <a:srgbClr val="FFC7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130822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8AD4C23D-9984-4CCD-AF4E-6B60E6E12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848498"/>
              </p:ext>
            </p:extLst>
          </p:nvPr>
        </p:nvGraphicFramePr>
        <p:xfrm>
          <a:off x="4152464" y="6021249"/>
          <a:ext cx="6120000" cy="437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20000">
                  <a:extLst>
                    <a:ext uri="{9D8B030D-6E8A-4147-A177-3AD203B41FA5}">
                      <a16:colId xmlns:a16="http://schemas.microsoft.com/office/drawing/2014/main" val="577628345"/>
                    </a:ext>
                  </a:extLst>
                </a:gridCol>
              </a:tblGrid>
              <a:tr h="16524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Key = 0x</a:t>
                      </a:r>
                      <a:r>
                        <a:rPr lang="en-US" altLang="ko-KR" sz="12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9ad2b2688efb6abe61e1d4af3464eac90dd5cb1ea4114cfc29a85a2c6b848038</a:t>
                      </a:r>
                      <a:endParaRPr lang="ko-KR" altLang="en-US" sz="12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923239"/>
                  </a:ext>
                </a:extLst>
              </a:tr>
              <a:tr h="16524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Value = RLP( [ 0x</a:t>
                      </a:r>
                      <a:r>
                        <a:rPr lang="en-US" altLang="ko-KR" sz="12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r>
                        <a:rPr lang="en-US" altLang="ko-KR" sz="12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a</a:t>
                      </a: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, 0x03 ] ) = 0xc23a03</a:t>
                      </a:r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618805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CB54DFF4-906F-4DD7-97A1-3312F3FD9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499977"/>
              </p:ext>
            </p:extLst>
          </p:nvPr>
        </p:nvGraphicFramePr>
        <p:xfrm>
          <a:off x="5232584" y="5295959"/>
          <a:ext cx="6120000" cy="437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20000">
                  <a:extLst>
                    <a:ext uri="{9D8B030D-6E8A-4147-A177-3AD203B41FA5}">
                      <a16:colId xmlns:a16="http://schemas.microsoft.com/office/drawing/2014/main" val="2262296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Key = 0x</a:t>
                      </a:r>
                      <a:r>
                        <a:rPr lang="en-US" altLang="ko-KR" sz="12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1ced0505978bc31e134f58ef3e8a15bf089f031921ddb3a3533c6f97e2572fc5</a:t>
                      </a:r>
                      <a:endParaRPr lang="ko-KR" altLang="en-US" sz="12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769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Value = RLP( [ 0x20ab, 0x04 ] ) = 0xc48220ab04</a:t>
                      </a:r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235593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304CA37C-A6A2-4DCB-A186-87F46ACD9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25880"/>
              </p:ext>
            </p:extLst>
          </p:nvPr>
        </p:nvGraphicFramePr>
        <p:xfrm>
          <a:off x="6016852" y="4572263"/>
          <a:ext cx="6120000" cy="437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20000">
                  <a:extLst>
                    <a:ext uri="{9D8B030D-6E8A-4147-A177-3AD203B41FA5}">
                      <a16:colId xmlns:a16="http://schemas.microsoft.com/office/drawing/2014/main" val="23510170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Key = 0x</a:t>
                      </a:r>
                      <a:r>
                        <a:rPr lang="en-US" altLang="ko-KR" sz="12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d21b3a1ada9987e50e2b4dc805be4bea8ce445e56f20ff1536188edb1ef28bc0</a:t>
                      </a:r>
                      <a:endParaRPr lang="ko-KR" altLang="en-US" sz="12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301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Value = RLP( [ 0x20, 0x05 ] ) = 0xc22005</a:t>
                      </a:r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349038"/>
                  </a:ext>
                </a:extLst>
              </a:tr>
            </a:tbl>
          </a:graphicData>
        </a:graphic>
      </p:graphicFrame>
      <p:sp>
        <p:nvSpPr>
          <p:cNvPr id="112" name="내용 개체 틀 1">
            <a:extLst>
              <a:ext uri="{FF2B5EF4-FFF2-40B4-BE49-F238E27FC236}">
                <a16:creationId xmlns:a16="http://schemas.microsoft.com/office/drawing/2014/main" id="{FAEA5F0A-D9FD-418F-8F4A-C7C400AEF1B4}"/>
              </a:ext>
            </a:extLst>
          </p:cNvPr>
          <p:cNvSpPr txBox="1">
            <a:spLocks/>
          </p:cNvSpPr>
          <p:nvPr/>
        </p:nvSpPr>
        <p:spPr>
          <a:xfrm>
            <a:off x="220840" y="1988840"/>
            <a:ext cx="2634800" cy="852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/>
              <a:t>Key</a:t>
            </a:r>
            <a:r>
              <a:rPr lang="ko-KR" altLang="en-US" sz="1600" dirty="0"/>
              <a:t>로 </a:t>
            </a:r>
            <a:r>
              <a:rPr lang="en-US" altLang="ko-KR" sz="1600" dirty="0" err="1"/>
              <a:t>Trie</a:t>
            </a:r>
            <a:r>
              <a:rPr lang="en-US" altLang="ko-KR" sz="1600" dirty="0"/>
              <a:t> </a:t>
            </a:r>
            <a:r>
              <a:rPr lang="ko-KR" altLang="en-US" sz="1600" dirty="0"/>
              <a:t>구성</a:t>
            </a:r>
            <a:endParaRPr lang="en-US" altLang="ko-KR" sz="1600" dirty="0"/>
          </a:p>
          <a:p>
            <a:pPr indent="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/>
              <a:t>Leaf </a:t>
            </a:r>
            <a:r>
              <a:rPr lang="ko-KR" altLang="en-US" sz="1600" dirty="0"/>
              <a:t>부터 </a:t>
            </a:r>
            <a:r>
              <a:rPr lang="ko-KR" altLang="en-US" sz="1600" dirty="0" err="1"/>
              <a:t>머클</a:t>
            </a:r>
            <a:r>
              <a:rPr lang="ko-KR" altLang="en-US" sz="1600" dirty="0"/>
              <a:t> 트리 계산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7978314-8392-4AB6-BBFA-B928FCAD0287}"/>
              </a:ext>
            </a:extLst>
          </p:cNvPr>
          <p:cNvSpPr txBox="1"/>
          <p:nvPr/>
        </p:nvSpPr>
        <p:spPr>
          <a:xfrm>
            <a:off x="2929488" y="1688550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①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6196542-FB12-4E3B-AFF1-E3586C679537}"/>
              </a:ext>
            </a:extLst>
          </p:cNvPr>
          <p:cNvSpPr txBox="1"/>
          <p:nvPr/>
        </p:nvSpPr>
        <p:spPr>
          <a:xfrm>
            <a:off x="2127771" y="2719953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②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F0D559-C065-4F2D-B8FE-0AA72F4AFF49}"/>
              </a:ext>
            </a:extLst>
          </p:cNvPr>
          <p:cNvSpPr txBox="1"/>
          <p:nvPr/>
        </p:nvSpPr>
        <p:spPr>
          <a:xfrm>
            <a:off x="2132085" y="5729502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③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6115CDB-5EB2-49EF-AE63-43A76B5C9295}"/>
              </a:ext>
            </a:extLst>
          </p:cNvPr>
          <p:cNvSpPr txBox="1"/>
          <p:nvPr/>
        </p:nvSpPr>
        <p:spPr>
          <a:xfrm>
            <a:off x="3170771" y="5018640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④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176FBE2-17C1-4713-AB28-BFE724B463FB}"/>
              </a:ext>
            </a:extLst>
          </p:cNvPr>
          <p:cNvSpPr txBox="1"/>
          <p:nvPr/>
        </p:nvSpPr>
        <p:spPr>
          <a:xfrm>
            <a:off x="4170895" y="4299826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⑤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2831C7E-59A5-4FAC-A1AD-FA40D987C990}"/>
              </a:ext>
            </a:extLst>
          </p:cNvPr>
          <p:cNvSpPr txBox="1"/>
          <p:nvPr/>
        </p:nvSpPr>
        <p:spPr>
          <a:xfrm>
            <a:off x="3918844" y="5977822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⑥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8C387FD-6CA6-4F80-A512-46F06DE26F8E}"/>
              </a:ext>
            </a:extLst>
          </p:cNvPr>
          <p:cNvSpPr txBox="1"/>
          <p:nvPr/>
        </p:nvSpPr>
        <p:spPr>
          <a:xfrm>
            <a:off x="4982070" y="5264098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⑦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05137F7-9EF1-4CC4-91E8-10BDEF6F7FC1}"/>
              </a:ext>
            </a:extLst>
          </p:cNvPr>
          <p:cNvSpPr txBox="1"/>
          <p:nvPr/>
        </p:nvSpPr>
        <p:spPr>
          <a:xfrm>
            <a:off x="6051783" y="4305400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⑧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D2CA5DF-98B2-452A-AE54-E9BFBD91B1BD}"/>
              </a:ext>
            </a:extLst>
          </p:cNvPr>
          <p:cNvSpPr txBox="1"/>
          <p:nvPr/>
        </p:nvSpPr>
        <p:spPr>
          <a:xfrm>
            <a:off x="2351584" y="3176422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</a:rPr>
              <a:t>⑨ </a:t>
            </a:r>
            <a:endParaRPr lang="ko-KR" altLang="en-US" sz="1200" dirty="0">
              <a:latin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A3BAED5-87B8-469C-80F7-309F395A4FAA}"/>
              </a:ext>
            </a:extLst>
          </p:cNvPr>
          <p:cNvSpPr txBox="1"/>
          <p:nvPr/>
        </p:nvSpPr>
        <p:spPr>
          <a:xfrm>
            <a:off x="5886934" y="2766344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⑩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F66C0C9-0C67-432E-BC08-383A564A3660}"/>
              </a:ext>
            </a:extLst>
          </p:cNvPr>
          <p:cNvSpPr txBox="1"/>
          <p:nvPr/>
        </p:nvSpPr>
        <p:spPr>
          <a:xfrm>
            <a:off x="3978272" y="2375690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⑪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4B4E0C-D01C-48BB-8947-77FE38FB190F}"/>
              </a:ext>
            </a:extLst>
          </p:cNvPr>
          <p:cNvSpPr txBox="1"/>
          <p:nvPr/>
        </p:nvSpPr>
        <p:spPr>
          <a:xfrm>
            <a:off x="3287688" y="3176422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</a:rPr>
              <a:t>⑨ </a:t>
            </a:r>
            <a:endParaRPr lang="ko-KR" altLang="en-US" sz="1200" dirty="0">
              <a:latin typeface="Arial" panose="020B06040202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BA1708C-8D02-4FA7-89DC-B8E8ED6A2BA4}"/>
              </a:ext>
            </a:extLst>
          </p:cNvPr>
          <p:cNvSpPr txBox="1"/>
          <p:nvPr/>
        </p:nvSpPr>
        <p:spPr>
          <a:xfrm>
            <a:off x="4231814" y="3176422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</a:rPr>
              <a:t>⑨ </a:t>
            </a:r>
            <a:endParaRPr lang="ko-KR" altLang="en-US" sz="1200" dirty="0">
              <a:latin typeface="Arial" panose="020B06040202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844367B-D214-461D-A389-833524B880BF}"/>
              </a:ext>
            </a:extLst>
          </p:cNvPr>
          <p:cNvSpPr txBox="1"/>
          <p:nvPr/>
        </p:nvSpPr>
        <p:spPr>
          <a:xfrm>
            <a:off x="5046386" y="1687699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⑫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72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2" grpId="0"/>
      <p:bldP spid="123" grpId="0"/>
      <p:bldP spid="126" grpId="0"/>
      <p:bldP spid="127" grpId="0"/>
      <p:bldP spid="128" grpId="0"/>
      <p:bldP spid="12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CA6F299-7957-4A54-9ADE-9CAE1C972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3019430" cy="5991052"/>
          </a:xfrm>
        </p:spPr>
        <p:txBody>
          <a:bodyPr/>
          <a:lstStyle/>
          <a:p>
            <a:pPr marL="216000" indent="-216000">
              <a:buFont typeface="+mj-lt"/>
              <a:buAutoNum type="arabicPeriod"/>
            </a:pPr>
            <a:r>
              <a:rPr lang="ko-KR" altLang="en-US" dirty="0"/>
              <a:t>전체 </a:t>
            </a:r>
            <a:r>
              <a:rPr lang="en-US" altLang="ko-KR" dirty="0"/>
              <a:t>Account</a:t>
            </a:r>
            <a:r>
              <a:rPr lang="ko-KR" altLang="en-US" dirty="0"/>
              <a:t> </a:t>
            </a:r>
            <a:r>
              <a:rPr lang="en-US" altLang="ko-KR" dirty="0"/>
              <a:t>State </a:t>
            </a:r>
            <a:r>
              <a:rPr lang="en-US" altLang="ko-KR" dirty="0" err="1"/>
              <a:t>Trie</a:t>
            </a:r>
            <a:br>
              <a:rPr lang="en-US" altLang="ko-KR" dirty="0"/>
            </a:br>
            <a:r>
              <a:rPr lang="en-US" altLang="ko-KR" sz="1600" dirty="0"/>
              <a:t>Key = account address</a:t>
            </a:r>
            <a:br>
              <a:rPr lang="en-US" altLang="ko-KR" sz="1600" dirty="0"/>
            </a:br>
            <a:r>
              <a:rPr lang="en-US" altLang="ko-KR" sz="1600" dirty="0"/>
              <a:t>Path = keccak-256(address)</a:t>
            </a:r>
          </a:p>
          <a:p>
            <a:pPr marL="216000" indent="-216000">
              <a:buFont typeface="+mj-lt"/>
              <a:buAutoNum type="arabicPeriod"/>
            </a:pPr>
            <a:r>
              <a:rPr lang="en-US" altLang="ko-KR" dirty="0"/>
              <a:t>Block Transactions </a:t>
            </a:r>
            <a:r>
              <a:rPr lang="en-US" altLang="ko-KR" dirty="0" err="1"/>
              <a:t>Trie</a:t>
            </a:r>
            <a:br>
              <a:rPr lang="en-US" altLang="ko-KR" dirty="0"/>
            </a:br>
            <a:r>
              <a:rPr lang="en-US" altLang="ko-KR" sz="1600" dirty="0"/>
              <a:t>Key = Transaction index</a:t>
            </a:r>
            <a:br>
              <a:rPr lang="en-US" altLang="ko-KR" sz="1600" dirty="0"/>
            </a:br>
            <a:r>
              <a:rPr lang="en-US" altLang="ko-KR" sz="1600" dirty="0"/>
              <a:t>Path = RLP(</a:t>
            </a:r>
            <a:r>
              <a:rPr lang="en-US" altLang="ko-KR" sz="1600" dirty="0" err="1"/>
              <a:t>tx</a:t>
            </a:r>
            <a:r>
              <a:rPr lang="en-US" altLang="ko-KR" sz="1600" dirty="0"/>
              <a:t> index)</a:t>
            </a:r>
          </a:p>
          <a:p>
            <a:pPr marL="216000" indent="-216000">
              <a:buFont typeface="+mj-lt"/>
              <a:buAutoNum type="arabicPeriod"/>
            </a:pPr>
            <a:r>
              <a:rPr lang="en-US" altLang="ko-KR" dirty="0"/>
              <a:t>Block Receipts </a:t>
            </a:r>
            <a:r>
              <a:rPr lang="en-US" altLang="ko-KR" dirty="0" err="1"/>
              <a:t>Trie</a:t>
            </a:r>
            <a:br>
              <a:rPr lang="en-US" altLang="ko-KR" dirty="0"/>
            </a:br>
            <a:r>
              <a:rPr lang="en-US" altLang="ko-KR" dirty="0"/>
              <a:t>Key = Receipt Index</a:t>
            </a:r>
            <a:br>
              <a:rPr lang="en-US" altLang="ko-KR" dirty="0"/>
            </a:br>
            <a:r>
              <a:rPr lang="en-US" altLang="ko-KR" dirty="0"/>
              <a:t>Path = RLP(receipt index)</a:t>
            </a:r>
          </a:p>
          <a:p>
            <a:pPr marL="216000" indent="-216000">
              <a:buFont typeface="+mj-lt"/>
              <a:buAutoNum type="arabicPeriod"/>
            </a:pPr>
            <a:r>
              <a:rPr lang="en-US" altLang="ko-KR" dirty="0"/>
              <a:t>CA Storage </a:t>
            </a:r>
            <a:r>
              <a:rPr lang="en-US" altLang="ko-KR" dirty="0" err="1"/>
              <a:t>Trie</a:t>
            </a:r>
            <a:br>
              <a:rPr lang="en-US" altLang="ko-KR" dirty="0"/>
            </a:br>
            <a:r>
              <a:rPr lang="en-US" altLang="ko-KR" dirty="0"/>
              <a:t>Key : </a:t>
            </a:r>
            <a:br>
              <a:rPr lang="en-US" altLang="ko-KR" dirty="0"/>
            </a:br>
            <a:r>
              <a:rPr lang="en-US" altLang="ko-KR" dirty="0"/>
              <a:t> - static : position</a:t>
            </a:r>
            <a:br>
              <a:rPr lang="en-US" altLang="ko-KR" dirty="0"/>
            </a:br>
            <a:r>
              <a:rPr lang="en-US" altLang="ko-KR" dirty="0"/>
              <a:t> - dynamic  : key + </a:t>
            </a:r>
            <a:r>
              <a:rPr lang="en-US" altLang="ko-KR" dirty="0" err="1"/>
              <a:t>posison</a:t>
            </a:r>
            <a:br>
              <a:rPr lang="en-US" altLang="ko-KR" dirty="0"/>
            </a:br>
            <a:r>
              <a:rPr lang="en-US" altLang="ko-KR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Keccak-256( Key )</a:t>
            </a:r>
          </a:p>
          <a:p>
            <a:pPr indent="0" algn="ctr">
              <a:buNone/>
            </a:pPr>
            <a:endParaRPr lang="en-US" altLang="ko-KR" dirty="0"/>
          </a:p>
          <a:p>
            <a:pPr indent="0" algn="ctr">
              <a:buNone/>
            </a:pPr>
            <a:endParaRPr lang="en-US" altLang="ko-KR" sz="1000" dirty="0"/>
          </a:p>
          <a:p>
            <a:pPr indent="0" algn="ctr">
              <a:buNone/>
            </a:pPr>
            <a:r>
              <a:rPr lang="en-US" altLang="ko-KR" dirty="0"/>
              <a:t>Path</a:t>
            </a:r>
            <a:r>
              <a:rPr lang="ko-KR" altLang="en-US" dirty="0"/>
              <a:t> 최대 길이 </a:t>
            </a:r>
            <a:r>
              <a:rPr lang="en-US" altLang="ko-KR" dirty="0"/>
              <a:t>: 64</a:t>
            </a:r>
          </a:p>
          <a:p>
            <a:pPr indent="0" algn="ctr">
              <a:buNone/>
            </a:pPr>
            <a:r>
              <a:rPr lang="en-US" altLang="ko-KR" sz="1600" dirty="0"/>
              <a:t>  256 bits = 64 nibbles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C19B8A-4DDC-46DC-AE9A-DF006AE8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Merkle Patricia </a:t>
            </a:r>
            <a:r>
              <a:rPr lang="en-US" altLang="ko-KR" dirty="0" err="1"/>
              <a:t>Trie</a:t>
            </a:r>
            <a:r>
              <a:rPr lang="en-US" altLang="ko-KR" dirty="0"/>
              <a:t> [ </a:t>
            </a:r>
            <a:r>
              <a:rPr lang="ko-KR" altLang="en-US" dirty="0"/>
              <a:t>이더리움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863AA1-2D23-4D2A-9768-E75EA5AD2D19}"/>
              </a:ext>
            </a:extLst>
          </p:cNvPr>
          <p:cNvGrpSpPr/>
          <p:nvPr/>
        </p:nvGrpSpPr>
        <p:grpSpPr>
          <a:xfrm>
            <a:off x="3338699" y="674860"/>
            <a:ext cx="8589950" cy="5991052"/>
            <a:chOff x="4059621" y="1700808"/>
            <a:chExt cx="7150288" cy="498696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94D1478F-6B47-4965-A8BB-2B066F66D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621" y="1700808"/>
              <a:ext cx="7150288" cy="4986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A00454E-FDC3-494E-AAF4-28366A98A741}"/>
                </a:ext>
              </a:extLst>
            </p:cNvPr>
            <p:cNvSpPr/>
            <p:nvPr/>
          </p:nvSpPr>
          <p:spPr>
            <a:xfrm>
              <a:off x="4582303" y="3183657"/>
              <a:ext cx="597580" cy="172577"/>
            </a:xfrm>
            <a:prstGeom prst="rect">
              <a:avLst/>
            </a:prstGeom>
            <a:solidFill>
              <a:srgbClr val="00C8EB">
                <a:alpha val="25000"/>
              </a:srgbClr>
            </a:solidFill>
            <a:ln>
              <a:solidFill>
                <a:srgbClr val="00C8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1B23B44-6A1C-458D-ADDB-92932E37AC59}"/>
                </a:ext>
              </a:extLst>
            </p:cNvPr>
            <p:cNvSpPr/>
            <p:nvPr/>
          </p:nvSpPr>
          <p:spPr>
            <a:xfrm>
              <a:off x="5244785" y="3183656"/>
              <a:ext cx="913892" cy="172577"/>
            </a:xfrm>
            <a:prstGeom prst="rect">
              <a:avLst/>
            </a:prstGeom>
            <a:solidFill>
              <a:srgbClr val="00C8EB">
                <a:alpha val="25000"/>
              </a:srgbClr>
            </a:solidFill>
            <a:ln>
              <a:solidFill>
                <a:srgbClr val="00C8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F7B9459-CB0B-445D-985D-82335946DC7B}"/>
                </a:ext>
              </a:extLst>
            </p:cNvPr>
            <p:cNvSpPr/>
            <p:nvPr/>
          </p:nvSpPr>
          <p:spPr>
            <a:xfrm>
              <a:off x="6223579" y="3183655"/>
              <a:ext cx="684649" cy="172577"/>
            </a:xfrm>
            <a:prstGeom prst="rect">
              <a:avLst/>
            </a:prstGeom>
            <a:solidFill>
              <a:srgbClr val="00C8EB">
                <a:alpha val="25000"/>
              </a:srgbClr>
            </a:solidFill>
            <a:ln>
              <a:solidFill>
                <a:srgbClr val="00C8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8447C2-3754-4E55-8E53-55FBFAFB3467}"/>
                </a:ext>
              </a:extLst>
            </p:cNvPr>
            <p:cNvSpPr/>
            <p:nvPr/>
          </p:nvSpPr>
          <p:spPr>
            <a:xfrm>
              <a:off x="6738920" y="5000071"/>
              <a:ext cx="663856" cy="177236"/>
            </a:xfrm>
            <a:prstGeom prst="rect">
              <a:avLst/>
            </a:prstGeom>
            <a:solidFill>
              <a:srgbClr val="00C8EB">
                <a:alpha val="25000"/>
              </a:srgbClr>
            </a:solidFill>
            <a:ln>
              <a:solidFill>
                <a:srgbClr val="00C8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8379213-75C2-48E0-8BF2-9F18001AC7A2}"/>
              </a:ext>
            </a:extLst>
          </p:cNvPr>
          <p:cNvSpPr txBox="1"/>
          <p:nvPr/>
        </p:nvSpPr>
        <p:spPr>
          <a:xfrm>
            <a:off x="3833770" y="2209843"/>
            <a:ext cx="3940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600" b="1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①</a:t>
            </a:r>
            <a:endParaRPr lang="ko-KR" altLang="en-US" sz="1600" b="1" dirty="0">
              <a:solidFill>
                <a:srgbClr val="26262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8D3B04-B9D3-4159-AE8F-CA076702CECB}"/>
              </a:ext>
            </a:extLst>
          </p:cNvPr>
          <p:cNvSpPr txBox="1"/>
          <p:nvPr/>
        </p:nvSpPr>
        <p:spPr>
          <a:xfrm>
            <a:off x="4646315" y="2210554"/>
            <a:ext cx="3940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600" b="1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②</a:t>
            </a:r>
            <a:endParaRPr lang="ko-KR" altLang="en-US" sz="1600" b="1" dirty="0">
              <a:solidFill>
                <a:srgbClr val="26262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D306CD-19C4-47EE-96B9-3F30046BFE3C}"/>
              </a:ext>
            </a:extLst>
          </p:cNvPr>
          <p:cNvSpPr txBox="1"/>
          <p:nvPr/>
        </p:nvSpPr>
        <p:spPr>
          <a:xfrm>
            <a:off x="5827018" y="2200672"/>
            <a:ext cx="3940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600" b="1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③</a:t>
            </a:r>
            <a:endParaRPr lang="ko-KR" altLang="en-US" sz="1600" b="1" dirty="0">
              <a:solidFill>
                <a:srgbClr val="26262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8AEE84-CB0F-4CA1-944B-61B7F98ED394}"/>
              </a:ext>
            </a:extLst>
          </p:cNvPr>
          <p:cNvSpPr txBox="1"/>
          <p:nvPr/>
        </p:nvSpPr>
        <p:spPr>
          <a:xfrm>
            <a:off x="6431657" y="4399012"/>
            <a:ext cx="3940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600" b="1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④</a:t>
            </a:r>
            <a:endParaRPr lang="ko-KR" altLang="en-US" sz="1600" b="1" dirty="0">
              <a:solidFill>
                <a:srgbClr val="262626"/>
              </a:solidFill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DB8606FC-6F6E-4B05-85C7-6DBE42BC856A}"/>
              </a:ext>
            </a:extLst>
          </p:cNvPr>
          <p:cNvSpPr/>
          <p:nvPr/>
        </p:nvSpPr>
        <p:spPr>
          <a:xfrm>
            <a:off x="1534991" y="5157192"/>
            <a:ext cx="432048" cy="36004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0649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7708A5-52EB-4BA3-A2BE-CB8DAF85B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 </a:t>
            </a:r>
            <a:r>
              <a:rPr lang="ko-KR" altLang="en-US" dirty="0"/>
              <a:t>주소</a:t>
            </a:r>
            <a:endParaRPr lang="en-US" altLang="ko-KR" dirty="0"/>
          </a:p>
          <a:p>
            <a:r>
              <a:rPr lang="ko-KR" altLang="en-US" dirty="0"/>
              <a:t>배포 </a:t>
            </a:r>
            <a:r>
              <a:rPr lang="en-US" altLang="ko-KR" dirty="0"/>
              <a:t>Address</a:t>
            </a:r>
          </a:p>
          <a:p>
            <a:r>
              <a:rPr lang="en-US" altLang="ko-KR" dirty="0"/>
              <a:t>static = &gt; keccak-256(position)</a:t>
            </a:r>
          </a:p>
          <a:p>
            <a:r>
              <a:rPr lang="en-US" altLang="ko-KR" dirty="0"/>
              <a:t>variable =&gt; keccak-256(key value + position)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02A1CC-BE2D-4598-9F81-DCE9D8FE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376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DE28D69-7CDA-4081-8907-D3BA5E5A1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2034060"/>
          </a:xfrm>
        </p:spPr>
        <p:txBody>
          <a:bodyPr/>
          <a:lstStyle/>
          <a:p>
            <a:r>
              <a:rPr lang="ko-KR" altLang="en-US" dirty="0"/>
              <a:t>원소가 집합에 속하는지 여부를 검사하는데 사용되는 확률적 자료 구조</a:t>
            </a:r>
            <a:endParaRPr lang="en-US" altLang="ko-KR" dirty="0"/>
          </a:p>
          <a:p>
            <a:r>
              <a:rPr lang="ko-KR" altLang="en-US" dirty="0"/>
              <a:t>주어진 </a:t>
            </a:r>
            <a:r>
              <a:rPr lang="en-US" altLang="ko-KR" dirty="0"/>
              <a:t>data</a:t>
            </a:r>
            <a:r>
              <a:rPr lang="ko-KR" altLang="en-US" dirty="0"/>
              <a:t>에 대해서 </a:t>
            </a:r>
            <a:r>
              <a:rPr lang="en-US" altLang="ko-KR" dirty="0"/>
              <a:t>2</a:t>
            </a:r>
            <a:r>
              <a:rPr lang="ko-KR" altLang="en-US" dirty="0"/>
              <a:t>가지 상황 중 하나를 판단</a:t>
            </a:r>
            <a:endParaRPr lang="en-US" altLang="ko-KR" dirty="0"/>
          </a:p>
          <a:p>
            <a:pPr lvl="1"/>
            <a:r>
              <a:rPr lang="ko-KR" altLang="en-US" dirty="0"/>
              <a:t>존재하지 않는다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존재할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E09065-539F-41D3-93D1-3C8B4CC5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Bloom Filter</a:t>
            </a:r>
            <a:endParaRPr lang="ko-KR" altLang="en-US" dirty="0"/>
          </a:p>
        </p:txBody>
      </p:sp>
      <p:graphicFrame>
        <p:nvGraphicFramePr>
          <p:cNvPr id="4" name="Google Shape;101;p20">
            <a:extLst>
              <a:ext uri="{FF2B5EF4-FFF2-40B4-BE49-F238E27FC236}">
                <a16:creationId xmlns:a16="http://schemas.microsoft.com/office/drawing/2014/main" id="{0FF8831F-D141-4194-AAD6-5B1B90D770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9371638"/>
              </p:ext>
            </p:extLst>
          </p:nvPr>
        </p:nvGraphicFramePr>
        <p:xfrm>
          <a:off x="1991944" y="2363119"/>
          <a:ext cx="3600000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0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1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2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3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4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5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6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7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8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9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EFEFEF"/>
                          </a:solidFill>
                        </a:rPr>
                        <a:t>0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EFEFEF"/>
                          </a:solidFill>
                        </a:rPr>
                        <a:t>0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EFEFEF"/>
                          </a:solidFill>
                        </a:rPr>
                        <a:t>0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9D2BD86D-6B8F-4596-9753-EA36B3AD4598}"/>
              </a:ext>
            </a:extLst>
          </p:cNvPr>
          <p:cNvSpPr txBox="1">
            <a:spLocks/>
          </p:cNvSpPr>
          <p:nvPr/>
        </p:nvSpPr>
        <p:spPr>
          <a:xfrm>
            <a:off x="404299" y="3653576"/>
            <a:ext cx="1390205" cy="450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Font typeface="Arial" panose="020B0604020202020204" pitchFamily="34" charset="0"/>
              <a:buNone/>
            </a:pPr>
            <a:r>
              <a:rPr lang="en-US" altLang="ko-KR" dirty="0"/>
              <a:t>0 % 10 = 0</a:t>
            </a:r>
            <a:endParaRPr lang="ko-KR" altLang="en-US" dirty="0"/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D51A38A3-B09A-406A-8D8E-E9A2690CD2A5}"/>
              </a:ext>
            </a:extLst>
          </p:cNvPr>
          <p:cNvSpPr txBox="1">
            <a:spLocks/>
          </p:cNvSpPr>
          <p:nvPr/>
        </p:nvSpPr>
        <p:spPr>
          <a:xfrm>
            <a:off x="402638" y="4712201"/>
            <a:ext cx="1390205" cy="450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Font typeface="Arial" panose="020B0604020202020204" pitchFamily="34" charset="0"/>
              <a:buNone/>
            </a:pPr>
            <a:r>
              <a:rPr lang="en-US" altLang="ko-KR" dirty="0"/>
              <a:t>8 % 10 = 8</a:t>
            </a:r>
            <a:endParaRPr lang="ko-KR" altLang="en-US" dirty="0"/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07B68538-C673-4F80-B39B-8E690D16F9B5}"/>
              </a:ext>
            </a:extLst>
          </p:cNvPr>
          <p:cNvSpPr txBox="1">
            <a:spLocks/>
          </p:cNvSpPr>
          <p:nvPr/>
        </p:nvSpPr>
        <p:spPr>
          <a:xfrm>
            <a:off x="404299" y="5770827"/>
            <a:ext cx="1390205" cy="450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Font typeface="Arial" panose="020B0604020202020204" pitchFamily="34" charset="0"/>
              <a:buNone/>
            </a:pPr>
            <a:r>
              <a:rPr lang="en-US" altLang="ko-KR" dirty="0"/>
              <a:t>12 % 10 = 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41FE5D-4A3E-4CD8-A713-502FDF0C1180}"/>
              </a:ext>
            </a:extLst>
          </p:cNvPr>
          <p:cNvSpPr txBox="1"/>
          <p:nvPr/>
        </p:nvSpPr>
        <p:spPr>
          <a:xfrm>
            <a:off x="292359" y="2639198"/>
            <a:ext cx="150554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[ 0, 8, 12 ] ➡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3" name="Google Shape;101;p20">
            <a:extLst>
              <a:ext uri="{FF2B5EF4-FFF2-40B4-BE49-F238E27FC236}">
                <a16:creationId xmlns:a16="http://schemas.microsoft.com/office/drawing/2014/main" id="{B2F51AF6-E43D-4FCA-BE90-35DA1919B0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337611"/>
              </p:ext>
            </p:extLst>
          </p:nvPr>
        </p:nvGraphicFramePr>
        <p:xfrm>
          <a:off x="1991944" y="3421745"/>
          <a:ext cx="3600000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solidFill>
                            <a:srgbClr val="262626"/>
                          </a:solidFill>
                        </a:rPr>
                        <a:t>0</a:t>
                      </a:r>
                      <a:endParaRPr b="1"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1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2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3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62626"/>
                          </a:solidFill>
                        </a:rPr>
                        <a:t>4</a:t>
                      </a:r>
                      <a:endParaRPr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5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6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7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8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9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00C8EB"/>
                          </a:solidFill>
                        </a:rPr>
                        <a:t>1</a:t>
                      </a:r>
                      <a:endParaRPr dirty="0">
                        <a:solidFill>
                          <a:srgbClr val="00C8EB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lang="ko" altLang="en-US"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01;p20">
            <a:extLst>
              <a:ext uri="{FF2B5EF4-FFF2-40B4-BE49-F238E27FC236}">
                <a16:creationId xmlns:a16="http://schemas.microsoft.com/office/drawing/2014/main" id="{44B7E1FA-FBFB-4045-B5A2-53EAC41996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961040"/>
              </p:ext>
            </p:extLst>
          </p:nvPr>
        </p:nvGraphicFramePr>
        <p:xfrm>
          <a:off x="1991944" y="4480371"/>
          <a:ext cx="3600000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0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1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2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3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4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5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6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7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solidFill>
                            <a:srgbClr val="262626"/>
                          </a:solidFill>
                        </a:rPr>
                        <a:t>8</a:t>
                      </a:r>
                      <a:endParaRPr b="1"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9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EFEFEF"/>
                          </a:solidFill>
                        </a:rPr>
                        <a:t>1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altLang="ko-KR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00C8EB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dirty="0">
                          <a:solidFill>
                            <a:srgbClr val="00C8EB"/>
                          </a:solidFill>
                        </a:rPr>
                        <a:t>1</a:t>
                      </a:r>
                      <a:endParaRPr dirty="0">
                        <a:solidFill>
                          <a:srgbClr val="00C8EB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oogle Shape;101;p20">
            <a:extLst>
              <a:ext uri="{FF2B5EF4-FFF2-40B4-BE49-F238E27FC236}">
                <a16:creationId xmlns:a16="http://schemas.microsoft.com/office/drawing/2014/main" id="{B693D569-A51D-4F65-BDBC-182F7033F8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915646"/>
              </p:ext>
            </p:extLst>
          </p:nvPr>
        </p:nvGraphicFramePr>
        <p:xfrm>
          <a:off x="1991944" y="5538996"/>
          <a:ext cx="3600000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0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1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solidFill>
                            <a:srgbClr val="262626"/>
                          </a:solidFill>
                        </a:rPr>
                        <a:t>2</a:t>
                      </a:r>
                      <a:endParaRPr b="1"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3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4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62626"/>
                          </a:solidFill>
                        </a:rPr>
                        <a:t>5</a:t>
                      </a:r>
                      <a:endParaRPr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6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62626"/>
                          </a:solidFill>
                        </a:rPr>
                        <a:t>7</a:t>
                      </a:r>
                      <a:endParaRPr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8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9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EFEFEF"/>
                          </a:solidFill>
                        </a:rPr>
                        <a:t>1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dirty="0">
                          <a:solidFill>
                            <a:srgbClr val="00C8EB"/>
                          </a:solidFill>
                        </a:rPr>
                        <a:t>1</a:t>
                      </a:r>
                      <a:endParaRPr dirty="0">
                        <a:solidFill>
                          <a:srgbClr val="00C8EB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EFEFEF"/>
                          </a:solidFill>
                        </a:rPr>
                        <a:t>1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oogle Shape;101;p20">
            <a:extLst>
              <a:ext uri="{FF2B5EF4-FFF2-40B4-BE49-F238E27FC236}">
                <a16:creationId xmlns:a16="http://schemas.microsoft.com/office/drawing/2014/main" id="{14BEB268-46EA-478B-8F71-EC2C628C7C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1917432"/>
              </p:ext>
            </p:extLst>
          </p:nvPr>
        </p:nvGraphicFramePr>
        <p:xfrm>
          <a:off x="7218632" y="2363119"/>
          <a:ext cx="3600000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0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1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2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3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4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62626"/>
                          </a:solidFill>
                        </a:rPr>
                        <a:t>5</a:t>
                      </a:r>
                      <a:endParaRPr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6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62626"/>
                          </a:solidFill>
                        </a:rPr>
                        <a:t>7</a:t>
                      </a:r>
                      <a:endParaRPr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8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9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EFEFEF"/>
                          </a:solidFill>
                        </a:rPr>
                        <a:t>1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EFEFEF"/>
                          </a:solidFill>
                        </a:rPr>
                        <a:t>1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754B0FE-56BC-499A-8E71-F0FC6F6A2D78}"/>
              </a:ext>
            </a:extLst>
          </p:cNvPr>
          <p:cNvSpPr txBox="1"/>
          <p:nvPr/>
        </p:nvSpPr>
        <p:spPr>
          <a:xfrm>
            <a:off x="6723713" y="5029583"/>
            <a:ext cx="205697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존재하지 않는다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. 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713110-19D6-457C-82B7-3DF0B8E10A41}"/>
              </a:ext>
            </a:extLst>
          </p:cNvPr>
          <p:cNvSpPr txBox="1"/>
          <p:nvPr/>
        </p:nvSpPr>
        <p:spPr>
          <a:xfrm>
            <a:off x="9537415" y="5029583"/>
            <a:ext cx="182614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존재할 수 있다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70693E-473F-49C0-9CA3-DF1116E2380E}"/>
              </a:ext>
            </a:extLst>
          </p:cNvPr>
          <p:cNvSpPr txBox="1"/>
          <p:nvPr/>
        </p:nvSpPr>
        <p:spPr>
          <a:xfrm>
            <a:off x="6403522" y="3851756"/>
            <a:ext cx="96693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1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존재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?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044695-51C5-43DD-AB0C-DB5D8466E36E}"/>
              </a:ext>
            </a:extLst>
          </p:cNvPr>
          <p:cNvSpPr txBox="1"/>
          <p:nvPr/>
        </p:nvSpPr>
        <p:spPr>
          <a:xfrm>
            <a:off x="7370453" y="3848406"/>
            <a:ext cx="158889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➡ 1 % 10 = 1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7C4105-26EC-4C7B-86DC-7EBE61F6E42D}"/>
              </a:ext>
            </a:extLst>
          </p:cNvPr>
          <p:cNvSpPr txBox="1"/>
          <p:nvPr/>
        </p:nvSpPr>
        <p:spPr>
          <a:xfrm>
            <a:off x="10139503" y="3848906"/>
            <a:ext cx="171713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➡ 18 % 10 = 8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AB9B34-A2C8-4B43-A422-DAB8116C897F}"/>
              </a:ext>
            </a:extLst>
          </p:cNvPr>
          <p:cNvSpPr txBox="1"/>
          <p:nvPr/>
        </p:nvSpPr>
        <p:spPr>
          <a:xfrm>
            <a:off x="9044330" y="3842103"/>
            <a:ext cx="109517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18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존재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?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40D8E07-97EA-44A6-B35E-25212921042C}"/>
              </a:ext>
            </a:extLst>
          </p:cNvPr>
          <p:cNvCxnSpPr>
            <a:cxnSpLocks/>
          </p:cNvCxnSpPr>
          <p:nvPr/>
        </p:nvCxnSpPr>
        <p:spPr>
          <a:xfrm flipV="1">
            <a:off x="7752184" y="3356992"/>
            <a:ext cx="0" cy="40873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FDB827F-F11B-472B-8181-261959EB99A6}"/>
              </a:ext>
            </a:extLst>
          </p:cNvPr>
          <p:cNvCxnSpPr>
            <a:cxnSpLocks/>
          </p:cNvCxnSpPr>
          <p:nvPr/>
        </p:nvCxnSpPr>
        <p:spPr>
          <a:xfrm flipV="1">
            <a:off x="10272464" y="3356992"/>
            <a:ext cx="0" cy="40873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FC13F5E-8880-44F7-B7B0-5D8D054FFF1B}"/>
              </a:ext>
            </a:extLst>
          </p:cNvPr>
          <p:cNvCxnSpPr>
            <a:cxnSpLocks/>
          </p:cNvCxnSpPr>
          <p:nvPr/>
        </p:nvCxnSpPr>
        <p:spPr>
          <a:xfrm>
            <a:off x="7752184" y="4218238"/>
            <a:ext cx="0" cy="65092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C286927-420F-4F88-9D01-ACC94EA165B8}"/>
              </a:ext>
            </a:extLst>
          </p:cNvPr>
          <p:cNvCxnSpPr>
            <a:cxnSpLocks/>
          </p:cNvCxnSpPr>
          <p:nvPr/>
        </p:nvCxnSpPr>
        <p:spPr>
          <a:xfrm>
            <a:off x="10272464" y="4218238"/>
            <a:ext cx="0" cy="65092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내용 개체 틀 1">
            <a:extLst>
              <a:ext uri="{FF2B5EF4-FFF2-40B4-BE49-F238E27FC236}">
                <a16:creationId xmlns:a16="http://schemas.microsoft.com/office/drawing/2014/main" id="{599BBE5F-58F9-477A-AB56-339A31B34700}"/>
              </a:ext>
            </a:extLst>
          </p:cNvPr>
          <p:cNvSpPr txBox="1">
            <a:spLocks/>
          </p:cNvSpPr>
          <p:nvPr/>
        </p:nvSpPr>
        <p:spPr>
          <a:xfrm>
            <a:off x="8320943" y="1916113"/>
            <a:ext cx="1390205" cy="450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en-US" altLang="ko-KR" dirty="0"/>
              <a:t>Bloom Filter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73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20" grpId="0"/>
      <p:bldP spid="21" grpId="0"/>
      <p:bldP spid="18" grpId="0"/>
      <p:bldP spid="22" grpId="0"/>
      <p:bldP spid="19" grpId="0"/>
      <p:bldP spid="23" grpId="0"/>
      <p:bldP spid="4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E230AEA-AC38-4721-B5AE-38E056711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rgbClr val="EFEFEF"/>
                </a:solidFill>
              </a:rPr>
              <a:t>이더리움은</a:t>
            </a:r>
            <a:r>
              <a:rPr lang="ko-KR" altLang="en-US" dirty="0">
                <a:solidFill>
                  <a:srgbClr val="EFEFEF"/>
                </a:solidFill>
              </a:rPr>
              <a:t> </a:t>
            </a:r>
            <a:r>
              <a:rPr lang="en-US" altLang="ko-KR" dirty="0">
                <a:solidFill>
                  <a:srgbClr val="EFEFEF"/>
                </a:solidFill>
              </a:rPr>
              <a:t>Receipts</a:t>
            </a:r>
            <a:r>
              <a:rPr lang="ko-KR" altLang="en-US" dirty="0">
                <a:solidFill>
                  <a:srgbClr val="EFEFEF"/>
                </a:solidFill>
              </a:rPr>
              <a:t>의 </a:t>
            </a:r>
            <a:r>
              <a:rPr lang="en-US" altLang="ko-KR" dirty="0">
                <a:solidFill>
                  <a:srgbClr val="EFEFEF"/>
                </a:solidFill>
              </a:rPr>
              <a:t>Topics </a:t>
            </a:r>
            <a:r>
              <a:rPr lang="ko-KR" altLang="en-US" dirty="0">
                <a:solidFill>
                  <a:srgbClr val="EFEFEF"/>
                </a:solidFill>
              </a:rPr>
              <a:t>정보를  </a:t>
            </a:r>
            <a:r>
              <a:rPr lang="en-US" altLang="ko-KR" dirty="0">
                <a:solidFill>
                  <a:srgbClr val="EFEFEF"/>
                </a:solidFill>
              </a:rPr>
              <a:t>2048 bits </a:t>
            </a:r>
            <a:r>
              <a:rPr lang="en-US" altLang="ko-KR" dirty="0" err="1">
                <a:solidFill>
                  <a:srgbClr val="EFEFEF"/>
                </a:solidFill>
              </a:rPr>
              <a:t>BloomFilter</a:t>
            </a:r>
            <a:r>
              <a:rPr lang="ko-KR" altLang="en-US" dirty="0">
                <a:solidFill>
                  <a:srgbClr val="EFEFEF"/>
                </a:solidFill>
              </a:rPr>
              <a:t>를 생성하여 </a:t>
            </a:r>
            <a:r>
              <a:rPr lang="ko-KR" altLang="en-US" dirty="0" err="1">
                <a:solidFill>
                  <a:srgbClr val="EFEFEF"/>
                </a:solidFill>
              </a:rPr>
              <a:t>블록헤더에</a:t>
            </a:r>
            <a:r>
              <a:rPr lang="ko-KR" altLang="en-US" dirty="0">
                <a:solidFill>
                  <a:srgbClr val="EFEFEF"/>
                </a:solidFill>
              </a:rPr>
              <a:t> </a:t>
            </a:r>
            <a:r>
              <a:rPr lang="en-US" altLang="ko-KR" dirty="0" err="1">
                <a:solidFill>
                  <a:srgbClr val="EFEFEF"/>
                </a:solidFill>
              </a:rPr>
              <a:t>logsBloom</a:t>
            </a:r>
            <a:r>
              <a:rPr lang="en-US" altLang="ko-KR" dirty="0">
                <a:solidFill>
                  <a:srgbClr val="EFEFEF"/>
                </a:solidFill>
              </a:rPr>
              <a:t> </a:t>
            </a:r>
            <a:r>
              <a:rPr lang="ko-KR" altLang="en-US" dirty="0">
                <a:solidFill>
                  <a:srgbClr val="EFEFEF"/>
                </a:solidFill>
              </a:rPr>
              <a:t>값으로 저장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-"/>
            </a:pPr>
            <a:r>
              <a:rPr lang="en-US" altLang="ko-KR" dirty="0">
                <a:solidFill>
                  <a:srgbClr val="EFEFEF"/>
                </a:solidFill>
              </a:rPr>
              <a:t>Contract</a:t>
            </a:r>
            <a:r>
              <a:rPr lang="ko-KR" altLang="en-US" dirty="0">
                <a:solidFill>
                  <a:srgbClr val="EFEFEF"/>
                </a:solidFill>
              </a:rPr>
              <a:t>에서 발생하는 많은 이벤트들의 존재 가능성 여부 확인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-"/>
            </a:pPr>
            <a:r>
              <a:rPr lang="ko-KR" altLang="en-US" dirty="0">
                <a:solidFill>
                  <a:srgbClr val="EFEFEF"/>
                </a:solidFill>
              </a:rPr>
              <a:t>이벤트 파라미터 값을 </a:t>
            </a:r>
            <a:r>
              <a:rPr lang="en-US" altLang="ko-KR" dirty="0">
                <a:solidFill>
                  <a:srgbClr val="EFEFEF"/>
                </a:solidFill>
              </a:rPr>
              <a:t>filtering </a:t>
            </a:r>
            <a:r>
              <a:rPr lang="ko-KR" altLang="en-US" dirty="0">
                <a:solidFill>
                  <a:srgbClr val="EFEFEF"/>
                </a:solidFill>
              </a:rPr>
              <a:t>하는데 사용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EFEFEF"/>
                </a:solidFill>
              </a:rPr>
              <a:t>event </a:t>
            </a:r>
            <a:r>
              <a:rPr lang="ko-KR" altLang="en-US" dirty="0" err="1">
                <a:solidFill>
                  <a:srgbClr val="EFEFEF"/>
                </a:solidFill>
              </a:rPr>
              <a:t>시그니처</a:t>
            </a:r>
            <a:r>
              <a:rPr lang="ko-KR" altLang="en-US" dirty="0">
                <a:solidFill>
                  <a:srgbClr val="EFEFEF"/>
                </a:solidFill>
              </a:rPr>
              <a:t> 및 </a:t>
            </a:r>
            <a:r>
              <a:rPr lang="en-US" altLang="ko-KR" dirty="0">
                <a:solidFill>
                  <a:srgbClr val="EFEFEF"/>
                </a:solidFill>
              </a:rPr>
              <a:t>solidity indexed </a:t>
            </a:r>
            <a:r>
              <a:rPr lang="ko-KR" altLang="en-US" dirty="0">
                <a:solidFill>
                  <a:srgbClr val="EFEFEF"/>
                </a:solidFill>
              </a:rPr>
              <a:t>파라미터에 의해 </a:t>
            </a:r>
            <a:r>
              <a:rPr lang="en-US" altLang="ko-KR" dirty="0">
                <a:solidFill>
                  <a:srgbClr val="EFEFEF"/>
                </a:solidFill>
              </a:rPr>
              <a:t>Log</a:t>
            </a:r>
            <a:r>
              <a:rPr lang="ko-KR" altLang="en-US" dirty="0">
                <a:solidFill>
                  <a:srgbClr val="EFEFEF"/>
                </a:solidFill>
              </a:rPr>
              <a:t>에 </a:t>
            </a:r>
            <a:r>
              <a:rPr lang="en-US" altLang="ko-KR" dirty="0">
                <a:solidFill>
                  <a:srgbClr val="EFEFEF"/>
                </a:solidFill>
              </a:rPr>
              <a:t>Topic</a:t>
            </a:r>
            <a:r>
              <a:rPr lang="ko-KR" altLang="en-US" dirty="0">
                <a:solidFill>
                  <a:srgbClr val="EFEFEF"/>
                </a:solidFill>
              </a:rPr>
              <a:t>을 저장된 데이터가 대상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EFEFEF"/>
                </a:solidFill>
              </a:rPr>
              <a:t>keccak-256 </a:t>
            </a:r>
            <a:r>
              <a:rPr lang="ko-KR" altLang="en-US" dirty="0">
                <a:solidFill>
                  <a:srgbClr val="EFEFEF"/>
                </a:solidFill>
              </a:rPr>
              <a:t>결과의 처음 </a:t>
            </a:r>
            <a:r>
              <a:rPr lang="en-US" altLang="ko-KR" dirty="0">
                <a:solidFill>
                  <a:srgbClr val="EFEFEF"/>
                </a:solidFill>
              </a:rPr>
              <a:t>2</a:t>
            </a:r>
            <a:r>
              <a:rPr lang="ko-KR" altLang="en-US" dirty="0">
                <a:solidFill>
                  <a:srgbClr val="EFEFEF"/>
                </a:solidFill>
              </a:rPr>
              <a:t>바이트 씩 </a:t>
            </a:r>
            <a:r>
              <a:rPr lang="en-US" altLang="ko-KR" dirty="0">
                <a:solidFill>
                  <a:srgbClr val="EFEFEF"/>
                </a:solidFill>
              </a:rPr>
              <a:t>3</a:t>
            </a:r>
            <a:r>
              <a:rPr lang="ko-KR" altLang="en-US" dirty="0">
                <a:solidFill>
                  <a:srgbClr val="EFEFEF"/>
                </a:solidFill>
              </a:rPr>
              <a:t>개의 값을 사용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EFEFEF"/>
                </a:solidFill>
              </a:rPr>
              <a:t>  </a:t>
            </a:r>
            <a:r>
              <a:rPr lang="en-US" altLang="ko-KR" dirty="0" err="1">
                <a:solidFill>
                  <a:srgbClr val="EFEFEF"/>
                </a:solidFill>
              </a:rPr>
              <a:t>logsBloom</a:t>
            </a:r>
            <a:r>
              <a:rPr lang="en-US" altLang="ko-KR" dirty="0">
                <a:solidFill>
                  <a:srgbClr val="EFEFEF"/>
                </a:solidFill>
              </a:rPr>
              <a:t> </a:t>
            </a:r>
            <a:r>
              <a:rPr lang="ko-KR" altLang="en-US" dirty="0">
                <a:solidFill>
                  <a:srgbClr val="EFEFEF"/>
                </a:solidFill>
              </a:rPr>
              <a:t>생성 예제 추가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EFEFEF"/>
                </a:solidFill>
              </a:rPr>
              <a:t>2</a:t>
            </a:r>
            <a:r>
              <a:rPr lang="ko-KR" altLang="en-US" dirty="0">
                <a:solidFill>
                  <a:srgbClr val="EFEFEF"/>
                </a:solidFill>
              </a:rPr>
              <a:t>개 바이트의 하위 </a:t>
            </a:r>
            <a:r>
              <a:rPr lang="en-US" altLang="ko-KR" dirty="0">
                <a:solidFill>
                  <a:srgbClr val="EFEFEF"/>
                </a:solidFill>
              </a:rPr>
              <a:t>11bit | 0x0f77 ( 2048bit</a:t>
            </a:r>
            <a:r>
              <a:rPr lang="ko-KR" altLang="en-US" dirty="0">
                <a:solidFill>
                  <a:srgbClr val="EFEFEF"/>
                </a:solidFill>
              </a:rPr>
              <a:t>에 매핑하기 위하여 </a:t>
            </a:r>
            <a:r>
              <a:rPr lang="en-US" altLang="ko-KR" dirty="0">
                <a:solidFill>
                  <a:srgbClr val="EFEFEF"/>
                </a:solidFill>
              </a:rPr>
              <a:t>% 2048 </a:t>
            </a:r>
            <a:r>
              <a:rPr lang="ko-KR" altLang="en-US" dirty="0">
                <a:solidFill>
                  <a:srgbClr val="EFEFEF"/>
                </a:solidFill>
              </a:rPr>
              <a:t>하는 것과 동일</a:t>
            </a:r>
            <a:r>
              <a:rPr lang="en-US" altLang="ko-KR" dirty="0">
                <a:solidFill>
                  <a:srgbClr val="EFEFEF"/>
                </a:solidFill>
              </a:rPr>
              <a:t>)</a:t>
            </a:r>
            <a:endParaRPr lang="ko-KR" altLang="en-US" dirty="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rgbClr val="EFEFEF"/>
                </a:solidFill>
              </a:rPr>
              <a:t>가장오른쪽</a:t>
            </a:r>
            <a:r>
              <a:rPr lang="ko-KR" altLang="en-US" dirty="0">
                <a:solidFill>
                  <a:srgbClr val="EFEFEF"/>
                </a:solidFill>
              </a:rPr>
              <a:t> </a:t>
            </a:r>
            <a:r>
              <a:rPr lang="en-US" altLang="ko-KR" dirty="0">
                <a:solidFill>
                  <a:srgbClr val="EFEFEF"/>
                </a:solidFill>
              </a:rPr>
              <a:t>bit</a:t>
            </a:r>
            <a:r>
              <a:rPr lang="ko-KR" altLang="en-US" dirty="0">
                <a:solidFill>
                  <a:srgbClr val="EFEFEF"/>
                </a:solidFill>
              </a:rPr>
              <a:t>를 </a:t>
            </a:r>
            <a:r>
              <a:rPr lang="en-US" altLang="ko-KR" dirty="0">
                <a:solidFill>
                  <a:srgbClr val="EFEFEF"/>
                </a:solidFill>
              </a:rPr>
              <a:t>0 </a:t>
            </a:r>
            <a:r>
              <a:rPr lang="ko-KR" altLang="en-US" dirty="0">
                <a:solidFill>
                  <a:srgbClr val="EFEFEF"/>
                </a:solidFill>
              </a:rPr>
              <a:t>으로 하여서 표시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EFEFEF"/>
                </a:solidFill>
              </a:rPr>
              <a:t>=&gt; </a:t>
            </a:r>
            <a:r>
              <a:rPr lang="ko-KR" altLang="en-US" dirty="0">
                <a:solidFill>
                  <a:srgbClr val="EFEFEF"/>
                </a:solidFill>
              </a:rPr>
              <a:t>오른쪽에 </a:t>
            </a:r>
            <a:r>
              <a:rPr lang="en-US" altLang="ko-KR" dirty="0">
                <a:solidFill>
                  <a:srgbClr val="EFEFEF"/>
                </a:solidFill>
              </a:rPr>
              <a:t>event transfer(“</a:t>
            </a:r>
            <a:r>
              <a:rPr lang="ko-KR" altLang="en-US" dirty="0">
                <a:solidFill>
                  <a:srgbClr val="EFEFEF"/>
                </a:solidFill>
              </a:rPr>
              <a:t>주소”</a:t>
            </a:r>
            <a:r>
              <a:rPr lang="en-US" altLang="ko-KR" dirty="0">
                <a:solidFill>
                  <a:srgbClr val="EFEFEF"/>
                </a:solidFill>
              </a:rPr>
              <a:t>, 1000) </a:t>
            </a:r>
            <a:r>
              <a:rPr lang="ko-KR" altLang="en-US" dirty="0">
                <a:solidFill>
                  <a:srgbClr val="EFEFEF"/>
                </a:solidFill>
              </a:rPr>
              <a:t>예제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EFEFEF"/>
                </a:solidFill>
              </a:rPr>
              <a:t>탐색하고자 하는 값의 </a:t>
            </a:r>
            <a:r>
              <a:rPr lang="en-US" altLang="ko-KR" dirty="0" err="1">
                <a:solidFill>
                  <a:srgbClr val="EFEFEF"/>
                </a:solidFill>
              </a:rPr>
              <a:t>logsBloom</a:t>
            </a:r>
            <a:r>
              <a:rPr lang="ko-KR" altLang="en-US" dirty="0">
                <a:solidFill>
                  <a:srgbClr val="EFEFEF"/>
                </a:solidFill>
              </a:rPr>
              <a:t>을 만들고</a:t>
            </a:r>
            <a:r>
              <a:rPr lang="en-US" altLang="ko-KR" dirty="0">
                <a:solidFill>
                  <a:srgbClr val="EFEFEF"/>
                </a:solidFill>
              </a:rPr>
              <a:t>, Block</a:t>
            </a:r>
            <a:r>
              <a:rPr lang="ko-KR" altLang="en-US" dirty="0">
                <a:solidFill>
                  <a:srgbClr val="EFEFEF"/>
                </a:solidFill>
              </a:rPr>
              <a:t>의 </a:t>
            </a:r>
            <a:r>
              <a:rPr lang="en-US" altLang="ko-KR" dirty="0" err="1">
                <a:solidFill>
                  <a:srgbClr val="EFEFEF"/>
                </a:solidFill>
              </a:rPr>
              <a:t>logsBloom</a:t>
            </a:r>
            <a:r>
              <a:rPr lang="ko-KR" altLang="en-US" dirty="0">
                <a:solidFill>
                  <a:srgbClr val="EFEFEF"/>
                </a:solidFill>
              </a:rPr>
              <a:t>과 </a:t>
            </a:r>
            <a:r>
              <a:rPr lang="en-US" altLang="ko-KR" dirty="0">
                <a:solidFill>
                  <a:srgbClr val="EFEFEF"/>
                </a:solidFill>
              </a:rPr>
              <a:t>| </a:t>
            </a:r>
            <a:r>
              <a:rPr lang="ko-KR" altLang="en-US" dirty="0">
                <a:solidFill>
                  <a:srgbClr val="EFEFEF"/>
                </a:solidFill>
              </a:rPr>
              <a:t>연산 후</a:t>
            </a:r>
            <a:r>
              <a:rPr lang="en-US" altLang="ko-KR" dirty="0">
                <a:solidFill>
                  <a:srgbClr val="EFEFEF"/>
                </a:solidFill>
              </a:rPr>
              <a:t>, </a:t>
            </a:r>
            <a:r>
              <a:rPr lang="ko-KR" altLang="en-US" dirty="0">
                <a:solidFill>
                  <a:srgbClr val="EFEFEF"/>
                </a:solidFill>
              </a:rPr>
              <a:t>동일하면 존재할 수 있고</a:t>
            </a:r>
            <a:r>
              <a:rPr lang="en-US" altLang="ko-KR" dirty="0">
                <a:solidFill>
                  <a:srgbClr val="EFEFEF"/>
                </a:solidFill>
              </a:rPr>
              <a:t>, </a:t>
            </a:r>
            <a:r>
              <a:rPr lang="ko-KR" altLang="en-US" dirty="0">
                <a:solidFill>
                  <a:srgbClr val="EFEFEF"/>
                </a:solidFill>
              </a:rPr>
              <a:t>다르면 존재하지 않는다</a:t>
            </a:r>
            <a:r>
              <a:rPr lang="en-US" altLang="ko-KR" dirty="0">
                <a:solidFill>
                  <a:srgbClr val="EFEFEF"/>
                </a:solidFill>
              </a:rPr>
              <a:t>.</a:t>
            </a:r>
            <a:endParaRPr lang="ko-KR" altLang="en-US" dirty="0">
              <a:solidFill>
                <a:srgbClr val="EFEFEF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E77E77B-D341-48FA-8338-990D5720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3477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7E13FA-C515-410D-8B5F-AD348790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 fontScale="85000" lnSpcReduction="20000"/>
          </a:bodyPr>
          <a:lstStyle/>
          <a:p>
            <a:pPr indent="0">
              <a:buNone/>
            </a:pPr>
            <a:r>
              <a:rPr lang="ko-KR" altLang="en-US" dirty="0"/>
              <a:t>기본 색깔 </a:t>
            </a:r>
            <a:r>
              <a:rPr lang="ko-KR" altLang="en-US" dirty="0" err="1"/>
              <a:t>가나다라마바사아자차카타파하</a:t>
            </a:r>
            <a:r>
              <a:rPr lang="ko-KR" altLang="en-US" dirty="0"/>
              <a:t> </a:t>
            </a:r>
            <a:r>
              <a:rPr lang="en-US" altLang="ko-KR" dirty="0" err="1"/>
              <a:t>abcdefghijklmnopqrstuvwxyz</a:t>
            </a:r>
            <a:r>
              <a:rPr lang="en-US" altLang="ko-KR" dirty="0"/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C8EB"/>
                </a:solidFill>
              </a:rPr>
              <a:t>포인트 색깔 </a:t>
            </a:r>
            <a:r>
              <a:rPr lang="ko-KR" altLang="en-US" dirty="0" err="1">
                <a:solidFill>
                  <a:srgbClr val="00C8E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C8EB"/>
                </a:solidFill>
              </a:rPr>
              <a:t> </a:t>
            </a:r>
            <a:r>
              <a:rPr lang="en-US" altLang="ko-KR" dirty="0" err="1">
                <a:solidFill>
                  <a:srgbClr val="00C8EB"/>
                </a:solidFill>
              </a:rPr>
              <a:t>abcdefghijklmnopqrstuvwxyz</a:t>
            </a:r>
            <a:r>
              <a:rPr lang="en-US" altLang="ko-KR" dirty="0">
                <a:solidFill>
                  <a:srgbClr val="00C8EB"/>
                </a:solidFill>
              </a:rPr>
              <a:t> ABCDEFGHIJKLMNOPQRSTUVWXYZ</a:t>
            </a:r>
          </a:p>
          <a:p>
            <a:pPr indent="0">
              <a:buNone/>
            </a:pPr>
            <a:endParaRPr lang="en-US" altLang="ko-KR" dirty="0">
              <a:solidFill>
                <a:srgbClr val="EF296B"/>
              </a:solidFill>
            </a:endParaRPr>
          </a:p>
          <a:p>
            <a:pPr indent="0">
              <a:buNone/>
            </a:pPr>
            <a:r>
              <a:rPr lang="ko-KR" altLang="en-US" dirty="0">
                <a:solidFill>
                  <a:srgbClr val="EF296B"/>
                </a:solidFill>
              </a:rPr>
              <a:t>포인트 색깔 </a:t>
            </a:r>
            <a:r>
              <a:rPr lang="ko-KR" altLang="en-US" dirty="0" err="1">
                <a:solidFill>
                  <a:srgbClr val="EF296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EF296B"/>
                </a:solidFill>
              </a:rPr>
              <a:t> </a:t>
            </a:r>
            <a:r>
              <a:rPr lang="en-US" altLang="ko-KR" dirty="0" err="1">
                <a:solidFill>
                  <a:srgbClr val="EF296B"/>
                </a:solidFill>
              </a:rPr>
              <a:t>abcdefghijklmnopqrstuvwxyz</a:t>
            </a:r>
            <a:r>
              <a:rPr lang="en-US" altLang="ko-KR" dirty="0">
                <a:solidFill>
                  <a:srgbClr val="EF296B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854AFF"/>
                </a:solidFill>
              </a:rPr>
              <a:t>포인트 색깔 </a:t>
            </a:r>
            <a:r>
              <a:rPr lang="ko-KR" altLang="en-US" dirty="0" err="1">
                <a:solidFill>
                  <a:srgbClr val="854A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854AFF"/>
                </a:solidFill>
              </a:rPr>
              <a:t> </a:t>
            </a:r>
            <a:r>
              <a:rPr lang="en-US" altLang="ko-KR" dirty="0" err="1">
                <a:solidFill>
                  <a:srgbClr val="854AFF"/>
                </a:solidFill>
              </a:rPr>
              <a:t>abcdefghijklmnopqrstuvwxyz</a:t>
            </a:r>
            <a:r>
              <a:rPr lang="en-US" altLang="ko-KR" dirty="0">
                <a:solidFill>
                  <a:srgbClr val="854A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C700"/>
                </a:solidFill>
              </a:rPr>
              <a:t>포인트 색깔 </a:t>
            </a:r>
            <a:r>
              <a:rPr lang="ko-KR" altLang="en-US" dirty="0" err="1">
                <a:solidFill>
                  <a:srgbClr val="FFC700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C700"/>
                </a:solidFill>
              </a:rPr>
              <a:t> </a:t>
            </a:r>
            <a:r>
              <a:rPr lang="en-US" altLang="ko-KR" dirty="0" err="1">
                <a:solidFill>
                  <a:srgbClr val="FFC700"/>
                </a:solidFill>
              </a:rPr>
              <a:t>abcdefghijklmnopqrstuvwxyz</a:t>
            </a:r>
            <a:r>
              <a:rPr lang="en-US" altLang="ko-KR" dirty="0">
                <a:solidFill>
                  <a:srgbClr val="FFC700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D35A"/>
                </a:solidFill>
              </a:rPr>
              <a:t>포인트 색깔 </a:t>
            </a:r>
            <a:r>
              <a:rPr lang="ko-KR" altLang="en-US" dirty="0" err="1">
                <a:solidFill>
                  <a:srgbClr val="00D35A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D35A"/>
                </a:solidFill>
              </a:rPr>
              <a:t> </a:t>
            </a:r>
            <a:r>
              <a:rPr lang="en-US" altLang="ko-KR" dirty="0" err="1">
                <a:solidFill>
                  <a:srgbClr val="00D35A"/>
                </a:solidFill>
              </a:rPr>
              <a:t>abcdefghijklmnopqrstuvwxyz</a:t>
            </a:r>
            <a:r>
              <a:rPr lang="en-US" altLang="ko-KR" dirty="0">
                <a:solidFill>
                  <a:srgbClr val="00D35A"/>
                </a:solidFill>
              </a:rPr>
              <a:t> ABCDEFGHIJKLMNOPQRSTUVWXYZ</a:t>
            </a:r>
          </a:p>
          <a:p>
            <a:endParaRPr lang="en-US" altLang="ko-KR" dirty="0"/>
          </a:p>
          <a:p>
            <a:pPr indent="0">
              <a:buNone/>
            </a:pPr>
            <a:r>
              <a:rPr lang="ko-KR" altLang="en-US" dirty="0">
                <a:solidFill>
                  <a:srgbClr val="DBAC7D"/>
                </a:solidFill>
              </a:rPr>
              <a:t>포인트 색깔 </a:t>
            </a:r>
            <a:r>
              <a:rPr lang="ko-KR" altLang="en-US" dirty="0" err="1">
                <a:solidFill>
                  <a:srgbClr val="DBAC7D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DBAC7D"/>
                </a:solidFill>
              </a:rPr>
              <a:t> </a:t>
            </a:r>
            <a:r>
              <a:rPr lang="en-US" altLang="ko-KR" dirty="0" err="1">
                <a:solidFill>
                  <a:srgbClr val="DBAC7D"/>
                </a:solidFill>
              </a:rPr>
              <a:t>abcdefghijklmnopqrstuvwxyz</a:t>
            </a:r>
            <a:r>
              <a:rPr lang="en-US" altLang="ko-KR" dirty="0">
                <a:solidFill>
                  <a:srgbClr val="DBAC7D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80B1"/>
                </a:solidFill>
              </a:rPr>
              <a:t>포인트 색깔 </a:t>
            </a:r>
            <a:r>
              <a:rPr lang="ko-KR" altLang="en-US" dirty="0" err="1">
                <a:solidFill>
                  <a:srgbClr val="FF80B1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80B1"/>
                </a:solidFill>
              </a:rPr>
              <a:t> </a:t>
            </a:r>
            <a:r>
              <a:rPr lang="en-US" altLang="ko-KR" dirty="0" err="1">
                <a:solidFill>
                  <a:srgbClr val="FF80B1"/>
                </a:solidFill>
              </a:rPr>
              <a:t>abcdefghijklmnopqrstuvwxyz</a:t>
            </a:r>
            <a:r>
              <a:rPr lang="en-US" altLang="ko-KR" dirty="0">
                <a:solidFill>
                  <a:srgbClr val="FF80B1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B99FFF"/>
                </a:solidFill>
              </a:rPr>
              <a:t>포인트 색깔 </a:t>
            </a:r>
            <a:r>
              <a:rPr lang="ko-KR" altLang="en-US" dirty="0" err="1">
                <a:solidFill>
                  <a:srgbClr val="B99F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B99FFF"/>
                </a:solidFill>
              </a:rPr>
              <a:t> </a:t>
            </a:r>
            <a:r>
              <a:rPr lang="en-US" altLang="ko-KR" dirty="0" err="1">
                <a:solidFill>
                  <a:srgbClr val="B99FFF"/>
                </a:solidFill>
              </a:rPr>
              <a:t>abcdefghijklmnopqrstuvwxyz</a:t>
            </a:r>
            <a:r>
              <a:rPr lang="en-US" altLang="ko-KR" dirty="0">
                <a:solidFill>
                  <a:srgbClr val="B99F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71FF"/>
                </a:solidFill>
              </a:rPr>
              <a:t>포인트 색깔 </a:t>
            </a:r>
            <a:r>
              <a:rPr lang="ko-KR" altLang="en-US" dirty="0" err="1">
                <a:solidFill>
                  <a:srgbClr val="0071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71FF"/>
                </a:solidFill>
              </a:rPr>
              <a:t> </a:t>
            </a:r>
            <a:r>
              <a:rPr lang="en-US" altLang="ko-KR" dirty="0" err="1">
                <a:solidFill>
                  <a:srgbClr val="0071FF"/>
                </a:solidFill>
              </a:rPr>
              <a:t>abcdefghijklmnopqrstuvwxyz</a:t>
            </a:r>
            <a:r>
              <a:rPr lang="en-US" altLang="ko-KR" dirty="0">
                <a:solidFill>
                  <a:srgbClr val="0071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C8EB"/>
                </a:solidFill>
              </a:rPr>
              <a:t>포인트 색깔 </a:t>
            </a:r>
            <a:r>
              <a:rPr lang="ko-KR" altLang="en-US" dirty="0" err="1">
                <a:solidFill>
                  <a:srgbClr val="00C8E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C8EB"/>
                </a:solidFill>
              </a:rPr>
              <a:t> </a:t>
            </a:r>
            <a:r>
              <a:rPr lang="en-US" altLang="ko-KR" dirty="0" err="1">
                <a:solidFill>
                  <a:srgbClr val="00C8EB"/>
                </a:solidFill>
              </a:rPr>
              <a:t>abcdefghijklmnopqrstuvwxyz</a:t>
            </a:r>
            <a:r>
              <a:rPr lang="en-US" altLang="ko-KR" dirty="0">
                <a:solidFill>
                  <a:srgbClr val="00C8EB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7E00"/>
                </a:solidFill>
              </a:rPr>
              <a:t>포인트 색깔 </a:t>
            </a:r>
            <a:r>
              <a:rPr lang="ko-KR" altLang="en-US" dirty="0" err="1">
                <a:solidFill>
                  <a:srgbClr val="FF7E00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7E00"/>
                </a:solidFill>
              </a:rPr>
              <a:t> </a:t>
            </a:r>
            <a:r>
              <a:rPr lang="en-US" altLang="ko-KR" dirty="0" err="1">
                <a:solidFill>
                  <a:srgbClr val="FF7E00"/>
                </a:solidFill>
              </a:rPr>
              <a:t>abcdefghijklmnopqrstuvwxyz</a:t>
            </a:r>
            <a:r>
              <a:rPr lang="en-US" altLang="ko-KR" dirty="0">
                <a:solidFill>
                  <a:srgbClr val="FF7E00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5AFA6E"/>
                </a:solidFill>
              </a:rPr>
              <a:t>포인트 색깔 </a:t>
            </a:r>
            <a:r>
              <a:rPr lang="ko-KR" altLang="en-US" dirty="0" err="1">
                <a:solidFill>
                  <a:srgbClr val="5AFA6E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5AFA6E"/>
                </a:solidFill>
              </a:rPr>
              <a:t> </a:t>
            </a:r>
            <a:r>
              <a:rPr lang="en-US" altLang="ko-KR" dirty="0" err="1">
                <a:solidFill>
                  <a:srgbClr val="5AFA6E"/>
                </a:solidFill>
              </a:rPr>
              <a:t>abcdefghijklmnopqrstuvwxyz</a:t>
            </a:r>
            <a:r>
              <a:rPr lang="en-US" altLang="ko-KR" dirty="0">
                <a:solidFill>
                  <a:srgbClr val="5AFA6E"/>
                </a:solidFill>
              </a:rPr>
              <a:t> ABCDEFGHIJKLMNOPQRSTUVWXYZ</a:t>
            </a: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</a:t>
            </a:r>
            <a:endParaRPr lang="en-US" altLang="ko-KR" dirty="0">
              <a:solidFill>
                <a:srgbClr val="F7931A"/>
              </a:solidFill>
            </a:endParaRPr>
          </a:p>
          <a:p>
            <a:pPr indent="0">
              <a:buNone/>
            </a:pPr>
            <a:r>
              <a:rPr lang="ko-KR" altLang="en-US" dirty="0">
                <a:solidFill>
                  <a:srgbClr val="434975"/>
                </a:solidFill>
              </a:rPr>
              <a:t>이더리움 색깔 이더리움 색깔 이더리움 색깔 이더리움 색깔 이더리움 색깔</a:t>
            </a:r>
            <a:endParaRPr lang="en-US" altLang="ko-KR" dirty="0">
              <a:solidFill>
                <a:srgbClr val="434975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C12E44-5D15-4DF0-9329-D7412A3E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358F42-36FF-4336-A953-FF64C4A37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EVM GUI</a:t>
            </a:r>
            <a:r>
              <a:rPr lang="ko-KR" altLang="en-US" dirty="0"/>
              <a:t> </a:t>
            </a:r>
            <a:r>
              <a:rPr lang="en-US" altLang="ko-KR" dirty="0"/>
              <a:t>IDE</a:t>
            </a:r>
          </a:p>
          <a:p>
            <a:pPr lvl="1"/>
            <a:r>
              <a:rPr lang="en-US" altLang="ko-KR" dirty="0"/>
              <a:t>Web : </a:t>
            </a:r>
            <a:r>
              <a:rPr lang="en-US" altLang="ko-KR" dirty="0">
                <a:hlinkClick r:id="rId2"/>
              </a:rPr>
              <a:t>https://remix.ethereum.org/</a:t>
            </a:r>
            <a:r>
              <a:rPr lang="en-US" altLang="ko-KR" dirty="0"/>
              <a:t> , Desktop : </a:t>
            </a:r>
            <a:r>
              <a:rPr lang="en-US" altLang="ko-KR" dirty="0">
                <a:hlinkClick r:id="rId3"/>
              </a:rPr>
              <a:t>https://github.com/ethereum/remix-desktop/releases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84350C-369C-43D7-B063-8B3E282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</a:t>
            </a:r>
            <a:r>
              <a:rPr lang="en-US" altLang="ko-KR" dirty="0"/>
              <a:t>[ Remix ]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E6BE15-327A-42B1-9C3A-8F4CB0824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1412776"/>
            <a:ext cx="8208912" cy="535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6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8D8D8"/>
      </a:hlink>
      <a:folHlink>
        <a:srgbClr val="D8D8D8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18894</TotalTime>
  <Words>13236</Words>
  <Application>Microsoft Office PowerPoint</Application>
  <PresentationFormat>와이드스크린</PresentationFormat>
  <Paragraphs>2387</Paragraphs>
  <Slides>87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87</vt:i4>
      </vt:variant>
    </vt:vector>
  </HeadingPairs>
  <TitlesOfParts>
    <vt:vector size="100" baseType="lpstr">
      <vt:lpstr>-apple-system</vt:lpstr>
      <vt:lpstr>Bitstream Vera Sans Mono</vt:lpstr>
      <vt:lpstr>inherit</vt:lpstr>
      <vt:lpstr>spoqa han sans</vt:lpstr>
      <vt:lpstr>spoqa han sans</vt:lpstr>
      <vt:lpstr>맑은 고딕</vt:lpstr>
      <vt:lpstr>맑은 고딕</vt:lpstr>
      <vt:lpstr>Arial</vt:lpstr>
      <vt:lpstr>Calibri</vt:lpstr>
      <vt:lpstr>Cambria Math</vt:lpstr>
      <vt:lpstr>Consolas</vt:lpstr>
      <vt:lpstr>Lato</vt:lpstr>
      <vt:lpstr>Office 테마</vt:lpstr>
      <vt:lpstr>Ethereum Deep Dive</vt:lpstr>
      <vt:lpstr>Transaction Flow</vt:lpstr>
      <vt:lpstr>PowerPoint 프레젠테이션</vt:lpstr>
      <vt:lpstr>네트워크 구축 [ geth ]</vt:lpstr>
      <vt:lpstr>네트워크 구축 [ geth ]</vt:lpstr>
      <vt:lpstr>네트워크 구축 [ geth ]</vt:lpstr>
      <vt:lpstr>개발 환경 [ Ganache ]</vt:lpstr>
      <vt:lpstr>개발 환경 [ Truffle ]</vt:lpstr>
      <vt:lpstr>개발 환경 [ Remix ]</vt:lpstr>
      <vt:lpstr>Browser + web3js + metamask</vt:lpstr>
      <vt:lpstr>State Machine &amp; State Transition</vt:lpstr>
      <vt:lpstr>Blockchain</vt:lpstr>
      <vt:lpstr>World State &amp; Account</vt:lpstr>
      <vt:lpstr>Account  유형 2가지 [ EOA, CA ]</vt:lpstr>
      <vt:lpstr>트랜잭션 (Transaction) 과 메시지 (Message)</vt:lpstr>
      <vt:lpstr>트랜잭션 유형 2가지 [ Message call, Contract creation ]</vt:lpstr>
      <vt:lpstr>PowerPoint 프레젠테이션</vt:lpstr>
      <vt:lpstr>메시지</vt:lpstr>
      <vt:lpstr>메시지 (CA  ➡ CA)</vt:lpstr>
      <vt:lpstr>EVM (Ehtereum Virtual Machin)</vt:lpstr>
      <vt:lpstr>EVM Architecture</vt:lpstr>
      <vt:lpstr>EVM 실행 모델</vt:lpstr>
      <vt:lpstr>가스 (Gas)</vt:lpstr>
      <vt:lpstr>EVM Example</vt:lpstr>
      <vt:lpstr>PowerPoint 프레젠테이션</vt:lpstr>
      <vt:lpstr>EVM (Ethereum Virtual Machine)</vt:lpstr>
      <vt:lpstr>EVM [How to work]</vt:lpstr>
      <vt:lpstr>EVM bytecodes</vt:lpstr>
      <vt:lpstr>가스 (Gas)</vt:lpstr>
      <vt:lpstr>Solidity</vt:lpstr>
      <vt:lpstr>Ethereum JSON-RPC</vt:lpstr>
      <vt:lpstr>이더리움 JSON-RPC</vt:lpstr>
      <vt:lpstr>이더리움 JSON-RPC</vt:lpstr>
      <vt:lpstr>ERC-20</vt:lpstr>
      <vt:lpstr>Token.sol</vt:lpstr>
      <vt:lpstr>Token.sol ABI</vt:lpstr>
      <vt:lpstr>Contract ABI (Application Binary Interface)</vt:lpstr>
      <vt:lpstr>ABI 정적 타입(Static Type)</vt:lpstr>
      <vt:lpstr>ABI 정적 타입(Static Type) 예제</vt:lpstr>
      <vt:lpstr>ABI 동적(dynamic) Type</vt:lpstr>
      <vt:lpstr>ABI 동적(dynamic) Type</vt:lpstr>
      <vt:lpstr>ABI Encoding Specification</vt:lpstr>
      <vt:lpstr>ABI Encoding Example 1</vt:lpstr>
      <vt:lpstr>ABI Encoding Example 2</vt:lpstr>
      <vt:lpstr>ABI Encoding Example 3</vt:lpstr>
      <vt:lpstr>ABI Encoding Example 4</vt:lpstr>
      <vt:lpstr>ABI Encoding Specification</vt:lpstr>
      <vt:lpstr>Test Flow</vt:lpstr>
      <vt:lpstr>ECDSA</vt:lpstr>
      <vt:lpstr>RLP (Recursive Length Prefix)</vt:lpstr>
      <vt:lpstr>RLP (Recursive Length Prefix) Serialize</vt:lpstr>
      <vt:lpstr>RLP (Recursive Length Prefix) Serialize</vt:lpstr>
      <vt:lpstr>RLP (Recursive Length Prefix) Deserialize</vt:lpstr>
      <vt:lpstr>Ethereum Wire Protocol</vt:lpstr>
      <vt:lpstr>이더리움 하드포크</vt:lpstr>
      <vt:lpstr>World State (BERLIN VERSION 934279c – 2022-04-07)</vt:lpstr>
      <vt:lpstr>Account</vt:lpstr>
      <vt:lpstr>트랜잭션 (Transaction)</vt:lpstr>
      <vt:lpstr>트랜잭션 (Transaction)</vt:lpstr>
      <vt:lpstr>트랜잭션 (Transaction) [ 황서(Yellow Paper), BERLIN VERSION 934279c – 2022-04-07 ]</vt:lpstr>
      <vt:lpstr>트랜잭션</vt:lpstr>
      <vt:lpstr>트랜잭션</vt:lpstr>
      <vt:lpstr>트랜잭션 Type 0 (Legacy, Frontier, #0, 2015-07-30 15:25:13 UTC)</vt:lpstr>
      <vt:lpstr>트랜잭션 Type 1 (EIP-2930: Optinal Access List, Berlin Hardfork, #12,244,000, 2021-04-15 10:07:03 UTC)</vt:lpstr>
      <vt:lpstr>트랜잭션 Type 2 (EIP-1559: Fee market change for ETH 1.0 chain, London hardfor, #12,965,000, 2021-08-05 12:33:42 UTC)</vt:lpstr>
      <vt:lpstr>트랜잭션 생성 (Type 0)</vt:lpstr>
      <vt:lpstr>트랜잭션 서명 (Transaction Signing)</vt:lpstr>
      <vt:lpstr>트랜잭션 호출 (Transaction Request)</vt:lpstr>
      <vt:lpstr>컨트랙트 배포 (Contract Deploy)</vt:lpstr>
      <vt:lpstr>블록 (Block)</vt:lpstr>
      <vt:lpstr>Bitcoin UTXO (Unspent Transaction Output)</vt:lpstr>
      <vt:lpstr>머클 트리 (Merkle Tree)</vt:lpstr>
      <vt:lpstr>바이너리 머클 트리 (Binary Merkle Tree)</vt:lpstr>
      <vt:lpstr>머클 증명 (Merkle Proof) [ 트랜잭션 위·변조 탐지 ]</vt:lpstr>
      <vt:lpstr>UTXO &amp; Merkle Tree</vt:lpstr>
      <vt:lpstr>이더리움 머클 트리(Ethereum merkle tree)</vt:lpstr>
      <vt:lpstr>Trie &amp; Patricia Trie</vt:lpstr>
      <vt:lpstr>Trie &amp; Patricia Trie</vt:lpstr>
      <vt:lpstr>확장 머클 패트리샤 트리 (MPT, Modified Merkle Patricia Tree (Trie))</vt:lpstr>
      <vt:lpstr>Merkle Patricia Trie [ Node (1/3) ]</vt:lpstr>
      <vt:lpstr>Merkle Patricia Trie [ HP Encoding (2/3) ]</vt:lpstr>
      <vt:lpstr>Merkle Patricia Trie [ Node Key, Node Value (3/3) ]</vt:lpstr>
      <vt:lpstr>Merkle Patricia Trie [ 이더리움 ]</vt:lpstr>
      <vt:lpstr>PowerPoint 프레젠테이션</vt:lpstr>
      <vt:lpstr>Bloom Filter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김성부(Kim Seongbu)(moss0801)</dc:creator>
  <cp:lastModifiedBy>김성부(Kim Seongbu)(moss0801)</cp:lastModifiedBy>
  <cp:revision>3036</cp:revision>
  <cp:lastPrinted>2022-05-04T15:15:54Z</cp:lastPrinted>
  <dcterms:created xsi:type="dcterms:W3CDTF">2022-04-18T06:24:13Z</dcterms:created>
  <dcterms:modified xsi:type="dcterms:W3CDTF">2022-05-04T16:13:10Z</dcterms:modified>
</cp:coreProperties>
</file>