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62" r:id="rId3"/>
    <p:sldId id="321" r:id="rId4"/>
    <p:sldId id="259" r:id="rId5"/>
    <p:sldId id="261" r:id="rId6"/>
    <p:sldId id="260" r:id="rId7"/>
    <p:sldId id="266" r:id="rId8"/>
    <p:sldId id="268" r:id="rId9"/>
    <p:sldId id="263" r:id="rId10"/>
    <p:sldId id="264" r:id="rId11"/>
    <p:sldId id="265" r:id="rId12"/>
    <p:sldId id="276" r:id="rId13"/>
    <p:sldId id="357" r:id="rId14"/>
    <p:sldId id="262" r:id="rId15"/>
    <p:sldId id="272" r:id="rId16"/>
    <p:sldId id="269" r:id="rId17"/>
    <p:sldId id="270" r:id="rId18"/>
    <p:sldId id="273" r:id="rId19"/>
    <p:sldId id="274" r:id="rId20"/>
    <p:sldId id="286" r:id="rId21"/>
    <p:sldId id="271" r:id="rId22"/>
    <p:sldId id="337" r:id="rId23"/>
    <p:sldId id="277" r:id="rId24"/>
    <p:sldId id="275" r:id="rId25"/>
    <p:sldId id="280" r:id="rId26"/>
    <p:sldId id="281" r:id="rId27"/>
    <p:sldId id="279" r:id="rId28"/>
    <p:sldId id="289" r:id="rId29"/>
    <p:sldId id="278" r:id="rId30"/>
    <p:sldId id="282" r:id="rId31"/>
    <p:sldId id="340" r:id="rId32"/>
    <p:sldId id="338" r:id="rId33"/>
    <p:sldId id="283" r:id="rId34"/>
    <p:sldId id="284" r:id="rId35"/>
    <p:sldId id="347" r:id="rId36"/>
    <p:sldId id="344" r:id="rId37"/>
    <p:sldId id="351" r:id="rId38"/>
    <p:sldId id="353" r:id="rId39"/>
    <p:sldId id="355" r:id="rId40"/>
    <p:sldId id="358" r:id="rId41"/>
    <p:sldId id="359" r:id="rId42"/>
    <p:sldId id="288" r:id="rId43"/>
    <p:sldId id="290" r:id="rId44"/>
    <p:sldId id="291" r:id="rId45"/>
    <p:sldId id="292" r:id="rId46"/>
    <p:sldId id="295" r:id="rId47"/>
    <p:sldId id="293" r:id="rId48"/>
    <p:sldId id="294" r:id="rId49"/>
    <p:sldId id="360" r:id="rId50"/>
    <p:sldId id="296" r:id="rId51"/>
    <p:sldId id="361" r:id="rId52"/>
    <p:sldId id="299" r:id="rId53"/>
    <p:sldId id="297" r:id="rId54"/>
    <p:sldId id="298" r:id="rId55"/>
    <p:sldId id="319" r:id="rId56"/>
    <p:sldId id="307" r:id="rId57"/>
    <p:sldId id="300" r:id="rId58"/>
    <p:sldId id="301" r:id="rId59"/>
    <p:sldId id="302" r:id="rId60"/>
    <p:sldId id="306" r:id="rId61"/>
    <p:sldId id="303" r:id="rId62"/>
    <p:sldId id="309" r:id="rId63"/>
    <p:sldId id="308" r:id="rId64"/>
    <p:sldId id="310" r:id="rId65"/>
    <p:sldId id="312" r:id="rId66"/>
    <p:sldId id="311" r:id="rId67"/>
    <p:sldId id="329" r:id="rId68"/>
    <p:sldId id="331" r:id="rId69"/>
    <p:sldId id="330" r:id="rId70"/>
    <p:sldId id="304" r:id="rId71"/>
    <p:sldId id="305" r:id="rId72"/>
    <p:sldId id="313" r:id="rId73"/>
    <p:sldId id="287" r:id="rId74"/>
    <p:sldId id="314" r:id="rId75"/>
    <p:sldId id="315" r:id="rId76"/>
    <p:sldId id="316" r:id="rId77"/>
    <p:sldId id="320" r:id="rId78"/>
    <p:sldId id="317" r:id="rId79"/>
    <p:sldId id="318" r:id="rId80"/>
    <p:sldId id="322" r:id="rId81"/>
    <p:sldId id="332" r:id="rId82"/>
    <p:sldId id="324" r:id="rId83"/>
    <p:sldId id="323" r:id="rId84"/>
    <p:sldId id="325" r:id="rId85"/>
    <p:sldId id="333" r:id="rId86"/>
    <p:sldId id="335" r:id="rId87"/>
    <p:sldId id="326" r:id="rId88"/>
    <p:sldId id="327" r:id="rId89"/>
    <p:sldId id="349" r:id="rId90"/>
    <p:sldId id="328" r:id="rId91"/>
    <p:sldId id="258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pos="14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  <a:srgbClr val="EF296B"/>
    <a:srgbClr val="00C8EB"/>
    <a:srgbClr val="FFC700"/>
    <a:srgbClr val="3F3F3F"/>
    <a:srgbClr val="B99FFF"/>
    <a:srgbClr val="00D35A"/>
    <a:srgbClr val="5AFA6E"/>
    <a:srgbClr val="DBAC7D"/>
    <a:srgbClr val="F7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934" autoAdjust="0"/>
  </p:normalViewPr>
  <p:slideViewPr>
    <p:cSldViewPr snapToGrid="0" showGuides="1">
      <p:cViewPr varScale="1">
        <p:scale>
          <a:sx n="143" d="100"/>
          <a:sy n="143" d="100"/>
        </p:scale>
        <p:origin x="828" y="108"/>
      </p:cViewPr>
      <p:guideLst>
        <p:guide orient="horz" pos="414"/>
        <p:guide pos="3840"/>
        <p:guide pos="1912"/>
        <p:guide pos="5768"/>
        <p:guide orient="horz" pos="4224"/>
        <p:guide pos="143"/>
        <p:guide pos="7514"/>
        <p:guide orient="horz" pos="2387"/>
      </p:guideLst>
    </p:cSldViewPr>
  </p:slideViewPr>
  <p:notesTextViewPr>
    <p:cViewPr>
      <p:scale>
        <a:sx n="3" d="2"/>
        <a:sy n="3" d="2"/>
      </p:scale>
      <p:origin x="0" y="-42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탈중앙화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블록체인 원리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불변성</a:t>
            </a:r>
            <a:r>
              <a:rPr lang="en-US" altLang="ko-KR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5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충돌은 반드시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역상 저항성</a:t>
            </a:r>
            <a:r>
              <a:rPr lang="en-US" altLang="ko-KR" dirty="0"/>
              <a:t>: digest </a:t>
            </a:r>
            <a:r>
              <a:rPr lang="ko-KR" altLang="en-US" dirty="0"/>
              <a:t>값의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역상 저항성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digest</a:t>
            </a:r>
            <a:r>
              <a:rPr lang="ko-KR" altLang="en-US" dirty="0"/>
              <a:t>를 생성하는 다른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 저항성</a:t>
            </a:r>
            <a:r>
              <a:rPr lang="en-US" altLang="ko-KR" dirty="0"/>
              <a:t> : </a:t>
            </a:r>
            <a:r>
              <a:rPr lang="ko-KR" altLang="en-US" dirty="0"/>
              <a:t>같은 해시 값을 생성하는 </a:t>
            </a:r>
            <a:r>
              <a:rPr lang="en-US" altLang="ko-KR" dirty="0"/>
              <a:t>2</a:t>
            </a:r>
            <a:r>
              <a:rPr lang="ko-KR" altLang="en-US" dirty="0"/>
              <a:t>개의 입력 값을 찾는 것은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ECC, ECDSA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이해하기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(ft.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수학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 : </a:t>
            </a:r>
            <a:r>
              <a:rPr lang="en-US" altLang="ko-KR" dirty="0"/>
              <a:t>http://blog.somi.me/math/2019/06/10/understanding-ECC-ECDSA/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http://blog.somi.me/math/2019/06/10/understanding-ECC-ECDSA/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제네시스 블록</a:t>
            </a:r>
            <a:r>
              <a:rPr lang="en-US" altLang="ko-KR" dirty="0"/>
              <a:t>: http://wiki.hash.kr/index.php/%EC%A0%9C%EB%84%A4%EC%8B%9C%EC%8A%A4%EB%B8%94%EB%A1%9D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는 합의 알고리즘에서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7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2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</a:t>
            </a:r>
            <a:r>
              <a:rPr lang="en-US" altLang="ko-KR" dirty="0"/>
              <a:t>242c5b25690f1e3f124e165286c0d5994e8b9be0508488b445557c9db8acce69</a:t>
            </a:r>
          </a:p>
          <a:p>
            <a:endParaRPr lang="en-US" altLang="ko-KR" dirty="0"/>
          </a:p>
          <a:p>
            <a:r>
              <a:rPr lang="en-US" altLang="ko-KR" dirty="0"/>
              <a:t>3d29118bf7c80ae0d31eb593014d0da2039e54266d58d6579b960af46832254c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= Timestamp Server</a:t>
            </a:r>
          </a:p>
          <a:p>
            <a:r>
              <a:rPr lang="en-US" altLang="ko-KR" dirty="0"/>
              <a:t>Bitcoin Paper</a:t>
            </a:r>
            <a:r>
              <a:rPr lang="ko-KR" altLang="en-US" dirty="0"/>
              <a:t>에는 블록과 체인이 따로 언급되지만</a:t>
            </a:r>
            <a:r>
              <a:rPr lang="en-US" altLang="ko-KR" dirty="0"/>
              <a:t>, </a:t>
            </a:r>
            <a:r>
              <a:rPr lang="ko-KR" altLang="en-US" dirty="0"/>
              <a:t>명시적으로 블록체인이 언급되지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5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https://www.oreilly.com/library/view/mastering-bitcoin/9781491902639/ch05.html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환경 내 데이터 상태에서 서로 믿을 수 없는 컴퓨터들간 여러 데이터의 상태 값을 공유할 수 있는 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endParaRPr lang="en-US" altLang="ko-KR" dirty="0"/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: https://boohyung.gitbook.io/tech/research/byzantine-generals-problem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/>
              </a:rPr>
              <a:t>https://boohyung.gitbook.io/tech/research/byzantine-generals-problem</a:t>
            </a:r>
          </a:p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7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</a:p>
          <a:p>
            <a:endParaRPr lang="en-US" altLang="ko-KR" dirty="0"/>
          </a:p>
          <a:p>
            <a:r>
              <a:rPr lang="en-US" altLang="ko-KR" dirty="0"/>
              <a:t>P37. https://docs.google.com/presentation/d/1UE4mMz7395pZmVOhFecnNv33AN0sGaNsmyr0hB2uNDs/edit#slide=id.g427855eac7_0_115</a:t>
            </a:r>
          </a:p>
          <a:p>
            <a:r>
              <a:rPr lang="en-US" altLang="ko-KR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PoW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는 합의를 도출하기 위한 수단이 아니라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속도를 제한하기 위한 수단이다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 Ethereum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GHOST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프로토콜이 합의에 수단으로 사용된다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https://ethereum.org/en/history/</a:t>
            </a:r>
          </a:p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3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ETH burn: https://watchtheburn.com/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https://medium.com/tomak/3-%EC%9D%B4%EB%8D%94%EB%A6%AC%EC%9B%80%EC%9D%80-%EC%96%B4%EB%96%BB%EA%B2%8C-%EB%8F%99%EC%9E%91%ED%95%98%EB%8A%94%EA%B0%80-c0a5d5d4df3c</a:t>
            </a:r>
          </a:p>
          <a:p>
            <a:r>
              <a:rPr lang="en-US" altLang="ko-KR" dirty="0"/>
              <a:t>https://hersheythings.xyz/entry/ethtereumstructure</a:t>
            </a:r>
          </a:p>
          <a:p>
            <a:r>
              <a:rPr lang="en-US" altLang="ko-KR" dirty="0"/>
              <a:t>https://brunch.co.kr/@skkrypto#articles</a:t>
            </a:r>
          </a:p>
          <a:p>
            <a:r>
              <a:rPr lang="en-US" altLang="ko-KR" dirty="0" err="1"/>
              <a:t>levelDB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https://beta.peakd.com/ethereum/@sigmoid/let-s-decode-ethereum-s-level-database-manually</a:t>
            </a:r>
          </a:p>
          <a:p>
            <a:r>
              <a:rPr lang="en-US" altLang="ko-KR" dirty="0"/>
              <a:t>https://ihpark92.tistory.com/category/%EC%9D%B4%EB%8D%94%EB%A6%AC%EC%9B%80/Ethereum%20Core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957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atoshi.nakamotoinstitute.org/emails/cryptography/threads/1/#014847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B9%84%EC%9E%94%ED%8B%B0%EC%9B%80%20%EC%9E%A5%EA%B5%B0%20%EB%AC%B8%EC%A0%9C" TargetMode="External"/><Relationship Id="rId5" Type="http://schemas.openxmlformats.org/officeDocument/2006/relationships/hyperlink" Target="https://ko.wikipedia.org/wiki/%EB%B9%84%EC%9E%94%ED%8B%B0%EC%9B%80_%EC%9E%A5%EC%95%A0_%ED%97%88%EC%9A%A9" TargetMode="External"/><Relationship Id="rId4" Type="http://schemas.openxmlformats.org/officeDocument/2006/relationships/hyperlink" Target="https://dl.acm.org/doi/10.1145/357172.35717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7172.35717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hyung.gitbook.io/tech/research/byzantine-generals-proble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bridge.avax.networ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00C8EB"/>
                </a:solidFill>
              </a:rPr>
              <a:t>create</a:t>
            </a:r>
            <a:r>
              <a:rPr lang="en-US" altLang="ko-KR" sz="1600" dirty="0">
                <a:solidFill>
                  <a:srgbClr val="DBAC7D"/>
                </a:solidFill>
              </a:rPr>
              <a:t>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</a:t>
            </a:r>
            <a:r>
              <a:rPr lang="ko-KR" altLang="en-US" sz="1600" dirty="0">
                <a:solidFill>
                  <a:srgbClr val="00C8EB"/>
                </a:solidFill>
              </a:rPr>
              <a:t>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C146C7-3A40-47DD-A4CB-32EDC2E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비대칭키 암호 </a:t>
            </a:r>
            <a:r>
              <a:rPr lang="en-US" altLang="ko-KR" dirty="0"/>
              <a:t>-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A3CBA3-B6E3-4663-989D-064A65E3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63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1723549" cy="743049"/>
            <a:chOff x="1023400" y="4294694"/>
            <a:chExt cx="1723549" cy="743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2444900" cy="1051530"/>
            <a:chOff x="4367993" y="4294694"/>
            <a:chExt cx="2444900" cy="1051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387069" y="4294694"/>
            <a:ext cx="2066591" cy="779621"/>
            <a:chOff x="8784991" y="4304288"/>
            <a:chExt cx="2066591" cy="779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9176926" y="430428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충돌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784991" y="474535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1?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2?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BA52B7-0BED-4FC4-8F81-B657642A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F5C65C-51F9-4FBB-8143-41EAAC35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Cypherpunk</a:t>
            </a:r>
            <a:r>
              <a:rPr lang="en-US" altLang="ko-KR" dirty="0"/>
              <a:t> </a:t>
            </a:r>
            <a:r>
              <a:rPr lang="ko-KR" altLang="en-US" dirty="0"/>
              <a:t>선언문</a:t>
            </a:r>
          </a:p>
        </p:txBody>
      </p:sp>
    </p:spTree>
    <p:extLst>
      <p:ext uri="{BB962C8B-B14F-4D97-AF65-F5344CB8AC3E}">
        <p14:creationId xmlns:p14="http://schemas.microsoft.com/office/powerpoint/2010/main" val="39167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[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67147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594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168414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168414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1448"/>
              </p:ext>
            </p:extLst>
          </p:nvPr>
        </p:nvGraphicFramePr>
        <p:xfrm>
          <a:off x="364920" y="3537746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116122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105786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40280" y="4146322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71645" y="4144359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98099" y="3168414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725237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725237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725237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725237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669542"/>
            <a:ext cx="1032916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40280" y="4669542"/>
            <a:ext cx="1100175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667579"/>
            <a:ext cx="99970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71645" y="4667579"/>
            <a:ext cx="113178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40280" y="3691634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98099" y="3691634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5946935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096044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105786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309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330500" y="158333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025889" y="158137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673850" y="846989"/>
              <a:ext cx="216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76217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410500" y="2106555"/>
              <a:ext cx="1176347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74775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105889" y="2104592"/>
              <a:ext cx="1167143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410500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53850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391874" y="350933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Keccak-256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B99FFF"/>
                </a:solidFill>
              </a:rPr>
              <a:t>1b0…1f5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3965349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5216844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4488569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39ee461b947d44bce97fbded54057e1f9a78c5d07ea13d044feb1b87c3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30350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303770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3035180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3034029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2256673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2262912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1513688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1525471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785413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2779300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2779893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2779300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2786132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2036908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2036908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2048691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2048691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1308633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1308633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2900494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stCxn id="83" idx="2"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4EEC583-3362-4DF2-983B-C7242072E1E5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1F6CBF-4881-4FA5-B197-309531CFF145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C6F9F5-4541-44F8-AB4F-BFD9C17DA4F7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F4A001-5F2F-4BDD-8D92-E7DE37AD3362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8A0B84-5FA3-4AB6-952B-95B1DF2448FB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9C988-E62C-498C-86F1-D09E2E929FC6}"/>
              </a:ext>
            </a:extLst>
          </p:cNvPr>
          <p:cNvSpPr txBox="1"/>
          <p:nvPr/>
        </p:nvSpPr>
        <p:spPr>
          <a:xfrm>
            <a:off x="3843249" y="5436609"/>
            <a:ext cx="216084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7D9FD2-EA60-435B-87F2-2C14D5EC4165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831CDA-C67C-4A03-8442-6CEDE9BB0EB5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F0E2B9-B4D4-4D55-B00B-C44170C8C7D6}"/>
              </a:ext>
            </a:extLst>
          </p:cNvPr>
          <p:cNvSpPr txBox="1"/>
          <p:nvPr/>
        </p:nvSpPr>
        <p:spPr>
          <a:xfrm>
            <a:off x="2607744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</a:t>
            </a:r>
            <a:r>
              <a:rPr lang="en-US" altLang="ko-KR" sz="1200" dirty="0">
                <a:solidFill>
                  <a:srgbClr val="EF296B"/>
                </a:solidFill>
              </a:rPr>
              <a:t>242…e69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19CA0-7F68-478F-A0C2-A1F82BCF9F9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27E396-9915-448B-8EDD-13BBAFD5786E}"/>
              </a:ext>
            </a:extLst>
          </p:cNvPr>
          <p:cNvSpPr txBox="1"/>
          <p:nvPr/>
        </p:nvSpPr>
        <p:spPr>
          <a:xfrm>
            <a:off x="4947890" y="3965349"/>
            <a:ext cx="229518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EF296B"/>
                </a:solidFill>
              </a:rPr>
              <a:t>3d2…54c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1279BA-3B77-4889-9F18-562D3E522768}"/>
              </a:ext>
            </a:extLst>
          </p:cNvPr>
          <p:cNvCxnSpPr>
            <a:cxnSpLocks/>
            <a:stCxn id="155" idx="0"/>
            <a:endCxn id="159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593EA60-5CD3-44A1-AC8E-EC114D8CA4CD}"/>
              </a:ext>
            </a:extLst>
          </p:cNvPr>
          <p:cNvCxnSpPr>
            <a:cxnSpLocks/>
            <a:stCxn id="156" idx="0"/>
            <a:endCxn id="160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D2B6997-1338-4A84-B05B-BD6D78D7B561}"/>
              </a:ext>
            </a:extLst>
          </p:cNvPr>
          <p:cNvCxnSpPr>
            <a:cxnSpLocks/>
            <a:stCxn id="157" idx="0"/>
            <a:endCxn id="161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E1CBABEC-2F6C-430E-8A05-B0EE668DA34D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2D9A323-5F12-441C-A9A8-F9B32FBE9DE1}"/>
              </a:ext>
            </a:extLst>
          </p:cNvPr>
          <p:cNvCxnSpPr>
            <a:cxnSpLocks/>
            <a:stCxn id="159" idx="0"/>
            <a:endCxn id="163" idx="2"/>
          </p:cNvCxnSpPr>
          <p:nvPr/>
        </p:nvCxnSpPr>
        <p:spPr>
          <a:xfrm flipV="1">
            <a:off x="2574517" y="5216844"/>
            <a:ext cx="1169596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FD671E5-A97C-468B-A10B-52DDE53A7D59}"/>
              </a:ext>
            </a:extLst>
          </p:cNvPr>
          <p:cNvCxnSpPr>
            <a:cxnSpLocks/>
            <a:stCxn id="160" idx="0"/>
            <a:endCxn id="163" idx="2"/>
          </p:cNvCxnSpPr>
          <p:nvPr/>
        </p:nvCxnSpPr>
        <p:spPr>
          <a:xfrm flipH="1" flipV="1">
            <a:off x="3744113" y="5216844"/>
            <a:ext cx="117956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2FC9106-45C8-470A-BFB9-B74ACDCEBFB8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634BD28-B2CD-4138-A75E-9255C369D9F1}"/>
              </a:ext>
            </a:extLst>
          </p:cNvPr>
          <p:cNvCxnSpPr>
            <a:cxnSpLocks/>
            <a:stCxn id="162" idx="0"/>
            <a:endCxn id="164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4552C36-3BCC-4611-977C-5138CAE44427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V="1">
            <a:off x="3744113" y="4488569"/>
            <a:ext cx="2351367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FCF625-7ED2-469D-A092-0F8B06D8C5BD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6095480" y="4488569"/>
            <a:ext cx="235406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9C4D6E6-2B0B-4416-A9C0-7EE24861E81C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65574" y="3907104"/>
            <a:ext cx="333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0xfdb…96e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61A511F-5202-4A3C-8F6E-98D815A266ED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7" grpId="0" animBg="1"/>
      <p:bldP spid="1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</a:t>
            </a:r>
            <a:r>
              <a:rPr lang="en-US" altLang="ko-KR" dirty="0"/>
              <a:t>(Header)</a:t>
            </a:r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 : </a:t>
            </a:r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생성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 : </a:t>
            </a:r>
            <a:r>
              <a:rPr lang="ko-KR" altLang="en-US" dirty="0"/>
              <a:t>트랜잭션 목록 </a:t>
            </a:r>
            <a:r>
              <a:rPr lang="ko-KR" altLang="en-US" dirty="0" err="1"/>
              <a:t>머클</a:t>
            </a:r>
            <a:r>
              <a:rPr lang="ko-KR" altLang="en-US" dirty="0"/>
              <a:t> 트리의 </a:t>
            </a:r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endParaRPr lang="en-US" altLang="ko-KR" dirty="0"/>
          </a:p>
          <a:p>
            <a:pPr lvl="1"/>
            <a:r>
              <a:rPr lang="ko-KR" altLang="en-US" dirty="0"/>
              <a:t>이전 블록 해시 </a:t>
            </a:r>
            <a:r>
              <a:rPr lang="en-US" altLang="ko-KR" dirty="0"/>
              <a:t>(Previous Block Hash)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 : Hash (Timestamp + Merkle Root + Previous Block Hash)</a:t>
            </a:r>
          </a:p>
          <a:p>
            <a:pPr lvl="1"/>
            <a:r>
              <a:rPr lang="ko-KR" altLang="en-US" dirty="0" err="1"/>
              <a:t>논스</a:t>
            </a:r>
            <a:r>
              <a:rPr lang="ko-KR" altLang="en-US" dirty="0"/>
              <a:t> </a:t>
            </a:r>
            <a:r>
              <a:rPr lang="en-US" altLang="ko-KR" dirty="0"/>
              <a:t>(Nonce) : </a:t>
            </a:r>
            <a:r>
              <a:rPr lang="ko-KR" altLang="en-US" dirty="0"/>
              <a:t>임의의 값 </a:t>
            </a:r>
            <a:r>
              <a:rPr lang="en-US" altLang="ko-KR" dirty="0"/>
              <a:t>(</a:t>
            </a:r>
            <a:r>
              <a:rPr lang="ko-KR" altLang="en-US" dirty="0"/>
              <a:t>합의 알고리즘이 </a:t>
            </a:r>
            <a:r>
              <a:rPr lang="en-US" altLang="ko-KR" dirty="0" err="1"/>
              <a:t>PoW</a:t>
            </a:r>
            <a:r>
              <a:rPr lang="en-US" altLang="ko-KR" dirty="0"/>
              <a:t> [Proof of Work, </a:t>
            </a:r>
            <a:r>
              <a:rPr lang="ko-KR" altLang="en-US" dirty="0"/>
              <a:t>작업 증명</a:t>
            </a:r>
            <a:r>
              <a:rPr lang="en-US" altLang="ko-KR" dirty="0"/>
              <a:t>]</a:t>
            </a:r>
            <a:r>
              <a:rPr lang="ko-KR" altLang="en-US" dirty="0"/>
              <a:t>인 경우 퍼즐 정답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DA93-0CDC-4AE3-B992-0DDE48F18106}"/>
              </a:ext>
            </a:extLst>
          </p:cNvPr>
          <p:cNvSpPr/>
          <p:nvPr/>
        </p:nvSpPr>
        <p:spPr>
          <a:xfrm>
            <a:off x="1721283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2665-85A0-4572-B42C-24130C524EC4}"/>
              </a:ext>
            </a:extLst>
          </p:cNvPr>
          <p:cNvSpPr txBox="1"/>
          <p:nvPr/>
        </p:nvSpPr>
        <p:spPr>
          <a:xfrm>
            <a:off x="2405741" y="286756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DC9A3E-C8C3-4863-BA5E-02E0B995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6254"/>
              </p:ext>
            </p:extLst>
          </p:nvPr>
        </p:nvGraphicFramePr>
        <p:xfrm>
          <a:off x="1839617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DD978D-9C88-46B0-A58B-583F8A221341}"/>
              </a:ext>
            </a:extLst>
          </p:cNvPr>
          <p:cNvSpPr txBox="1"/>
          <p:nvPr/>
        </p:nvSpPr>
        <p:spPr>
          <a:xfrm>
            <a:off x="2168885" y="615177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7CEAE-F066-44C9-BCBE-94FD0191CC88}"/>
              </a:ext>
            </a:extLst>
          </p:cNvPr>
          <p:cNvSpPr txBox="1"/>
          <p:nvPr/>
        </p:nvSpPr>
        <p:spPr>
          <a:xfrm>
            <a:off x="1746746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D7459-2A82-4513-BCF8-3637295E8EA5}"/>
              </a:ext>
            </a:extLst>
          </p:cNvPr>
          <p:cNvSpPr txBox="1"/>
          <p:nvPr/>
        </p:nvSpPr>
        <p:spPr>
          <a:xfrm>
            <a:off x="1746746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C8EB"/>
                </a:solidFill>
              </a:rPr>
              <a:t>Header</a:t>
            </a:r>
            <a:endParaRPr lang="ko-KR" altLang="en-US" sz="1400" b="1" dirty="0">
              <a:solidFill>
                <a:srgbClr val="00C8EB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64140E-6F75-4FE2-B3A8-359ACB7E6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7099"/>
              </p:ext>
            </p:extLst>
          </p:nvPr>
        </p:nvGraphicFramePr>
        <p:xfrm>
          <a:off x="1839617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0575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F74D4-300B-4418-B63E-C40896110518}"/>
              </a:ext>
            </a:extLst>
          </p:cNvPr>
          <p:cNvSpPr/>
          <p:nvPr/>
        </p:nvSpPr>
        <p:spPr>
          <a:xfrm>
            <a:off x="4961990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24069-2DD0-4950-8012-72DB70F2AA79}"/>
              </a:ext>
            </a:extLst>
          </p:cNvPr>
          <p:cNvSpPr txBox="1"/>
          <p:nvPr/>
        </p:nvSpPr>
        <p:spPr>
          <a:xfrm>
            <a:off x="5646448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E0E304-783B-4345-9CAD-7A3E0BF3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447"/>
              </p:ext>
            </p:extLst>
          </p:nvPr>
        </p:nvGraphicFramePr>
        <p:xfrm>
          <a:off x="5080324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F859CF5-3F6B-419B-AD6C-8B9E146BBDF5}"/>
              </a:ext>
            </a:extLst>
          </p:cNvPr>
          <p:cNvSpPr txBox="1"/>
          <p:nvPr/>
        </p:nvSpPr>
        <p:spPr>
          <a:xfrm>
            <a:off x="4987453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50DE2-9187-4186-ADE4-3AB6035EFACF}"/>
              </a:ext>
            </a:extLst>
          </p:cNvPr>
          <p:cNvSpPr txBox="1"/>
          <p:nvPr/>
        </p:nvSpPr>
        <p:spPr>
          <a:xfrm>
            <a:off x="4987453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2AD952-48D1-4856-876C-278D17E4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005"/>
              </p:ext>
            </p:extLst>
          </p:nvPr>
        </p:nvGraphicFramePr>
        <p:xfrm>
          <a:off x="5080324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93959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E35D8A-22C8-430C-BA1C-23EBBAD6FD39}"/>
              </a:ext>
            </a:extLst>
          </p:cNvPr>
          <p:cNvSpPr/>
          <p:nvPr/>
        </p:nvSpPr>
        <p:spPr>
          <a:xfrm>
            <a:off x="8208142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3E623-C77D-4206-9A85-0F69DF2CED13}"/>
              </a:ext>
            </a:extLst>
          </p:cNvPr>
          <p:cNvSpPr txBox="1"/>
          <p:nvPr/>
        </p:nvSpPr>
        <p:spPr>
          <a:xfrm>
            <a:off x="8892600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69BFD3-1B9E-4D68-B576-507A54F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8661"/>
              </p:ext>
            </p:extLst>
          </p:nvPr>
        </p:nvGraphicFramePr>
        <p:xfrm>
          <a:off x="8326476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F8DEC7-E216-4160-AE9B-5D85BB251CB2}"/>
              </a:ext>
            </a:extLst>
          </p:cNvPr>
          <p:cNvSpPr txBox="1"/>
          <p:nvPr/>
        </p:nvSpPr>
        <p:spPr>
          <a:xfrm>
            <a:off x="8233605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93ED0-24ED-4B9B-B66D-8DF2AD03686A}"/>
              </a:ext>
            </a:extLst>
          </p:cNvPr>
          <p:cNvSpPr txBox="1"/>
          <p:nvPr/>
        </p:nvSpPr>
        <p:spPr>
          <a:xfrm>
            <a:off x="8233605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75DC85-4639-4C7F-86B0-DF8A118A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117"/>
              </p:ext>
            </p:extLst>
          </p:nvPr>
        </p:nvGraphicFramePr>
        <p:xfrm>
          <a:off x="8326476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4982780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FD4862-AB27-45EB-9BE4-0F7D3AAC09DD}"/>
              </a:ext>
            </a:extLst>
          </p:cNvPr>
          <p:cNvCxnSpPr>
            <a:cxnSpLocks/>
          </p:cNvCxnSpPr>
          <p:nvPr/>
        </p:nvCxnSpPr>
        <p:spPr>
          <a:xfrm flipH="1">
            <a:off x="3858011" y="4301897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137E1B-120D-4A4B-A799-7D6F6E22A5A4}"/>
              </a:ext>
            </a:extLst>
          </p:cNvPr>
          <p:cNvCxnSpPr>
            <a:cxnSpLocks/>
          </p:cNvCxnSpPr>
          <p:nvPr/>
        </p:nvCxnSpPr>
        <p:spPr>
          <a:xfrm flipH="1">
            <a:off x="7104163" y="4284958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 - </a:t>
            </a:r>
            <a:r>
              <a:rPr lang="en-US" altLang="ko-KR" sz="1400" dirty="0"/>
              <a:t>'</a:t>
            </a:r>
            <a:r>
              <a:rPr lang="ko-KR" altLang="en-US" sz="1400" dirty="0"/>
              <a:t>시간</a:t>
            </a:r>
            <a:r>
              <a:rPr lang="en-US" altLang="ko-KR" sz="1400" dirty="0"/>
              <a:t>(time)' + '</a:t>
            </a:r>
            <a:r>
              <a:rPr lang="ko-KR" altLang="en-US" sz="1400" dirty="0"/>
              <a:t>도장을 찍다</a:t>
            </a:r>
            <a:r>
              <a:rPr lang="en-US" altLang="ko-KR" sz="1400" dirty="0"/>
              <a:t>(stamp)' </a:t>
            </a:r>
            <a:r>
              <a:rPr lang="ko-KR" altLang="en-US" sz="1400" dirty="0"/>
              <a:t>의 합성어</a:t>
            </a:r>
            <a:endParaRPr lang="en-US" altLang="ko-KR" sz="1400" dirty="0"/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초</a:t>
            </a:r>
            <a:r>
              <a:rPr lang="en-US" altLang="ko-KR" dirty="0"/>
              <a:t>(second) </a:t>
            </a:r>
            <a:r>
              <a:rPr lang="ko-KR" altLang="en-US" dirty="0"/>
              <a:t>또는 </a:t>
            </a:r>
            <a:r>
              <a:rPr lang="ko-KR" altLang="en-US" dirty="0" err="1"/>
              <a:t>밀리초</a:t>
            </a:r>
            <a:r>
              <a:rPr lang="en-US" altLang="ko-KR" dirty="0"/>
              <a:t>(millisecond) </a:t>
            </a:r>
            <a:r>
              <a:rPr lang="ko-KR" altLang="en-US" dirty="0"/>
              <a:t>로 표시 </a:t>
            </a:r>
            <a:r>
              <a:rPr lang="en-US" altLang="ko-KR" dirty="0"/>
              <a:t>(1s = 1000ms)</a:t>
            </a:r>
          </a:p>
          <a:p>
            <a:pPr lvl="2"/>
            <a:r>
              <a:rPr lang="ko-KR" altLang="en-US" dirty="0"/>
              <a:t>초 </a:t>
            </a:r>
            <a:r>
              <a:rPr lang="en-US" altLang="ko-KR" dirty="0"/>
              <a:t>(s)</a:t>
            </a:r>
            <a:r>
              <a:rPr lang="ko-KR" altLang="en-US" dirty="0"/>
              <a:t> 기준 </a:t>
            </a:r>
            <a:r>
              <a:rPr lang="en-US" altLang="ko-KR" dirty="0"/>
              <a:t>: 1 = 1970-01-01</a:t>
            </a:r>
            <a:r>
              <a:rPr lang="ko-KR" altLang="en-US" dirty="0"/>
              <a:t> </a:t>
            </a:r>
            <a:r>
              <a:rPr lang="en-US" altLang="ko-KR" dirty="0"/>
              <a:t>00:00:01</a:t>
            </a:r>
          </a:p>
          <a:p>
            <a:pPr lvl="2"/>
            <a:r>
              <a:rPr lang="ko-KR" altLang="en-US" dirty="0" err="1"/>
              <a:t>밀리초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 : 1 = 1970-01-01</a:t>
            </a:r>
            <a:r>
              <a:rPr lang="ko-KR" altLang="en-US" dirty="0"/>
              <a:t> </a:t>
            </a:r>
            <a:r>
              <a:rPr lang="en-US" altLang="ko-KR" dirty="0"/>
              <a:t>00:00:00.001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 : </a:t>
            </a:r>
            <a:r>
              <a:rPr lang="ko-KR" altLang="en-US" dirty="0"/>
              <a:t>초 단위 사용</a:t>
            </a:r>
            <a:endParaRPr lang="en-US" altLang="ko-KR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블록 생성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트랜잭션 존재 시간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2"/>
            <a:r>
              <a:rPr lang="ko-KR" altLang="en-US" dirty="0"/>
              <a:t>새 블록은 이전 블록보다 항상 미래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472C2-90F1-4E5A-B9DC-F92BE1067C2D}"/>
              </a:ext>
            </a:extLst>
          </p:cNvPr>
          <p:cNvSpPr/>
          <p:nvPr/>
        </p:nvSpPr>
        <p:spPr>
          <a:xfrm>
            <a:off x="6029253" y="2292189"/>
            <a:ext cx="2255063" cy="353460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E85F-6C5A-4193-B6A8-A04A081AD855}"/>
              </a:ext>
            </a:extLst>
          </p:cNvPr>
          <p:cNvSpPr txBox="1"/>
          <p:nvPr/>
        </p:nvSpPr>
        <p:spPr>
          <a:xfrm>
            <a:off x="6713711" y="22921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78CC36-1188-4398-9021-02885DD5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9977"/>
              </p:ext>
            </p:extLst>
          </p:nvPr>
        </p:nvGraphicFramePr>
        <p:xfrm>
          <a:off x="6147587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CEF45-2CB7-4ADF-B016-9A41A69BB904}"/>
              </a:ext>
            </a:extLst>
          </p:cNvPr>
          <p:cNvSpPr txBox="1"/>
          <p:nvPr/>
        </p:nvSpPr>
        <p:spPr>
          <a:xfrm>
            <a:off x="6475347" y="583188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0204-60D2-4121-8DD3-40967B046FA3}"/>
              </a:ext>
            </a:extLst>
          </p:cNvPr>
          <p:cNvSpPr txBox="1"/>
          <p:nvPr/>
        </p:nvSpPr>
        <p:spPr>
          <a:xfrm>
            <a:off x="6054716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589F0-C7FC-4A0B-90B9-989E9DB71545}"/>
              </a:ext>
            </a:extLst>
          </p:cNvPr>
          <p:cNvSpPr txBox="1"/>
          <p:nvPr/>
        </p:nvSpPr>
        <p:spPr>
          <a:xfrm>
            <a:off x="6054716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70504D-8C6D-4A95-9401-010D4EF2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893"/>
              </p:ext>
            </p:extLst>
          </p:nvPr>
        </p:nvGraphicFramePr>
        <p:xfrm>
          <a:off x="6147587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1438237513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7196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650B6-CC19-48FF-A1D7-FD91BC9862BE}"/>
              </a:ext>
            </a:extLst>
          </p:cNvPr>
          <p:cNvSpPr/>
          <p:nvPr/>
        </p:nvSpPr>
        <p:spPr>
          <a:xfrm>
            <a:off x="9269960" y="2292189"/>
            <a:ext cx="2255063" cy="353460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DE97-6431-4314-877D-812E700511E6}"/>
              </a:ext>
            </a:extLst>
          </p:cNvPr>
          <p:cNvSpPr txBox="1"/>
          <p:nvPr/>
        </p:nvSpPr>
        <p:spPr>
          <a:xfrm>
            <a:off x="9954418" y="2292190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9A46C1-D0E8-49EE-8ED9-FA5CFBF4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024"/>
              </p:ext>
            </p:extLst>
          </p:nvPr>
        </p:nvGraphicFramePr>
        <p:xfrm>
          <a:off x="9388294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EA264F-9894-4944-992B-7338FA0D0CF8}"/>
              </a:ext>
            </a:extLst>
          </p:cNvPr>
          <p:cNvSpPr txBox="1"/>
          <p:nvPr/>
        </p:nvSpPr>
        <p:spPr>
          <a:xfrm>
            <a:off x="9295423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4D26-1DDE-4FA0-ACCA-6CB605F95309}"/>
              </a:ext>
            </a:extLst>
          </p:cNvPr>
          <p:cNvSpPr txBox="1"/>
          <p:nvPr/>
        </p:nvSpPr>
        <p:spPr>
          <a:xfrm>
            <a:off x="9295423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74F737-28CE-42DE-94E3-923D3584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7125"/>
              </p:ext>
            </p:extLst>
          </p:nvPr>
        </p:nvGraphicFramePr>
        <p:xfrm>
          <a:off x="9388294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1438269988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65228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634E1F-D613-440A-9D5F-E2333CE40C3A}"/>
              </a:ext>
            </a:extLst>
          </p:cNvPr>
          <p:cNvSpPr txBox="1"/>
          <p:nvPr/>
        </p:nvSpPr>
        <p:spPr>
          <a:xfrm>
            <a:off x="8322837" y="5923558"/>
            <a:ext cx="340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1438237513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2015-07-30 03:26:13 PM +UTC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1438269988 : 2015-07-30 03:26:28 PM +UTC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249683-7627-460B-8264-AFB99AEBF27C}"/>
              </a:ext>
            </a:extLst>
          </p:cNvPr>
          <p:cNvCxnSpPr>
            <a:cxnSpLocks/>
          </p:cNvCxnSpPr>
          <p:nvPr/>
        </p:nvCxnSpPr>
        <p:spPr>
          <a:xfrm flipH="1">
            <a:off x="8165981" y="3957096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9269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895C-255D-4376-B322-55D80C9CA589}"/>
              </a:ext>
            </a:extLst>
          </p:cNvPr>
          <p:cNvSpPr/>
          <p:nvPr/>
        </p:nvSpPr>
        <p:spPr>
          <a:xfrm>
            <a:off x="2191037" y="2021396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EF96-E18A-48D7-AB3E-1955E825DD93}"/>
              </a:ext>
            </a:extLst>
          </p:cNvPr>
          <p:cNvSpPr txBox="1"/>
          <p:nvPr/>
        </p:nvSpPr>
        <p:spPr>
          <a:xfrm>
            <a:off x="2875495" y="202139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437575-A226-477E-8177-836AE3CA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7821"/>
              </p:ext>
            </p:extLst>
          </p:nvPr>
        </p:nvGraphicFramePr>
        <p:xfrm>
          <a:off x="2309371" y="488159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CBD775-65AA-409A-96C5-118396A9FB69}"/>
              </a:ext>
            </a:extLst>
          </p:cNvPr>
          <p:cNvSpPr txBox="1"/>
          <p:nvPr/>
        </p:nvSpPr>
        <p:spPr>
          <a:xfrm>
            <a:off x="2216500" y="4563516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1B0-7472-43B7-AED4-E830FE434618}"/>
              </a:ext>
            </a:extLst>
          </p:cNvPr>
          <p:cNvSpPr txBox="1"/>
          <p:nvPr/>
        </p:nvSpPr>
        <p:spPr>
          <a:xfrm>
            <a:off x="2216500" y="238283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D8DB66-A06B-4953-B407-DDBA11E2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14770"/>
              </p:ext>
            </p:extLst>
          </p:nvPr>
        </p:nvGraphicFramePr>
        <p:xfrm>
          <a:off x="2309371" y="2691493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C0E74-B816-4630-9A53-90416C8D70E2}"/>
              </a:ext>
            </a:extLst>
          </p:cNvPr>
          <p:cNvGrpSpPr/>
          <p:nvPr/>
        </p:nvGrpSpPr>
        <p:grpSpPr>
          <a:xfrm>
            <a:off x="5504609" y="2977940"/>
            <a:ext cx="4509156" cy="1831794"/>
            <a:chOff x="3648510" y="2977940"/>
            <a:chExt cx="4509156" cy="1831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FD3A3-A307-4319-9247-6300EE80EFEE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0823F-4DC8-4BE8-B141-BC7AEF85D35D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F20DE-D6BE-4849-9FFA-09E893EEB779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ACCD4-CDB9-4EF3-8D18-690657049156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A3470-F615-4DC3-910C-EB6DEC3AF97E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440390-E194-497A-861D-644815F5B3BF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6C50AC-BA0E-4F46-8A90-005786E0FA28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6E9CCF-D6BD-41A5-9DAD-04FA7CD5E7D5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8DAFE8-FEE6-4BE4-88A3-4329297898A2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D30656-2286-4EBF-9900-AF6679D674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27765" y="4881598"/>
            <a:ext cx="3426438" cy="304800"/>
          </a:xfrm>
          <a:prstGeom prst="bentConnector3">
            <a:avLst>
              <a:gd name="adj1" fmla="val 100062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6B3689-F1B7-4936-921B-71E3CFA17E70}"/>
              </a:ext>
            </a:extLst>
          </p:cNvPr>
          <p:cNvCxnSpPr>
            <a:stCxn id="14" idx="1"/>
          </p:cNvCxnSpPr>
          <p:nvPr/>
        </p:nvCxnSpPr>
        <p:spPr>
          <a:xfrm flipH="1">
            <a:off x="4327765" y="3239550"/>
            <a:ext cx="22900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E2901-BD88-46A7-8B88-AD0B37D8BFD2}"/>
              </a:ext>
            </a:extLst>
          </p:cNvPr>
          <p:cNvSpPr txBox="1"/>
          <p:nvPr/>
        </p:nvSpPr>
        <p:spPr>
          <a:xfrm>
            <a:off x="2690335" y="3206676"/>
            <a:ext cx="125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31e…269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B775-8554-4B1D-9B6C-C7CAE391F9B8}"/>
              </a:ext>
            </a:extLst>
          </p:cNvPr>
          <p:cNvSpPr txBox="1"/>
          <p:nvPr/>
        </p:nvSpPr>
        <p:spPr>
          <a:xfrm>
            <a:off x="5776385" y="519590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①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919C4-64B1-4868-88AD-D239CF89D324}"/>
              </a:ext>
            </a:extLst>
          </p:cNvPr>
          <p:cNvSpPr txBox="1"/>
          <p:nvPr/>
        </p:nvSpPr>
        <p:spPr>
          <a:xfrm>
            <a:off x="7453109" y="2664881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②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B5B8-CFD4-4648-9516-E3D3B7395B78}"/>
              </a:ext>
            </a:extLst>
          </p:cNvPr>
          <p:cNvSpPr txBox="1"/>
          <p:nvPr/>
        </p:nvSpPr>
        <p:spPr>
          <a:xfrm>
            <a:off x="5197696" y="292826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1" grpId="0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ko-KR" altLang="en-US" dirty="0"/>
              <a:t>이전 블록과 관계 형성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Genesis Block</a:t>
            </a:r>
            <a:r>
              <a:rPr lang="ko-KR" altLang="en-US" dirty="0"/>
              <a:t>의 </a:t>
            </a:r>
            <a:r>
              <a:rPr lang="en-US" altLang="ko-KR" dirty="0"/>
              <a:t>Previous Block Hash: </a:t>
            </a:r>
            <a:r>
              <a:rPr lang="en-US" altLang="ko-KR" b="0" i="0" dirty="0">
                <a:effectLst/>
                <a:latin typeface="Helvetica" panose="020B0604020202020204" pitchFamily="34" charset="0"/>
              </a:rPr>
              <a:t>0x</a:t>
            </a:r>
            <a:r>
              <a:rPr lang="en-US" altLang="ko-KR" b="0" i="0" dirty="0">
                <a:solidFill>
                  <a:srgbClr val="00C8EB"/>
                </a:solidFill>
                <a:effectLst/>
                <a:latin typeface="Helvetica" panose="020B0604020202020204" pitchFamily="34" charset="0"/>
              </a:rPr>
              <a:t>0000000000000000000000000000000000000000000000000000000000000000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이전 블록 </a:t>
            </a:r>
            <a:r>
              <a:rPr lang="ko-KR" altLang="en-US" dirty="0" err="1"/>
              <a:t>해쉬</a:t>
            </a:r>
            <a:r>
              <a:rPr lang="en-US" altLang="ko-KR" dirty="0"/>
              <a:t> (Previous 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52646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5264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90079"/>
              </p:ext>
            </p:extLst>
          </p:nvPr>
        </p:nvGraphicFramePr>
        <p:xfrm>
          <a:off x="1846095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58833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C8EB"/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82741"/>
              </p:ext>
            </p:extLst>
          </p:nvPr>
        </p:nvGraphicFramePr>
        <p:xfrm>
          <a:off x="1846095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771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7806"/>
              </p:ext>
            </p:extLst>
          </p:nvPr>
        </p:nvGraphicFramePr>
        <p:xfrm>
          <a:off x="5086802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030"/>
              </p:ext>
            </p:extLst>
          </p:nvPr>
        </p:nvGraphicFramePr>
        <p:xfrm>
          <a:off x="5086802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8977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9508"/>
              </p:ext>
            </p:extLst>
          </p:nvPr>
        </p:nvGraphicFramePr>
        <p:xfrm>
          <a:off x="8332954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88594"/>
              </p:ext>
            </p:extLst>
          </p:nvPr>
        </p:nvGraphicFramePr>
        <p:xfrm>
          <a:off x="8332954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234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BF6723-B8C8-4228-9085-597BCEDF2FC3}"/>
              </a:ext>
            </a:extLst>
          </p:cNvPr>
          <p:cNvCxnSpPr>
            <a:cxnSpLocks/>
          </p:cNvCxnSpPr>
          <p:nvPr/>
        </p:nvCxnSpPr>
        <p:spPr>
          <a:xfrm flipH="1">
            <a:off x="3869934" y="3990509"/>
            <a:ext cx="1222313" cy="323499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30AB4-E54E-44C7-ACD4-12B475C1D234}"/>
              </a:ext>
            </a:extLst>
          </p:cNvPr>
          <p:cNvCxnSpPr>
            <a:cxnSpLocks/>
          </p:cNvCxnSpPr>
          <p:nvPr/>
        </p:nvCxnSpPr>
        <p:spPr>
          <a:xfrm flipH="1">
            <a:off x="7110641" y="4006896"/>
            <a:ext cx="1222313" cy="323499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en-US" altLang="ko-KR" dirty="0"/>
              <a:t>Timestamp, Merkle Root, Previous Block Hash </a:t>
            </a:r>
            <a:r>
              <a:rPr lang="ko-KR" altLang="en-US" dirty="0"/>
              <a:t>등의 </a:t>
            </a:r>
            <a:r>
              <a:rPr lang="en-US" altLang="ko-KR" dirty="0"/>
              <a:t>Block </a:t>
            </a:r>
            <a:r>
              <a:rPr lang="ko-KR" altLang="en-US" dirty="0"/>
              <a:t>정보를 </a:t>
            </a:r>
            <a:r>
              <a:rPr lang="en-US" altLang="ko-KR" dirty="0"/>
              <a:t>Hash</a:t>
            </a:r>
            <a:r>
              <a:rPr lang="ko-KR" altLang="en-US" dirty="0"/>
              <a:t>로 변환한  값</a:t>
            </a:r>
            <a:endParaRPr lang="en-US" altLang="ko-KR" dirty="0"/>
          </a:p>
          <a:p>
            <a:pPr lvl="1"/>
            <a:r>
              <a:rPr lang="en-US" altLang="ko-KR" dirty="0"/>
              <a:t>Block Hash = Hash(Timestamp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Merkle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 + Nonce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기타 정보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블록 해시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62858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6285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9743"/>
              </p:ext>
            </p:extLst>
          </p:nvPr>
        </p:nvGraphicFramePr>
        <p:xfrm>
          <a:off x="1846095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77033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6505"/>
              </p:ext>
            </p:extLst>
          </p:nvPr>
        </p:nvGraphicFramePr>
        <p:xfrm>
          <a:off x="1846095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2596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5517"/>
              </p:ext>
            </p:extLst>
          </p:nvPr>
        </p:nvGraphicFramePr>
        <p:xfrm>
          <a:off x="5086802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3306"/>
              </p:ext>
            </p:extLst>
          </p:nvPr>
        </p:nvGraphicFramePr>
        <p:xfrm>
          <a:off x="5086802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049746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728"/>
              </p:ext>
            </p:extLst>
          </p:nvPr>
        </p:nvGraphicFramePr>
        <p:xfrm>
          <a:off x="8332954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6829"/>
              </p:ext>
            </p:extLst>
          </p:nvPr>
        </p:nvGraphicFramePr>
        <p:xfrm>
          <a:off x="8332954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72006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7876-34B6-4DBA-89F1-DA98FB008352}"/>
              </a:ext>
            </a:extLst>
          </p:cNvPr>
          <p:cNvCxnSpPr/>
          <p:nvPr/>
        </p:nvCxnSpPr>
        <p:spPr>
          <a:xfrm flipH="1">
            <a:off x="3864489" y="4124000"/>
            <a:ext cx="1222313" cy="395785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2D6D81-EA9B-4A28-BFDA-3B101033295E}"/>
              </a:ext>
            </a:extLst>
          </p:cNvPr>
          <p:cNvCxnSpPr/>
          <p:nvPr/>
        </p:nvCxnSpPr>
        <p:spPr>
          <a:xfrm flipH="1">
            <a:off x="7110641" y="4124000"/>
            <a:ext cx="1222313" cy="395785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4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10322"/>
              </p:ext>
            </p:extLst>
          </p:nvPr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6554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5225"/>
              </p:ext>
            </p:extLst>
          </p:nvPr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0464"/>
              </p:ext>
            </p:extLst>
          </p:nvPr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85028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C857E-1788-4C82-A14D-39AC5B712A55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5" cy="32112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84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9572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1F8873-510D-445A-A2F7-18EE0AD3FF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F3A2E8-3228-4E5C-AE66-C9A7A24C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8574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F9701E2-4B20-414E-BB6C-15D12E51AFAB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FD37F-1058-4D21-9AF5-A947057F7AC1}"/>
              </a:ext>
            </a:extLst>
          </p:cNvPr>
          <p:cNvSpPr txBox="1"/>
          <p:nvPr/>
        </p:nvSpPr>
        <p:spPr>
          <a:xfrm>
            <a:off x="3438466" y="4691563"/>
            <a:ext cx="2160000" cy="307777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97D86-A21F-4D57-AA40-1FD647A0B6A3}"/>
              </a:ext>
            </a:extLst>
          </p:cNvPr>
          <p:cNvSpPr txBox="1"/>
          <p:nvPr/>
        </p:nvSpPr>
        <p:spPr>
          <a:xfrm>
            <a:off x="3438466" y="3913906"/>
            <a:ext cx="216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7F960-FF05-42DB-A98A-807F8BB2E139}"/>
              </a:ext>
            </a:extLst>
          </p:cNvPr>
          <p:cNvSpPr txBox="1"/>
          <p:nvPr/>
        </p:nvSpPr>
        <p:spPr>
          <a:xfrm>
            <a:off x="2204450" y="3168448"/>
            <a:ext cx="2272738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DD374-27C5-4D53-B72F-462321538681}"/>
              </a:ext>
            </a:extLst>
          </p:cNvPr>
          <p:cNvSpPr txBox="1"/>
          <p:nvPr/>
        </p:nvSpPr>
        <p:spPr>
          <a:xfrm>
            <a:off x="7111080" y="3188891"/>
            <a:ext cx="905697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61640-F809-4481-A4B8-3BDAF3BBDA2C}"/>
              </a:ext>
            </a:extLst>
          </p:cNvPr>
          <p:cNvSpPr txBox="1"/>
          <p:nvPr/>
        </p:nvSpPr>
        <p:spPr>
          <a:xfrm>
            <a:off x="7126571" y="3800176"/>
            <a:ext cx="888064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7ea…5c2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C1D954-9260-49AC-AF86-5D6A55AB188C}"/>
              </a:ext>
            </a:extLst>
          </p:cNvPr>
          <p:cNvCxnSpPr>
            <a:cxnSpLocks/>
          </p:cNvCxnSpPr>
          <p:nvPr/>
        </p:nvCxnSpPr>
        <p:spPr>
          <a:xfrm flipH="1">
            <a:off x="8573126" y="3598680"/>
            <a:ext cx="730995" cy="338703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3201FB-4385-4B88-A526-034F89834B86}"/>
              </a:ext>
            </a:extLst>
          </p:cNvPr>
          <p:cNvSpPr txBox="1"/>
          <p:nvPr/>
        </p:nvSpPr>
        <p:spPr>
          <a:xfrm>
            <a:off x="8691460" y="3801616"/>
            <a:ext cx="5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F296B"/>
                </a:solidFill>
              </a:rPr>
              <a:t>Error</a:t>
            </a:r>
            <a:endParaRPr lang="ko-KR" altLang="en-US" sz="1200" dirty="0">
              <a:solidFill>
                <a:srgbClr val="EF2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4" grpId="0" animBg="1"/>
      <p:bldP spid="4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43C0C24-A829-464C-BE5F-ACE567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분산원장 기술 </a:t>
            </a:r>
            <a:r>
              <a:rPr lang="en-US" altLang="ko-KR" dirty="0"/>
              <a:t>(DTL; Distributed Ledger Technology)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6D6FB2-40E6-4497-97D5-32348B43B76E}"/>
              </a:ext>
            </a:extLst>
          </p:cNvPr>
          <p:cNvSpPr/>
          <p:nvPr/>
        </p:nvSpPr>
        <p:spPr>
          <a:xfrm>
            <a:off x="437322" y="1789042"/>
            <a:ext cx="11314706" cy="467536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A703E1-EA7C-4CEC-A54C-23366B1C192B}"/>
              </a:ext>
            </a:extLst>
          </p:cNvPr>
          <p:cNvSpPr txBox="1"/>
          <p:nvPr/>
        </p:nvSpPr>
        <p:spPr>
          <a:xfrm>
            <a:off x="445273" y="1797756"/>
            <a:ext cx="312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Blockchain Network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F7CDF-E92F-4375-8C69-5109A44E4B2D}"/>
              </a:ext>
            </a:extLst>
          </p:cNvPr>
          <p:cNvSpPr txBox="1"/>
          <p:nvPr/>
        </p:nvSpPr>
        <p:spPr>
          <a:xfrm>
            <a:off x="2237068" y="278620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3144C84-B4C0-47FA-A83D-6E161FB79624}"/>
              </a:ext>
            </a:extLst>
          </p:cNvPr>
          <p:cNvGrpSpPr/>
          <p:nvPr/>
        </p:nvGrpSpPr>
        <p:grpSpPr>
          <a:xfrm>
            <a:off x="1053726" y="3255639"/>
            <a:ext cx="2802248" cy="537677"/>
            <a:chOff x="1053726" y="2802411"/>
            <a:chExt cx="2802248" cy="5376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7E0111-6812-461B-ADCE-F0F4A4840439}"/>
                </a:ext>
              </a:extLst>
            </p:cNvPr>
            <p:cNvSpPr/>
            <p:nvPr/>
          </p:nvSpPr>
          <p:spPr>
            <a:xfrm>
              <a:off x="1053726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02A574-22A6-441E-9861-908646268D93}"/>
                </a:ext>
              </a:extLst>
            </p:cNvPr>
            <p:cNvSpPr txBox="1"/>
            <p:nvPr/>
          </p:nvSpPr>
          <p:spPr>
            <a:xfrm>
              <a:off x="1138299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7F0879E-4E3B-4C9F-ADDC-AACE37202226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2306824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01E459-3F3A-4F35-B358-C81E29778F5E}"/>
                </a:ext>
              </a:extLst>
            </p:cNvPr>
            <p:cNvSpPr/>
            <p:nvPr/>
          </p:nvSpPr>
          <p:spPr>
            <a:xfrm>
              <a:off x="2513216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4A5B39-C5EC-4A47-808D-0D3F130E0F1C}"/>
                </a:ext>
              </a:extLst>
            </p:cNvPr>
            <p:cNvSpPr txBox="1"/>
            <p:nvPr/>
          </p:nvSpPr>
          <p:spPr>
            <a:xfrm>
              <a:off x="2602874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61CAB9-A70F-471F-8A71-F88D68DB5EFD}"/>
                </a:ext>
              </a:extLst>
            </p:cNvPr>
            <p:cNvSpPr txBox="1"/>
            <p:nvPr/>
          </p:nvSpPr>
          <p:spPr>
            <a:xfrm flipH="1">
              <a:off x="3810255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3DDFFC8-765C-4339-B752-C589B7C3F49D}"/>
              </a:ext>
            </a:extLst>
          </p:cNvPr>
          <p:cNvSpPr txBox="1"/>
          <p:nvPr/>
        </p:nvSpPr>
        <p:spPr>
          <a:xfrm>
            <a:off x="9609890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493D8A5-1BDF-495B-B020-EBD9D2B949DE}"/>
              </a:ext>
            </a:extLst>
          </p:cNvPr>
          <p:cNvGrpSpPr/>
          <p:nvPr/>
        </p:nvGrpSpPr>
        <p:grpSpPr>
          <a:xfrm>
            <a:off x="8417731" y="3255639"/>
            <a:ext cx="2802248" cy="537677"/>
            <a:chOff x="8417731" y="2802411"/>
            <a:chExt cx="2802248" cy="5376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6684B5-878A-4485-B95B-92EE383EA900}"/>
                </a:ext>
              </a:extLst>
            </p:cNvPr>
            <p:cNvSpPr/>
            <p:nvPr/>
          </p:nvSpPr>
          <p:spPr>
            <a:xfrm>
              <a:off x="8417731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D18861-F524-4CB7-9C81-A672B56AA775}"/>
                </a:ext>
              </a:extLst>
            </p:cNvPr>
            <p:cNvSpPr txBox="1"/>
            <p:nvPr/>
          </p:nvSpPr>
          <p:spPr>
            <a:xfrm>
              <a:off x="8502304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3B35FEC-578B-4249-9436-20E8CF77227B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9670829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DEA478-B567-404A-BE4C-815ED61B1929}"/>
                </a:ext>
              </a:extLst>
            </p:cNvPr>
            <p:cNvSpPr/>
            <p:nvPr/>
          </p:nvSpPr>
          <p:spPr>
            <a:xfrm>
              <a:off x="9877221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D25033-8019-42D9-866B-9F50A35360DD}"/>
                </a:ext>
              </a:extLst>
            </p:cNvPr>
            <p:cNvSpPr txBox="1"/>
            <p:nvPr/>
          </p:nvSpPr>
          <p:spPr>
            <a:xfrm>
              <a:off x="9966879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9366F6-9794-4FCE-9AD1-8EB71793C7BE}"/>
                </a:ext>
              </a:extLst>
            </p:cNvPr>
            <p:cNvSpPr txBox="1"/>
            <p:nvPr/>
          </p:nvSpPr>
          <p:spPr>
            <a:xfrm flipH="1">
              <a:off x="11174260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68D654-8472-44F8-ADFD-8A483678F0A5}"/>
              </a:ext>
            </a:extLst>
          </p:cNvPr>
          <p:cNvSpPr txBox="1"/>
          <p:nvPr/>
        </p:nvSpPr>
        <p:spPr>
          <a:xfrm>
            <a:off x="5927887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F00DD64-CD98-48A0-8E4F-96EE50DD6AE9}"/>
              </a:ext>
            </a:extLst>
          </p:cNvPr>
          <p:cNvGrpSpPr/>
          <p:nvPr/>
        </p:nvGrpSpPr>
        <p:grpSpPr>
          <a:xfrm>
            <a:off x="4735728" y="3255639"/>
            <a:ext cx="2802248" cy="537677"/>
            <a:chOff x="4735728" y="2802411"/>
            <a:chExt cx="2802248" cy="537677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31E0EE-B2C3-4C15-9491-5B42A1FDA3F3}"/>
                </a:ext>
              </a:extLst>
            </p:cNvPr>
            <p:cNvSpPr/>
            <p:nvPr/>
          </p:nvSpPr>
          <p:spPr>
            <a:xfrm>
              <a:off x="4735728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BCA1D47-6232-486F-9CCD-D43D6A478D6F}"/>
                </a:ext>
              </a:extLst>
            </p:cNvPr>
            <p:cNvSpPr txBox="1"/>
            <p:nvPr/>
          </p:nvSpPr>
          <p:spPr>
            <a:xfrm>
              <a:off x="4820301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2BF03B5-D8BA-43B5-8277-5EE248BAD99C}"/>
                </a:ext>
              </a:extLst>
            </p:cNvPr>
            <p:cNvCxnSpPr>
              <a:cxnSpLocks/>
              <a:stCxn id="118" idx="3"/>
              <a:endCxn id="121" idx="1"/>
            </p:cNvCxnSpPr>
            <p:nvPr/>
          </p:nvCxnSpPr>
          <p:spPr>
            <a:xfrm>
              <a:off x="5988826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9F5D7D0-1D9C-432B-A17B-AD4EEC36E8C1}"/>
                </a:ext>
              </a:extLst>
            </p:cNvPr>
            <p:cNvSpPr/>
            <p:nvPr/>
          </p:nvSpPr>
          <p:spPr>
            <a:xfrm>
              <a:off x="6195218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B914D7-8867-40AF-BC47-9A71E0F92140}"/>
                </a:ext>
              </a:extLst>
            </p:cNvPr>
            <p:cNvSpPr txBox="1"/>
            <p:nvPr/>
          </p:nvSpPr>
          <p:spPr>
            <a:xfrm>
              <a:off x="6284876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EF1FFA-5A33-42D9-B030-21EA04B91090}"/>
                </a:ext>
              </a:extLst>
            </p:cNvPr>
            <p:cNvSpPr txBox="1"/>
            <p:nvPr/>
          </p:nvSpPr>
          <p:spPr>
            <a:xfrm flipH="1">
              <a:off x="7492257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77A5D4B-A36C-48C3-8270-41AF05CFA8A6}"/>
              </a:ext>
            </a:extLst>
          </p:cNvPr>
          <p:cNvSpPr txBox="1"/>
          <p:nvPr/>
        </p:nvSpPr>
        <p:spPr>
          <a:xfrm>
            <a:off x="2234003" y="473324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781F1FA-C014-4E46-9C30-9D40BA040D4B}"/>
              </a:ext>
            </a:extLst>
          </p:cNvPr>
          <p:cNvGrpSpPr/>
          <p:nvPr/>
        </p:nvGrpSpPr>
        <p:grpSpPr>
          <a:xfrm>
            <a:off x="1055470" y="5202686"/>
            <a:ext cx="2802248" cy="537677"/>
            <a:chOff x="1055470" y="4749458"/>
            <a:chExt cx="2802248" cy="53767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4C23929-1D2B-4D16-98CB-084D1BAF7529}"/>
                </a:ext>
              </a:extLst>
            </p:cNvPr>
            <p:cNvSpPr/>
            <p:nvPr/>
          </p:nvSpPr>
          <p:spPr>
            <a:xfrm>
              <a:off x="1055470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BCD898-77BB-469C-ABE1-641EFE7EEB1E}"/>
                </a:ext>
              </a:extLst>
            </p:cNvPr>
            <p:cNvSpPr txBox="1"/>
            <p:nvPr/>
          </p:nvSpPr>
          <p:spPr>
            <a:xfrm>
              <a:off x="1140043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34035EF-5168-48B4-9470-D4D8FD50D833}"/>
                </a:ext>
              </a:extLst>
            </p:cNvPr>
            <p:cNvCxnSpPr>
              <a:cxnSpLocks/>
              <a:stCxn id="134" idx="3"/>
              <a:endCxn id="137" idx="1"/>
            </p:cNvCxnSpPr>
            <p:nvPr/>
          </p:nvCxnSpPr>
          <p:spPr>
            <a:xfrm>
              <a:off x="2308568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9FDCE8F-45D3-4EA1-83D3-8E6AEA72B430}"/>
                </a:ext>
              </a:extLst>
            </p:cNvPr>
            <p:cNvSpPr/>
            <p:nvPr/>
          </p:nvSpPr>
          <p:spPr>
            <a:xfrm>
              <a:off x="2514960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48340C-BA8E-462F-B7CE-5D5937FCE638}"/>
                </a:ext>
              </a:extLst>
            </p:cNvPr>
            <p:cNvSpPr txBox="1"/>
            <p:nvPr/>
          </p:nvSpPr>
          <p:spPr>
            <a:xfrm>
              <a:off x="2604618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C3C005A-85C2-4334-BD57-28BB3C41C764}"/>
                </a:ext>
              </a:extLst>
            </p:cNvPr>
            <p:cNvSpPr txBox="1"/>
            <p:nvPr/>
          </p:nvSpPr>
          <p:spPr>
            <a:xfrm flipH="1">
              <a:off x="3811999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402FCBB-F8CF-49E4-9B93-16A2C0F91676}"/>
              </a:ext>
            </a:extLst>
          </p:cNvPr>
          <p:cNvSpPr txBox="1"/>
          <p:nvPr/>
        </p:nvSpPr>
        <p:spPr>
          <a:xfrm>
            <a:off x="9626061" y="4733248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6D23343-B45D-4092-B195-3D83CB60B4FA}"/>
              </a:ext>
            </a:extLst>
          </p:cNvPr>
          <p:cNvGrpSpPr/>
          <p:nvPr/>
        </p:nvGrpSpPr>
        <p:grpSpPr>
          <a:xfrm>
            <a:off x="8419475" y="5202686"/>
            <a:ext cx="2802248" cy="537677"/>
            <a:chOff x="8419475" y="4749458"/>
            <a:chExt cx="2802248" cy="53767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E6E405-7A6B-4FF3-8BD5-74E3FB87D5E3}"/>
                </a:ext>
              </a:extLst>
            </p:cNvPr>
            <p:cNvSpPr/>
            <p:nvPr/>
          </p:nvSpPr>
          <p:spPr>
            <a:xfrm>
              <a:off x="8419475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A55B07-B0C5-439D-90CC-41F57108E733}"/>
                </a:ext>
              </a:extLst>
            </p:cNvPr>
            <p:cNvSpPr txBox="1"/>
            <p:nvPr/>
          </p:nvSpPr>
          <p:spPr>
            <a:xfrm>
              <a:off x="8504048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47E17AD-62A7-456D-AEF4-98D6E42DFCB9}"/>
                </a:ext>
              </a:extLst>
            </p:cNvPr>
            <p:cNvCxnSpPr>
              <a:cxnSpLocks/>
              <a:stCxn id="142" idx="3"/>
              <a:endCxn id="145" idx="1"/>
            </p:cNvCxnSpPr>
            <p:nvPr/>
          </p:nvCxnSpPr>
          <p:spPr>
            <a:xfrm>
              <a:off x="9672573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929C759-E449-4C62-BE51-7130A9CA00E6}"/>
                </a:ext>
              </a:extLst>
            </p:cNvPr>
            <p:cNvSpPr/>
            <p:nvPr/>
          </p:nvSpPr>
          <p:spPr>
            <a:xfrm>
              <a:off x="9878965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8F4E3F-52B3-488A-B0FA-7A0386723E9E}"/>
                </a:ext>
              </a:extLst>
            </p:cNvPr>
            <p:cNvSpPr txBox="1"/>
            <p:nvPr/>
          </p:nvSpPr>
          <p:spPr>
            <a:xfrm>
              <a:off x="9968623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5615AC-204A-4149-ABE3-582D273552E6}"/>
                </a:ext>
              </a:extLst>
            </p:cNvPr>
            <p:cNvSpPr txBox="1"/>
            <p:nvPr/>
          </p:nvSpPr>
          <p:spPr>
            <a:xfrm flipH="1">
              <a:off x="11176004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0951A0B-1EA9-48BC-B536-F2EF0913C90B}"/>
              </a:ext>
            </a:extLst>
          </p:cNvPr>
          <p:cNvSpPr txBox="1"/>
          <p:nvPr/>
        </p:nvSpPr>
        <p:spPr>
          <a:xfrm>
            <a:off x="5940712" y="473324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DBBE2EB-2FF4-49F7-B817-C5B142E10337}"/>
              </a:ext>
            </a:extLst>
          </p:cNvPr>
          <p:cNvGrpSpPr/>
          <p:nvPr/>
        </p:nvGrpSpPr>
        <p:grpSpPr>
          <a:xfrm>
            <a:off x="4735728" y="5202686"/>
            <a:ext cx="2802248" cy="537677"/>
            <a:chOff x="4735728" y="4749458"/>
            <a:chExt cx="2802248" cy="53767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6DF5ED7-4848-4203-B5C7-78058474BC95}"/>
                </a:ext>
              </a:extLst>
            </p:cNvPr>
            <p:cNvSpPr/>
            <p:nvPr/>
          </p:nvSpPr>
          <p:spPr>
            <a:xfrm>
              <a:off x="4735728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25F99A-3655-48FD-B3C6-BBAC8B691124}"/>
                </a:ext>
              </a:extLst>
            </p:cNvPr>
            <p:cNvSpPr txBox="1"/>
            <p:nvPr/>
          </p:nvSpPr>
          <p:spPr>
            <a:xfrm>
              <a:off x="4820301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6A4E71-3668-4C98-93E6-420DB81373AF}"/>
                </a:ext>
              </a:extLst>
            </p:cNvPr>
            <p:cNvCxnSpPr>
              <a:cxnSpLocks/>
              <a:stCxn id="150" idx="3"/>
              <a:endCxn id="153" idx="1"/>
            </p:cNvCxnSpPr>
            <p:nvPr/>
          </p:nvCxnSpPr>
          <p:spPr>
            <a:xfrm>
              <a:off x="5988826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902A0C8-F4C0-44FB-9E30-EE0F5EE5D105}"/>
                </a:ext>
              </a:extLst>
            </p:cNvPr>
            <p:cNvSpPr/>
            <p:nvPr/>
          </p:nvSpPr>
          <p:spPr>
            <a:xfrm>
              <a:off x="6195218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0C5EAD-02E1-4BC4-B430-C8A0CDD8BD00}"/>
                </a:ext>
              </a:extLst>
            </p:cNvPr>
            <p:cNvSpPr txBox="1"/>
            <p:nvPr/>
          </p:nvSpPr>
          <p:spPr>
            <a:xfrm>
              <a:off x="6284876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3B5A669-A3DC-4858-9EA3-A9949CF6A8BB}"/>
                </a:ext>
              </a:extLst>
            </p:cNvPr>
            <p:cNvSpPr txBox="1"/>
            <p:nvPr/>
          </p:nvSpPr>
          <p:spPr>
            <a:xfrm flipH="1">
              <a:off x="7492257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6" name="내용 개체 틀 1">
            <a:extLst>
              <a:ext uri="{FF2B5EF4-FFF2-40B4-BE49-F238E27FC236}">
                <a16:creationId xmlns:a16="http://schemas.microsoft.com/office/drawing/2014/main" id="{7C274022-090D-4992-9470-E627FC3D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22896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블록체인은 분산원장 기술</a:t>
            </a:r>
            <a:r>
              <a:rPr lang="en-US" altLang="ko-KR" dirty="0"/>
              <a:t> (DTL; Distributed Ledger Technology)</a:t>
            </a:r>
          </a:p>
          <a:p>
            <a:pPr lvl="1"/>
            <a:r>
              <a:rPr lang="ko-KR" altLang="en-US" dirty="0"/>
              <a:t>참여자들 모두 블록체인의 복사본을 가짐</a:t>
            </a:r>
            <a:endParaRPr lang="en-US" altLang="ko-KR" dirty="0"/>
          </a:p>
          <a:p>
            <a:pPr lvl="1"/>
            <a:r>
              <a:rPr lang="ko-KR" altLang="en-US" dirty="0"/>
              <a:t>참여자들은 각자 블록체인을 검증</a:t>
            </a:r>
          </a:p>
        </p:txBody>
      </p:sp>
    </p:spTree>
    <p:extLst>
      <p:ext uri="{BB962C8B-B14F-4D97-AF65-F5344CB8AC3E}">
        <p14:creationId xmlns:p14="http://schemas.microsoft.com/office/powerpoint/2010/main" val="371061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" grpId="0"/>
      <p:bldP spid="85" grpId="0"/>
      <p:bldP spid="117" grpId="0"/>
      <p:bldP spid="133" grpId="0"/>
      <p:bldP spid="141" grpId="0"/>
      <p:bldP spid="1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73BEAD-1611-4ED3-B248-EA97C7D1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Bitcoin - 3.Timestamp Server</a:t>
            </a:r>
          </a:p>
          <a:p>
            <a:pPr indent="0">
              <a:buNone/>
            </a:pPr>
            <a:r>
              <a:rPr lang="en-US" altLang="ko-KR" sz="1600" dirty="0"/>
              <a:t>The solution we propose begins with a timestamp server. A timestamp server works by taking a </a:t>
            </a:r>
            <a:r>
              <a:rPr lang="en-US" altLang="ko-KR" sz="1600" dirty="0">
                <a:solidFill>
                  <a:srgbClr val="FFC700"/>
                </a:solidFill>
              </a:rPr>
              <a:t>hash</a:t>
            </a:r>
            <a:r>
              <a:rPr lang="en-US" altLang="ko-KR" sz="1600" dirty="0"/>
              <a:t> of a </a:t>
            </a:r>
            <a:r>
              <a:rPr lang="en-US" altLang="ko-KR" sz="1600" dirty="0">
                <a:solidFill>
                  <a:srgbClr val="00C8EB"/>
                </a:solidFill>
              </a:rPr>
              <a:t>block</a:t>
            </a:r>
            <a:r>
              <a:rPr lang="en-US" altLang="ko-KR" sz="1600" dirty="0"/>
              <a:t> of </a:t>
            </a:r>
            <a:r>
              <a:rPr lang="en-US" altLang="ko-KR" sz="1600" dirty="0">
                <a:solidFill>
                  <a:srgbClr val="FFC700"/>
                </a:solidFill>
              </a:rPr>
              <a:t>items</a:t>
            </a:r>
            <a:r>
              <a:rPr lang="en-US" altLang="ko-KR" sz="1600" dirty="0"/>
              <a:t> to be timestamped and </a:t>
            </a:r>
            <a:r>
              <a:rPr lang="en-US" altLang="ko-KR" sz="1600" dirty="0">
                <a:solidFill>
                  <a:srgbClr val="00C8EB"/>
                </a:solidFill>
              </a:rPr>
              <a:t>widely publish</a:t>
            </a:r>
            <a:r>
              <a:rPr lang="en-US" altLang="ko-KR" sz="1600" dirty="0"/>
              <a:t>ing the hash, such as in a newspaper or Usenet post [2-5]. The timestamp proves that the </a:t>
            </a:r>
            <a:r>
              <a:rPr lang="en-US" altLang="ko-KR" sz="1600" dirty="0">
                <a:solidFill>
                  <a:srgbClr val="FFC700"/>
                </a:solidFill>
              </a:rPr>
              <a:t>data must have existed at the time</a:t>
            </a:r>
            <a:r>
              <a:rPr lang="en-US" altLang="ko-KR" sz="1600" dirty="0"/>
              <a:t>, obviously, in order to get into the hash. Each timestamp </a:t>
            </a:r>
            <a:r>
              <a:rPr lang="en-US" altLang="ko-KR" sz="1600" dirty="0">
                <a:solidFill>
                  <a:srgbClr val="FFC700"/>
                </a:solidFill>
              </a:rPr>
              <a:t>includes the previous</a:t>
            </a:r>
            <a:r>
              <a:rPr lang="en-US" altLang="ko-KR" sz="1600" dirty="0"/>
              <a:t> timestamp </a:t>
            </a:r>
            <a:r>
              <a:rPr lang="en-US" altLang="ko-KR" sz="1600" dirty="0">
                <a:solidFill>
                  <a:srgbClr val="FFC700"/>
                </a:solidFill>
              </a:rPr>
              <a:t>in its hash</a:t>
            </a:r>
            <a:r>
              <a:rPr lang="en-US" altLang="ko-KR" sz="1600" dirty="0"/>
              <a:t>, forming a </a:t>
            </a:r>
            <a:r>
              <a:rPr lang="en-US" altLang="ko-KR" sz="1600" dirty="0">
                <a:solidFill>
                  <a:srgbClr val="00C8EB"/>
                </a:solidFill>
              </a:rPr>
              <a:t>chain</a:t>
            </a:r>
            <a:r>
              <a:rPr lang="en-US" altLang="ko-KR" sz="1600" dirty="0"/>
              <a:t>, with each additional timestamp reinforcing the ones before it.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ko-KR" altLang="en-US" sz="1600" dirty="0"/>
              <a:t>우리가 제안하는 해법은 타임스탬프 서버로 시작한다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타임스탬프 서버는 타임스탬프가 찍힌 </a:t>
            </a:r>
            <a:r>
              <a:rPr lang="ko-KR" altLang="en-US" sz="1600" dirty="0">
                <a:solidFill>
                  <a:srgbClr val="FFC700"/>
                </a:solidFill>
              </a:rPr>
              <a:t>항목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C8EB"/>
                </a:solidFill>
              </a:rPr>
              <a:t>블록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C700"/>
                </a:solidFill>
              </a:rPr>
              <a:t>해시</a:t>
            </a:r>
            <a:r>
              <a:rPr lang="ko-KR" altLang="en-US" sz="1600" dirty="0"/>
              <a:t>를 가져가 그 해시를 신문이나 유즈넷 게시물</a:t>
            </a:r>
            <a:r>
              <a:rPr lang="en-US" altLang="ko-KR" sz="1600" dirty="0"/>
              <a:t>[2-5]</a:t>
            </a:r>
            <a:r>
              <a:rPr lang="ko-KR" altLang="en-US" sz="1600" dirty="0"/>
              <a:t>처럼 </a:t>
            </a:r>
            <a:r>
              <a:rPr lang="ko-KR" altLang="en-US" sz="1600" dirty="0">
                <a:solidFill>
                  <a:srgbClr val="00C8EB"/>
                </a:solidFill>
              </a:rPr>
              <a:t>널리 배포</a:t>
            </a:r>
            <a:r>
              <a:rPr lang="ko-KR" altLang="en-US" sz="1600" dirty="0"/>
              <a:t>하는 식으로 작동한다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타임스탬프는 그 </a:t>
            </a:r>
            <a:r>
              <a:rPr lang="ko-KR" altLang="en-US" sz="1600" dirty="0">
                <a:solidFill>
                  <a:srgbClr val="FFC700"/>
                </a:solidFill>
              </a:rPr>
              <a:t>데이터가</a:t>
            </a:r>
            <a:r>
              <a:rPr lang="en-US" altLang="ko-KR" sz="1600" dirty="0"/>
              <a:t>, </a:t>
            </a:r>
            <a:r>
              <a:rPr lang="ko-KR" altLang="en-US" sz="1600" dirty="0"/>
              <a:t>명백히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</a:t>
            </a:r>
            <a:r>
              <a:rPr lang="ko-KR" altLang="en-US" sz="1600" dirty="0"/>
              <a:t>과정</a:t>
            </a:r>
            <a:r>
              <a:rPr lang="en-US" altLang="ko-KR" sz="1600" dirty="0"/>
              <a:t>)</a:t>
            </a:r>
            <a:r>
              <a:rPr lang="ko-KR" altLang="en-US" sz="1600" dirty="0"/>
              <a:t>에 들어가기 위해 </a:t>
            </a:r>
            <a:r>
              <a:rPr lang="ko-KR" altLang="en-US" sz="1600" dirty="0">
                <a:solidFill>
                  <a:srgbClr val="FFC700"/>
                </a:solidFill>
              </a:rPr>
              <a:t>해당 시각부터 존재했음을 증명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타임스탬프는 </a:t>
            </a:r>
            <a:r>
              <a:rPr lang="ko-KR" altLang="en-US" sz="1600" dirty="0">
                <a:solidFill>
                  <a:srgbClr val="FFC700"/>
                </a:solidFill>
              </a:rPr>
              <a:t>그 해시 안 에 먼젓번 타임스탬프를 포함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앞선 것들을 하나씩 연장하는</a:t>
            </a:r>
            <a:r>
              <a:rPr lang="en-US" altLang="ko-KR" sz="1600" dirty="0"/>
              <a:t>(reinforcing the ones) </a:t>
            </a:r>
            <a:r>
              <a:rPr lang="ko-KR" altLang="en-US" sz="1600" dirty="0"/>
              <a:t>타임스탬프가 찍힌 </a:t>
            </a:r>
            <a:r>
              <a:rPr lang="ko-KR" altLang="en-US" sz="1600" dirty="0">
                <a:solidFill>
                  <a:srgbClr val="00C8EB"/>
                </a:solidFill>
              </a:rPr>
              <a:t>사슬</a:t>
            </a:r>
            <a:r>
              <a:rPr lang="ko-KR" altLang="en-US" sz="1600" dirty="0"/>
              <a:t>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3B86E-8B6B-4DBB-B29F-836AF3A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C92A7-105E-4D56-B847-424FC1A6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64" y="5089921"/>
            <a:ext cx="4366667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D0BB4-ACA3-47FC-827F-5209BAB2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19" y="2216858"/>
            <a:ext cx="430556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5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14014"/>
          </a:xfrm>
        </p:spPr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컨펌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컴펌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EDBE1-C929-4309-A125-830F40E9B263}"/>
              </a:ext>
            </a:extLst>
          </p:cNvPr>
          <p:cNvSpPr/>
          <p:nvPr/>
        </p:nvSpPr>
        <p:spPr>
          <a:xfrm>
            <a:off x="1528526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85739-4DAB-4071-8724-1BB2ECD629DE}"/>
              </a:ext>
            </a:extLst>
          </p:cNvPr>
          <p:cNvSpPr/>
          <p:nvPr/>
        </p:nvSpPr>
        <p:spPr>
          <a:xfrm>
            <a:off x="1528526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724DE-B9BF-470A-9B8D-21ECD0BB862F}"/>
              </a:ext>
            </a:extLst>
          </p:cNvPr>
          <p:cNvSpPr/>
          <p:nvPr/>
        </p:nvSpPr>
        <p:spPr>
          <a:xfrm>
            <a:off x="1528525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F0FACE-B0EC-40A1-A2CE-FC5EE17D64A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001629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73F12A-ECDC-4F3F-9770-7584AE07E3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01628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85F43-BB04-4F59-BD4A-637C03416B61}"/>
              </a:ext>
            </a:extLst>
          </p:cNvPr>
          <p:cNvSpPr>
            <a:spLocks noChangeAspect="1"/>
          </p:cNvSpPr>
          <p:nvPr/>
        </p:nvSpPr>
        <p:spPr>
          <a:xfrm>
            <a:off x="828812" y="1141168"/>
            <a:ext cx="946205" cy="946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15AC6-4291-495F-9E99-E99E4ADD2BD3}"/>
              </a:ext>
            </a:extLst>
          </p:cNvPr>
          <p:cNvSpPr/>
          <p:nvPr/>
        </p:nvSpPr>
        <p:spPr>
          <a:xfrm>
            <a:off x="2362530" y="1149914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62E54E-71D8-4A79-AA38-D7064298756A}"/>
              </a:ext>
            </a:extLst>
          </p:cNvPr>
          <p:cNvSpPr/>
          <p:nvPr/>
        </p:nvSpPr>
        <p:spPr>
          <a:xfrm>
            <a:off x="3896248" y="114609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C1CD20-869B-4931-BD65-671B2209A96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1775017" y="1614568"/>
            <a:ext cx="587513" cy="84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21615-6FA4-44E3-8417-DF0B59E6F5B2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308735" y="1619195"/>
            <a:ext cx="587513" cy="38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C90AE3D-0BE6-447B-9261-507CC1300D15}"/>
              </a:ext>
            </a:extLst>
          </p:cNvPr>
          <p:cNvSpPr/>
          <p:nvPr/>
        </p:nvSpPr>
        <p:spPr>
          <a:xfrm>
            <a:off x="1905162" y="2618297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B58A0-462F-4C63-851B-3B2FF08D30D8}"/>
              </a:ext>
            </a:extLst>
          </p:cNvPr>
          <p:cNvSpPr txBox="1"/>
          <p:nvPr/>
        </p:nvSpPr>
        <p:spPr>
          <a:xfrm>
            <a:off x="786334" y="346953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C1060-50B8-4113-9BCF-8E84D0AAC266}"/>
              </a:ext>
            </a:extLst>
          </p:cNvPr>
          <p:cNvSpPr txBox="1"/>
          <p:nvPr/>
        </p:nvSpPr>
        <p:spPr>
          <a:xfrm>
            <a:off x="3998254" y="2100500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EF0D0-B9FE-4B33-B429-6791890FE04D}"/>
              </a:ext>
            </a:extLst>
          </p:cNvPr>
          <p:cNvSpPr txBox="1"/>
          <p:nvPr/>
        </p:nvSpPr>
        <p:spPr>
          <a:xfrm>
            <a:off x="3037949" y="2618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734F11-C546-46AE-A0AA-75B54CE3DE1E}"/>
              </a:ext>
            </a:extLst>
          </p:cNvPr>
          <p:cNvSpPr txBox="1"/>
          <p:nvPr/>
        </p:nvSpPr>
        <p:spPr>
          <a:xfrm>
            <a:off x="3205462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3FBD3-87C7-41FD-B7AC-90A136640DB3}"/>
              </a:ext>
            </a:extLst>
          </p:cNvPr>
          <p:cNvSpPr txBox="1"/>
          <p:nvPr/>
        </p:nvSpPr>
        <p:spPr>
          <a:xfrm>
            <a:off x="3205462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C0090-A20E-4F32-B405-BAE638E2D916}"/>
              </a:ext>
            </a:extLst>
          </p:cNvPr>
          <p:cNvSpPr txBox="1"/>
          <p:nvPr/>
        </p:nvSpPr>
        <p:spPr>
          <a:xfrm>
            <a:off x="3205462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5EC96-02AD-4D4B-94FE-3D8717C7802F}"/>
              </a:ext>
            </a:extLst>
          </p:cNvPr>
          <p:cNvSpPr txBox="1"/>
          <p:nvPr/>
        </p:nvSpPr>
        <p:spPr>
          <a:xfrm>
            <a:off x="4484723" y="26182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2DC35-7DA8-4EA1-8D43-5AFB470CDB3C}"/>
              </a:ext>
            </a:extLst>
          </p:cNvPr>
          <p:cNvSpPr txBox="1"/>
          <p:nvPr/>
        </p:nvSpPr>
        <p:spPr>
          <a:xfrm>
            <a:off x="4652237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5AB28-43E8-454A-AD8D-259DA5F318C6}"/>
              </a:ext>
            </a:extLst>
          </p:cNvPr>
          <p:cNvSpPr txBox="1"/>
          <p:nvPr/>
        </p:nvSpPr>
        <p:spPr>
          <a:xfrm>
            <a:off x="4652237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D0400-C8F5-4B2F-80D7-D3458544DDDC}"/>
              </a:ext>
            </a:extLst>
          </p:cNvPr>
          <p:cNvSpPr txBox="1"/>
          <p:nvPr/>
        </p:nvSpPr>
        <p:spPr>
          <a:xfrm>
            <a:off x="4652237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ED79E-EAC4-4593-87E6-C29C887A794C}"/>
              </a:ext>
            </a:extLst>
          </p:cNvPr>
          <p:cNvSpPr txBox="1"/>
          <p:nvPr/>
        </p:nvSpPr>
        <p:spPr>
          <a:xfrm>
            <a:off x="3537062" y="26182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불변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14ED2-3240-4C43-BE9B-3B256730A9FA}"/>
              </a:ext>
            </a:extLst>
          </p:cNvPr>
          <p:cNvSpPr txBox="1"/>
          <p:nvPr/>
        </p:nvSpPr>
        <p:spPr>
          <a:xfrm>
            <a:off x="5004866" y="26162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3C7171-5BC7-463C-A197-E50F12E4447D}"/>
              </a:ext>
            </a:extLst>
          </p:cNvPr>
          <p:cNvSpPr txBox="1"/>
          <p:nvPr/>
        </p:nvSpPr>
        <p:spPr>
          <a:xfrm>
            <a:off x="5704794" y="262207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컨펌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F8880B-F308-4711-9599-6F10159EFB11}"/>
              </a:ext>
            </a:extLst>
          </p:cNvPr>
          <p:cNvSpPr/>
          <p:nvPr/>
        </p:nvSpPr>
        <p:spPr>
          <a:xfrm>
            <a:off x="8224849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FC909A-36E7-4E96-B3BE-7E930C582A2C}"/>
              </a:ext>
            </a:extLst>
          </p:cNvPr>
          <p:cNvSpPr/>
          <p:nvPr/>
        </p:nvSpPr>
        <p:spPr>
          <a:xfrm>
            <a:off x="8224849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677896-D856-49AA-AC64-8DED3FD9900A}"/>
              </a:ext>
            </a:extLst>
          </p:cNvPr>
          <p:cNvSpPr/>
          <p:nvPr/>
        </p:nvSpPr>
        <p:spPr>
          <a:xfrm>
            <a:off x="8224848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C166381-0D53-4A16-816C-B7150C1D4160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flipV="1">
            <a:off x="8697952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15829B-0732-410D-8301-52EC8A2CBF81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8697951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0ADF53-4102-4F1F-B62E-A57B87223511}"/>
              </a:ext>
            </a:extLst>
          </p:cNvPr>
          <p:cNvSpPr/>
          <p:nvPr/>
        </p:nvSpPr>
        <p:spPr>
          <a:xfrm>
            <a:off x="8221704" y="1963766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3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835735-E1F1-46C5-8B7E-47E6F0FBBA29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H="1" flipV="1">
            <a:off x="8694807" y="2909971"/>
            <a:ext cx="3144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DA7883-8373-4FCC-9D95-B48651E83617}"/>
              </a:ext>
            </a:extLst>
          </p:cNvPr>
          <p:cNvSpPr txBox="1"/>
          <p:nvPr/>
        </p:nvSpPr>
        <p:spPr>
          <a:xfrm>
            <a:off x="7459998" y="226926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BE722756-0094-4F91-9F81-3736580F8C31}"/>
              </a:ext>
            </a:extLst>
          </p:cNvPr>
          <p:cNvSpPr/>
          <p:nvPr/>
        </p:nvSpPr>
        <p:spPr>
          <a:xfrm rot="16200000">
            <a:off x="6955473" y="3626816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8BDD57-FB35-4119-91A7-BF9695ACFA9D}"/>
              </a:ext>
            </a:extLst>
          </p:cNvPr>
          <p:cNvSpPr txBox="1"/>
          <p:nvPr/>
        </p:nvSpPr>
        <p:spPr>
          <a:xfrm>
            <a:off x="9526983" y="1377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6D1B47-EDBE-46B1-A8E3-D81C2F7176D5}"/>
              </a:ext>
            </a:extLst>
          </p:cNvPr>
          <p:cNvSpPr txBox="1"/>
          <p:nvPr/>
        </p:nvSpPr>
        <p:spPr>
          <a:xfrm>
            <a:off x="9694496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0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E18AA-922A-447C-A807-C0D9B0163524}"/>
              </a:ext>
            </a:extLst>
          </p:cNvPr>
          <p:cNvSpPr txBox="1"/>
          <p:nvPr/>
        </p:nvSpPr>
        <p:spPr>
          <a:xfrm>
            <a:off x="9694496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1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C755FF-62CC-4E4E-9FF4-2FFD95C4F3AD}"/>
              </a:ext>
            </a:extLst>
          </p:cNvPr>
          <p:cNvSpPr txBox="1"/>
          <p:nvPr/>
        </p:nvSpPr>
        <p:spPr>
          <a:xfrm>
            <a:off x="9694496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2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7DFA95-1DC6-4E93-8A14-7D02790020D3}"/>
              </a:ext>
            </a:extLst>
          </p:cNvPr>
          <p:cNvSpPr txBox="1"/>
          <p:nvPr/>
        </p:nvSpPr>
        <p:spPr>
          <a:xfrm>
            <a:off x="10973757" y="137789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D5F4A-1A73-4923-8B76-9AFE3DFC11C8}"/>
              </a:ext>
            </a:extLst>
          </p:cNvPr>
          <p:cNvSpPr txBox="1"/>
          <p:nvPr/>
        </p:nvSpPr>
        <p:spPr>
          <a:xfrm>
            <a:off x="11141271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4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5A3DE-1C6F-4A49-A226-3329CC7B8123}"/>
              </a:ext>
            </a:extLst>
          </p:cNvPr>
          <p:cNvSpPr txBox="1"/>
          <p:nvPr/>
        </p:nvSpPr>
        <p:spPr>
          <a:xfrm>
            <a:off x="11141271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3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B7E242-8DF3-4FF7-90C2-3D568D843C52}"/>
              </a:ext>
            </a:extLst>
          </p:cNvPr>
          <p:cNvSpPr txBox="1"/>
          <p:nvPr/>
        </p:nvSpPr>
        <p:spPr>
          <a:xfrm>
            <a:off x="11141271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2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3830D8-9CC1-477E-BCD9-D027713D42D8}"/>
              </a:ext>
            </a:extLst>
          </p:cNvPr>
          <p:cNvSpPr txBox="1"/>
          <p:nvPr/>
        </p:nvSpPr>
        <p:spPr>
          <a:xfrm>
            <a:off x="9694496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0A31FC-51A7-4BF3-AB7A-8BD557C42FC4}"/>
              </a:ext>
            </a:extLst>
          </p:cNvPr>
          <p:cNvSpPr txBox="1"/>
          <p:nvPr/>
        </p:nvSpPr>
        <p:spPr>
          <a:xfrm>
            <a:off x="11141271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5BE71-1E96-411E-A230-396B88ACF55F}"/>
              </a:ext>
            </a:extLst>
          </p:cNvPr>
          <p:cNvSpPr txBox="1"/>
          <p:nvPr/>
        </p:nvSpPr>
        <p:spPr>
          <a:xfrm>
            <a:off x="634998" y="2100089"/>
            <a:ext cx="133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9" grpId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8" grpId="0" animBg="1"/>
      <p:bldP spid="62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B012BC3D-703B-4109-8F2B-4A9B14A407E8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603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신뢰할 수 없는 분산 환경에서 메시지 전송 및 데이터 상태 공유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Bitcoin mailing list </a:t>
            </a:r>
            <a:r>
              <a:rPr lang="en-US" altLang="ko-KR" sz="1400" dirty="0">
                <a:hlinkClick r:id="rId3"/>
              </a:rPr>
              <a:t>#014847 – James A. Donald</a:t>
            </a:r>
            <a:r>
              <a:rPr lang="en-US" altLang="ko-KR" sz="1400" dirty="0"/>
              <a:t>, 2008-11-13 06:16:31</a:t>
            </a:r>
          </a:p>
          <a:p>
            <a:pPr lvl="1"/>
            <a:r>
              <a:rPr lang="en-US" altLang="ko-KR" sz="1600" dirty="0"/>
              <a:t>It is not sufficient that everyone knows X.</a:t>
            </a:r>
            <a:br>
              <a:rPr lang="en-US" altLang="ko-KR" sz="1600" dirty="0"/>
            </a:br>
            <a:r>
              <a:rPr lang="en-US" altLang="ko-KR" sz="1600" dirty="0"/>
              <a:t>We also need everyone to know that everyone knows X, </a:t>
            </a:r>
            <a:br>
              <a:rPr lang="en-US" altLang="ko-KR" sz="1600" dirty="0"/>
            </a:br>
            <a:r>
              <a:rPr lang="en-US" altLang="ko-KR" sz="1600" dirty="0"/>
              <a:t>and that everyone knows that everyone knows that everyone knows X</a:t>
            </a:r>
            <a:br>
              <a:rPr lang="en-US" altLang="ko-KR" sz="1600" dirty="0"/>
            </a:br>
            <a:r>
              <a:rPr lang="en-US" altLang="ko-KR" sz="1600" dirty="0"/>
              <a:t>- which, as in the Byzantine Generals problem, is the classic hard problem of distributed data processing.</a:t>
            </a:r>
            <a:endParaRPr lang="en-US" altLang="ko-KR" sz="1800" dirty="0"/>
          </a:p>
          <a:p>
            <a:pPr lvl="1"/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사실로는 충분하지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사실도 모두가 알아야 하며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또 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사실을 우리가 모두 다 안다는 사실도 전원이 알아야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이는 비잔틴 장군 문제처럼</a:t>
            </a:r>
            <a:r>
              <a:rPr lang="en-US" altLang="ko-KR" sz="1600" dirty="0"/>
              <a:t>, </a:t>
            </a:r>
            <a:r>
              <a:rPr lang="ko-KR" altLang="en-US" sz="1600" dirty="0"/>
              <a:t>분산 데이터 시스템에서 오래된 난제이다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– </a:t>
            </a:r>
            <a:r>
              <a:rPr lang="en-US" altLang="ko-KR" sz="1600" dirty="0">
                <a:hlinkClick r:id="rId4"/>
              </a:rPr>
              <a:t>Paper</a:t>
            </a:r>
            <a:endParaRPr lang="en-US" altLang="ko-KR" sz="1600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 </a:t>
            </a:r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(Leslie </a:t>
            </a:r>
            <a:r>
              <a:rPr lang="en-US" altLang="ko-KR" dirty="0" err="1"/>
              <a:t>Lamport</a:t>
            </a:r>
            <a:r>
              <a:rPr lang="en-US" altLang="ko-KR" dirty="0"/>
              <a:t>), </a:t>
            </a:r>
            <a:r>
              <a:rPr lang="ko-KR" altLang="en-US" dirty="0" err="1"/>
              <a:t>쇼스탁</a:t>
            </a:r>
            <a:r>
              <a:rPr lang="en-US" altLang="ko-KR" dirty="0"/>
              <a:t>(Robert </a:t>
            </a:r>
            <a:r>
              <a:rPr lang="en-US" altLang="ko-KR" dirty="0" err="1"/>
              <a:t>Shostak</a:t>
            </a:r>
            <a:r>
              <a:rPr lang="en-US" altLang="ko-KR" dirty="0"/>
              <a:t>), </a:t>
            </a:r>
            <a:r>
              <a:rPr lang="ko-KR" altLang="en-US" dirty="0"/>
              <a:t>피스</a:t>
            </a:r>
            <a:r>
              <a:rPr lang="en-US" altLang="ko-KR" dirty="0"/>
              <a:t>(Marshall Pease)</a:t>
            </a:r>
            <a:r>
              <a:rPr lang="ko-KR" altLang="en-US" dirty="0"/>
              <a:t>가 공저한 논문</a:t>
            </a:r>
            <a:endParaRPr lang="en-US" altLang="ko-KR" dirty="0"/>
          </a:p>
          <a:p>
            <a:pPr lvl="1"/>
            <a:r>
              <a:rPr lang="ko-KR" altLang="en-US" dirty="0"/>
              <a:t>적군의 도시를 공격하려는 비잔티움 제국군의 여러 부대가 지리적으로 떨어진 상태에서 각 부대의 장군들이 </a:t>
            </a:r>
            <a:r>
              <a:rPr lang="en-US" altLang="ko-KR" dirty="0"/>
              <a:t>(</a:t>
            </a:r>
            <a:r>
              <a:rPr lang="ko-KR" altLang="en-US" dirty="0"/>
              <a:t>중간에 잡힐지도 모르는</a:t>
            </a:r>
            <a:r>
              <a:rPr lang="en-US" altLang="ko-KR" dirty="0"/>
              <a:t>) </a:t>
            </a:r>
            <a:r>
              <a:rPr lang="ko-KR" altLang="en-US" dirty="0"/>
              <a:t>전령을 통해 교신하면서 공격 계획을 함께 세우는 상황을 가정 </a:t>
            </a:r>
            <a:r>
              <a:rPr lang="en-US" altLang="ko-KR" dirty="0"/>
              <a:t>– </a:t>
            </a:r>
            <a:r>
              <a:rPr lang="ko-KR" altLang="en-US" sz="1200" dirty="0">
                <a:hlinkClick r:id="rId5"/>
              </a:rPr>
              <a:t>위키백과</a:t>
            </a:r>
            <a:endParaRPr lang="en-US" altLang="ko-KR" sz="1200" dirty="0"/>
          </a:p>
          <a:p>
            <a:pPr lvl="1"/>
            <a:r>
              <a:rPr lang="ko-KR" altLang="en-US" dirty="0"/>
              <a:t>배신자가 존재할 경우에도 합의에 성공하려면 배신자를 포함하여 총 몇 명의 장군이 네트워크에 있어야 할 지를 정하는 것</a:t>
            </a:r>
            <a:endParaRPr lang="en-US" altLang="ko-KR" dirty="0"/>
          </a:p>
          <a:p>
            <a:pPr lvl="1"/>
            <a:r>
              <a:rPr lang="ko-KR" altLang="en-US" dirty="0"/>
              <a:t>한 체계 내에서 연결된 다양한 시스템들이 그 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정상 작동 </a:t>
            </a:r>
            <a:r>
              <a:rPr lang="ko-KR" altLang="en-US" dirty="0" err="1"/>
              <a:t>시킬수</a:t>
            </a:r>
            <a:r>
              <a:rPr lang="ko-KR" altLang="en-US" dirty="0"/>
              <a:t> 있는지 고민하는 일종의 사고 실험  </a:t>
            </a:r>
            <a:r>
              <a:rPr lang="en-US" altLang="ko-KR" dirty="0"/>
              <a:t>- </a:t>
            </a:r>
            <a:r>
              <a:rPr lang="ko-KR" altLang="en-US" sz="1200" dirty="0">
                <a:hlinkClick r:id="rId6"/>
              </a:rPr>
              <a:t>나무위키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230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A1888C99-6C14-4E1B-A4A6-F9DFA9F2B47C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- </a:t>
            </a: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 , </a:t>
            </a:r>
            <a:r>
              <a:rPr lang="ko-KR" altLang="en-US" sz="1400" dirty="0">
                <a:hlinkClick r:id="rId4"/>
              </a:rPr>
              <a:t>한글 분석</a:t>
            </a:r>
            <a:endParaRPr lang="en-US" altLang="ko-KR" sz="1400" dirty="0"/>
          </a:p>
          <a:p>
            <a:pPr lvl="1"/>
            <a:r>
              <a:rPr lang="en-US" altLang="ko-KR" dirty="0"/>
              <a:t>Base Conditions</a:t>
            </a:r>
          </a:p>
          <a:p>
            <a:pPr lvl="2"/>
            <a:r>
              <a:rPr lang="ko-KR" altLang="en-US" dirty="0"/>
              <a:t>적은 한 번에 공격을 해야 이길 수 있는 상대</a:t>
            </a:r>
            <a:endParaRPr lang="en-US" altLang="ko-KR" dirty="0"/>
          </a:p>
          <a:p>
            <a:pPr lvl="2"/>
            <a:r>
              <a:rPr lang="ko-KR" altLang="en-US" dirty="0"/>
              <a:t>적진을 둘러싼 장군들은 합의를 통해 공격 여부 결정</a:t>
            </a:r>
            <a:endParaRPr lang="en-US" altLang="ko-KR" dirty="0"/>
          </a:p>
          <a:p>
            <a:pPr lvl="2"/>
            <a:r>
              <a:rPr lang="ko-KR" altLang="en-US" dirty="0"/>
              <a:t>장군들은 전령을 통해서만 서로 연락 가능</a:t>
            </a:r>
            <a:endParaRPr lang="en-US" altLang="ko-KR" dirty="0"/>
          </a:p>
          <a:p>
            <a:pPr lvl="2"/>
            <a:r>
              <a:rPr lang="ko-KR" altLang="en-US" dirty="0"/>
              <a:t>장군들 중 한 명의 사령관이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메시지를 모든 장군에게 전달</a:t>
            </a:r>
            <a:endParaRPr lang="en-US" altLang="ko-KR" dirty="0"/>
          </a:p>
          <a:p>
            <a:pPr lvl="2"/>
            <a:r>
              <a:rPr lang="ko-KR" altLang="en-US" dirty="0"/>
              <a:t>장군들은 사령관으로부터 받은 메시지를 나머지 장군들에게 전달  </a:t>
            </a:r>
            <a:r>
              <a:rPr lang="en-US" altLang="ko-KR" dirty="0"/>
              <a:t>(</a:t>
            </a:r>
            <a:r>
              <a:rPr lang="ko-KR" altLang="en-US" dirty="0"/>
              <a:t>장군들은 서로 연결되어 있다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장군들은 자신이 받은 메시지를 종합하여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명령 이행 </a:t>
            </a:r>
            <a:r>
              <a:rPr lang="en-US" altLang="ko-KR" dirty="0"/>
              <a:t>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Risk Factors : </a:t>
            </a:r>
            <a:r>
              <a:rPr lang="ko-KR" altLang="en-US" dirty="0"/>
              <a:t>합의를 방해하는 요소들</a:t>
            </a:r>
            <a:endParaRPr lang="en-US" altLang="ko-KR" dirty="0"/>
          </a:p>
          <a:p>
            <a:pPr lvl="2"/>
            <a:r>
              <a:rPr lang="ko-KR" altLang="en-US" dirty="0"/>
              <a:t>전령은 메시지 전달을 실패할 수 있다</a:t>
            </a:r>
            <a:r>
              <a:rPr lang="en-US" altLang="ko-KR" dirty="0"/>
              <a:t>. (</a:t>
            </a:r>
            <a:r>
              <a:rPr lang="ko-KR" altLang="en-US" dirty="0"/>
              <a:t>적군에게 포획</a:t>
            </a:r>
            <a:r>
              <a:rPr lang="en-US" altLang="ko-KR" dirty="0"/>
              <a:t>,</a:t>
            </a:r>
            <a:r>
              <a:rPr lang="ko-KR" altLang="en-US" dirty="0"/>
              <a:t>살해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기타 사고 등</a:t>
            </a:r>
            <a:r>
              <a:rPr lang="en-US" altLang="ko-KR" dirty="0"/>
              <a:t>)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메시지를 보낸 장군은 메시지 도달 여부를 알 수 없다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장군들 중에 배신자가 섞여 있어 메시지를 왜곡할 수 있다</a:t>
            </a:r>
            <a:r>
              <a:rPr lang="en-US" altLang="ko-KR" dirty="0"/>
              <a:t>.  (</a:t>
            </a:r>
            <a:r>
              <a:rPr lang="ko-KR" altLang="en-US" dirty="0"/>
              <a:t>사령관도 배신자가 될 수 있다</a:t>
            </a:r>
            <a:r>
              <a:rPr lang="en-US" altLang="ko-KR" dirty="0"/>
              <a:t>.)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9D7E83-50A8-45E1-AB0D-8738ABC44F5D}"/>
              </a:ext>
            </a:extLst>
          </p:cNvPr>
          <p:cNvGrpSpPr/>
          <p:nvPr/>
        </p:nvGrpSpPr>
        <p:grpSpPr>
          <a:xfrm>
            <a:off x="869955" y="4099457"/>
            <a:ext cx="4336294" cy="2174663"/>
            <a:chOff x="869955" y="3789363"/>
            <a:chExt cx="4336294" cy="217466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44DADE-DF15-41E0-BE3D-EC8F6A50C0FE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3ADF29-2686-4C1C-859C-EEA9EB393368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C6BA66-ECC1-440A-8A5F-7E68884D5C8B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82699A-D5DD-4F88-801C-9D71BD62CB68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115797-51BD-4C5C-9D88-F59CB9E46A29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4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A8A7D2-3B3F-4B45-AD6F-1CEB5DD814D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949955" y="4755387"/>
              <a:ext cx="546667" cy="201582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774FA7A-E2A5-49C5-ACFC-D00D05934EA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9677772-BAA3-4711-83F1-280AADA7334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3576622" y="5494759"/>
              <a:ext cx="549627" cy="27624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FC2963B-C92F-4EF3-8823-86A2964E9ED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BD6A40E-CBDD-4C94-BEA5-7EB98EF15702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888E566-943B-4F4A-9CF0-8DFBD63FAB8B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11F688-46A1-4A50-B54F-13BBA8CCF2C2}"/>
              </a:ext>
            </a:extLst>
          </p:cNvPr>
          <p:cNvSpPr txBox="1"/>
          <p:nvPr/>
        </p:nvSpPr>
        <p:spPr>
          <a:xfrm>
            <a:off x="2763429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1FF"/>
                </a:solidFill>
              </a:rPr>
              <a:t>승리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CBD206-8A8E-4704-938F-B4CC10D07E82}"/>
              </a:ext>
            </a:extLst>
          </p:cNvPr>
          <p:cNvGrpSpPr/>
          <p:nvPr/>
        </p:nvGrpSpPr>
        <p:grpSpPr>
          <a:xfrm>
            <a:off x="6988553" y="4099457"/>
            <a:ext cx="4336294" cy="2174663"/>
            <a:chOff x="869955" y="3789363"/>
            <a:chExt cx="4336294" cy="217466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816E38-4F56-4A8B-A278-ABC4EF9D439F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장군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 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4B7C446-2506-440B-875D-CEC35E6191E3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1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CEB5C1-88B0-401C-973C-798A75F16DD1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6E2690F-281D-4EF1-A4F9-8811CC12B59F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D1D75C3-33D4-4604-8F5B-61463BA5A4BB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4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F91DFF1-02F3-46BC-8252-5BE07DCCE0E3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19EBFC0-B30C-49E8-941B-BDB4D1E1ADEF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E872BF8-3A1B-434A-9E9C-9672612BA719}"/>
                </a:ext>
              </a:extLst>
            </p:cNvPr>
            <p:cNvCxnSpPr>
              <a:cxnSpLocks/>
              <a:stCxn id="59" idx="4"/>
              <a:endCxn id="67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67A57E3-3208-4119-90EF-84F9B9417B30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06528A-DD37-4622-B548-B627ECCB9296}"/>
              </a:ext>
            </a:extLst>
          </p:cNvPr>
          <p:cNvSpPr txBox="1"/>
          <p:nvPr/>
        </p:nvSpPr>
        <p:spPr>
          <a:xfrm>
            <a:off x="8882027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F296B"/>
                </a:solidFill>
              </a:rPr>
              <a:t>패배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DFE8091-C8B5-4729-A9D5-05199F25D76B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6321287" y="5060047"/>
            <a:ext cx="667266" cy="5434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C15FF8-A14D-4AEE-9BA6-36FC7459547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324847" y="6081098"/>
            <a:ext cx="737282" cy="10889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3C343C0-8AC2-4ABE-974E-115B4943DB5A}"/>
              </a:ext>
            </a:extLst>
          </p:cNvPr>
          <p:cNvSpPr txBox="1"/>
          <p:nvPr/>
        </p:nvSpPr>
        <p:spPr>
          <a:xfrm>
            <a:off x="5881270" y="4756325"/>
            <a:ext cx="123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  <a:r>
              <a:rPr lang="en-US" altLang="ko-KR" sz="1200" b="1" dirty="0">
                <a:solidFill>
                  <a:srgbClr val="EF296B"/>
                </a:solidFill>
              </a:rPr>
              <a:t>(Traitor)</a:t>
            </a:r>
            <a:endParaRPr lang="ko-KR" altLang="en-US" sz="1200" b="1" dirty="0">
              <a:solidFill>
                <a:srgbClr val="EF296B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5F7F07-F371-4C53-B104-C9E25DC7FA91}"/>
              </a:ext>
            </a:extLst>
          </p:cNvPr>
          <p:cNvSpPr txBox="1"/>
          <p:nvPr/>
        </p:nvSpPr>
        <p:spPr>
          <a:xfrm>
            <a:off x="11272696" y="57604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1D49CA-E7E0-4F3E-94B9-033C7AF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311931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80883-BD94-423F-A566-B58E88E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74DCD7-BDC4-4B8A-975C-B1D892189080}"/>
              </a:ext>
            </a:extLst>
          </p:cNvPr>
          <p:cNvSpPr/>
          <p:nvPr/>
        </p:nvSpPr>
        <p:spPr>
          <a:xfrm>
            <a:off x="869955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100AF9-3EE9-499E-953D-1F4DA98A07AD}"/>
              </a:ext>
            </a:extLst>
          </p:cNvPr>
          <p:cNvSpPr/>
          <p:nvPr/>
        </p:nvSpPr>
        <p:spPr>
          <a:xfrm>
            <a:off x="2496622" y="4099457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사령관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3A823-DB4B-46E9-9D16-AC0041C82E35}"/>
              </a:ext>
            </a:extLst>
          </p:cNvPr>
          <p:cNvSpPr/>
          <p:nvPr/>
        </p:nvSpPr>
        <p:spPr>
          <a:xfrm>
            <a:off x="4120644" y="4867025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E9D7-7071-495A-9F2B-CA62FE62292C}"/>
              </a:ext>
            </a:extLst>
          </p:cNvPr>
          <p:cNvSpPr txBox="1"/>
          <p:nvPr/>
        </p:nvSpPr>
        <p:spPr>
          <a:xfrm>
            <a:off x="2713456" y="3822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AA13BF-8DD0-4032-AF80-5270FA05FD9A}"/>
              </a:ext>
            </a:extLst>
          </p:cNvPr>
          <p:cNvSpPr/>
          <p:nvPr/>
        </p:nvSpPr>
        <p:spPr>
          <a:xfrm>
            <a:off x="6747294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73E4BE-88C8-4997-904F-E7ADAA1C6847}"/>
              </a:ext>
            </a:extLst>
          </p:cNvPr>
          <p:cNvSpPr/>
          <p:nvPr/>
        </p:nvSpPr>
        <p:spPr>
          <a:xfrm>
            <a:off x="8373961" y="4099457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사령관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1680CC-67FA-4761-A2EC-74104D46F909}"/>
              </a:ext>
            </a:extLst>
          </p:cNvPr>
          <p:cNvSpPr/>
          <p:nvPr/>
        </p:nvSpPr>
        <p:spPr>
          <a:xfrm>
            <a:off x="9997983" y="4867025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장군</a:t>
            </a:r>
            <a:r>
              <a:rPr lang="en-US" altLang="ko-KR" sz="1400" dirty="0">
                <a:solidFill>
                  <a:srgbClr val="EF296B"/>
                </a:solidFill>
              </a:rPr>
              <a:t> 2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29046-9B06-4762-8558-8A05C737C637}"/>
              </a:ext>
            </a:extLst>
          </p:cNvPr>
          <p:cNvSpPr txBox="1"/>
          <p:nvPr/>
        </p:nvSpPr>
        <p:spPr>
          <a:xfrm>
            <a:off x="10214817" y="45900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5D8426-5992-49B9-AD3D-8E4E7FDE3534}"/>
              </a:ext>
            </a:extLst>
          </p:cNvPr>
          <p:cNvCxnSpPr>
            <a:cxnSpLocks/>
          </p:cNvCxnSpPr>
          <p:nvPr/>
        </p:nvCxnSpPr>
        <p:spPr>
          <a:xfrm flipH="1">
            <a:off x="1914562" y="4366157"/>
            <a:ext cx="517688" cy="500868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F31EF-8AC9-43F7-8332-B196C3DC33F6}"/>
              </a:ext>
            </a:extLst>
          </p:cNvPr>
          <p:cNvCxnSpPr>
            <a:cxnSpLocks/>
          </p:cNvCxnSpPr>
          <p:nvPr/>
        </p:nvCxnSpPr>
        <p:spPr>
          <a:xfrm>
            <a:off x="3650398" y="4388990"/>
            <a:ext cx="508514" cy="478035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81D18-90C8-4BF8-B19D-EA9CEACFE4AB}"/>
              </a:ext>
            </a:extLst>
          </p:cNvPr>
          <p:cNvCxnSpPr>
            <a:cxnSpLocks/>
          </p:cNvCxnSpPr>
          <p:nvPr/>
        </p:nvCxnSpPr>
        <p:spPr>
          <a:xfrm flipH="1">
            <a:off x="2300192" y="4923560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58A453-7BE4-4573-91DA-3DD0F842004D}"/>
              </a:ext>
            </a:extLst>
          </p:cNvPr>
          <p:cNvCxnSpPr>
            <a:cxnSpLocks/>
          </p:cNvCxnSpPr>
          <p:nvPr/>
        </p:nvCxnSpPr>
        <p:spPr>
          <a:xfrm>
            <a:off x="2335584" y="5201968"/>
            <a:ext cx="1473091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E469DC-F349-4347-9410-D7B385CBCC0C}"/>
              </a:ext>
            </a:extLst>
          </p:cNvPr>
          <p:cNvCxnSpPr>
            <a:cxnSpLocks/>
          </p:cNvCxnSpPr>
          <p:nvPr/>
        </p:nvCxnSpPr>
        <p:spPr>
          <a:xfrm flipH="1">
            <a:off x="8103870" y="4925656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A643EF-E5AD-4C11-906F-429DC1ED76C1}"/>
              </a:ext>
            </a:extLst>
          </p:cNvPr>
          <p:cNvCxnSpPr>
            <a:cxnSpLocks/>
          </p:cNvCxnSpPr>
          <p:nvPr/>
        </p:nvCxnSpPr>
        <p:spPr>
          <a:xfrm>
            <a:off x="8162013" y="5253069"/>
            <a:ext cx="1473091" cy="0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BA8FFC-B4FF-498C-B173-8647A8103969}"/>
              </a:ext>
            </a:extLst>
          </p:cNvPr>
          <p:cNvCxnSpPr>
            <a:cxnSpLocks/>
          </p:cNvCxnSpPr>
          <p:nvPr/>
        </p:nvCxnSpPr>
        <p:spPr>
          <a:xfrm flipH="1">
            <a:off x="7791671" y="4366157"/>
            <a:ext cx="517688" cy="500868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FBD9F7-FC22-472D-A053-4D8467E44BB0}"/>
              </a:ext>
            </a:extLst>
          </p:cNvPr>
          <p:cNvCxnSpPr>
            <a:cxnSpLocks/>
          </p:cNvCxnSpPr>
          <p:nvPr/>
        </p:nvCxnSpPr>
        <p:spPr>
          <a:xfrm>
            <a:off x="9550911" y="4396360"/>
            <a:ext cx="508514" cy="478035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5651A4-85F4-4FCE-96CF-3ACA19564BEB}"/>
              </a:ext>
            </a:extLst>
          </p:cNvPr>
          <p:cNvSpPr txBox="1"/>
          <p:nvPr/>
        </p:nvSpPr>
        <p:spPr>
          <a:xfrm>
            <a:off x="2757753" y="45874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93FD2-866E-4490-A920-87EB9689ABE7}"/>
              </a:ext>
            </a:extLst>
          </p:cNvPr>
          <p:cNvSpPr txBox="1"/>
          <p:nvPr/>
        </p:nvSpPr>
        <p:spPr>
          <a:xfrm>
            <a:off x="2769107" y="525547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B1B2A-F31E-4F51-B9D8-2840D471AD7D}"/>
              </a:ext>
            </a:extLst>
          </p:cNvPr>
          <p:cNvSpPr txBox="1"/>
          <p:nvPr/>
        </p:nvSpPr>
        <p:spPr>
          <a:xfrm>
            <a:off x="1653530" y="4333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67EE9-B0B0-4BBB-A54F-93CD168A80CD}"/>
              </a:ext>
            </a:extLst>
          </p:cNvPr>
          <p:cNvSpPr txBox="1"/>
          <p:nvPr/>
        </p:nvSpPr>
        <p:spPr>
          <a:xfrm>
            <a:off x="3857624" y="436615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E4BE4-4BE0-4B03-83A1-F5FDC21B8248}"/>
              </a:ext>
            </a:extLst>
          </p:cNvPr>
          <p:cNvSpPr txBox="1"/>
          <p:nvPr/>
        </p:nvSpPr>
        <p:spPr>
          <a:xfrm>
            <a:off x="7548538" y="4333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C3C8-0BEB-4998-AE66-55D8C13FD135}"/>
              </a:ext>
            </a:extLst>
          </p:cNvPr>
          <p:cNvSpPr txBox="1"/>
          <p:nvPr/>
        </p:nvSpPr>
        <p:spPr>
          <a:xfrm>
            <a:off x="9638045" y="43272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0EE6B-8E80-4D33-A251-2A4DBF36EA12}"/>
              </a:ext>
            </a:extLst>
          </p:cNvPr>
          <p:cNvSpPr txBox="1"/>
          <p:nvPr/>
        </p:nvSpPr>
        <p:spPr>
          <a:xfrm>
            <a:off x="8672238" y="45899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83A92E-4B18-44E2-9BD5-0648FBF48219}"/>
              </a:ext>
            </a:extLst>
          </p:cNvPr>
          <p:cNvSpPr txBox="1"/>
          <p:nvPr/>
        </p:nvSpPr>
        <p:spPr>
          <a:xfrm>
            <a:off x="8677340" y="52671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</p:spTree>
    <p:extLst>
      <p:ext uri="{BB962C8B-B14F-4D97-AF65-F5344CB8AC3E}">
        <p14:creationId xmlns:p14="http://schemas.microsoft.com/office/powerpoint/2010/main" val="2984694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[ </a:t>
            </a:r>
            <a:r>
              <a:rPr lang="en-US" altLang="ko-KR" dirty="0" err="1"/>
              <a:t>PoW</a:t>
            </a:r>
            <a:r>
              <a:rPr lang="en-US" altLang="ko-KR" dirty="0"/>
              <a:t> (Proof of Work)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/>
              <a:t>Confirmations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위</a:t>
            </a:r>
            <a:r>
              <a:rPr lang="en-US" altLang="ko-KR" dirty="0"/>
              <a:t>·</a:t>
            </a:r>
            <a:r>
              <a:rPr lang="ko-KR" altLang="en-US" dirty="0"/>
              <a:t>변조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/>
              <a:t>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54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2013-11-27,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0A4C0B-7360-41AF-A726-01EF4231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0944AD-F020-48EA-A3F7-2921C2F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DBAC7D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DBAC7D"/>
                </a:solidFill>
              </a:rPr>
              <a:t>스마트 </a:t>
            </a:r>
            <a:r>
              <a:rPr lang="ko-KR" altLang="en-US" b="1" dirty="0" err="1">
                <a:solidFill>
                  <a:srgbClr val="DBAC7D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b="1" dirty="0">
                <a:solidFill>
                  <a:srgbClr val="DBAC7D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DBAC7D"/>
                </a:solidFill>
              </a:rPr>
              <a:t>blockchain</a:t>
            </a:r>
            <a:r>
              <a:rPr lang="en-US" altLang="ko-KR" sz="1600" dirty="0">
                <a:solidFill>
                  <a:srgbClr val="00C8EB"/>
                </a:solidFill>
              </a:rPr>
              <a:t> </a:t>
            </a:r>
            <a:r>
              <a:rPr lang="en-US" altLang="ko-KR" sz="1600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DBAC7D"/>
                </a:solidFill>
              </a:rPr>
              <a:t>분산 합의 </a:t>
            </a:r>
            <a:r>
              <a:rPr lang="ko-KR" altLang="en-US" sz="1600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sz="1600" dirty="0">
                <a:solidFill>
                  <a:srgbClr val="DBAC7D"/>
                </a:solidFill>
              </a:rPr>
              <a:t> 블록체인</a:t>
            </a:r>
            <a:r>
              <a:rPr lang="ko-KR" altLang="en-US" sz="1600" dirty="0">
                <a:solidFill>
                  <a:srgbClr val="00C8EB"/>
                </a:solidFill>
              </a:rPr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8285</TotalTime>
  <Words>11377</Words>
  <Application>Microsoft Office PowerPoint</Application>
  <PresentationFormat>와이드스크린</PresentationFormat>
  <Paragraphs>1761</Paragraphs>
  <Slides>91</Slides>
  <Notes>65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4" baseType="lpstr">
      <vt:lpstr>-apple-system</vt:lpstr>
      <vt:lpstr>Binance Plex</vt:lpstr>
      <vt:lpstr>charter</vt:lpstr>
      <vt:lpstr>Helvetica Neue</vt:lpstr>
      <vt:lpstr>se-nanumgothic</vt:lpstr>
      <vt:lpstr>맑은 고딕</vt:lpstr>
      <vt:lpstr>Arial</vt:lpstr>
      <vt:lpstr>Cambria Math</vt:lpstr>
      <vt:lpstr>Consolas</vt:lpstr>
      <vt:lpstr>Helvetica</vt:lpstr>
      <vt:lpstr>Open Sans</vt:lpstr>
      <vt:lpstr>Office 테마</vt:lpstr>
      <vt:lpstr>비트맵 이미지</vt:lpstr>
      <vt:lpstr>Blockchain?!</vt:lpstr>
      <vt:lpstr>Cypherpunk 선언문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암호학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비대칭키 암호(공개키 암호) [ 타원곡선 암호(ECC, Elliptic Curve Cryptography) ]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머클트리(Merkle tree)</vt:lpstr>
      <vt:lpstr>머클트리(Merkle tree) [ 트랜잭션 위·변조 탐지 ]</vt:lpstr>
      <vt:lpstr>블록과 블록체인</vt:lpstr>
      <vt:lpstr>블록과 블록체인</vt:lpstr>
      <vt:lpstr>블록과 블록체인 [ 블록 헤더(Block Header) – 머클 루트 (Merkle Root) ]</vt:lpstr>
      <vt:lpstr>블록과 블록체인 [ 블록 헤더(Block Header) – 이전 블록 해쉬 (Previous Block Hash) ]</vt:lpstr>
      <vt:lpstr>블록과 블록체인 [ 블록 헤더(Block Header) –블록 해시 (Block Hash) ]</vt:lpstr>
      <vt:lpstr>블록과 블록체인</vt:lpstr>
      <vt:lpstr>블록과 블록체인 [ 트랜잭션 및 블록 위·변조 탐지 ]</vt:lpstr>
      <vt:lpstr>분산원장 기술 (DTL; Distributed Ledger Technology)</vt:lpstr>
      <vt:lpstr>Timestamp Server</vt:lpstr>
      <vt:lpstr>블록 높이(height), 깊이(depth), 컴펌(confirmation)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[ PoW (Proof of Work) ]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블록체인의 보안 [위·변조 방지, 검열 저항성]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이더리움 블럭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1272</cp:revision>
  <dcterms:created xsi:type="dcterms:W3CDTF">2022-04-18T06:24:13Z</dcterms:created>
  <dcterms:modified xsi:type="dcterms:W3CDTF">2022-04-27T14:21:08Z</dcterms:modified>
</cp:coreProperties>
</file>