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65" r:id="rId3"/>
    <p:sldId id="266" r:id="rId4"/>
    <p:sldId id="276" r:id="rId5"/>
    <p:sldId id="257" r:id="rId6"/>
    <p:sldId id="270" r:id="rId7"/>
    <p:sldId id="274" r:id="rId8"/>
    <p:sldId id="283" r:id="rId9"/>
    <p:sldId id="284" r:id="rId10"/>
    <p:sldId id="263" r:id="rId11"/>
    <p:sldId id="285" r:id="rId12"/>
    <p:sldId id="286" r:id="rId13"/>
    <p:sldId id="287" r:id="rId14"/>
    <p:sldId id="288" r:id="rId15"/>
    <p:sldId id="289" r:id="rId16"/>
    <p:sldId id="280" r:id="rId17"/>
    <p:sldId id="269" r:id="rId18"/>
    <p:sldId id="290" r:id="rId19"/>
    <p:sldId id="271" r:id="rId20"/>
    <p:sldId id="275" r:id="rId21"/>
    <p:sldId id="291" r:id="rId22"/>
    <p:sldId id="281" r:id="rId23"/>
    <p:sldId id="273" r:id="rId24"/>
    <p:sldId id="277" r:id="rId25"/>
    <p:sldId id="278" r:id="rId26"/>
    <p:sldId id="27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4" y="-1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050969-4602-5F4B-8A9D-8D1FB4EF77B9}" type="datetimeFigureOut">
              <a:rPr lang="en-US" smtClean="0"/>
              <a:t>10/12/12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8C2DB-03C3-C149-A26F-A9D764D94429}" type="slidenum">
              <a:rPr lang="en-US" smtClean="0"/>
              <a:t>‹#›</a:t>
            </a:fld>
            <a:endParaRPr lang="en-US"/>
          </a:p>
        </p:txBody>
      </p:sp>
    </p:spTree>
    <p:extLst>
      <p:ext uri="{BB962C8B-B14F-4D97-AF65-F5344CB8AC3E}">
        <p14:creationId xmlns:p14="http://schemas.microsoft.com/office/powerpoint/2010/main" val="918257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A67A1-5025-684E-90C8-622DB42BB535}" type="datetimeFigureOut">
              <a:rPr lang="en-US" smtClean="0"/>
              <a:t>10/12/12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D9635-B150-024D-AD04-1F37BCFC626B}" type="slidenum">
              <a:rPr lang="en-US" smtClean="0"/>
              <a:t>‹#›</a:t>
            </a:fld>
            <a:endParaRPr lang="en-US"/>
          </a:p>
        </p:txBody>
      </p:sp>
    </p:spTree>
    <p:extLst>
      <p:ext uri="{BB962C8B-B14F-4D97-AF65-F5344CB8AC3E}">
        <p14:creationId xmlns:p14="http://schemas.microsoft.com/office/powerpoint/2010/main" val="22818193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6BC97-C484-BA47-A49B-F49A52E969EF}" type="datetime1">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230163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39C00-7F0B-F941-952C-B4A38753562C}" type="datetime1">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16231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7350BD-F007-1340-BDC8-D11927877337}" type="datetime1">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180855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8638EE-9E28-6F4E-A816-9C8C63D6DD07}" type="datetime1">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373293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9C614-0379-AB49-9A97-FB9056A4189A}" type="datetime1">
              <a:rPr lang="en-US" smtClean="0"/>
              <a:t>10/12/12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347001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B22A26-5D23-AA4B-B106-4DCC7226AAAF}" type="datetime1">
              <a:rPr lang="en-US" smtClean="0"/>
              <a:t>10/12/12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324487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F2B04-E913-664A-BC93-FD97472E3CC1}" type="datetime1">
              <a:rPr lang="en-US" smtClean="0"/>
              <a:t>10/12/12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182418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D052D7-9248-694A-AE86-3C2ACB34DD05}" type="datetime1">
              <a:rPr lang="en-US" smtClean="0"/>
              <a:t>10/12/12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326873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97266-0F7C-0A43-A971-4E2D96AEB6FC}" type="datetime1">
              <a:rPr lang="en-US" smtClean="0"/>
              <a:t>10/12/12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386601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75F34-6DE0-FE46-A5E3-1CE21BDB281D}" type="datetime1">
              <a:rPr lang="en-US" smtClean="0"/>
              <a:t>10/12/12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242705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9EE9B-7A8E-1849-8AB5-8694F1AD2BF2}" type="datetime1">
              <a:rPr lang="en-US" smtClean="0"/>
              <a:t>10/12/12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EA7E7-29BB-7942-A764-5E493577F8FE}" type="slidenum">
              <a:rPr lang="en-US" smtClean="0"/>
              <a:t>‹#›</a:t>
            </a:fld>
            <a:endParaRPr lang="en-US"/>
          </a:p>
        </p:txBody>
      </p:sp>
    </p:spTree>
    <p:extLst>
      <p:ext uri="{BB962C8B-B14F-4D97-AF65-F5344CB8AC3E}">
        <p14:creationId xmlns:p14="http://schemas.microsoft.com/office/powerpoint/2010/main" val="6794400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E7118-9F04-C840-AB55-1AC6E6512CCA}" type="datetime1">
              <a:rPr lang="en-US" smtClean="0"/>
              <a:t>10/12/12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EA7E7-29BB-7942-A764-5E493577F8FE}" type="slidenum">
              <a:rPr lang="en-US" smtClean="0"/>
              <a:t>‹#›</a:t>
            </a:fld>
            <a:endParaRPr lang="en-US"/>
          </a:p>
        </p:txBody>
      </p:sp>
    </p:spTree>
    <p:extLst>
      <p:ext uri="{BB962C8B-B14F-4D97-AF65-F5344CB8AC3E}">
        <p14:creationId xmlns:p14="http://schemas.microsoft.com/office/powerpoint/2010/main" val="208991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Level Sequence</a:t>
            </a:r>
            <a:br>
              <a:rPr lang="en-US" dirty="0" smtClean="0"/>
            </a:br>
            <a:r>
              <a:rPr lang="en-US" dirty="0" smtClean="0"/>
              <a:t>For balance scale problem solving and </a:t>
            </a:r>
            <a:r>
              <a:rPr lang="en-US" dirty="0" smtClean="0"/>
              <a:t>inquiry</a:t>
            </a:r>
            <a:br>
              <a:rPr lang="en-US" dirty="0" smtClean="0"/>
            </a:br>
            <a:r>
              <a:rPr lang="en-US" dirty="0" smtClean="0"/>
              <a:t>INCLUDES INQUIRY SCRIPTS</a:t>
            </a:r>
            <a:endParaRPr lang="en-US" dirty="0"/>
          </a:p>
        </p:txBody>
      </p:sp>
      <p:sp>
        <p:nvSpPr>
          <p:cNvPr id="3" name="Subtitle 2"/>
          <p:cNvSpPr>
            <a:spLocks noGrp="1"/>
          </p:cNvSpPr>
          <p:nvPr>
            <p:ph type="subTitle" idx="1"/>
          </p:nvPr>
        </p:nvSpPr>
        <p:spPr>
          <a:xfrm>
            <a:off x="1371600" y="4107358"/>
            <a:ext cx="6400800" cy="1531441"/>
          </a:xfrm>
        </p:spPr>
        <p:txBody>
          <a:bodyPr/>
          <a:lstStyle/>
          <a:p>
            <a:r>
              <a:rPr lang="en-US" dirty="0" smtClean="0"/>
              <a:t>Oct </a:t>
            </a:r>
            <a:r>
              <a:rPr lang="en-US" dirty="0" smtClean="0"/>
              <a:t>12</a:t>
            </a:r>
            <a:r>
              <a:rPr lang="en-US" dirty="0" smtClean="0"/>
              <a:t>, </a:t>
            </a:r>
            <a:r>
              <a:rPr lang="en-US" dirty="0" smtClean="0"/>
              <a:t>1012</a:t>
            </a:r>
            <a:endParaRPr lang="en-US" dirty="0"/>
          </a:p>
        </p:txBody>
      </p:sp>
      <p:sp>
        <p:nvSpPr>
          <p:cNvPr id="5" name="Slide Number Placeholder 4"/>
          <p:cNvSpPr>
            <a:spLocks noGrp="1"/>
          </p:cNvSpPr>
          <p:nvPr>
            <p:ph type="sldNum" sz="quarter" idx="12"/>
          </p:nvPr>
        </p:nvSpPr>
        <p:spPr/>
        <p:txBody>
          <a:bodyPr/>
          <a:lstStyle/>
          <a:p>
            <a:fld id="{713EA7E7-29BB-7942-A764-5E493577F8FE}" type="slidenum">
              <a:rPr lang="en-US" smtClean="0"/>
              <a:t>1</a:t>
            </a:fld>
            <a:endParaRPr lang="en-US"/>
          </a:p>
        </p:txBody>
      </p:sp>
    </p:spTree>
    <p:extLst>
      <p:ext uri="{BB962C8B-B14F-4D97-AF65-F5344CB8AC3E}">
        <p14:creationId xmlns:p14="http://schemas.microsoft.com/office/powerpoint/2010/main" val="14228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43" y="-22400"/>
            <a:ext cx="8817318" cy="1143000"/>
          </a:xfrm>
        </p:spPr>
        <p:txBody>
          <a:bodyPr>
            <a:noAutofit/>
          </a:bodyPr>
          <a:lstStyle/>
          <a:p>
            <a:r>
              <a:rPr lang="en-US" sz="3200" dirty="0" smtClean="0"/>
              <a:t>Counter examples for Rule 1 that are consistent with Rule 2 (Distance Items)</a:t>
            </a:r>
            <a:endParaRPr lang="en-US" sz="3200" dirty="0"/>
          </a:p>
        </p:txBody>
      </p:sp>
      <p:sp>
        <p:nvSpPr>
          <p:cNvPr id="3" name="TextBox 2"/>
          <p:cNvSpPr txBox="1"/>
          <p:nvPr/>
        </p:nvSpPr>
        <p:spPr>
          <a:xfrm>
            <a:off x="4583784" y="1390347"/>
            <a:ext cx="4609826" cy="5047535"/>
          </a:xfrm>
          <a:prstGeom prst="rect">
            <a:avLst/>
          </a:prstGeom>
          <a:noFill/>
        </p:spPr>
        <p:txBody>
          <a:bodyPr wrap="square" rtlCol="0">
            <a:spAutoFit/>
          </a:bodyPr>
          <a:lstStyle/>
          <a:p>
            <a:r>
              <a:rPr lang="en-US" sz="1400" dirty="0"/>
              <a:t>These are distance cases in </a:t>
            </a:r>
            <a:r>
              <a:rPr lang="en-US" sz="1400" dirty="0" err="1"/>
              <a:t>Siegler’s</a:t>
            </a:r>
            <a:r>
              <a:rPr lang="en-US" sz="1400" dirty="0"/>
              <a:t> terminology; they have the same amount of weight at different distances from the </a:t>
            </a:r>
            <a:r>
              <a:rPr lang="en-US" sz="1400" dirty="0" smtClean="0"/>
              <a:t>fulcrum (except for Case 11, but it is needed here).</a:t>
            </a:r>
          </a:p>
          <a:p>
            <a:endParaRPr lang="en-US" sz="1400" dirty="0"/>
          </a:p>
          <a:p>
            <a:r>
              <a:rPr lang="en-US" sz="1400" dirty="0" smtClean="0"/>
              <a:t>Note how this is a systematic </a:t>
            </a:r>
            <a:r>
              <a:rPr lang="en-US" sz="1400" dirty="0"/>
              <a:t>sequence; distance is varied on the </a:t>
            </a:r>
            <a:r>
              <a:rPr lang="en-US" sz="1400" dirty="0" smtClean="0"/>
              <a:t>left </a:t>
            </a:r>
            <a:r>
              <a:rPr lang="en-US" sz="1400" dirty="0"/>
              <a:t>across the 4 cases, but kept the same on the </a:t>
            </a:r>
            <a:r>
              <a:rPr lang="en-US" sz="1400" dirty="0" smtClean="0"/>
              <a:t>right.</a:t>
            </a:r>
          </a:p>
          <a:p>
            <a:endParaRPr lang="en-US" sz="1400" dirty="0" smtClean="0"/>
          </a:p>
          <a:p>
            <a:r>
              <a:rPr lang="en-US" sz="1400" dirty="0" smtClean="0"/>
              <a:t>Put simply, they illustrate that “</a:t>
            </a:r>
            <a:r>
              <a:rPr lang="en-US" sz="1400" dirty="0"/>
              <a:t>Same weight does not always </a:t>
            </a:r>
            <a:r>
              <a:rPr lang="en-US" sz="1400" dirty="0" smtClean="0"/>
              <a:t>balance” (as Rule 1 would have it). </a:t>
            </a:r>
            <a:r>
              <a:rPr lang="en-US" sz="1400" dirty="0"/>
              <a:t>I</a:t>
            </a:r>
            <a:r>
              <a:rPr lang="en-US" sz="1400" dirty="0" smtClean="0"/>
              <a:t>n fact, as a set, they illustrate Rule 2. Would be interesting if the game could lead kids through this sequence.</a:t>
            </a:r>
          </a:p>
          <a:p>
            <a:endParaRPr lang="en-US" sz="1400" dirty="0"/>
          </a:p>
          <a:p>
            <a:r>
              <a:rPr lang="en-US" sz="1400" dirty="0" smtClean="0"/>
              <a:t>This sequence is ideal for inquiry:  “Let’s investigate how distance matters …”  </a:t>
            </a:r>
          </a:p>
          <a:p>
            <a:endParaRPr lang="en-US" sz="1400" dirty="0"/>
          </a:p>
          <a:p>
            <a:r>
              <a:rPr lang="en-US" sz="1400" dirty="0" smtClean="0"/>
              <a:t>It would be super great if the game could offer kids the opportunity to view these cases as a set. </a:t>
            </a:r>
            <a:r>
              <a:rPr lang="en-US" sz="1400" dirty="0"/>
              <a:t> </a:t>
            </a:r>
            <a:r>
              <a:rPr lang="en-US" sz="1400" dirty="0" smtClean="0"/>
              <a:t>The log book or photo book idea that we suggested to you before would be ideal.  Such a log book or photo book would be a significant step forward over Beanstalk, in terms of inquiry, which was a key goal for the current semester.  Without such a log book, we would not have pushed inquiry much beyond Beanstalk. </a:t>
            </a:r>
          </a:p>
          <a:p>
            <a:endParaRPr lang="en-US" sz="1400" dirty="0"/>
          </a:p>
        </p:txBody>
      </p:sp>
      <p:sp>
        <p:nvSpPr>
          <p:cNvPr id="4" name="Slide Number Placeholder 3"/>
          <p:cNvSpPr>
            <a:spLocks noGrp="1"/>
          </p:cNvSpPr>
          <p:nvPr>
            <p:ph type="sldNum" sz="quarter" idx="12"/>
          </p:nvPr>
        </p:nvSpPr>
        <p:spPr/>
        <p:txBody>
          <a:bodyPr/>
          <a:lstStyle/>
          <a:p>
            <a:fld id="{713EA7E7-29BB-7942-A764-5E493577F8FE}" type="slidenum">
              <a:rPr lang="en-US" smtClean="0"/>
              <a:t>10</a:t>
            </a:fld>
            <a:endParaRPr lang="en-US" dirty="0"/>
          </a:p>
        </p:txBody>
      </p:sp>
      <p:sp>
        <p:nvSpPr>
          <p:cNvPr id="6" name="TextBox 5"/>
          <p:cNvSpPr txBox="1"/>
          <p:nvPr/>
        </p:nvSpPr>
        <p:spPr>
          <a:xfrm>
            <a:off x="243102" y="1465517"/>
            <a:ext cx="2366444" cy="923330"/>
          </a:xfrm>
          <a:prstGeom prst="rect">
            <a:avLst/>
          </a:prstGeom>
          <a:noFill/>
        </p:spPr>
        <p:txBody>
          <a:bodyPr wrap="square" rtlCol="0">
            <a:spAutoFit/>
          </a:bodyPr>
          <a:lstStyle/>
          <a:p>
            <a:r>
              <a:rPr lang="en-US" dirty="0" smtClean="0">
                <a:solidFill>
                  <a:srgbClr val="0000FF"/>
                </a:solidFill>
              </a:rPr>
              <a:t>Case 9</a:t>
            </a:r>
          </a:p>
          <a:p>
            <a:r>
              <a:rPr lang="en-US" dirty="0" smtClean="0">
                <a:solidFill>
                  <a:srgbClr val="0000FF"/>
                </a:solidFill>
              </a:rPr>
              <a:t>Inquiry</a:t>
            </a:r>
          </a:p>
          <a:p>
            <a:r>
              <a:rPr lang="en-US" dirty="0" smtClean="0">
                <a:solidFill>
                  <a:srgbClr val="0000FF"/>
                </a:solidFill>
              </a:rPr>
              <a:t>Level</a:t>
            </a:r>
          </a:p>
        </p:txBody>
      </p:sp>
      <p:sp>
        <p:nvSpPr>
          <p:cNvPr id="7" name="TextBox 6"/>
          <p:cNvSpPr txBox="1"/>
          <p:nvPr/>
        </p:nvSpPr>
        <p:spPr>
          <a:xfrm>
            <a:off x="183443" y="2807948"/>
            <a:ext cx="2366444" cy="1200329"/>
          </a:xfrm>
          <a:prstGeom prst="rect">
            <a:avLst/>
          </a:prstGeom>
          <a:noFill/>
        </p:spPr>
        <p:txBody>
          <a:bodyPr wrap="square" rtlCol="0">
            <a:spAutoFit/>
          </a:bodyPr>
          <a:lstStyle/>
          <a:p>
            <a:r>
              <a:rPr lang="en-US" dirty="0" smtClean="0">
                <a:solidFill>
                  <a:srgbClr val="0000FF"/>
                </a:solidFill>
              </a:rPr>
              <a:t>Case 10</a:t>
            </a:r>
          </a:p>
          <a:p>
            <a:r>
              <a:rPr lang="en-US" dirty="0">
                <a:solidFill>
                  <a:srgbClr val="0000FF"/>
                </a:solidFill>
              </a:rPr>
              <a:t>Inquiry</a:t>
            </a:r>
          </a:p>
          <a:p>
            <a:r>
              <a:rPr lang="en-US" dirty="0">
                <a:solidFill>
                  <a:srgbClr val="0000FF"/>
                </a:solidFill>
              </a:rPr>
              <a:t>Level</a:t>
            </a:r>
          </a:p>
          <a:p>
            <a:endParaRPr lang="en-US" dirty="0" smtClean="0"/>
          </a:p>
        </p:txBody>
      </p:sp>
      <p:sp>
        <p:nvSpPr>
          <p:cNvPr id="8" name="TextBox 7"/>
          <p:cNvSpPr txBox="1"/>
          <p:nvPr/>
        </p:nvSpPr>
        <p:spPr>
          <a:xfrm>
            <a:off x="155221" y="4220617"/>
            <a:ext cx="2366444" cy="1200329"/>
          </a:xfrm>
          <a:prstGeom prst="rect">
            <a:avLst/>
          </a:prstGeom>
          <a:noFill/>
        </p:spPr>
        <p:txBody>
          <a:bodyPr wrap="square" rtlCol="0">
            <a:spAutoFit/>
          </a:bodyPr>
          <a:lstStyle/>
          <a:p>
            <a:r>
              <a:rPr lang="en-US" dirty="0" smtClean="0">
                <a:solidFill>
                  <a:srgbClr val="0000FF"/>
                </a:solidFill>
              </a:rPr>
              <a:t>Case 11</a:t>
            </a:r>
          </a:p>
          <a:p>
            <a:r>
              <a:rPr lang="en-US" dirty="0">
                <a:solidFill>
                  <a:srgbClr val="0000FF"/>
                </a:solidFill>
              </a:rPr>
              <a:t>Inquiry</a:t>
            </a:r>
          </a:p>
          <a:p>
            <a:r>
              <a:rPr lang="en-US" dirty="0">
                <a:solidFill>
                  <a:srgbClr val="0000FF"/>
                </a:solidFill>
              </a:rPr>
              <a:t>Level</a:t>
            </a:r>
          </a:p>
          <a:p>
            <a:endParaRPr lang="en-US" dirty="0" smtClean="0"/>
          </a:p>
        </p:txBody>
      </p:sp>
      <p:sp>
        <p:nvSpPr>
          <p:cNvPr id="9" name="TextBox 8"/>
          <p:cNvSpPr txBox="1"/>
          <p:nvPr/>
        </p:nvSpPr>
        <p:spPr>
          <a:xfrm>
            <a:off x="183443" y="5469583"/>
            <a:ext cx="2366444" cy="1200329"/>
          </a:xfrm>
          <a:prstGeom prst="rect">
            <a:avLst/>
          </a:prstGeom>
          <a:noFill/>
        </p:spPr>
        <p:txBody>
          <a:bodyPr wrap="square" rtlCol="0">
            <a:spAutoFit/>
          </a:bodyPr>
          <a:lstStyle/>
          <a:p>
            <a:r>
              <a:rPr lang="en-US" dirty="0" smtClean="0">
                <a:solidFill>
                  <a:srgbClr val="0000FF"/>
                </a:solidFill>
              </a:rPr>
              <a:t>Case 12</a:t>
            </a:r>
          </a:p>
          <a:p>
            <a:r>
              <a:rPr lang="en-US" dirty="0">
                <a:solidFill>
                  <a:srgbClr val="0000FF"/>
                </a:solidFill>
              </a:rPr>
              <a:t>Inquiry</a:t>
            </a:r>
          </a:p>
          <a:p>
            <a:r>
              <a:rPr lang="en-US" dirty="0">
                <a:solidFill>
                  <a:srgbClr val="0000FF"/>
                </a:solidFill>
              </a:rPr>
              <a:t>Level</a:t>
            </a:r>
          </a:p>
          <a:p>
            <a:endParaRPr lang="en-US" dirty="0" smtClean="0"/>
          </a:p>
        </p:txBody>
      </p:sp>
      <p:grpSp>
        <p:nvGrpSpPr>
          <p:cNvPr id="139" name="Group 138"/>
          <p:cNvGrpSpPr/>
          <p:nvPr/>
        </p:nvGrpSpPr>
        <p:grpSpPr>
          <a:xfrm>
            <a:off x="1417230" y="5623545"/>
            <a:ext cx="2729955" cy="853108"/>
            <a:chOff x="-3181707" y="5373607"/>
            <a:chExt cx="3144788" cy="982743"/>
          </a:xfrm>
        </p:grpSpPr>
        <p:sp>
          <p:nvSpPr>
            <p:cNvPr id="70" name="Rounded Rectangle 2"/>
            <p:cNvSpPr>
              <a:spLocks noChangeArrowheads="1"/>
            </p:cNvSpPr>
            <p:nvPr/>
          </p:nvSpPr>
          <p:spPr bwMode="auto">
            <a:xfrm>
              <a:off x="-2051425" y="6096941"/>
              <a:ext cx="883337" cy="4958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1" name="Trapezoid 70"/>
            <p:cNvSpPr/>
            <p:nvPr/>
          </p:nvSpPr>
          <p:spPr bwMode="auto">
            <a:xfrm>
              <a:off x="-1749082" y="5609463"/>
              <a:ext cx="277353" cy="48919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73" name="Rectangle 72"/>
            <p:cNvSpPr/>
            <p:nvPr/>
          </p:nvSpPr>
          <p:spPr bwMode="auto">
            <a:xfrm>
              <a:off x="-3181707" y="6155433"/>
              <a:ext cx="3144788" cy="20091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138" name="Group 137"/>
            <p:cNvGrpSpPr/>
            <p:nvPr/>
          </p:nvGrpSpPr>
          <p:grpSpPr>
            <a:xfrm rot="1016955">
              <a:off x="-2971940" y="5373607"/>
              <a:ext cx="2724356" cy="377162"/>
              <a:chOff x="-2971940" y="5373607"/>
              <a:chExt cx="2724356" cy="377162"/>
            </a:xfrm>
          </p:grpSpPr>
          <p:grpSp>
            <p:nvGrpSpPr>
              <p:cNvPr id="68" name="Group 3"/>
              <p:cNvGrpSpPr>
                <a:grpSpLocks/>
              </p:cNvGrpSpPr>
              <p:nvPr/>
            </p:nvGrpSpPr>
            <p:grpSpPr bwMode="auto">
              <a:xfrm>
                <a:off x="-2971940" y="5373607"/>
                <a:ext cx="2724356" cy="377162"/>
                <a:chOff x="2224690" y="3755280"/>
                <a:chExt cx="4887310" cy="676582"/>
              </a:xfrm>
            </p:grpSpPr>
            <p:sp>
              <p:nvSpPr>
                <p:cNvPr id="77"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8"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9"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0"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1"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2"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3"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4"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5"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69" name="Rounded Rectangle 20"/>
              <p:cNvSpPr>
                <a:spLocks noChangeArrowheads="1"/>
              </p:cNvSpPr>
              <p:nvPr/>
            </p:nvSpPr>
            <p:spPr bwMode="auto">
              <a:xfrm>
                <a:off x="-2061812" y="5543903"/>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2" name="Oval 71"/>
              <p:cNvSpPr>
                <a:spLocks noChangeAspect="1"/>
              </p:cNvSpPr>
              <p:nvPr/>
            </p:nvSpPr>
            <p:spPr bwMode="auto">
              <a:xfrm>
                <a:off x="-1635424" y="5678167"/>
                <a:ext cx="51336" cy="50465"/>
              </a:xfrm>
              <a:prstGeom prst="ellipse">
                <a:avLst/>
              </a:prstGeom>
              <a:solidFill>
                <a:srgbClr val="FF8000"/>
              </a:solidFill>
              <a:ln w="9525">
                <a:solidFill>
                  <a:schemeClr val="tx1"/>
                </a:solidFill>
                <a:round/>
                <a:headEnd/>
                <a:tailEnd/>
              </a:ln>
            </p:spPr>
            <p:txBody>
              <a:bodyPr/>
              <a:lstStyle/>
              <a:p>
                <a:endParaRPr lang="en-US"/>
              </a:p>
            </p:txBody>
          </p:sp>
          <p:sp>
            <p:nvSpPr>
              <p:cNvPr id="75" name="Rounded Rectangle 20"/>
              <p:cNvSpPr>
                <a:spLocks noChangeArrowheads="1"/>
              </p:cNvSpPr>
              <p:nvPr/>
            </p:nvSpPr>
            <p:spPr bwMode="auto">
              <a:xfrm>
                <a:off x="-1135101" y="5551995"/>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grpSp>
        <p:nvGrpSpPr>
          <p:cNvPr id="140" name="Group 139"/>
          <p:cNvGrpSpPr/>
          <p:nvPr/>
        </p:nvGrpSpPr>
        <p:grpSpPr>
          <a:xfrm>
            <a:off x="1343711" y="4149824"/>
            <a:ext cx="2729955" cy="853108"/>
            <a:chOff x="-3239972" y="3863724"/>
            <a:chExt cx="3144788" cy="982743"/>
          </a:xfrm>
        </p:grpSpPr>
        <p:grpSp>
          <p:nvGrpSpPr>
            <p:cNvPr id="88" name="Group 3"/>
            <p:cNvGrpSpPr>
              <a:grpSpLocks/>
            </p:cNvGrpSpPr>
            <p:nvPr/>
          </p:nvGrpSpPr>
          <p:grpSpPr bwMode="auto">
            <a:xfrm>
              <a:off x="-3030205" y="3863724"/>
              <a:ext cx="2724356" cy="377162"/>
              <a:chOff x="2224690" y="3755280"/>
              <a:chExt cx="4887310" cy="676582"/>
            </a:xfrm>
          </p:grpSpPr>
          <p:sp>
            <p:nvSpPr>
              <p:cNvPr id="95"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6"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7"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8"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9"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0"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1"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2"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3"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89" name="Rounded Rectangle 20"/>
            <p:cNvSpPr>
              <a:spLocks noChangeArrowheads="1"/>
            </p:cNvSpPr>
            <p:nvPr/>
          </p:nvSpPr>
          <p:spPr bwMode="auto">
            <a:xfrm>
              <a:off x="-2430519" y="4034020"/>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0" name="Rounded Rectangle 2"/>
            <p:cNvSpPr>
              <a:spLocks noChangeArrowheads="1"/>
            </p:cNvSpPr>
            <p:nvPr/>
          </p:nvSpPr>
          <p:spPr bwMode="auto">
            <a:xfrm>
              <a:off x="-2109690" y="4587058"/>
              <a:ext cx="883337" cy="4958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1" name="Trapezoid 90"/>
            <p:cNvSpPr/>
            <p:nvPr/>
          </p:nvSpPr>
          <p:spPr bwMode="auto">
            <a:xfrm>
              <a:off x="-1807347" y="4099580"/>
              <a:ext cx="277353" cy="48919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2" name="Oval 91"/>
            <p:cNvSpPr>
              <a:spLocks noChangeAspect="1"/>
            </p:cNvSpPr>
            <p:nvPr/>
          </p:nvSpPr>
          <p:spPr bwMode="auto">
            <a:xfrm>
              <a:off x="-1693689" y="4168284"/>
              <a:ext cx="51336" cy="50465"/>
            </a:xfrm>
            <a:prstGeom prst="ellipse">
              <a:avLst/>
            </a:prstGeom>
            <a:solidFill>
              <a:srgbClr val="FF8000"/>
            </a:solidFill>
            <a:ln w="9525">
              <a:solidFill>
                <a:schemeClr val="tx1"/>
              </a:solidFill>
              <a:round/>
              <a:headEnd/>
              <a:tailEnd/>
            </a:ln>
          </p:spPr>
          <p:txBody>
            <a:bodyPr/>
            <a:lstStyle/>
            <a:p>
              <a:endParaRPr lang="en-US"/>
            </a:p>
          </p:txBody>
        </p:sp>
        <p:sp>
          <p:nvSpPr>
            <p:cNvPr id="93" name="Rectangle 92"/>
            <p:cNvSpPr/>
            <p:nvPr/>
          </p:nvSpPr>
          <p:spPr bwMode="auto">
            <a:xfrm>
              <a:off x="-3239972" y="4645550"/>
              <a:ext cx="3144788" cy="20091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94" name="Rounded Rectangle 20"/>
            <p:cNvSpPr>
              <a:spLocks noChangeArrowheads="1"/>
            </p:cNvSpPr>
            <p:nvPr/>
          </p:nvSpPr>
          <p:spPr bwMode="auto">
            <a:xfrm>
              <a:off x="-1193366" y="4042112"/>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142" name="Group 141"/>
          <p:cNvGrpSpPr/>
          <p:nvPr/>
        </p:nvGrpSpPr>
        <p:grpSpPr>
          <a:xfrm>
            <a:off x="1374984" y="2826345"/>
            <a:ext cx="2729955" cy="853108"/>
            <a:chOff x="-3266083" y="2561410"/>
            <a:chExt cx="3144788" cy="982743"/>
          </a:xfrm>
        </p:grpSpPr>
        <p:sp>
          <p:nvSpPr>
            <p:cNvPr id="107" name="Rounded Rectangle 2"/>
            <p:cNvSpPr>
              <a:spLocks noChangeArrowheads="1"/>
            </p:cNvSpPr>
            <p:nvPr/>
          </p:nvSpPr>
          <p:spPr bwMode="auto">
            <a:xfrm>
              <a:off x="-2135801" y="3284744"/>
              <a:ext cx="883337" cy="4958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8" name="Trapezoid 107"/>
            <p:cNvSpPr/>
            <p:nvPr/>
          </p:nvSpPr>
          <p:spPr bwMode="auto">
            <a:xfrm>
              <a:off x="-1833458" y="2797266"/>
              <a:ext cx="277353" cy="48919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110" name="Rectangle 109"/>
            <p:cNvSpPr/>
            <p:nvPr/>
          </p:nvSpPr>
          <p:spPr bwMode="auto">
            <a:xfrm>
              <a:off x="-3266083" y="3343236"/>
              <a:ext cx="3144788" cy="20091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141" name="Group 140"/>
            <p:cNvGrpSpPr/>
            <p:nvPr/>
          </p:nvGrpSpPr>
          <p:grpSpPr>
            <a:xfrm rot="20552855">
              <a:off x="-3056316" y="2561410"/>
              <a:ext cx="2724356" cy="377162"/>
              <a:chOff x="-3056316" y="2561410"/>
              <a:chExt cx="2724356" cy="377162"/>
            </a:xfrm>
          </p:grpSpPr>
          <p:grpSp>
            <p:nvGrpSpPr>
              <p:cNvPr id="105" name="Group 3"/>
              <p:cNvGrpSpPr>
                <a:grpSpLocks/>
              </p:cNvGrpSpPr>
              <p:nvPr/>
            </p:nvGrpSpPr>
            <p:grpSpPr bwMode="auto">
              <a:xfrm>
                <a:off x="-3056316" y="2561410"/>
                <a:ext cx="2724356" cy="377162"/>
                <a:chOff x="2224690" y="3755280"/>
                <a:chExt cx="4887310" cy="676582"/>
              </a:xfrm>
            </p:grpSpPr>
            <p:sp>
              <p:nvSpPr>
                <p:cNvPr id="112"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3"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4"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5"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6"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7"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8"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9"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0"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06" name="Rounded Rectangle 20"/>
              <p:cNvSpPr>
                <a:spLocks noChangeArrowheads="1"/>
              </p:cNvSpPr>
              <p:nvPr/>
            </p:nvSpPr>
            <p:spPr bwMode="auto">
              <a:xfrm>
                <a:off x="-2752961" y="2731706"/>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09" name="Oval 108"/>
              <p:cNvSpPr>
                <a:spLocks noChangeAspect="1"/>
              </p:cNvSpPr>
              <p:nvPr/>
            </p:nvSpPr>
            <p:spPr bwMode="auto">
              <a:xfrm>
                <a:off x="-1719800" y="2865970"/>
                <a:ext cx="51336" cy="50465"/>
              </a:xfrm>
              <a:prstGeom prst="ellipse">
                <a:avLst/>
              </a:prstGeom>
              <a:solidFill>
                <a:srgbClr val="FF8000"/>
              </a:solidFill>
              <a:ln w="9525">
                <a:solidFill>
                  <a:schemeClr val="tx1"/>
                </a:solidFill>
                <a:round/>
                <a:headEnd/>
                <a:tailEnd/>
              </a:ln>
            </p:spPr>
            <p:txBody>
              <a:bodyPr/>
              <a:lstStyle/>
              <a:p>
                <a:endParaRPr lang="en-US"/>
              </a:p>
            </p:txBody>
          </p:sp>
          <p:sp>
            <p:nvSpPr>
              <p:cNvPr id="111" name="Rounded Rectangle 20"/>
              <p:cNvSpPr>
                <a:spLocks noChangeArrowheads="1"/>
              </p:cNvSpPr>
              <p:nvPr/>
            </p:nvSpPr>
            <p:spPr bwMode="auto">
              <a:xfrm>
                <a:off x="-1219477" y="2739798"/>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grpSp>
        <p:nvGrpSpPr>
          <p:cNvPr id="145" name="Group 144"/>
          <p:cNvGrpSpPr/>
          <p:nvPr/>
        </p:nvGrpSpPr>
        <p:grpSpPr>
          <a:xfrm>
            <a:off x="1443341" y="1416516"/>
            <a:ext cx="2729955" cy="853108"/>
            <a:chOff x="-3281338" y="1298859"/>
            <a:chExt cx="3144788" cy="982743"/>
          </a:xfrm>
        </p:grpSpPr>
        <p:sp>
          <p:nvSpPr>
            <p:cNvPr id="124" name="Rounded Rectangle 2"/>
            <p:cNvSpPr>
              <a:spLocks noChangeArrowheads="1"/>
            </p:cNvSpPr>
            <p:nvPr/>
          </p:nvSpPr>
          <p:spPr bwMode="auto">
            <a:xfrm>
              <a:off x="-2151056" y="2022193"/>
              <a:ext cx="883337" cy="4958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5" name="Trapezoid 124"/>
            <p:cNvSpPr/>
            <p:nvPr/>
          </p:nvSpPr>
          <p:spPr bwMode="auto">
            <a:xfrm>
              <a:off x="-1848713" y="1534715"/>
              <a:ext cx="277353" cy="48919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127" name="Rectangle 126"/>
            <p:cNvSpPr/>
            <p:nvPr/>
          </p:nvSpPr>
          <p:spPr bwMode="auto">
            <a:xfrm>
              <a:off x="-3281338" y="2080685"/>
              <a:ext cx="3144788" cy="20091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144" name="Group 143"/>
            <p:cNvGrpSpPr/>
            <p:nvPr/>
          </p:nvGrpSpPr>
          <p:grpSpPr>
            <a:xfrm rot="20670420">
              <a:off x="-3071571" y="1298859"/>
              <a:ext cx="2724356" cy="377162"/>
              <a:chOff x="-3071571" y="1298859"/>
              <a:chExt cx="2724356" cy="377162"/>
            </a:xfrm>
          </p:grpSpPr>
          <p:grpSp>
            <p:nvGrpSpPr>
              <p:cNvPr id="122" name="Group 3"/>
              <p:cNvGrpSpPr>
                <a:grpSpLocks/>
              </p:cNvGrpSpPr>
              <p:nvPr/>
            </p:nvGrpSpPr>
            <p:grpSpPr bwMode="auto">
              <a:xfrm>
                <a:off x="-3071571" y="1298859"/>
                <a:ext cx="2724356" cy="377162"/>
                <a:chOff x="2224690" y="3755280"/>
                <a:chExt cx="4887310" cy="676582"/>
              </a:xfrm>
            </p:grpSpPr>
            <p:sp>
              <p:nvSpPr>
                <p:cNvPr id="129"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0"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1"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2"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3"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4"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5"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6"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37"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23" name="Rounded Rectangle 20"/>
              <p:cNvSpPr>
                <a:spLocks noChangeArrowheads="1"/>
              </p:cNvSpPr>
              <p:nvPr/>
            </p:nvSpPr>
            <p:spPr bwMode="auto">
              <a:xfrm>
                <a:off x="-3064547" y="1469155"/>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6" name="Oval 125"/>
              <p:cNvSpPr>
                <a:spLocks noChangeAspect="1"/>
              </p:cNvSpPr>
              <p:nvPr/>
            </p:nvSpPr>
            <p:spPr bwMode="auto">
              <a:xfrm>
                <a:off x="-1735055" y="1603419"/>
                <a:ext cx="51336" cy="50465"/>
              </a:xfrm>
              <a:prstGeom prst="ellipse">
                <a:avLst/>
              </a:prstGeom>
              <a:solidFill>
                <a:srgbClr val="FF8000"/>
              </a:solidFill>
              <a:ln w="9525">
                <a:solidFill>
                  <a:schemeClr val="tx1"/>
                </a:solidFill>
                <a:round/>
                <a:headEnd/>
                <a:tailEnd/>
              </a:ln>
            </p:spPr>
            <p:txBody>
              <a:bodyPr/>
              <a:lstStyle/>
              <a:p>
                <a:endParaRPr lang="en-US"/>
              </a:p>
            </p:txBody>
          </p:sp>
          <p:sp>
            <p:nvSpPr>
              <p:cNvPr id="128" name="Rounded Rectangle 20"/>
              <p:cNvSpPr>
                <a:spLocks noChangeArrowheads="1"/>
              </p:cNvSpPr>
              <p:nvPr/>
            </p:nvSpPr>
            <p:spPr bwMode="auto">
              <a:xfrm>
                <a:off x="-1234732" y="1477247"/>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val="203322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9 Inquiry: Predict</a:t>
            </a:r>
            <a:endParaRPr lang="en-US" dirty="0"/>
          </a:p>
        </p:txBody>
      </p:sp>
      <p:sp>
        <p:nvSpPr>
          <p:cNvPr id="4" name="Content Placeholder 3"/>
          <p:cNvSpPr>
            <a:spLocks noGrp="1"/>
          </p:cNvSpPr>
          <p:nvPr>
            <p:ph idx="1"/>
          </p:nvPr>
        </p:nvSpPr>
        <p:spPr/>
        <p:txBody>
          <a:bodyPr>
            <a:normAutofit fontScale="85000" lnSpcReduction="20000"/>
          </a:bodyPr>
          <a:lstStyle/>
          <a:p>
            <a:pPr marL="514350" indent="-514350">
              <a:buFont typeface="+mj-lt"/>
              <a:buAutoNum type="arabicPeriod"/>
            </a:pPr>
            <a:r>
              <a:rPr lang="en-US" dirty="0" smtClean="0"/>
              <a:t>Player is presented with the puzzle and plays until they think they have the solution.</a:t>
            </a:r>
          </a:p>
          <a:p>
            <a:pPr marL="914400" lvl="1" indent="-514350"/>
            <a:r>
              <a:rPr lang="en-US" b="1" dirty="0"/>
              <a:t>“Click the ‘Done Button’ when you have your answer.” </a:t>
            </a:r>
            <a:r>
              <a:rPr lang="en-US" dirty="0"/>
              <a:t>(or something like that) </a:t>
            </a:r>
          </a:p>
          <a:p>
            <a:pPr marL="914400" lvl="1" indent="-514350"/>
            <a:r>
              <a:rPr lang="en-US" i="1" dirty="0"/>
              <a:t>NOTE: the beam must not move while they are working on their </a:t>
            </a:r>
            <a:r>
              <a:rPr lang="en-US" i="1" dirty="0" smtClean="0"/>
              <a:t>solution</a:t>
            </a:r>
            <a:endParaRPr lang="en-US" dirty="0" smtClean="0"/>
          </a:p>
          <a:p>
            <a:pPr marL="514350" indent="-514350">
              <a:buFont typeface="+mj-lt"/>
              <a:buAutoNum type="arabicPeriod"/>
            </a:pPr>
            <a:r>
              <a:rPr lang="en-US" dirty="0" smtClean="0"/>
              <a:t>Before seeing if the solution is correct, the player is asked: </a:t>
            </a:r>
          </a:p>
          <a:p>
            <a:pPr marL="400050" lvl="1" indent="0">
              <a:buNone/>
            </a:pPr>
            <a:r>
              <a:rPr lang="en-US" b="1" dirty="0" smtClean="0"/>
              <a:t>“What do you predict will happen?”</a:t>
            </a:r>
          </a:p>
          <a:p>
            <a:pPr marL="514350" indent="-514350">
              <a:buFont typeface="+mj-lt"/>
              <a:buAutoNum type="arabicPeriod"/>
            </a:pPr>
            <a:r>
              <a:rPr lang="en-US" dirty="0" smtClean="0"/>
              <a:t>Player’s choices for </a:t>
            </a:r>
            <a:r>
              <a:rPr lang="en-US" u="sng" dirty="0" smtClean="0"/>
              <a:t>prediction answers </a:t>
            </a:r>
            <a:r>
              <a:rPr lang="en-US" dirty="0" smtClean="0"/>
              <a:t>are:</a:t>
            </a:r>
          </a:p>
          <a:p>
            <a:pPr marL="1314450" lvl="2" indent="-514350"/>
            <a:r>
              <a:rPr lang="en-US" b="1" dirty="0" smtClean="0"/>
              <a:t>It will balance</a:t>
            </a:r>
          </a:p>
          <a:p>
            <a:pPr marL="1314450" lvl="2" indent="-514350"/>
            <a:r>
              <a:rPr lang="en-US" b="1" dirty="0" smtClean="0"/>
              <a:t>The left side will go down</a:t>
            </a:r>
          </a:p>
          <a:p>
            <a:pPr marL="1314450" lvl="2" indent="-514350"/>
            <a:r>
              <a:rPr lang="en-US" b="1" dirty="0" smtClean="0"/>
              <a:t>The right side will go down</a:t>
            </a:r>
          </a:p>
        </p:txBody>
      </p:sp>
      <p:sp>
        <p:nvSpPr>
          <p:cNvPr id="3" name="Slide Number Placeholder 2"/>
          <p:cNvSpPr>
            <a:spLocks noGrp="1"/>
          </p:cNvSpPr>
          <p:nvPr>
            <p:ph type="sldNum" sz="quarter" idx="12"/>
          </p:nvPr>
        </p:nvSpPr>
        <p:spPr/>
        <p:txBody>
          <a:bodyPr/>
          <a:lstStyle/>
          <a:p>
            <a:fld id="{713EA7E7-29BB-7942-A764-5E493577F8FE}" type="slidenum">
              <a:rPr lang="en-US" smtClean="0"/>
              <a:t>11</a:t>
            </a:fld>
            <a:endParaRPr lang="en-US"/>
          </a:p>
        </p:txBody>
      </p:sp>
    </p:spTree>
    <p:extLst>
      <p:ext uri="{BB962C8B-B14F-4D97-AF65-F5344CB8AC3E}">
        <p14:creationId xmlns:p14="http://schemas.microsoft.com/office/powerpoint/2010/main" val="150401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9 Inquiry: Explain</a:t>
            </a:r>
            <a:endParaRPr lang="en-US" dirty="0"/>
          </a:p>
        </p:txBody>
      </p:sp>
      <p:sp>
        <p:nvSpPr>
          <p:cNvPr id="4" name="Content Placeholder 3"/>
          <p:cNvSpPr>
            <a:spLocks noGrp="1"/>
          </p:cNvSpPr>
          <p:nvPr>
            <p:ph idx="1"/>
          </p:nvPr>
        </p:nvSpPr>
        <p:spPr/>
        <p:txBody>
          <a:bodyPr>
            <a:normAutofit fontScale="70000" lnSpcReduction="20000"/>
          </a:bodyPr>
          <a:lstStyle/>
          <a:p>
            <a:pPr marL="514350" indent="-514350">
              <a:buFont typeface="+mj-lt"/>
              <a:buAutoNum type="arabicPeriod"/>
            </a:pPr>
            <a:r>
              <a:rPr lang="en-US" dirty="0" smtClean="0"/>
              <a:t>Player is asked:</a:t>
            </a:r>
          </a:p>
          <a:p>
            <a:pPr marL="400050" lvl="1" indent="0">
              <a:buNone/>
            </a:pPr>
            <a:r>
              <a:rPr lang="en-US" b="1" dirty="0" smtClean="0"/>
              <a:t>“Why do you think [insert prediction answer from previous question]?”</a:t>
            </a:r>
          </a:p>
          <a:p>
            <a:pPr marL="514350" indent="-514350">
              <a:buFont typeface="+mj-lt"/>
              <a:buAutoNum type="arabicPeriod"/>
            </a:pPr>
            <a:r>
              <a:rPr lang="en-US" dirty="0" smtClean="0"/>
              <a:t>If the player predicts a tip, the player can respond with the statement and the </a:t>
            </a:r>
            <a:r>
              <a:rPr lang="en-US" u="sng" dirty="0" smtClean="0"/>
              <a:t>explain answer </a:t>
            </a:r>
            <a:r>
              <a:rPr lang="en-US" dirty="0" smtClean="0"/>
              <a:t>choices</a:t>
            </a:r>
          </a:p>
          <a:p>
            <a:pPr marL="400050" lvl="1" indent="0">
              <a:buNone/>
            </a:pPr>
            <a:r>
              <a:rPr lang="en-US" b="1" dirty="0" smtClean="0"/>
              <a:t>“It will tip to the [direction of prediction] because the [</a:t>
            </a:r>
            <a:r>
              <a:rPr lang="en-US" b="1" dirty="0"/>
              <a:t>direction of prediction</a:t>
            </a:r>
            <a:r>
              <a:rPr lang="en-US" b="1" dirty="0" smtClean="0"/>
              <a:t>] side has:”</a:t>
            </a:r>
          </a:p>
          <a:p>
            <a:pPr marL="1314450" lvl="2" indent="-514350"/>
            <a:r>
              <a:rPr lang="en-US" b="1" dirty="0" smtClean="0"/>
              <a:t>More weight</a:t>
            </a:r>
          </a:p>
          <a:p>
            <a:pPr marL="1314450" lvl="2" indent="-514350"/>
            <a:r>
              <a:rPr lang="en-US" b="1" dirty="0" smtClean="0"/>
              <a:t>More distance from the center</a:t>
            </a:r>
          </a:p>
          <a:p>
            <a:pPr marL="1314450" lvl="2" indent="-514350"/>
            <a:r>
              <a:rPr lang="en-US" b="1" dirty="0" smtClean="0"/>
              <a:t>The same weight</a:t>
            </a:r>
          </a:p>
          <a:p>
            <a:pPr marL="514350" indent="-514350">
              <a:buFont typeface="+mj-lt"/>
              <a:buAutoNum type="arabicPeriod"/>
            </a:pPr>
            <a:r>
              <a:rPr lang="en-US" dirty="0" smtClean="0"/>
              <a:t>If the player predicts a balance, the player can respond with this statement and the </a:t>
            </a:r>
            <a:r>
              <a:rPr lang="en-US" u="sng" dirty="0" smtClean="0"/>
              <a:t>explain answer </a:t>
            </a:r>
            <a:r>
              <a:rPr lang="en-US" dirty="0" smtClean="0"/>
              <a:t>choices:</a:t>
            </a:r>
          </a:p>
          <a:p>
            <a:pPr marL="400050" lvl="1" indent="0">
              <a:buNone/>
            </a:pPr>
            <a:r>
              <a:rPr lang="en-US" b="1" dirty="0" smtClean="0"/>
              <a:t>“It will balance because”</a:t>
            </a:r>
          </a:p>
          <a:p>
            <a:pPr marL="1314450" lvl="2" indent="-514350"/>
            <a:r>
              <a:rPr lang="en-US" b="1" dirty="0" smtClean="0"/>
              <a:t>Both sides have weights the same distance from the center</a:t>
            </a:r>
          </a:p>
          <a:p>
            <a:pPr marL="1314450" lvl="2" indent="-514350"/>
            <a:r>
              <a:rPr lang="en-US" b="1" dirty="0" smtClean="0"/>
              <a:t>Both sides have the same weight</a:t>
            </a:r>
          </a:p>
          <a:p>
            <a:pPr marL="1314450" lvl="2" indent="-514350"/>
            <a:r>
              <a:rPr lang="en-US" b="1" dirty="0" smtClean="0"/>
              <a:t>The left side has more weight</a:t>
            </a:r>
          </a:p>
        </p:txBody>
      </p:sp>
      <p:sp>
        <p:nvSpPr>
          <p:cNvPr id="3" name="Slide Number Placeholder 2"/>
          <p:cNvSpPr>
            <a:spLocks noGrp="1"/>
          </p:cNvSpPr>
          <p:nvPr>
            <p:ph type="sldNum" sz="quarter" idx="12"/>
          </p:nvPr>
        </p:nvSpPr>
        <p:spPr/>
        <p:txBody>
          <a:bodyPr/>
          <a:lstStyle/>
          <a:p>
            <a:fld id="{713EA7E7-29BB-7942-A764-5E493577F8FE}" type="slidenum">
              <a:rPr lang="en-US" smtClean="0"/>
              <a:t>12</a:t>
            </a:fld>
            <a:endParaRPr lang="en-US"/>
          </a:p>
        </p:txBody>
      </p:sp>
    </p:spTree>
    <p:extLst>
      <p:ext uri="{BB962C8B-B14F-4D97-AF65-F5344CB8AC3E}">
        <p14:creationId xmlns:p14="http://schemas.microsoft.com/office/powerpoint/2010/main" val="322459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9 Inquiry: Observe</a:t>
            </a:r>
            <a:endParaRPr lang="en-US" dirty="0"/>
          </a:p>
        </p:txBody>
      </p:sp>
      <p:sp>
        <p:nvSpPr>
          <p:cNvPr id="4" name="Content Placeholder 3"/>
          <p:cNvSpPr>
            <a:spLocks noGrp="1"/>
          </p:cNvSpPr>
          <p:nvPr>
            <p:ph idx="1"/>
          </p:nvPr>
        </p:nvSpPr>
        <p:spPr/>
        <p:txBody>
          <a:bodyPr>
            <a:normAutofit fontScale="92500" lnSpcReduction="10000"/>
          </a:bodyPr>
          <a:lstStyle/>
          <a:p>
            <a:pPr marL="514350" indent="-514350">
              <a:buFont typeface="+mj-lt"/>
              <a:buAutoNum type="arabicPeriod"/>
            </a:pPr>
            <a:r>
              <a:rPr lang="en-US" dirty="0" smtClean="0"/>
              <a:t>Player is then prompted </a:t>
            </a:r>
          </a:p>
          <a:p>
            <a:pPr marL="400050" lvl="1" indent="0">
              <a:buNone/>
            </a:pPr>
            <a:r>
              <a:rPr lang="en-US" b="1" dirty="0" smtClean="0"/>
              <a:t>“Let’s observe and see what happens when the vines are cut. When you’re ready, click the scissors to cut the vines.” </a:t>
            </a:r>
            <a:r>
              <a:rPr lang="en-US" dirty="0" smtClean="0"/>
              <a:t>(or however the beam is being held still)</a:t>
            </a:r>
          </a:p>
          <a:p>
            <a:pPr marL="514350" indent="-514350">
              <a:buFont typeface="+mj-lt"/>
              <a:buAutoNum type="arabicPeriod"/>
            </a:pPr>
            <a:r>
              <a:rPr lang="en-US" dirty="0" smtClean="0"/>
              <a:t>Beam is released and reacts to the player’s solution</a:t>
            </a:r>
          </a:p>
          <a:p>
            <a:pPr marL="514350" indent="-514350">
              <a:buFont typeface="+mj-lt"/>
              <a:buAutoNum type="arabicPeriod"/>
            </a:pPr>
            <a:r>
              <a:rPr lang="en-US" dirty="0" smtClean="0"/>
              <a:t>When the log book mechanic is available, this is when the observation will be recorded:</a:t>
            </a:r>
          </a:p>
          <a:p>
            <a:pPr marL="400050" lvl="1" indent="0">
              <a:buNone/>
            </a:pPr>
            <a:r>
              <a:rPr lang="en-US" b="1" dirty="0" smtClean="0"/>
              <a:t>“Let’s put this observation in our Scientist Log Book. Scientists always keep good notes.”</a:t>
            </a:r>
          </a:p>
          <a:p>
            <a:pPr marL="514350" indent="-514350">
              <a:buFont typeface="+mj-lt"/>
              <a:buAutoNum type="arabicPeriod"/>
            </a:pPr>
            <a:endParaRPr lang="en-US" dirty="0" smtClean="0"/>
          </a:p>
        </p:txBody>
      </p:sp>
      <p:sp>
        <p:nvSpPr>
          <p:cNvPr id="3" name="Slide Number Placeholder 2"/>
          <p:cNvSpPr>
            <a:spLocks noGrp="1"/>
          </p:cNvSpPr>
          <p:nvPr>
            <p:ph type="sldNum" sz="quarter" idx="12"/>
          </p:nvPr>
        </p:nvSpPr>
        <p:spPr/>
        <p:txBody>
          <a:bodyPr/>
          <a:lstStyle/>
          <a:p>
            <a:fld id="{713EA7E7-29BB-7942-A764-5E493577F8FE}" type="slidenum">
              <a:rPr lang="en-US" smtClean="0"/>
              <a:t>13</a:t>
            </a:fld>
            <a:endParaRPr lang="en-US"/>
          </a:p>
        </p:txBody>
      </p:sp>
    </p:spTree>
    <p:extLst>
      <p:ext uri="{BB962C8B-B14F-4D97-AF65-F5344CB8AC3E}">
        <p14:creationId xmlns:p14="http://schemas.microsoft.com/office/powerpoint/2010/main" val="84542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9 Inquiry: Explain (2)</a:t>
            </a:r>
            <a:endParaRPr lang="en-US" dirty="0"/>
          </a:p>
        </p:txBody>
      </p:sp>
      <p:sp>
        <p:nvSpPr>
          <p:cNvPr id="4" name="Content Placeholder 3"/>
          <p:cNvSpPr>
            <a:spLocks noGrp="1"/>
          </p:cNvSpPr>
          <p:nvPr>
            <p:ph idx="1"/>
          </p:nvPr>
        </p:nvSpPr>
        <p:spPr/>
        <p:txBody>
          <a:bodyPr>
            <a:normAutofit fontScale="92500" lnSpcReduction="20000"/>
          </a:bodyPr>
          <a:lstStyle/>
          <a:p>
            <a:pPr marL="514350" indent="-514350">
              <a:buFont typeface="+mj-lt"/>
              <a:buAutoNum type="arabicPeriod"/>
            </a:pPr>
            <a:r>
              <a:rPr lang="en-US" dirty="0" smtClean="0"/>
              <a:t>If the player selected “tip to the left” as the prediction answer</a:t>
            </a:r>
          </a:p>
          <a:p>
            <a:pPr marL="914400" lvl="1" indent="-514350">
              <a:buFont typeface="+mj-lt"/>
              <a:buAutoNum type="arabicPeriod"/>
            </a:pPr>
            <a:r>
              <a:rPr lang="en-US" dirty="0" smtClean="0"/>
              <a:t>the game responds: </a:t>
            </a:r>
            <a:r>
              <a:rPr lang="en-US" b="1" dirty="0" smtClean="0"/>
              <a:t>“Yes! Your prediction fits what happened”</a:t>
            </a:r>
          </a:p>
          <a:p>
            <a:pPr marL="914400" lvl="1" indent="-514350">
              <a:buFont typeface="+mj-lt"/>
              <a:buAutoNum type="arabicPeriod"/>
            </a:pPr>
            <a:r>
              <a:rPr lang="en-US" dirty="0" smtClean="0"/>
              <a:t>Game moves to next case</a:t>
            </a:r>
          </a:p>
          <a:p>
            <a:pPr marL="514350" indent="-514350">
              <a:buFont typeface="+mj-lt"/>
              <a:buAutoNum type="arabicPeriod"/>
            </a:pPr>
            <a:r>
              <a:rPr lang="en-US" dirty="0" smtClean="0"/>
              <a:t>If the player selected an incorrect prediction</a:t>
            </a:r>
            <a:endParaRPr lang="en-US" dirty="0"/>
          </a:p>
          <a:p>
            <a:pPr marL="914400" lvl="1" indent="-514350">
              <a:buFont typeface="+mj-lt"/>
              <a:buAutoNum type="arabicPeriod"/>
            </a:pPr>
            <a:r>
              <a:rPr lang="en-US" dirty="0" smtClean="0"/>
              <a:t>The game responds: </a:t>
            </a:r>
            <a:r>
              <a:rPr lang="en-US" b="1" dirty="0" smtClean="0"/>
              <a:t>“I wonder... Why do you think the left side ended up going down?”</a:t>
            </a:r>
          </a:p>
          <a:p>
            <a:pPr marL="914400" lvl="1" indent="-514350">
              <a:buFont typeface="+mj-lt"/>
              <a:buAutoNum type="arabicPeriod"/>
            </a:pPr>
            <a:r>
              <a:rPr lang="en-US" dirty="0" smtClean="0"/>
              <a:t>Here there needs to be a mechanic for allowing the player to move on to the next case when they are ready: </a:t>
            </a:r>
            <a:r>
              <a:rPr lang="en-US" b="1" dirty="0" smtClean="0"/>
              <a:t>“Click the arrow when you’re ready to move on.”</a:t>
            </a:r>
            <a:r>
              <a:rPr lang="en-US" dirty="0" smtClean="0"/>
              <a:t> (or </a:t>
            </a:r>
            <a:r>
              <a:rPr lang="en-US" dirty="0"/>
              <a:t>s</a:t>
            </a:r>
            <a:r>
              <a:rPr lang="en-US" dirty="0" smtClean="0"/>
              <a:t>omething like that)</a:t>
            </a:r>
          </a:p>
        </p:txBody>
      </p:sp>
      <p:sp>
        <p:nvSpPr>
          <p:cNvPr id="3" name="Slide Number Placeholder 2"/>
          <p:cNvSpPr>
            <a:spLocks noGrp="1"/>
          </p:cNvSpPr>
          <p:nvPr>
            <p:ph type="sldNum" sz="quarter" idx="12"/>
          </p:nvPr>
        </p:nvSpPr>
        <p:spPr/>
        <p:txBody>
          <a:bodyPr/>
          <a:lstStyle/>
          <a:p>
            <a:fld id="{713EA7E7-29BB-7942-A764-5E493577F8FE}" type="slidenum">
              <a:rPr lang="en-US" smtClean="0"/>
              <a:t>14</a:t>
            </a:fld>
            <a:endParaRPr lang="en-US"/>
          </a:p>
        </p:txBody>
      </p:sp>
    </p:spTree>
    <p:extLst>
      <p:ext uri="{BB962C8B-B14F-4D97-AF65-F5344CB8AC3E}">
        <p14:creationId xmlns:p14="http://schemas.microsoft.com/office/powerpoint/2010/main" val="364326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10-12 Inquiry</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dirty="0" smtClean="0"/>
              <a:t>Repeat the Case 9 inquiry for cases 10, 11, and 12</a:t>
            </a:r>
          </a:p>
          <a:p>
            <a:pPr marL="514350" indent="-514350">
              <a:buFont typeface="+mj-lt"/>
              <a:buAutoNum type="arabicPeriod"/>
            </a:pPr>
            <a:r>
              <a:rPr lang="en-US" dirty="0" smtClean="0"/>
              <a:t>Of course, change the “left” “right” and “balance” to match the actual results</a:t>
            </a:r>
          </a:p>
        </p:txBody>
      </p:sp>
      <p:sp>
        <p:nvSpPr>
          <p:cNvPr id="3" name="Slide Number Placeholder 2"/>
          <p:cNvSpPr>
            <a:spLocks noGrp="1"/>
          </p:cNvSpPr>
          <p:nvPr>
            <p:ph type="sldNum" sz="quarter" idx="12"/>
          </p:nvPr>
        </p:nvSpPr>
        <p:spPr/>
        <p:txBody>
          <a:bodyPr/>
          <a:lstStyle/>
          <a:p>
            <a:fld id="{713EA7E7-29BB-7942-A764-5E493577F8FE}" type="slidenum">
              <a:rPr lang="en-US" smtClean="0"/>
              <a:t>15</a:t>
            </a:fld>
            <a:endParaRPr lang="en-US"/>
          </a:p>
        </p:txBody>
      </p:sp>
    </p:spTree>
    <p:extLst>
      <p:ext uri="{BB962C8B-B14F-4D97-AF65-F5344CB8AC3E}">
        <p14:creationId xmlns:p14="http://schemas.microsoft.com/office/powerpoint/2010/main" val="206931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ded Corner 56"/>
          <p:cNvSpPr/>
          <p:nvPr/>
        </p:nvSpPr>
        <p:spPr>
          <a:xfrm>
            <a:off x="378320" y="167600"/>
            <a:ext cx="4407522" cy="6553875"/>
          </a:xfrm>
          <a:prstGeom prst="foldedCorner">
            <a:avLst/>
          </a:prstGeom>
          <a:solidFill>
            <a:schemeClr val="accent3">
              <a:lumMod val="40000"/>
              <a:lumOff val="60000"/>
            </a:schemeClr>
          </a:solidFill>
          <a:ln/>
        </p:spPr>
        <p:style>
          <a:lnRef idx="3">
            <a:schemeClr val="lt1"/>
          </a:lnRef>
          <a:fillRef idx="1">
            <a:schemeClr val="accent3"/>
          </a:fillRef>
          <a:effectRef idx="1">
            <a:schemeClr val="accent3"/>
          </a:effectRef>
          <a:fontRef idx="minor">
            <a:schemeClr val="lt1"/>
          </a:fontRef>
        </p:style>
        <p:txBody>
          <a:bodyPr/>
          <a:lstStyle/>
          <a:p>
            <a:pPr algn="ctr"/>
            <a:r>
              <a:rPr lang="en-US" sz="2800" dirty="0" smtClean="0">
                <a:ln>
                  <a:solidFill>
                    <a:srgbClr val="008000"/>
                  </a:solidFill>
                </a:ln>
                <a:solidFill>
                  <a:schemeClr val="bg1"/>
                </a:solidFill>
                <a:latin typeface="Gill Sans Ultra Bold"/>
                <a:cs typeface="Gill Sans Ultra Bold"/>
              </a:rPr>
              <a:t>Scientist Log Book</a:t>
            </a:r>
            <a:endParaRPr lang="en-US" sz="2800" dirty="0">
              <a:ln>
                <a:solidFill>
                  <a:srgbClr val="008000"/>
                </a:solidFill>
              </a:ln>
              <a:solidFill>
                <a:schemeClr val="bg1"/>
              </a:solidFill>
              <a:latin typeface="Gill Sans Ultra Bold"/>
              <a:cs typeface="Gill Sans Ultra Bold"/>
            </a:endParaRPr>
          </a:p>
        </p:txBody>
      </p:sp>
      <p:sp>
        <p:nvSpPr>
          <p:cNvPr id="3" name="Slide Number Placeholder 2"/>
          <p:cNvSpPr>
            <a:spLocks noGrp="1"/>
          </p:cNvSpPr>
          <p:nvPr>
            <p:ph type="sldNum" sz="quarter" idx="12"/>
          </p:nvPr>
        </p:nvSpPr>
        <p:spPr/>
        <p:txBody>
          <a:bodyPr/>
          <a:lstStyle/>
          <a:p>
            <a:fld id="{713EA7E7-29BB-7942-A764-5E493577F8FE}" type="slidenum">
              <a:rPr lang="en-US" smtClean="0"/>
              <a:t>16</a:t>
            </a:fld>
            <a:endParaRPr lang="en-US"/>
          </a:p>
        </p:txBody>
      </p:sp>
      <p:grpSp>
        <p:nvGrpSpPr>
          <p:cNvPr id="59" name="Group 58"/>
          <p:cNvGrpSpPr/>
          <p:nvPr/>
        </p:nvGrpSpPr>
        <p:grpSpPr>
          <a:xfrm>
            <a:off x="1160835" y="4975181"/>
            <a:ext cx="2729955" cy="853108"/>
            <a:chOff x="1417230" y="5623545"/>
            <a:chExt cx="2729955" cy="853108"/>
          </a:xfrm>
        </p:grpSpPr>
        <p:sp>
          <p:nvSpPr>
            <p:cNvPr id="5" name="Rounded Rectangle 2"/>
            <p:cNvSpPr>
              <a:spLocks noChangeArrowheads="1"/>
            </p:cNvSpPr>
            <p:nvPr/>
          </p:nvSpPr>
          <p:spPr bwMode="auto">
            <a:xfrm>
              <a:off x="2398415" y="6251463"/>
              <a:ext cx="766815" cy="4304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 name="Trapezoid 5"/>
            <p:cNvSpPr/>
            <p:nvPr/>
          </p:nvSpPr>
          <p:spPr bwMode="auto">
            <a:xfrm>
              <a:off x="2660876" y="5828289"/>
              <a:ext cx="240767" cy="42466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7" name="Rectangle 6"/>
            <p:cNvSpPr/>
            <p:nvPr/>
          </p:nvSpPr>
          <p:spPr bwMode="auto">
            <a:xfrm>
              <a:off x="1417230" y="6302239"/>
              <a:ext cx="2729955" cy="17441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8" name="Group 7"/>
            <p:cNvGrpSpPr/>
            <p:nvPr/>
          </p:nvGrpSpPr>
          <p:grpSpPr>
            <a:xfrm>
              <a:off x="1599326" y="5623545"/>
              <a:ext cx="2364983" cy="327410"/>
              <a:chOff x="-2971940" y="5373607"/>
              <a:chExt cx="2724356" cy="377162"/>
            </a:xfrm>
          </p:grpSpPr>
          <p:grpSp>
            <p:nvGrpSpPr>
              <p:cNvPr id="9" name="Group 3"/>
              <p:cNvGrpSpPr>
                <a:grpSpLocks/>
              </p:cNvGrpSpPr>
              <p:nvPr/>
            </p:nvGrpSpPr>
            <p:grpSpPr bwMode="auto">
              <a:xfrm>
                <a:off x="-2971940" y="5373607"/>
                <a:ext cx="2724356" cy="377162"/>
                <a:chOff x="2224690" y="3755280"/>
                <a:chExt cx="4887310" cy="676582"/>
              </a:xfrm>
            </p:grpSpPr>
            <p:sp>
              <p:nvSpPr>
                <p:cNvPr id="13"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4"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6"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7"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8"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0" name="Rounded Rectangle 20"/>
              <p:cNvSpPr>
                <a:spLocks noChangeArrowheads="1"/>
              </p:cNvSpPr>
              <p:nvPr/>
            </p:nvSpPr>
            <p:spPr bwMode="auto">
              <a:xfrm>
                <a:off x="-2061812" y="5543903"/>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1" name="Oval 10"/>
              <p:cNvSpPr>
                <a:spLocks noChangeAspect="1"/>
              </p:cNvSpPr>
              <p:nvPr/>
            </p:nvSpPr>
            <p:spPr bwMode="auto">
              <a:xfrm>
                <a:off x="-1635424" y="5678167"/>
                <a:ext cx="51336" cy="50465"/>
              </a:xfrm>
              <a:prstGeom prst="ellipse">
                <a:avLst/>
              </a:prstGeom>
              <a:solidFill>
                <a:srgbClr val="FF8000"/>
              </a:solidFill>
              <a:ln w="9525">
                <a:solidFill>
                  <a:schemeClr val="tx1"/>
                </a:solidFill>
                <a:round/>
                <a:headEnd/>
                <a:tailEnd/>
              </a:ln>
            </p:spPr>
            <p:txBody>
              <a:bodyPr/>
              <a:lstStyle/>
              <a:p>
                <a:endParaRPr lang="en-US"/>
              </a:p>
            </p:txBody>
          </p:sp>
          <p:sp>
            <p:nvSpPr>
              <p:cNvPr id="12" name="Rounded Rectangle 20"/>
              <p:cNvSpPr>
                <a:spLocks noChangeArrowheads="1"/>
              </p:cNvSpPr>
              <p:nvPr/>
            </p:nvSpPr>
            <p:spPr bwMode="auto">
              <a:xfrm>
                <a:off x="-1135101" y="5551995"/>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grpSp>
        <p:nvGrpSpPr>
          <p:cNvPr id="22" name="Group 21"/>
          <p:cNvGrpSpPr/>
          <p:nvPr/>
        </p:nvGrpSpPr>
        <p:grpSpPr>
          <a:xfrm>
            <a:off x="1213720" y="2995021"/>
            <a:ext cx="2729955" cy="853108"/>
            <a:chOff x="-3239972" y="3863724"/>
            <a:chExt cx="3144788" cy="982743"/>
          </a:xfrm>
        </p:grpSpPr>
        <p:grpSp>
          <p:nvGrpSpPr>
            <p:cNvPr id="23" name="Group 3"/>
            <p:cNvGrpSpPr>
              <a:grpSpLocks/>
            </p:cNvGrpSpPr>
            <p:nvPr/>
          </p:nvGrpSpPr>
          <p:grpSpPr bwMode="auto">
            <a:xfrm>
              <a:off x="-3030205" y="3863724"/>
              <a:ext cx="2724356" cy="377162"/>
              <a:chOff x="2224690" y="3755280"/>
              <a:chExt cx="4887310" cy="676582"/>
            </a:xfrm>
          </p:grpSpPr>
          <p:sp>
            <p:nvSpPr>
              <p:cNvPr id="30"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1"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2"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3"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4"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5"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6"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7"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8"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24" name="Rounded Rectangle 20"/>
            <p:cNvSpPr>
              <a:spLocks noChangeArrowheads="1"/>
            </p:cNvSpPr>
            <p:nvPr/>
          </p:nvSpPr>
          <p:spPr bwMode="auto">
            <a:xfrm>
              <a:off x="-2430519" y="4034020"/>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5" name="Rounded Rectangle 2"/>
            <p:cNvSpPr>
              <a:spLocks noChangeArrowheads="1"/>
            </p:cNvSpPr>
            <p:nvPr/>
          </p:nvSpPr>
          <p:spPr bwMode="auto">
            <a:xfrm>
              <a:off x="-2109690" y="4587058"/>
              <a:ext cx="883337" cy="4958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6" name="Trapezoid 25"/>
            <p:cNvSpPr/>
            <p:nvPr/>
          </p:nvSpPr>
          <p:spPr bwMode="auto">
            <a:xfrm>
              <a:off x="-1807347" y="4099580"/>
              <a:ext cx="277353" cy="48919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27" name="Oval 26"/>
            <p:cNvSpPr>
              <a:spLocks noChangeAspect="1"/>
            </p:cNvSpPr>
            <p:nvPr/>
          </p:nvSpPr>
          <p:spPr bwMode="auto">
            <a:xfrm>
              <a:off x="-1693689" y="4168284"/>
              <a:ext cx="51336" cy="50465"/>
            </a:xfrm>
            <a:prstGeom prst="ellipse">
              <a:avLst/>
            </a:prstGeom>
            <a:solidFill>
              <a:srgbClr val="FF8000"/>
            </a:solidFill>
            <a:ln w="9525">
              <a:solidFill>
                <a:schemeClr val="tx1"/>
              </a:solidFill>
              <a:round/>
              <a:headEnd/>
              <a:tailEnd/>
            </a:ln>
          </p:spPr>
          <p:txBody>
            <a:bodyPr/>
            <a:lstStyle/>
            <a:p>
              <a:endParaRPr lang="en-US"/>
            </a:p>
          </p:txBody>
        </p:sp>
        <p:sp>
          <p:nvSpPr>
            <p:cNvPr id="28" name="Rectangle 27"/>
            <p:cNvSpPr/>
            <p:nvPr/>
          </p:nvSpPr>
          <p:spPr bwMode="auto">
            <a:xfrm>
              <a:off x="-3239972" y="4645550"/>
              <a:ext cx="3144788" cy="20091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29" name="Rounded Rectangle 20"/>
            <p:cNvSpPr>
              <a:spLocks noChangeArrowheads="1"/>
            </p:cNvSpPr>
            <p:nvPr/>
          </p:nvSpPr>
          <p:spPr bwMode="auto">
            <a:xfrm>
              <a:off x="-1193366" y="4042112"/>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58" name="Group 57"/>
          <p:cNvGrpSpPr/>
          <p:nvPr/>
        </p:nvGrpSpPr>
        <p:grpSpPr>
          <a:xfrm>
            <a:off x="1213720" y="1120129"/>
            <a:ext cx="2729955" cy="853108"/>
            <a:chOff x="1374984" y="2826345"/>
            <a:chExt cx="2729955" cy="853108"/>
          </a:xfrm>
        </p:grpSpPr>
        <p:sp>
          <p:nvSpPr>
            <p:cNvPr id="40" name="Rounded Rectangle 2"/>
            <p:cNvSpPr>
              <a:spLocks noChangeArrowheads="1"/>
            </p:cNvSpPr>
            <p:nvPr/>
          </p:nvSpPr>
          <p:spPr bwMode="auto">
            <a:xfrm>
              <a:off x="2356169" y="3454263"/>
              <a:ext cx="766815" cy="4304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1" name="Trapezoid 40"/>
            <p:cNvSpPr/>
            <p:nvPr/>
          </p:nvSpPr>
          <p:spPr bwMode="auto">
            <a:xfrm>
              <a:off x="2618630" y="3031089"/>
              <a:ext cx="240767" cy="424660"/>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42" name="Rectangle 41"/>
            <p:cNvSpPr/>
            <p:nvPr/>
          </p:nvSpPr>
          <p:spPr bwMode="auto">
            <a:xfrm>
              <a:off x="1374984" y="3505039"/>
              <a:ext cx="2729955" cy="17441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43" name="Group 42"/>
            <p:cNvGrpSpPr/>
            <p:nvPr/>
          </p:nvGrpSpPr>
          <p:grpSpPr>
            <a:xfrm>
              <a:off x="1557080" y="2826345"/>
              <a:ext cx="2364983" cy="327410"/>
              <a:chOff x="-3056316" y="2561410"/>
              <a:chExt cx="2724356" cy="377162"/>
            </a:xfrm>
          </p:grpSpPr>
          <p:grpSp>
            <p:nvGrpSpPr>
              <p:cNvPr id="44" name="Group 3"/>
              <p:cNvGrpSpPr>
                <a:grpSpLocks/>
              </p:cNvGrpSpPr>
              <p:nvPr/>
            </p:nvGrpSpPr>
            <p:grpSpPr bwMode="auto">
              <a:xfrm>
                <a:off x="-3056316" y="2561410"/>
                <a:ext cx="2724356" cy="377162"/>
                <a:chOff x="2224690" y="3755280"/>
                <a:chExt cx="4887310" cy="676582"/>
              </a:xfrm>
            </p:grpSpPr>
            <p:sp>
              <p:nvSpPr>
                <p:cNvPr id="48"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9"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1"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2"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3"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4"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5"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6"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45" name="Rounded Rectangle 20"/>
              <p:cNvSpPr>
                <a:spLocks noChangeArrowheads="1"/>
              </p:cNvSpPr>
              <p:nvPr/>
            </p:nvSpPr>
            <p:spPr bwMode="auto">
              <a:xfrm>
                <a:off x="-2752961" y="2731706"/>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6" name="Oval 45"/>
              <p:cNvSpPr>
                <a:spLocks noChangeAspect="1"/>
              </p:cNvSpPr>
              <p:nvPr/>
            </p:nvSpPr>
            <p:spPr bwMode="auto">
              <a:xfrm>
                <a:off x="-1719800" y="2865970"/>
                <a:ext cx="51336" cy="50465"/>
              </a:xfrm>
              <a:prstGeom prst="ellipse">
                <a:avLst/>
              </a:prstGeom>
              <a:solidFill>
                <a:srgbClr val="FF8000"/>
              </a:solidFill>
              <a:ln w="9525">
                <a:solidFill>
                  <a:schemeClr val="tx1"/>
                </a:solidFill>
                <a:round/>
                <a:headEnd/>
                <a:tailEnd/>
              </a:ln>
            </p:spPr>
            <p:txBody>
              <a:bodyPr/>
              <a:lstStyle/>
              <a:p>
                <a:endParaRPr lang="en-US"/>
              </a:p>
            </p:txBody>
          </p:sp>
          <p:sp>
            <p:nvSpPr>
              <p:cNvPr id="47" name="Rounded Rectangle 20"/>
              <p:cNvSpPr>
                <a:spLocks noChangeArrowheads="1"/>
              </p:cNvSpPr>
              <p:nvPr/>
            </p:nvSpPr>
            <p:spPr bwMode="auto">
              <a:xfrm>
                <a:off x="-1219477" y="2739798"/>
                <a:ext cx="277924" cy="10270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64" name="Left-Right Arrow 63"/>
          <p:cNvSpPr/>
          <p:nvPr/>
        </p:nvSpPr>
        <p:spPr>
          <a:xfrm>
            <a:off x="2043391" y="2675617"/>
            <a:ext cx="1025280" cy="25643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5" name="Up Arrow 64"/>
          <p:cNvSpPr/>
          <p:nvPr/>
        </p:nvSpPr>
        <p:spPr>
          <a:xfrm>
            <a:off x="3718409" y="923070"/>
            <a:ext cx="311025" cy="50525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Up Arrow 65"/>
          <p:cNvSpPr/>
          <p:nvPr/>
        </p:nvSpPr>
        <p:spPr>
          <a:xfrm rot="10800000">
            <a:off x="1123818" y="1377353"/>
            <a:ext cx="311025" cy="42466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Up Arrow 70"/>
          <p:cNvSpPr/>
          <p:nvPr/>
        </p:nvSpPr>
        <p:spPr>
          <a:xfrm>
            <a:off x="1105467" y="4778122"/>
            <a:ext cx="311025" cy="50525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Up Arrow 71"/>
          <p:cNvSpPr/>
          <p:nvPr/>
        </p:nvSpPr>
        <p:spPr>
          <a:xfrm rot="10800000">
            <a:off x="3671128" y="5201592"/>
            <a:ext cx="311025" cy="42466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Smiley Face 73"/>
          <p:cNvSpPr/>
          <p:nvPr/>
        </p:nvSpPr>
        <p:spPr>
          <a:xfrm>
            <a:off x="2381207" y="3476198"/>
            <a:ext cx="395033" cy="39503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5" name="Cross 74"/>
          <p:cNvSpPr/>
          <p:nvPr/>
        </p:nvSpPr>
        <p:spPr>
          <a:xfrm rot="2700000">
            <a:off x="2259526" y="1314522"/>
            <a:ext cx="610909" cy="610909"/>
          </a:xfrm>
          <a:prstGeom prst="plus">
            <a:avLst>
              <a:gd name="adj" fmla="val 3712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6" name="Cross 75"/>
          <p:cNvSpPr/>
          <p:nvPr/>
        </p:nvSpPr>
        <p:spPr>
          <a:xfrm rot="2700000">
            <a:off x="2233695" y="5210046"/>
            <a:ext cx="610909" cy="610909"/>
          </a:xfrm>
          <a:prstGeom prst="plus">
            <a:avLst>
              <a:gd name="adj" fmla="val 3712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7" name="TextBox 76"/>
          <p:cNvSpPr txBox="1"/>
          <p:nvPr/>
        </p:nvSpPr>
        <p:spPr>
          <a:xfrm>
            <a:off x="5226642" y="682258"/>
            <a:ext cx="3460158" cy="4801315"/>
          </a:xfrm>
          <a:prstGeom prst="rect">
            <a:avLst/>
          </a:prstGeom>
          <a:noFill/>
        </p:spPr>
        <p:txBody>
          <a:bodyPr wrap="square" rtlCol="0">
            <a:spAutoFit/>
          </a:bodyPr>
          <a:lstStyle/>
          <a:p>
            <a:r>
              <a:rPr lang="en-US" dirty="0"/>
              <a:t>After the inquiry cycle for Case 12 is complete, the player will consult the log book for further inquiry when that </a:t>
            </a:r>
            <a:r>
              <a:rPr lang="en-US" dirty="0" smtClean="0"/>
              <a:t>mechanic </a:t>
            </a:r>
            <a:r>
              <a:rPr lang="en-US" dirty="0"/>
              <a:t>is </a:t>
            </a:r>
            <a:r>
              <a:rPr lang="en-US" dirty="0" smtClean="0"/>
              <a:t>available.</a:t>
            </a:r>
            <a:endParaRPr lang="en-US" dirty="0"/>
          </a:p>
          <a:p>
            <a:endParaRPr lang="en-US" dirty="0" smtClean="0"/>
          </a:p>
          <a:p>
            <a:endParaRPr lang="en-US" dirty="0"/>
          </a:p>
          <a:p>
            <a:r>
              <a:rPr lang="en-US" dirty="0" smtClean="0"/>
              <a:t>Recording </a:t>
            </a:r>
            <a:r>
              <a:rPr lang="en-US" dirty="0" smtClean="0"/>
              <a:t>especially </a:t>
            </a:r>
            <a:r>
              <a:rPr lang="en-US" dirty="0" smtClean="0">
                <a:solidFill>
                  <a:srgbClr val="0000FF"/>
                </a:solidFill>
              </a:rPr>
              <a:t>“inquiry level” </a:t>
            </a:r>
            <a:r>
              <a:rPr lang="en-US" dirty="0" smtClean="0"/>
              <a:t>solutions in a log book  allows the game to help the player review cases side-by-side. This comparative review makes it much easier for the player to recognize a previously unseen variable. </a:t>
            </a:r>
          </a:p>
          <a:p>
            <a:endParaRPr lang="en-US" dirty="0"/>
          </a:p>
          <a:p>
            <a:r>
              <a:rPr lang="en-US" dirty="0" smtClean="0"/>
              <a:t>This could be essential to encouraging the younger player to “break” Rule I.</a:t>
            </a:r>
            <a:endParaRPr lang="en-US" dirty="0"/>
          </a:p>
        </p:txBody>
      </p:sp>
    </p:spTree>
    <p:extLst>
      <p:ext uri="{BB962C8B-B14F-4D97-AF65-F5344CB8AC3E}">
        <p14:creationId xmlns:p14="http://schemas.microsoft.com/office/powerpoint/2010/main" val="204208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a:t>
            </a:r>
            <a:r>
              <a:rPr lang="en-US" sz="3200" dirty="0" smtClean="0"/>
              <a:t>hallenge case</a:t>
            </a:r>
            <a:br>
              <a:rPr lang="en-US" sz="3200" dirty="0" smtClean="0"/>
            </a:br>
            <a:r>
              <a:rPr lang="en-US" sz="3200" dirty="0" smtClean="0"/>
              <a:t>Same weight, different distance </a:t>
            </a:r>
            <a:br>
              <a:rPr lang="en-US" sz="3200" dirty="0" smtClean="0"/>
            </a:br>
            <a:r>
              <a:rPr lang="en-US" sz="3200" dirty="0" smtClean="0"/>
              <a:t>(Distance Item)</a:t>
            </a:r>
            <a:endParaRPr lang="en-US" sz="3200" dirty="0"/>
          </a:p>
        </p:txBody>
      </p:sp>
      <p:sp>
        <p:nvSpPr>
          <p:cNvPr id="4" name="TextBox 3"/>
          <p:cNvSpPr txBox="1"/>
          <p:nvPr/>
        </p:nvSpPr>
        <p:spPr>
          <a:xfrm>
            <a:off x="1171642" y="4325025"/>
            <a:ext cx="7073212" cy="2308324"/>
          </a:xfrm>
          <a:prstGeom prst="rect">
            <a:avLst/>
          </a:prstGeom>
          <a:noFill/>
        </p:spPr>
        <p:txBody>
          <a:bodyPr wrap="square" rtlCol="0">
            <a:spAutoFit/>
          </a:bodyPr>
          <a:lstStyle/>
          <a:p>
            <a:r>
              <a:rPr lang="en-US" dirty="0" smtClean="0"/>
              <a:t>Missing peg!  Note: the fulcrum is still in the middle and the distance between the pegs, and the position on the pegs, is the same on each side. Only difference between the sides is that one peg is missing on the right.</a:t>
            </a:r>
          </a:p>
          <a:p>
            <a:endParaRPr lang="en-US" dirty="0"/>
          </a:p>
          <a:p>
            <a:r>
              <a:rPr lang="en-US" dirty="0" smtClean="0"/>
              <a:t>This case thwarts a strategy in which students pay attention to “distance from the end” rather than distance from the fulcrum. We have seen students do that (i.e., pay attention to distance from the end), so it is important to include this case.</a:t>
            </a:r>
            <a:endParaRPr lang="en-US" dirty="0"/>
          </a:p>
        </p:txBody>
      </p:sp>
      <p:sp>
        <p:nvSpPr>
          <p:cNvPr id="6" name="Slide Number Placeholder 5"/>
          <p:cNvSpPr>
            <a:spLocks noGrp="1"/>
          </p:cNvSpPr>
          <p:nvPr>
            <p:ph type="sldNum" sz="quarter" idx="12"/>
          </p:nvPr>
        </p:nvSpPr>
        <p:spPr/>
        <p:txBody>
          <a:bodyPr/>
          <a:lstStyle/>
          <a:p>
            <a:fld id="{713EA7E7-29BB-7942-A764-5E493577F8FE}" type="slidenum">
              <a:rPr lang="en-US" smtClean="0"/>
              <a:t>17</a:t>
            </a:fld>
            <a:endParaRPr lang="en-US"/>
          </a:p>
        </p:txBody>
      </p:sp>
      <p:sp>
        <p:nvSpPr>
          <p:cNvPr id="7" name="TextBox 6"/>
          <p:cNvSpPr txBox="1"/>
          <p:nvPr/>
        </p:nvSpPr>
        <p:spPr>
          <a:xfrm>
            <a:off x="317492" y="3194614"/>
            <a:ext cx="909624" cy="369332"/>
          </a:xfrm>
          <a:prstGeom prst="rect">
            <a:avLst/>
          </a:prstGeom>
          <a:noFill/>
        </p:spPr>
        <p:txBody>
          <a:bodyPr wrap="none" rtlCol="0">
            <a:spAutoFit/>
          </a:bodyPr>
          <a:lstStyle/>
          <a:p>
            <a:r>
              <a:rPr lang="en-US" dirty="0" smtClean="0"/>
              <a:t>Case 13</a:t>
            </a:r>
            <a:endParaRPr lang="en-US" dirty="0"/>
          </a:p>
        </p:txBody>
      </p:sp>
      <p:grpSp>
        <p:nvGrpSpPr>
          <p:cNvPr id="3" name="Group 2"/>
          <p:cNvGrpSpPr/>
          <p:nvPr/>
        </p:nvGrpSpPr>
        <p:grpSpPr>
          <a:xfrm>
            <a:off x="2646321" y="2565401"/>
            <a:ext cx="4022720" cy="1257096"/>
            <a:chOff x="2646321" y="1308305"/>
            <a:chExt cx="4022720" cy="1257096"/>
          </a:xfrm>
        </p:grpSpPr>
        <p:sp>
          <p:nvSpPr>
            <p:cNvPr id="18" name="Rounded Rectangle 4"/>
            <p:cNvSpPr>
              <a:spLocks noChangeArrowheads="1"/>
            </p:cNvSpPr>
            <p:nvPr/>
          </p:nvSpPr>
          <p:spPr bwMode="auto">
            <a:xfrm>
              <a:off x="4235490"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5"/>
            <p:cNvSpPr>
              <a:spLocks noChangeArrowheads="1"/>
            </p:cNvSpPr>
            <p:nvPr/>
          </p:nvSpPr>
          <p:spPr bwMode="auto">
            <a:xfrm>
              <a:off x="3842943"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6"/>
            <p:cNvSpPr>
              <a:spLocks noChangeArrowheads="1"/>
            </p:cNvSpPr>
            <p:nvPr/>
          </p:nvSpPr>
          <p:spPr bwMode="auto">
            <a:xfrm>
              <a:off x="3450397"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7"/>
            <p:cNvSpPr>
              <a:spLocks noChangeArrowheads="1"/>
            </p:cNvSpPr>
            <p:nvPr/>
          </p:nvSpPr>
          <p:spPr bwMode="auto">
            <a:xfrm>
              <a:off x="3057851"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3" name="Rounded Rectangle 9"/>
            <p:cNvSpPr>
              <a:spLocks noChangeArrowheads="1"/>
            </p:cNvSpPr>
            <p:nvPr/>
          </p:nvSpPr>
          <p:spPr bwMode="auto">
            <a:xfrm>
              <a:off x="5805674"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4" name="Rounded Rectangle 10"/>
            <p:cNvSpPr>
              <a:spLocks noChangeArrowheads="1"/>
            </p:cNvSpPr>
            <p:nvPr/>
          </p:nvSpPr>
          <p:spPr bwMode="auto">
            <a:xfrm>
              <a:off x="5413128"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5" name="Rounded Rectangle 11"/>
            <p:cNvSpPr>
              <a:spLocks noChangeArrowheads="1"/>
            </p:cNvSpPr>
            <p:nvPr/>
          </p:nvSpPr>
          <p:spPr bwMode="auto">
            <a:xfrm>
              <a:off x="5020582" y="130830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6" name="Rounded Rectangle 12"/>
            <p:cNvSpPr>
              <a:spLocks noChangeArrowheads="1"/>
            </p:cNvSpPr>
            <p:nvPr/>
          </p:nvSpPr>
          <p:spPr bwMode="auto">
            <a:xfrm>
              <a:off x="2914649" y="1667867"/>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 name="Rounded Rectangle 20"/>
            <p:cNvSpPr>
              <a:spLocks noChangeArrowheads="1"/>
            </p:cNvSpPr>
            <p:nvPr/>
          </p:nvSpPr>
          <p:spPr bwMode="auto">
            <a:xfrm>
              <a:off x="2907584" y="152614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1" name="Rounded Rectangle 2"/>
            <p:cNvSpPr>
              <a:spLocks noChangeArrowheads="1"/>
            </p:cNvSpPr>
            <p:nvPr/>
          </p:nvSpPr>
          <p:spPr bwMode="auto">
            <a:xfrm>
              <a:off x="4092145" y="2233572"/>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 name="Trapezoid 11"/>
            <p:cNvSpPr/>
            <p:nvPr/>
          </p:nvSpPr>
          <p:spPr bwMode="auto">
            <a:xfrm>
              <a:off x="4478893" y="1610005"/>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13" name="Oval 14"/>
            <p:cNvSpPr>
              <a:spLocks noChangeAspect="1"/>
            </p:cNvSpPr>
            <p:nvPr/>
          </p:nvSpPr>
          <p:spPr bwMode="auto">
            <a:xfrm>
              <a:off x="4624281" y="1697889"/>
              <a:ext cx="65668" cy="64553"/>
            </a:xfrm>
            <a:prstGeom prst="ellipse">
              <a:avLst/>
            </a:prstGeom>
            <a:solidFill>
              <a:srgbClr val="FF8000"/>
            </a:solidFill>
            <a:ln w="9525">
              <a:solidFill>
                <a:schemeClr val="tx1"/>
              </a:solidFill>
              <a:round/>
              <a:headEnd/>
              <a:tailEnd/>
            </a:ln>
          </p:spPr>
          <p:txBody>
            <a:bodyPr/>
            <a:lstStyle/>
            <a:p>
              <a:endParaRPr lang="en-US"/>
            </a:p>
          </p:txBody>
        </p:sp>
        <p:sp>
          <p:nvSpPr>
            <p:cNvPr id="14" name="Rectangle 13"/>
            <p:cNvSpPr/>
            <p:nvPr/>
          </p:nvSpPr>
          <p:spPr bwMode="auto">
            <a:xfrm>
              <a:off x="2646321" y="2308394"/>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16" name="Rounded Rectangle 20"/>
            <p:cNvSpPr>
              <a:spLocks noChangeArrowheads="1"/>
            </p:cNvSpPr>
            <p:nvPr/>
          </p:nvSpPr>
          <p:spPr bwMode="auto">
            <a:xfrm>
              <a:off x="5661387" y="1536494"/>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71011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13 Inquiry</a:t>
            </a:r>
            <a:endParaRPr lang="en-US" dirty="0"/>
          </a:p>
        </p:txBody>
      </p:sp>
      <p:sp>
        <p:nvSpPr>
          <p:cNvPr id="4" name="Content Placeholder 3"/>
          <p:cNvSpPr>
            <a:spLocks noGrp="1"/>
          </p:cNvSpPr>
          <p:nvPr>
            <p:ph idx="1"/>
          </p:nvPr>
        </p:nvSpPr>
        <p:spPr/>
        <p:txBody>
          <a:bodyPr>
            <a:normAutofit fontScale="55000" lnSpcReduction="20000"/>
          </a:bodyPr>
          <a:lstStyle/>
          <a:p>
            <a:pPr marL="514350" indent="-514350">
              <a:buFont typeface="+mj-lt"/>
              <a:buAutoNum type="arabicPeriod"/>
            </a:pPr>
            <a:r>
              <a:rPr lang="en-US" dirty="0" smtClean="0"/>
              <a:t>This inquiry cycle is the same as Cases 9-12, with the following exceptions</a:t>
            </a:r>
          </a:p>
          <a:p>
            <a:pPr marL="514350" indent="-514350">
              <a:buFont typeface="+mj-lt"/>
              <a:buAutoNum type="arabicPeriod"/>
            </a:pPr>
            <a:r>
              <a:rPr lang="en-US" dirty="0" smtClean="0"/>
              <a:t>In the Explain sections, the questions have different answers to choose from</a:t>
            </a:r>
          </a:p>
          <a:p>
            <a:pPr marL="400050" lvl="1" indent="0">
              <a:buNone/>
            </a:pPr>
            <a:r>
              <a:rPr lang="en-US" b="1" dirty="0" smtClean="0"/>
              <a:t>“Why do you think [insert prediction answer from previous question]?”</a:t>
            </a:r>
          </a:p>
          <a:p>
            <a:pPr marL="514350" indent="-514350">
              <a:buFont typeface="+mj-lt"/>
              <a:buAutoNum type="arabicPeriod"/>
            </a:pPr>
            <a:r>
              <a:rPr lang="en-US" dirty="0" smtClean="0"/>
              <a:t>If the player predicts a tip, the player can respond with the statement and the </a:t>
            </a:r>
            <a:r>
              <a:rPr lang="en-US" u="sng" dirty="0" smtClean="0"/>
              <a:t>explain answer </a:t>
            </a:r>
            <a:r>
              <a:rPr lang="en-US" dirty="0" smtClean="0"/>
              <a:t>choices</a:t>
            </a:r>
          </a:p>
          <a:p>
            <a:pPr marL="400050" lvl="1" indent="0">
              <a:buNone/>
            </a:pPr>
            <a:r>
              <a:rPr lang="en-US" b="1" dirty="0" smtClean="0"/>
              <a:t>“It will tip to the [direction of prediction] because the [</a:t>
            </a:r>
            <a:r>
              <a:rPr lang="en-US" b="1" dirty="0"/>
              <a:t>direction of prediction</a:t>
            </a:r>
            <a:r>
              <a:rPr lang="en-US" b="1" dirty="0" smtClean="0"/>
              <a:t>] side has:”</a:t>
            </a:r>
          </a:p>
          <a:p>
            <a:pPr marL="1314450" lvl="2" indent="-514350"/>
            <a:r>
              <a:rPr lang="en-US" b="1" dirty="0" smtClean="0"/>
              <a:t>Less distance from the end</a:t>
            </a:r>
          </a:p>
          <a:p>
            <a:pPr marL="1314450" lvl="2" indent="-514350"/>
            <a:r>
              <a:rPr lang="en-US" b="1" dirty="0" smtClean="0"/>
              <a:t>More distance from the center</a:t>
            </a:r>
          </a:p>
          <a:p>
            <a:pPr marL="1314450" lvl="2" indent="-514350"/>
            <a:r>
              <a:rPr lang="en-US" b="1" dirty="0" smtClean="0"/>
              <a:t>The same weight</a:t>
            </a:r>
          </a:p>
          <a:p>
            <a:pPr marL="514350" indent="-514350">
              <a:buFont typeface="+mj-lt"/>
              <a:buAutoNum type="arabicPeriod"/>
            </a:pPr>
            <a:r>
              <a:rPr lang="en-US" dirty="0" smtClean="0"/>
              <a:t>If the player predicts a balance, the player can respond with this statement and the </a:t>
            </a:r>
            <a:r>
              <a:rPr lang="en-US" u="sng" dirty="0" smtClean="0"/>
              <a:t>explain answer </a:t>
            </a:r>
            <a:r>
              <a:rPr lang="en-US" dirty="0" smtClean="0"/>
              <a:t>choices:</a:t>
            </a:r>
          </a:p>
          <a:p>
            <a:pPr marL="400050" lvl="1" indent="0">
              <a:buNone/>
            </a:pPr>
            <a:r>
              <a:rPr lang="en-US" b="1" dirty="0" smtClean="0"/>
              <a:t>“It will balance because”</a:t>
            </a:r>
          </a:p>
          <a:p>
            <a:pPr marL="1314450" lvl="2" indent="-514350"/>
            <a:r>
              <a:rPr lang="en-US" b="1" dirty="0" smtClean="0"/>
              <a:t>Both sides have one weight the same distance from the center</a:t>
            </a:r>
          </a:p>
          <a:p>
            <a:pPr marL="1314450" lvl="2" indent="-514350"/>
            <a:r>
              <a:rPr lang="en-US" b="1" dirty="0" smtClean="0"/>
              <a:t>Both side have one weight the same distance from the end</a:t>
            </a:r>
          </a:p>
          <a:p>
            <a:pPr marL="1314450" lvl="2" indent="-514350"/>
            <a:r>
              <a:rPr lang="en-US" b="1" dirty="0" smtClean="0"/>
              <a:t>The left side has more weight</a:t>
            </a:r>
          </a:p>
        </p:txBody>
      </p:sp>
      <p:sp>
        <p:nvSpPr>
          <p:cNvPr id="3" name="Slide Number Placeholder 2"/>
          <p:cNvSpPr>
            <a:spLocks noGrp="1"/>
          </p:cNvSpPr>
          <p:nvPr>
            <p:ph type="sldNum" sz="quarter" idx="12"/>
          </p:nvPr>
        </p:nvSpPr>
        <p:spPr/>
        <p:txBody>
          <a:bodyPr/>
          <a:lstStyle/>
          <a:p>
            <a:fld id="{713EA7E7-29BB-7942-A764-5E493577F8FE}" type="slidenum">
              <a:rPr lang="en-US" smtClean="0"/>
              <a:t>18</a:t>
            </a:fld>
            <a:endParaRPr lang="en-US"/>
          </a:p>
        </p:txBody>
      </p:sp>
    </p:spTree>
    <p:extLst>
      <p:ext uri="{BB962C8B-B14F-4D97-AF65-F5344CB8AC3E}">
        <p14:creationId xmlns:p14="http://schemas.microsoft.com/office/powerpoint/2010/main" val="119513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9769"/>
          </a:xfrm>
        </p:spPr>
        <p:txBody>
          <a:bodyPr>
            <a:noAutofit/>
          </a:bodyPr>
          <a:lstStyle/>
          <a:p>
            <a:r>
              <a:rPr lang="en-US" sz="3200" dirty="0" smtClean="0"/>
              <a:t>Cases Confirming Rule 2 </a:t>
            </a:r>
            <a:br>
              <a:rPr lang="en-US" sz="3200" dirty="0" smtClean="0"/>
            </a:br>
            <a:r>
              <a:rPr lang="en-US" sz="3200" dirty="0" smtClean="0"/>
              <a:t>Same weight, different distance</a:t>
            </a:r>
            <a:br>
              <a:rPr lang="en-US" sz="3200" dirty="0" smtClean="0"/>
            </a:br>
            <a:r>
              <a:rPr lang="en-US" sz="3200" dirty="0" smtClean="0"/>
              <a:t>(Distance Items)</a:t>
            </a:r>
            <a:endParaRPr lang="en-US" sz="3200" dirty="0"/>
          </a:p>
        </p:txBody>
      </p:sp>
      <p:grpSp>
        <p:nvGrpSpPr>
          <p:cNvPr id="23" name="Group 22"/>
          <p:cNvGrpSpPr/>
          <p:nvPr/>
        </p:nvGrpSpPr>
        <p:grpSpPr>
          <a:xfrm>
            <a:off x="2965832" y="2185390"/>
            <a:ext cx="3166609" cy="989562"/>
            <a:chOff x="2812952" y="2547384"/>
            <a:chExt cx="4022720" cy="1257096"/>
          </a:xfrm>
        </p:grpSpPr>
        <p:sp>
          <p:nvSpPr>
            <p:cNvPr id="6" name="Rounded Rectangle 2"/>
            <p:cNvSpPr>
              <a:spLocks noChangeArrowheads="1"/>
            </p:cNvSpPr>
            <p:nvPr/>
          </p:nvSpPr>
          <p:spPr bwMode="auto">
            <a:xfrm>
              <a:off x="4258776" y="3472651"/>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 name="Trapezoid 6"/>
            <p:cNvSpPr/>
            <p:nvPr/>
          </p:nvSpPr>
          <p:spPr bwMode="auto">
            <a:xfrm>
              <a:off x="4645524" y="2849084"/>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grpSp>
          <p:nvGrpSpPr>
            <p:cNvPr id="5" name="Group 4"/>
            <p:cNvGrpSpPr/>
            <p:nvPr/>
          </p:nvGrpSpPr>
          <p:grpSpPr>
            <a:xfrm rot="1016341">
              <a:off x="3081279" y="2547384"/>
              <a:ext cx="3484916" cy="482455"/>
              <a:chOff x="3081279" y="2547384"/>
              <a:chExt cx="3484916" cy="482455"/>
            </a:xfrm>
          </p:grpSpPr>
          <p:grpSp>
            <p:nvGrpSpPr>
              <p:cNvPr id="10" name="Group 3"/>
              <p:cNvGrpSpPr>
                <a:grpSpLocks/>
              </p:cNvGrpSpPr>
              <p:nvPr/>
            </p:nvGrpSpPr>
            <p:grpSpPr bwMode="auto">
              <a:xfrm>
                <a:off x="3081279" y="2547384"/>
                <a:ext cx="3484916" cy="482455"/>
                <a:chOff x="2224690" y="3755280"/>
                <a:chExt cx="4887310" cy="676582"/>
              </a:xfrm>
            </p:grpSpPr>
            <p:sp>
              <p:nvSpPr>
                <p:cNvPr id="14"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6"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7"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8"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2"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1" name="Rounded Rectangle 20"/>
              <p:cNvSpPr>
                <a:spLocks noChangeArrowheads="1"/>
              </p:cNvSpPr>
              <p:nvPr/>
            </p:nvSpPr>
            <p:spPr bwMode="auto">
              <a:xfrm>
                <a:off x="4236974" y="276142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 name="Rounded Rectangle 22"/>
              <p:cNvSpPr>
                <a:spLocks noChangeArrowheads="1"/>
              </p:cNvSpPr>
              <p:nvPr/>
            </p:nvSpPr>
            <p:spPr bwMode="auto">
              <a:xfrm>
                <a:off x="6209551" y="2761427"/>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 name="Oval 14"/>
              <p:cNvSpPr>
                <a:spLocks noChangeAspect="1"/>
              </p:cNvSpPr>
              <p:nvPr/>
            </p:nvSpPr>
            <p:spPr bwMode="auto">
              <a:xfrm>
                <a:off x="4790911" y="2936969"/>
                <a:ext cx="65668" cy="64553"/>
              </a:xfrm>
              <a:prstGeom prst="ellipse">
                <a:avLst/>
              </a:prstGeom>
              <a:solidFill>
                <a:srgbClr val="FF8000"/>
              </a:solidFill>
              <a:ln w="9525">
                <a:solidFill>
                  <a:schemeClr val="tx1"/>
                </a:solidFill>
                <a:round/>
                <a:headEnd/>
                <a:tailEnd/>
              </a:ln>
            </p:spPr>
            <p:txBody>
              <a:bodyPr/>
              <a:lstStyle/>
              <a:p>
                <a:endParaRPr lang="en-US"/>
              </a:p>
            </p:txBody>
          </p:sp>
        </p:grpSp>
        <p:sp>
          <p:nvSpPr>
            <p:cNvPr id="9" name="Rectangle 8"/>
            <p:cNvSpPr/>
            <p:nvPr/>
          </p:nvSpPr>
          <p:spPr bwMode="auto">
            <a:xfrm>
              <a:off x="2812952" y="3547473"/>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sp>
        <p:nvSpPr>
          <p:cNvPr id="42" name="TextBox 41"/>
          <p:cNvSpPr txBox="1"/>
          <p:nvPr/>
        </p:nvSpPr>
        <p:spPr>
          <a:xfrm>
            <a:off x="1052693" y="2618516"/>
            <a:ext cx="909624" cy="369332"/>
          </a:xfrm>
          <a:prstGeom prst="rect">
            <a:avLst/>
          </a:prstGeom>
          <a:noFill/>
        </p:spPr>
        <p:txBody>
          <a:bodyPr wrap="none" rtlCol="0">
            <a:spAutoFit/>
          </a:bodyPr>
          <a:lstStyle/>
          <a:p>
            <a:r>
              <a:rPr lang="en-US" dirty="0" smtClean="0"/>
              <a:t>Case 14</a:t>
            </a:r>
            <a:endParaRPr lang="en-US" dirty="0"/>
          </a:p>
        </p:txBody>
      </p:sp>
      <p:sp>
        <p:nvSpPr>
          <p:cNvPr id="43" name="TextBox 42"/>
          <p:cNvSpPr txBox="1"/>
          <p:nvPr/>
        </p:nvSpPr>
        <p:spPr>
          <a:xfrm>
            <a:off x="1052693" y="4244044"/>
            <a:ext cx="909624" cy="369332"/>
          </a:xfrm>
          <a:prstGeom prst="rect">
            <a:avLst/>
          </a:prstGeom>
          <a:noFill/>
        </p:spPr>
        <p:txBody>
          <a:bodyPr wrap="none" rtlCol="0">
            <a:spAutoFit/>
          </a:bodyPr>
          <a:lstStyle/>
          <a:p>
            <a:r>
              <a:rPr lang="en-US" dirty="0" smtClean="0"/>
              <a:t>Case 15</a:t>
            </a:r>
            <a:endParaRPr lang="en-US" dirty="0"/>
          </a:p>
        </p:txBody>
      </p:sp>
      <p:sp>
        <p:nvSpPr>
          <p:cNvPr id="13" name="TextBox 12"/>
          <p:cNvSpPr txBox="1"/>
          <p:nvPr/>
        </p:nvSpPr>
        <p:spPr>
          <a:xfrm>
            <a:off x="6961447" y="2256079"/>
            <a:ext cx="1725353" cy="646331"/>
          </a:xfrm>
          <a:prstGeom prst="rect">
            <a:avLst/>
          </a:prstGeom>
          <a:noFill/>
        </p:spPr>
        <p:txBody>
          <a:bodyPr wrap="square" rtlCol="0">
            <a:spAutoFit/>
          </a:bodyPr>
          <a:lstStyle/>
          <a:p>
            <a:r>
              <a:rPr lang="en-US" i="1" dirty="0" smtClean="0"/>
              <a:t>Maximum</a:t>
            </a:r>
            <a:r>
              <a:rPr lang="en-US" dirty="0" smtClean="0"/>
              <a:t> distance</a:t>
            </a:r>
            <a:endParaRPr lang="en-US" dirty="0"/>
          </a:p>
        </p:txBody>
      </p:sp>
      <p:sp>
        <p:nvSpPr>
          <p:cNvPr id="44" name="TextBox 43"/>
          <p:cNvSpPr txBox="1"/>
          <p:nvPr/>
        </p:nvSpPr>
        <p:spPr>
          <a:xfrm>
            <a:off x="6961447" y="4039286"/>
            <a:ext cx="1725353" cy="646331"/>
          </a:xfrm>
          <a:prstGeom prst="rect">
            <a:avLst/>
          </a:prstGeom>
          <a:noFill/>
        </p:spPr>
        <p:txBody>
          <a:bodyPr wrap="square" rtlCol="0">
            <a:spAutoFit/>
          </a:bodyPr>
          <a:lstStyle/>
          <a:p>
            <a:r>
              <a:rPr lang="en-US" i="1" dirty="0" smtClean="0"/>
              <a:t>Medium</a:t>
            </a:r>
            <a:r>
              <a:rPr lang="en-US" dirty="0" smtClean="0"/>
              <a:t> distance</a:t>
            </a:r>
            <a:endParaRPr lang="en-US" dirty="0"/>
          </a:p>
        </p:txBody>
      </p:sp>
      <p:sp>
        <p:nvSpPr>
          <p:cNvPr id="3" name="Slide Number Placeholder 2"/>
          <p:cNvSpPr>
            <a:spLocks noGrp="1"/>
          </p:cNvSpPr>
          <p:nvPr>
            <p:ph type="sldNum" sz="quarter" idx="12"/>
          </p:nvPr>
        </p:nvSpPr>
        <p:spPr/>
        <p:txBody>
          <a:bodyPr/>
          <a:lstStyle/>
          <a:p>
            <a:fld id="{946EDC1C-0F8F-7848-BF42-3733C88229EA}" type="slidenum">
              <a:rPr lang="en-US" smtClean="0"/>
              <a:t>19</a:t>
            </a:fld>
            <a:endParaRPr lang="en-US"/>
          </a:p>
        </p:txBody>
      </p:sp>
      <p:grpSp>
        <p:nvGrpSpPr>
          <p:cNvPr id="71" name="Group 70"/>
          <p:cNvGrpSpPr/>
          <p:nvPr/>
        </p:nvGrpSpPr>
        <p:grpSpPr>
          <a:xfrm>
            <a:off x="2980898" y="3883300"/>
            <a:ext cx="3166609" cy="989562"/>
            <a:chOff x="2980898" y="4006823"/>
            <a:chExt cx="3166609" cy="989562"/>
          </a:xfrm>
        </p:grpSpPr>
        <p:sp>
          <p:nvSpPr>
            <p:cNvPr id="25" name="Rounded Rectangle 2"/>
            <p:cNvSpPr>
              <a:spLocks noChangeArrowheads="1"/>
            </p:cNvSpPr>
            <p:nvPr/>
          </p:nvSpPr>
          <p:spPr bwMode="auto">
            <a:xfrm>
              <a:off x="4119023" y="4735176"/>
              <a:ext cx="889467" cy="49924"/>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6" name="Trapezoid 25"/>
            <p:cNvSpPr/>
            <p:nvPr/>
          </p:nvSpPr>
          <p:spPr bwMode="auto">
            <a:xfrm>
              <a:off x="4423464" y="4244315"/>
              <a:ext cx="279278" cy="492584"/>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28" name="Rectangle 27"/>
            <p:cNvSpPr/>
            <p:nvPr/>
          </p:nvSpPr>
          <p:spPr bwMode="auto">
            <a:xfrm>
              <a:off x="2980898" y="4794074"/>
              <a:ext cx="3166609" cy="202311"/>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70" name="Group 69"/>
            <p:cNvGrpSpPr/>
            <p:nvPr/>
          </p:nvGrpSpPr>
          <p:grpSpPr>
            <a:xfrm rot="20560049">
              <a:off x="3192121" y="4006823"/>
              <a:ext cx="2743260" cy="379779"/>
              <a:chOff x="3192121" y="4006823"/>
              <a:chExt cx="2743260" cy="379779"/>
            </a:xfrm>
          </p:grpSpPr>
          <p:grpSp>
            <p:nvGrpSpPr>
              <p:cNvPr id="29" name="Group 3"/>
              <p:cNvGrpSpPr>
                <a:grpSpLocks/>
              </p:cNvGrpSpPr>
              <p:nvPr/>
            </p:nvGrpSpPr>
            <p:grpSpPr bwMode="auto">
              <a:xfrm>
                <a:off x="3192121" y="4006823"/>
                <a:ext cx="2743260" cy="379779"/>
                <a:chOff x="2224690" y="3755280"/>
                <a:chExt cx="4887310" cy="676582"/>
              </a:xfrm>
            </p:grpSpPr>
            <p:sp>
              <p:nvSpPr>
                <p:cNvPr id="33"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4"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5"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6"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7"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8"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9"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0"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1"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30" name="Rounded Rectangle 20"/>
              <p:cNvSpPr>
                <a:spLocks noChangeArrowheads="1"/>
              </p:cNvSpPr>
              <p:nvPr/>
            </p:nvSpPr>
            <p:spPr bwMode="auto">
              <a:xfrm>
                <a:off x="3503018" y="4186449"/>
                <a:ext cx="279852" cy="103414"/>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31" name="Rounded Rectangle 22"/>
              <p:cNvSpPr>
                <a:spLocks noChangeArrowheads="1"/>
              </p:cNvSpPr>
              <p:nvPr/>
            </p:nvSpPr>
            <p:spPr bwMode="auto">
              <a:xfrm>
                <a:off x="4741597" y="4181591"/>
                <a:ext cx="280743" cy="103414"/>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7" name="Oval 14"/>
              <p:cNvSpPr>
                <a:spLocks noChangeAspect="1"/>
              </p:cNvSpPr>
              <p:nvPr/>
            </p:nvSpPr>
            <p:spPr bwMode="auto">
              <a:xfrm>
                <a:off x="4537911" y="4313496"/>
                <a:ext cx="51693" cy="50815"/>
              </a:xfrm>
              <a:prstGeom prst="ellipse">
                <a:avLst/>
              </a:prstGeom>
              <a:solidFill>
                <a:srgbClr val="FF8000"/>
              </a:solidFill>
              <a:ln w="9525">
                <a:solidFill>
                  <a:schemeClr val="tx1"/>
                </a:solidFill>
                <a:round/>
                <a:headEnd/>
                <a:tailEnd/>
              </a:ln>
            </p:spPr>
            <p:txBody>
              <a:bodyPr/>
              <a:lstStyle/>
              <a:p>
                <a:endParaRPr lang="en-US"/>
              </a:p>
            </p:txBody>
          </p:sp>
          <p:sp>
            <p:nvSpPr>
              <p:cNvPr id="45" name="Rounded Rectangle 20"/>
              <p:cNvSpPr>
                <a:spLocks noChangeArrowheads="1"/>
              </p:cNvSpPr>
              <p:nvPr/>
            </p:nvSpPr>
            <p:spPr bwMode="auto">
              <a:xfrm>
                <a:off x="3500797" y="4073149"/>
                <a:ext cx="279852" cy="103414"/>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6" name="Rounded Rectangle 20"/>
              <p:cNvSpPr>
                <a:spLocks noChangeArrowheads="1"/>
              </p:cNvSpPr>
              <p:nvPr/>
            </p:nvSpPr>
            <p:spPr bwMode="auto">
              <a:xfrm>
                <a:off x="4740168" y="4078177"/>
                <a:ext cx="279852" cy="103414"/>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50" name="TextBox 49"/>
          <p:cNvSpPr txBox="1"/>
          <p:nvPr/>
        </p:nvSpPr>
        <p:spPr>
          <a:xfrm>
            <a:off x="1045918" y="6024799"/>
            <a:ext cx="909624" cy="369332"/>
          </a:xfrm>
          <a:prstGeom prst="rect">
            <a:avLst/>
          </a:prstGeom>
          <a:noFill/>
        </p:spPr>
        <p:txBody>
          <a:bodyPr wrap="none" rtlCol="0">
            <a:spAutoFit/>
          </a:bodyPr>
          <a:lstStyle/>
          <a:p>
            <a:r>
              <a:rPr lang="en-US" dirty="0" smtClean="0"/>
              <a:t>Case 16</a:t>
            </a:r>
            <a:endParaRPr lang="en-US" dirty="0"/>
          </a:p>
        </p:txBody>
      </p:sp>
      <p:grpSp>
        <p:nvGrpSpPr>
          <p:cNvPr id="32" name="Group 31"/>
          <p:cNvGrpSpPr/>
          <p:nvPr/>
        </p:nvGrpSpPr>
        <p:grpSpPr>
          <a:xfrm>
            <a:off x="2965832" y="5444084"/>
            <a:ext cx="3166609" cy="1024866"/>
            <a:chOff x="2703329" y="5162201"/>
            <a:chExt cx="4022720" cy="1301945"/>
          </a:xfrm>
        </p:grpSpPr>
        <p:sp>
          <p:nvSpPr>
            <p:cNvPr id="47" name="Rounded Rectangle 2"/>
            <p:cNvSpPr>
              <a:spLocks noChangeArrowheads="1"/>
            </p:cNvSpPr>
            <p:nvPr/>
          </p:nvSpPr>
          <p:spPr bwMode="auto">
            <a:xfrm>
              <a:off x="4149153" y="6132317"/>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8" name="Trapezoid 47"/>
            <p:cNvSpPr/>
            <p:nvPr/>
          </p:nvSpPr>
          <p:spPr bwMode="auto">
            <a:xfrm>
              <a:off x="4535901" y="5508750"/>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49" name="Rectangle 48"/>
            <p:cNvSpPr/>
            <p:nvPr/>
          </p:nvSpPr>
          <p:spPr bwMode="auto">
            <a:xfrm>
              <a:off x="2703329" y="6207139"/>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51" name="Group 50"/>
            <p:cNvGrpSpPr/>
            <p:nvPr/>
          </p:nvGrpSpPr>
          <p:grpSpPr>
            <a:xfrm rot="20556658">
              <a:off x="2971657" y="5162201"/>
              <a:ext cx="3484916" cy="527304"/>
              <a:chOff x="3207055" y="5005620"/>
              <a:chExt cx="3484916" cy="527304"/>
            </a:xfrm>
          </p:grpSpPr>
          <p:grpSp>
            <p:nvGrpSpPr>
              <p:cNvPr id="52" name="Group 3"/>
              <p:cNvGrpSpPr>
                <a:grpSpLocks/>
              </p:cNvGrpSpPr>
              <p:nvPr/>
            </p:nvGrpSpPr>
            <p:grpSpPr bwMode="auto">
              <a:xfrm>
                <a:off x="3207055" y="5050469"/>
                <a:ext cx="3484916" cy="482455"/>
                <a:chOff x="2224690" y="3755280"/>
                <a:chExt cx="4887310" cy="676582"/>
              </a:xfrm>
            </p:grpSpPr>
            <p:sp>
              <p:nvSpPr>
                <p:cNvPr id="60"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1"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2"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3"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4"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5"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6"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7"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8"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53" name="Rounded Rectangle 20"/>
              <p:cNvSpPr>
                <a:spLocks noChangeArrowheads="1"/>
              </p:cNvSpPr>
              <p:nvPr/>
            </p:nvSpPr>
            <p:spPr bwMode="auto">
              <a:xfrm>
                <a:off x="3982495" y="526836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4" name="Rounded Rectangle 22"/>
              <p:cNvSpPr>
                <a:spLocks noChangeArrowheads="1"/>
              </p:cNvSpPr>
              <p:nvPr/>
            </p:nvSpPr>
            <p:spPr bwMode="auto">
              <a:xfrm>
                <a:off x="5175441" y="5272487"/>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5" name="Oval 14"/>
              <p:cNvSpPr>
                <a:spLocks noChangeAspect="1"/>
              </p:cNvSpPr>
              <p:nvPr/>
            </p:nvSpPr>
            <p:spPr bwMode="auto">
              <a:xfrm>
                <a:off x="4916687" y="5440053"/>
                <a:ext cx="65668" cy="64553"/>
              </a:xfrm>
              <a:prstGeom prst="ellipse">
                <a:avLst/>
              </a:prstGeom>
              <a:solidFill>
                <a:srgbClr val="FF8000"/>
              </a:solidFill>
              <a:ln w="9525">
                <a:solidFill>
                  <a:schemeClr val="tx1"/>
                </a:solidFill>
                <a:round/>
                <a:headEnd/>
                <a:tailEnd/>
              </a:ln>
            </p:spPr>
            <p:txBody>
              <a:bodyPr/>
              <a:lstStyle/>
              <a:p>
                <a:endParaRPr lang="en-US"/>
              </a:p>
            </p:txBody>
          </p:sp>
          <p:sp>
            <p:nvSpPr>
              <p:cNvPr id="56" name="Rounded Rectangle 20"/>
              <p:cNvSpPr>
                <a:spLocks noChangeArrowheads="1"/>
              </p:cNvSpPr>
              <p:nvPr/>
            </p:nvSpPr>
            <p:spPr bwMode="auto">
              <a:xfrm>
                <a:off x="3972076" y="513699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7" name="Rounded Rectangle 20"/>
              <p:cNvSpPr>
                <a:spLocks noChangeArrowheads="1"/>
              </p:cNvSpPr>
              <p:nvPr/>
            </p:nvSpPr>
            <p:spPr bwMode="auto">
              <a:xfrm>
                <a:off x="3972076" y="5005620"/>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8" name="Rounded Rectangle 20"/>
              <p:cNvSpPr>
                <a:spLocks noChangeArrowheads="1"/>
              </p:cNvSpPr>
              <p:nvPr/>
            </p:nvSpPr>
            <p:spPr bwMode="auto">
              <a:xfrm>
                <a:off x="5173851" y="513699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9" name="Rounded Rectangle 20"/>
              <p:cNvSpPr>
                <a:spLocks noChangeArrowheads="1"/>
              </p:cNvSpPr>
              <p:nvPr/>
            </p:nvSpPr>
            <p:spPr bwMode="auto">
              <a:xfrm>
                <a:off x="5166675" y="5005620"/>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69" name="TextBox 68"/>
          <p:cNvSpPr txBox="1"/>
          <p:nvPr/>
        </p:nvSpPr>
        <p:spPr>
          <a:xfrm>
            <a:off x="6961447" y="5568274"/>
            <a:ext cx="1725353" cy="646331"/>
          </a:xfrm>
          <a:prstGeom prst="rect">
            <a:avLst/>
          </a:prstGeom>
          <a:noFill/>
        </p:spPr>
        <p:txBody>
          <a:bodyPr wrap="square" rtlCol="0">
            <a:spAutoFit/>
          </a:bodyPr>
          <a:lstStyle/>
          <a:p>
            <a:r>
              <a:rPr lang="en-US" i="1" dirty="0" smtClean="0"/>
              <a:t>Minimum</a:t>
            </a:r>
            <a:r>
              <a:rPr lang="en-US" dirty="0" smtClean="0"/>
              <a:t> distance</a:t>
            </a:r>
            <a:endParaRPr lang="en-US" dirty="0"/>
          </a:p>
        </p:txBody>
      </p:sp>
    </p:spTree>
    <p:extLst>
      <p:ext uri="{BB962C8B-B14F-4D97-AF65-F5344CB8AC3E}">
        <p14:creationId xmlns:p14="http://schemas.microsoft.com/office/powerpoint/2010/main" val="19713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044"/>
            <a:ext cx="8229600" cy="1143000"/>
          </a:xfrm>
        </p:spPr>
        <p:txBody>
          <a:bodyPr/>
          <a:lstStyle/>
          <a:p>
            <a:r>
              <a:rPr lang="en-US" dirty="0" smtClean="0"/>
              <a:t>Siegler Rule 1</a:t>
            </a:r>
            <a:endParaRPr lang="en-US" dirty="0"/>
          </a:p>
        </p:txBody>
      </p:sp>
      <p:sp>
        <p:nvSpPr>
          <p:cNvPr id="3" name="Content Placeholder 2"/>
          <p:cNvSpPr>
            <a:spLocks noGrp="1"/>
          </p:cNvSpPr>
          <p:nvPr>
            <p:ph idx="1"/>
          </p:nvPr>
        </p:nvSpPr>
        <p:spPr>
          <a:xfrm>
            <a:off x="457200" y="1183518"/>
            <a:ext cx="8229600" cy="4525963"/>
          </a:xfrm>
        </p:spPr>
        <p:txBody>
          <a:bodyPr>
            <a:noAutofit/>
          </a:bodyPr>
          <a:lstStyle/>
          <a:p>
            <a:r>
              <a:rPr lang="en-US" sz="2000" dirty="0"/>
              <a:t>Just to recap, Siegler rule 1 </a:t>
            </a:r>
            <a:r>
              <a:rPr lang="en-US" sz="2000" dirty="0" smtClean="0"/>
              <a:t>Rule </a:t>
            </a:r>
            <a:r>
              <a:rPr lang="en-US" sz="2000" dirty="0"/>
              <a:t>1 says: </a:t>
            </a:r>
            <a:endParaRPr lang="en-US" sz="2000" dirty="0" smtClean="0"/>
          </a:p>
          <a:p>
            <a:pPr lvl="1"/>
            <a:r>
              <a:rPr lang="en-US" sz="1600" dirty="0" smtClean="0"/>
              <a:t>if </a:t>
            </a:r>
            <a:r>
              <a:rPr lang="en-US" sz="1600" dirty="0"/>
              <a:t>the weight is the same, the scale </a:t>
            </a:r>
            <a:r>
              <a:rPr lang="en-US" sz="1600" dirty="0" smtClean="0"/>
              <a:t>balances; </a:t>
            </a:r>
            <a:r>
              <a:rPr lang="en-US" sz="1600" dirty="0"/>
              <a:t>if the weight is different, the side with the greater weight goes down</a:t>
            </a:r>
            <a:r>
              <a:rPr lang="en-US" sz="1600" dirty="0" smtClean="0"/>
              <a:t>.</a:t>
            </a:r>
          </a:p>
          <a:p>
            <a:r>
              <a:rPr lang="en-US" sz="2000" dirty="0" smtClean="0"/>
              <a:t>In other words, the rule says:</a:t>
            </a:r>
          </a:p>
          <a:p>
            <a:pPr lvl="1"/>
            <a:r>
              <a:rPr lang="en-US" sz="1600" dirty="0" smtClean="0"/>
              <a:t>to predict what the balance scale will do, go by weight only</a:t>
            </a:r>
          </a:p>
          <a:p>
            <a:pPr lvl="1"/>
            <a:r>
              <a:rPr lang="en-US" sz="1600" dirty="0" smtClean="0"/>
              <a:t>Or:  </a:t>
            </a:r>
            <a:r>
              <a:rPr lang="en-US" sz="1600" dirty="0"/>
              <a:t>to predict what the balance scale will do, </a:t>
            </a:r>
            <a:r>
              <a:rPr lang="en-US" sz="1600" dirty="0" smtClean="0"/>
              <a:t>weight is all that matters</a:t>
            </a:r>
            <a:endParaRPr lang="en-US" sz="1600" dirty="0"/>
          </a:p>
          <a:p>
            <a:r>
              <a:rPr lang="en-US" sz="2000" dirty="0" smtClean="0"/>
              <a:t>This rule captures a very crude level of understanding. It will lead to correct predictions in some cases but to incorrect predictions in may other cases.</a:t>
            </a:r>
          </a:p>
          <a:p>
            <a:r>
              <a:rPr lang="en-US" sz="2000" dirty="0" smtClean="0"/>
              <a:t>The main idea in the game is to initially give students some cases that are consistent with Rule 1 (Cases 1-8 specified below), but then quickly bring in cases that expose the limitations of Rule 1 (i.e., cases in which Rule 1 leads to incorrect predictions;). Initially, the cases that disconfirm Rule 1 should be cases that are consistent with Rule 2.</a:t>
            </a:r>
            <a:r>
              <a:rPr lang="en-US" sz="2000" dirty="0"/>
              <a:t> Cases </a:t>
            </a:r>
            <a:r>
              <a:rPr lang="en-US" sz="2000" dirty="0" smtClean="0"/>
              <a:t>9-12 </a:t>
            </a:r>
            <a:r>
              <a:rPr lang="en-US" sz="2000" dirty="0"/>
              <a:t>specified </a:t>
            </a:r>
            <a:r>
              <a:rPr lang="en-US" sz="2000" dirty="0" smtClean="0"/>
              <a:t>below.</a:t>
            </a:r>
          </a:p>
          <a:p>
            <a:r>
              <a:rPr lang="en-US" sz="2000" dirty="0" smtClean="0"/>
              <a:t>We add a challenge case (Case 13).</a:t>
            </a:r>
          </a:p>
        </p:txBody>
      </p:sp>
      <p:sp>
        <p:nvSpPr>
          <p:cNvPr id="4" name="Slide Number Placeholder 3"/>
          <p:cNvSpPr>
            <a:spLocks noGrp="1"/>
          </p:cNvSpPr>
          <p:nvPr>
            <p:ph type="sldNum" sz="quarter" idx="12"/>
          </p:nvPr>
        </p:nvSpPr>
        <p:spPr/>
        <p:txBody>
          <a:bodyPr/>
          <a:lstStyle/>
          <a:p>
            <a:fld id="{713EA7E7-29BB-7942-A764-5E493577F8FE}" type="slidenum">
              <a:rPr lang="en-US" smtClean="0"/>
              <a:t>2</a:t>
            </a:fld>
            <a:endParaRPr lang="en-US"/>
          </a:p>
        </p:txBody>
      </p:sp>
    </p:spTree>
    <p:extLst>
      <p:ext uri="{BB962C8B-B14F-4D97-AF65-F5344CB8AC3E}">
        <p14:creationId xmlns:p14="http://schemas.microsoft.com/office/powerpoint/2010/main" val="1349904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165"/>
            <a:ext cx="8229600" cy="1829769"/>
          </a:xfrm>
        </p:spPr>
        <p:txBody>
          <a:bodyPr>
            <a:noAutofit/>
          </a:bodyPr>
          <a:lstStyle/>
          <a:p>
            <a:r>
              <a:rPr lang="en-US" sz="3200" dirty="0" smtClean="0"/>
              <a:t>Counter Examples of Rule 2 </a:t>
            </a:r>
            <a:br>
              <a:rPr lang="en-US" sz="3200" dirty="0" smtClean="0"/>
            </a:br>
            <a:r>
              <a:rPr lang="en-US" sz="3200" dirty="0" smtClean="0"/>
              <a:t>different weight, different distance</a:t>
            </a:r>
            <a:br>
              <a:rPr lang="en-US" sz="3200" dirty="0" smtClean="0"/>
            </a:br>
            <a:r>
              <a:rPr lang="en-US" sz="3200" dirty="0" smtClean="0"/>
              <a:t>(Conflict-Weight vs. Conflict-Balance </a:t>
            </a:r>
            <a:br>
              <a:rPr lang="en-US" sz="3200" dirty="0" smtClean="0"/>
            </a:br>
            <a:r>
              <a:rPr lang="en-US" sz="3200" dirty="0" smtClean="0"/>
              <a:t>vs. Conflict-Distance)</a:t>
            </a:r>
            <a:endParaRPr lang="en-US" sz="3200" dirty="0"/>
          </a:p>
        </p:txBody>
      </p:sp>
      <p:sp>
        <p:nvSpPr>
          <p:cNvPr id="42" name="TextBox 41"/>
          <p:cNvSpPr txBox="1"/>
          <p:nvPr/>
        </p:nvSpPr>
        <p:spPr>
          <a:xfrm>
            <a:off x="1012517" y="2457831"/>
            <a:ext cx="1380757" cy="646331"/>
          </a:xfrm>
          <a:prstGeom prst="rect">
            <a:avLst/>
          </a:prstGeom>
          <a:noFill/>
        </p:spPr>
        <p:txBody>
          <a:bodyPr wrap="none" rtlCol="0">
            <a:spAutoFit/>
          </a:bodyPr>
          <a:lstStyle/>
          <a:p>
            <a:r>
              <a:rPr lang="en-US" dirty="0" smtClean="0">
                <a:solidFill>
                  <a:srgbClr val="0000FF"/>
                </a:solidFill>
              </a:rPr>
              <a:t>Case 17</a:t>
            </a:r>
          </a:p>
          <a:p>
            <a:r>
              <a:rPr lang="en-US" dirty="0" smtClean="0">
                <a:solidFill>
                  <a:srgbClr val="0000FF"/>
                </a:solidFill>
              </a:rPr>
              <a:t>Inquiry Level</a:t>
            </a:r>
          </a:p>
        </p:txBody>
      </p:sp>
      <p:sp>
        <p:nvSpPr>
          <p:cNvPr id="3" name="Slide Number Placeholder 2"/>
          <p:cNvSpPr>
            <a:spLocks noGrp="1"/>
          </p:cNvSpPr>
          <p:nvPr>
            <p:ph type="sldNum" sz="quarter" idx="12"/>
          </p:nvPr>
        </p:nvSpPr>
        <p:spPr/>
        <p:txBody>
          <a:bodyPr/>
          <a:lstStyle/>
          <a:p>
            <a:fld id="{946EDC1C-0F8F-7848-BF42-3733C88229EA}" type="slidenum">
              <a:rPr lang="en-US" smtClean="0"/>
              <a:t>20</a:t>
            </a:fld>
            <a:endParaRPr lang="en-US"/>
          </a:p>
        </p:txBody>
      </p:sp>
      <p:sp>
        <p:nvSpPr>
          <p:cNvPr id="49" name="TextBox 48"/>
          <p:cNvSpPr txBox="1"/>
          <p:nvPr/>
        </p:nvSpPr>
        <p:spPr>
          <a:xfrm>
            <a:off x="1012517" y="3961733"/>
            <a:ext cx="1380757" cy="646331"/>
          </a:xfrm>
          <a:prstGeom prst="rect">
            <a:avLst/>
          </a:prstGeom>
          <a:noFill/>
        </p:spPr>
        <p:txBody>
          <a:bodyPr wrap="none" rtlCol="0">
            <a:spAutoFit/>
          </a:bodyPr>
          <a:lstStyle/>
          <a:p>
            <a:r>
              <a:rPr lang="en-US" dirty="0" smtClean="0">
                <a:solidFill>
                  <a:srgbClr val="0000FF"/>
                </a:solidFill>
              </a:rPr>
              <a:t>Case 18</a:t>
            </a:r>
          </a:p>
          <a:p>
            <a:r>
              <a:rPr lang="en-US" dirty="0">
                <a:solidFill>
                  <a:srgbClr val="0000FF"/>
                </a:solidFill>
              </a:rPr>
              <a:t>Inquiry </a:t>
            </a:r>
            <a:r>
              <a:rPr lang="en-US" dirty="0" smtClean="0">
                <a:solidFill>
                  <a:srgbClr val="0000FF"/>
                </a:solidFill>
              </a:rPr>
              <a:t>Level</a:t>
            </a:r>
            <a:endParaRPr lang="en-US" dirty="0">
              <a:solidFill>
                <a:srgbClr val="0000FF"/>
              </a:solidFill>
            </a:endParaRPr>
          </a:p>
        </p:txBody>
      </p:sp>
      <p:grpSp>
        <p:nvGrpSpPr>
          <p:cNvPr id="29" name="Group 28"/>
          <p:cNvGrpSpPr/>
          <p:nvPr/>
        </p:nvGrpSpPr>
        <p:grpSpPr>
          <a:xfrm>
            <a:off x="2866488" y="2204042"/>
            <a:ext cx="3419754" cy="1117016"/>
            <a:chOff x="2866488" y="2204042"/>
            <a:chExt cx="3419754" cy="1117016"/>
          </a:xfrm>
        </p:grpSpPr>
        <p:sp>
          <p:nvSpPr>
            <p:cNvPr id="6" name="Rounded Rectangle 2"/>
            <p:cNvSpPr>
              <a:spLocks noChangeArrowheads="1"/>
            </p:cNvSpPr>
            <p:nvPr/>
          </p:nvSpPr>
          <p:spPr bwMode="auto">
            <a:xfrm>
              <a:off x="4095597" y="3038967"/>
              <a:ext cx="960572" cy="53915"/>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 name="Trapezoid 6"/>
            <p:cNvSpPr/>
            <p:nvPr/>
          </p:nvSpPr>
          <p:spPr bwMode="auto">
            <a:xfrm>
              <a:off x="4424376" y="2508867"/>
              <a:ext cx="301604" cy="531962"/>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 name="Rectangle 8"/>
            <p:cNvSpPr/>
            <p:nvPr/>
          </p:nvSpPr>
          <p:spPr bwMode="auto">
            <a:xfrm>
              <a:off x="2866488" y="3102574"/>
              <a:ext cx="3419754" cy="21848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26" name="Group 25"/>
            <p:cNvGrpSpPr/>
            <p:nvPr/>
          </p:nvGrpSpPr>
          <p:grpSpPr>
            <a:xfrm rot="20548999">
              <a:off x="3094595" y="2204042"/>
              <a:ext cx="2963969" cy="458486"/>
              <a:chOff x="3094595" y="2204042"/>
              <a:chExt cx="2963969" cy="458486"/>
            </a:xfrm>
          </p:grpSpPr>
          <p:grpSp>
            <p:nvGrpSpPr>
              <p:cNvPr id="10" name="Group 3"/>
              <p:cNvGrpSpPr>
                <a:grpSpLocks/>
              </p:cNvGrpSpPr>
              <p:nvPr/>
            </p:nvGrpSpPr>
            <p:grpSpPr bwMode="auto">
              <a:xfrm>
                <a:off x="3094595" y="2252389"/>
                <a:ext cx="2962562" cy="410139"/>
                <a:chOff x="2224690" y="3755280"/>
                <a:chExt cx="4887310" cy="676582"/>
              </a:xfrm>
            </p:grpSpPr>
            <p:sp>
              <p:nvSpPr>
                <p:cNvPr id="14"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6"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7"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8"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2"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1" name="Rounded Rectangle 20"/>
              <p:cNvSpPr>
                <a:spLocks noChangeArrowheads="1"/>
              </p:cNvSpPr>
              <p:nvPr/>
            </p:nvSpPr>
            <p:spPr bwMode="auto">
              <a:xfrm>
                <a:off x="3411059" y="2440309"/>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 name="Rounded Rectangle 22"/>
              <p:cNvSpPr>
                <a:spLocks noChangeArrowheads="1"/>
              </p:cNvSpPr>
              <p:nvPr/>
            </p:nvSpPr>
            <p:spPr bwMode="auto">
              <a:xfrm>
                <a:off x="5753970" y="2449186"/>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 name="Oval 14"/>
              <p:cNvSpPr>
                <a:spLocks noChangeAspect="1"/>
              </p:cNvSpPr>
              <p:nvPr/>
            </p:nvSpPr>
            <p:spPr bwMode="auto">
              <a:xfrm>
                <a:off x="4547970" y="2583578"/>
                <a:ext cx="55825" cy="54877"/>
              </a:xfrm>
              <a:prstGeom prst="ellipse">
                <a:avLst/>
              </a:prstGeom>
              <a:solidFill>
                <a:srgbClr val="FF8000"/>
              </a:solidFill>
              <a:ln w="9525">
                <a:solidFill>
                  <a:schemeClr val="tx1"/>
                </a:solidFill>
                <a:round/>
                <a:headEnd/>
                <a:tailEnd/>
              </a:ln>
            </p:spPr>
            <p:txBody>
              <a:bodyPr/>
              <a:lstStyle/>
              <a:p>
                <a:endParaRPr lang="en-US"/>
              </a:p>
            </p:txBody>
          </p:sp>
          <p:sp>
            <p:nvSpPr>
              <p:cNvPr id="47" name="Rounded Rectangle 22"/>
              <p:cNvSpPr>
                <a:spLocks noChangeArrowheads="1"/>
              </p:cNvSpPr>
              <p:nvPr/>
            </p:nvSpPr>
            <p:spPr bwMode="auto">
              <a:xfrm>
                <a:off x="5755377" y="2330540"/>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5" name="Rounded Rectangle 20"/>
              <p:cNvSpPr>
                <a:spLocks noChangeArrowheads="1"/>
              </p:cNvSpPr>
              <p:nvPr/>
            </p:nvSpPr>
            <p:spPr bwMode="auto">
              <a:xfrm>
                <a:off x="3411059" y="2321788"/>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6" name="Rounded Rectangle 20"/>
              <p:cNvSpPr>
                <a:spLocks noChangeArrowheads="1"/>
              </p:cNvSpPr>
              <p:nvPr/>
            </p:nvSpPr>
            <p:spPr bwMode="auto">
              <a:xfrm>
                <a:off x="3411059" y="2204042"/>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grpSp>
        <p:nvGrpSpPr>
          <p:cNvPr id="13" name="Group 12"/>
          <p:cNvGrpSpPr/>
          <p:nvPr/>
        </p:nvGrpSpPr>
        <p:grpSpPr>
          <a:xfrm>
            <a:off x="2866488" y="3709532"/>
            <a:ext cx="3419754" cy="1117016"/>
            <a:chOff x="2883852" y="3400668"/>
            <a:chExt cx="3419754" cy="1117016"/>
          </a:xfrm>
        </p:grpSpPr>
        <p:sp>
          <p:nvSpPr>
            <p:cNvPr id="54" name="Rounded Rectangle 2"/>
            <p:cNvSpPr>
              <a:spLocks noChangeArrowheads="1"/>
            </p:cNvSpPr>
            <p:nvPr/>
          </p:nvSpPr>
          <p:spPr bwMode="auto">
            <a:xfrm>
              <a:off x="4112961" y="4235593"/>
              <a:ext cx="960572" cy="53915"/>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9" name="Trapezoid 58"/>
            <p:cNvSpPr/>
            <p:nvPr/>
          </p:nvSpPr>
          <p:spPr bwMode="auto">
            <a:xfrm>
              <a:off x="4441740" y="3705493"/>
              <a:ext cx="301604" cy="531962"/>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71" name="Rectangle 70"/>
            <p:cNvSpPr/>
            <p:nvPr/>
          </p:nvSpPr>
          <p:spPr bwMode="auto">
            <a:xfrm>
              <a:off x="2883852" y="4299200"/>
              <a:ext cx="3419754" cy="21848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73" name="Group 3"/>
            <p:cNvGrpSpPr>
              <a:grpSpLocks/>
            </p:cNvGrpSpPr>
            <p:nvPr/>
          </p:nvGrpSpPr>
          <p:grpSpPr bwMode="auto">
            <a:xfrm>
              <a:off x="3111959" y="3449015"/>
              <a:ext cx="2962562" cy="410139"/>
              <a:chOff x="2224690" y="3755280"/>
              <a:chExt cx="4887310" cy="676582"/>
            </a:xfrm>
          </p:grpSpPr>
          <p:sp>
            <p:nvSpPr>
              <p:cNvPr id="80"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1"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2"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3"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4"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5"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6"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7"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8"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74" name="Rounded Rectangle 20"/>
            <p:cNvSpPr>
              <a:spLocks noChangeArrowheads="1"/>
            </p:cNvSpPr>
            <p:nvPr/>
          </p:nvSpPr>
          <p:spPr bwMode="auto">
            <a:xfrm>
              <a:off x="3726098" y="3636935"/>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5" name="Rounded Rectangle 22"/>
            <p:cNvSpPr>
              <a:spLocks noChangeArrowheads="1"/>
            </p:cNvSpPr>
            <p:nvPr/>
          </p:nvSpPr>
          <p:spPr bwMode="auto">
            <a:xfrm>
              <a:off x="5445857" y="3636874"/>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6" name="Oval 14"/>
            <p:cNvSpPr>
              <a:spLocks noChangeAspect="1"/>
            </p:cNvSpPr>
            <p:nvPr/>
          </p:nvSpPr>
          <p:spPr bwMode="auto">
            <a:xfrm>
              <a:off x="4565334" y="3780204"/>
              <a:ext cx="55825" cy="54877"/>
            </a:xfrm>
            <a:prstGeom prst="ellipse">
              <a:avLst/>
            </a:prstGeom>
            <a:solidFill>
              <a:srgbClr val="FF8000"/>
            </a:solidFill>
            <a:ln w="9525">
              <a:solidFill>
                <a:schemeClr val="tx1"/>
              </a:solidFill>
              <a:round/>
              <a:headEnd/>
              <a:tailEnd/>
            </a:ln>
          </p:spPr>
          <p:txBody>
            <a:bodyPr/>
            <a:lstStyle/>
            <a:p>
              <a:endParaRPr lang="en-US"/>
            </a:p>
          </p:txBody>
        </p:sp>
        <p:sp>
          <p:nvSpPr>
            <p:cNvPr id="77" name="Rounded Rectangle 22"/>
            <p:cNvSpPr>
              <a:spLocks noChangeArrowheads="1"/>
            </p:cNvSpPr>
            <p:nvPr/>
          </p:nvSpPr>
          <p:spPr bwMode="auto">
            <a:xfrm>
              <a:off x="5447264" y="3518228"/>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8" name="Rounded Rectangle 20"/>
            <p:cNvSpPr>
              <a:spLocks noChangeArrowheads="1"/>
            </p:cNvSpPr>
            <p:nvPr/>
          </p:nvSpPr>
          <p:spPr bwMode="auto">
            <a:xfrm>
              <a:off x="3726098" y="3518414"/>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9" name="Rounded Rectangle 20"/>
            <p:cNvSpPr>
              <a:spLocks noChangeArrowheads="1"/>
            </p:cNvSpPr>
            <p:nvPr/>
          </p:nvSpPr>
          <p:spPr bwMode="auto">
            <a:xfrm>
              <a:off x="3726098" y="3400668"/>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sp>
        <p:nvSpPr>
          <p:cNvPr id="89" name="TextBox 88"/>
          <p:cNvSpPr txBox="1"/>
          <p:nvPr/>
        </p:nvSpPr>
        <p:spPr>
          <a:xfrm>
            <a:off x="1012517" y="5794867"/>
            <a:ext cx="1380757" cy="646331"/>
          </a:xfrm>
          <a:prstGeom prst="rect">
            <a:avLst/>
          </a:prstGeom>
          <a:noFill/>
        </p:spPr>
        <p:txBody>
          <a:bodyPr wrap="none" rtlCol="0">
            <a:spAutoFit/>
          </a:bodyPr>
          <a:lstStyle/>
          <a:p>
            <a:r>
              <a:rPr lang="en-US" dirty="0" smtClean="0">
                <a:solidFill>
                  <a:srgbClr val="0000FF"/>
                </a:solidFill>
              </a:rPr>
              <a:t>Case 19</a:t>
            </a:r>
          </a:p>
          <a:p>
            <a:r>
              <a:rPr lang="en-US" dirty="0">
                <a:solidFill>
                  <a:srgbClr val="0000FF"/>
                </a:solidFill>
              </a:rPr>
              <a:t>Inquiry </a:t>
            </a:r>
            <a:r>
              <a:rPr lang="en-US" dirty="0" smtClean="0">
                <a:solidFill>
                  <a:srgbClr val="0000FF"/>
                </a:solidFill>
              </a:rPr>
              <a:t>Level</a:t>
            </a:r>
            <a:endParaRPr lang="en-US" dirty="0">
              <a:solidFill>
                <a:srgbClr val="0000FF"/>
              </a:solidFill>
            </a:endParaRPr>
          </a:p>
        </p:txBody>
      </p:sp>
      <p:grpSp>
        <p:nvGrpSpPr>
          <p:cNvPr id="28" name="Group 27"/>
          <p:cNvGrpSpPr/>
          <p:nvPr/>
        </p:nvGrpSpPr>
        <p:grpSpPr>
          <a:xfrm>
            <a:off x="2862948" y="5402156"/>
            <a:ext cx="3419754" cy="1117016"/>
            <a:chOff x="2990493" y="4992937"/>
            <a:chExt cx="3419754" cy="1117016"/>
          </a:xfrm>
        </p:grpSpPr>
        <p:sp>
          <p:nvSpPr>
            <p:cNvPr id="91" name="Rounded Rectangle 2"/>
            <p:cNvSpPr>
              <a:spLocks noChangeArrowheads="1"/>
            </p:cNvSpPr>
            <p:nvPr/>
          </p:nvSpPr>
          <p:spPr bwMode="auto">
            <a:xfrm>
              <a:off x="4219602" y="5827862"/>
              <a:ext cx="960572" cy="53915"/>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2" name="Trapezoid 91"/>
            <p:cNvSpPr/>
            <p:nvPr/>
          </p:nvSpPr>
          <p:spPr bwMode="auto">
            <a:xfrm>
              <a:off x="4548381" y="5297762"/>
              <a:ext cx="301604" cy="531962"/>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3" name="Rectangle 92"/>
            <p:cNvSpPr/>
            <p:nvPr/>
          </p:nvSpPr>
          <p:spPr bwMode="auto">
            <a:xfrm>
              <a:off x="2990493" y="5891469"/>
              <a:ext cx="3419754" cy="21848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27" name="Group 26"/>
            <p:cNvGrpSpPr/>
            <p:nvPr/>
          </p:nvGrpSpPr>
          <p:grpSpPr>
            <a:xfrm rot="1049223">
              <a:off x="3218600" y="4992937"/>
              <a:ext cx="2962562" cy="458486"/>
              <a:chOff x="3218600" y="4992937"/>
              <a:chExt cx="2962562" cy="458486"/>
            </a:xfrm>
          </p:grpSpPr>
          <p:sp>
            <p:nvSpPr>
              <p:cNvPr id="101" name="Rounded Rectangle 4"/>
              <p:cNvSpPr>
                <a:spLocks noChangeArrowheads="1"/>
              </p:cNvSpPr>
              <p:nvPr/>
            </p:nvSpPr>
            <p:spPr bwMode="auto">
              <a:xfrm>
                <a:off x="4341460"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2" name="Rounded Rectangle 5"/>
              <p:cNvSpPr>
                <a:spLocks noChangeArrowheads="1"/>
              </p:cNvSpPr>
              <p:nvPr/>
            </p:nvSpPr>
            <p:spPr bwMode="auto">
              <a:xfrm>
                <a:off x="4007752"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3" name="Rounded Rectangle 6"/>
              <p:cNvSpPr>
                <a:spLocks noChangeArrowheads="1"/>
              </p:cNvSpPr>
              <p:nvPr/>
            </p:nvSpPr>
            <p:spPr bwMode="auto">
              <a:xfrm>
                <a:off x="3674045"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4" name="Rounded Rectangle 7"/>
              <p:cNvSpPr>
                <a:spLocks noChangeArrowheads="1"/>
              </p:cNvSpPr>
              <p:nvPr/>
            </p:nvSpPr>
            <p:spPr bwMode="auto">
              <a:xfrm>
                <a:off x="3340337"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5" name="Rounded Rectangle 8"/>
              <p:cNvSpPr>
                <a:spLocks noChangeArrowheads="1"/>
              </p:cNvSpPr>
              <p:nvPr/>
            </p:nvSpPr>
            <p:spPr bwMode="auto">
              <a:xfrm>
                <a:off x="6009996"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6" name="Rounded Rectangle 9"/>
              <p:cNvSpPr>
                <a:spLocks noChangeArrowheads="1"/>
              </p:cNvSpPr>
              <p:nvPr/>
            </p:nvSpPr>
            <p:spPr bwMode="auto">
              <a:xfrm>
                <a:off x="5676290"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7" name="Rounded Rectangle 10"/>
              <p:cNvSpPr>
                <a:spLocks noChangeArrowheads="1"/>
              </p:cNvSpPr>
              <p:nvPr/>
            </p:nvSpPr>
            <p:spPr bwMode="auto">
              <a:xfrm>
                <a:off x="5342582"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8" name="Rounded Rectangle 11"/>
              <p:cNvSpPr>
                <a:spLocks noChangeArrowheads="1"/>
              </p:cNvSpPr>
              <p:nvPr/>
            </p:nvSpPr>
            <p:spPr bwMode="auto">
              <a:xfrm>
                <a:off x="5008875"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9" name="Rounded Rectangle 12"/>
              <p:cNvSpPr>
                <a:spLocks noChangeArrowheads="1"/>
              </p:cNvSpPr>
              <p:nvPr/>
            </p:nvSpPr>
            <p:spPr bwMode="auto">
              <a:xfrm>
                <a:off x="3218600" y="5346951"/>
                <a:ext cx="2962562" cy="104472"/>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5" name="Rounded Rectangle 20"/>
              <p:cNvSpPr>
                <a:spLocks noChangeArrowheads="1"/>
              </p:cNvSpPr>
              <p:nvPr/>
            </p:nvSpPr>
            <p:spPr bwMode="auto">
              <a:xfrm>
                <a:off x="4213486" y="5229204"/>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6" name="Rounded Rectangle 22"/>
              <p:cNvSpPr>
                <a:spLocks noChangeArrowheads="1"/>
              </p:cNvSpPr>
              <p:nvPr/>
            </p:nvSpPr>
            <p:spPr bwMode="auto">
              <a:xfrm>
                <a:off x="5218577" y="5229143"/>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7" name="Oval 14"/>
              <p:cNvSpPr>
                <a:spLocks noChangeAspect="1"/>
              </p:cNvSpPr>
              <p:nvPr/>
            </p:nvSpPr>
            <p:spPr bwMode="auto">
              <a:xfrm>
                <a:off x="4671975" y="5372473"/>
                <a:ext cx="55825" cy="54877"/>
              </a:xfrm>
              <a:prstGeom prst="ellipse">
                <a:avLst/>
              </a:prstGeom>
              <a:solidFill>
                <a:srgbClr val="FF8000"/>
              </a:solidFill>
              <a:ln w="9525">
                <a:solidFill>
                  <a:schemeClr val="tx1"/>
                </a:solidFill>
                <a:round/>
                <a:headEnd/>
                <a:tailEnd/>
              </a:ln>
            </p:spPr>
            <p:txBody>
              <a:bodyPr/>
              <a:lstStyle/>
              <a:p>
                <a:endParaRPr lang="en-US"/>
              </a:p>
            </p:txBody>
          </p:sp>
          <p:sp>
            <p:nvSpPr>
              <p:cNvPr id="98" name="Rounded Rectangle 22"/>
              <p:cNvSpPr>
                <a:spLocks noChangeArrowheads="1"/>
              </p:cNvSpPr>
              <p:nvPr/>
            </p:nvSpPr>
            <p:spPr bwMode="auto">
              <a:xfrm>
                <a:off x="5219984" y="5110497"/>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9" name="Rounded Rectangle 20"/>
              <p:cNvSpPr>
                <a:spLocks noChangeArrowheads="1"/>
              </p:cNvSpPr>
              <p:nvPr/>
            </p:nvSpPr>
            <p:spPr bwMode="auto">
              <a:xfrm>
                <a:off x="4213486" y="5110683"/>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00" name="Rounded Rectangle 20"/>
              <p:cNvSpPr>
                <a:spLocks noChangeArrowheads="1"/>
              </p:cNvSpPr>
              <p:nvPr/>
            </p:nvSpPr>
            <p:spPr bwMode="auto">
              <a:xfrm>
                <a:off x="4213486" y="4992937"/>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30" name="TextBox 29"/>
          <p:cNvSpPr txBox="1"/>
          <p:nvPr/>
        </p:nvSpPr>
        <p:spPr>
          <a:xfrm>
            <a:off x="6702778" y="2699821"/>
            <a:ext cx="2130778" cy="1477328"/>
          </a:xfrm>
          <a:prstGeom prst="rect">
            <a:avLst/>
          </a:prstGeom>
          <a:noFill/>
        </p:spPr>
        <p:txBody>
          <a:bodyPr wrap="square" rtlCol="0">
            <a:spAutoFit/>
          </a:bodyPr>
          <a:lstStyle/>
          <a:p>
            <a:r>
              <a:rPr lang="en-US" dirty="0" smtClean="0"/>
              <a:t>A player using Rule 2 would usually predict that all three of these cases would tip to the left. </a:t>
            </a:r>
            <a:endParaRPr lang="en-US" dirty="0"/>
          </a:p>
        </p:txBody>
      </p:sp>
    </p:spTree>
    <p:extLst>
      <p:ext uri="{BB962C8B-B14F-4D97-AF65-F5344CB8AC3E}">
        <p14:creationId xmlns:p14="http://schemas.microsoft.com/office/powerpoint/2010/main" val="17721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17-19 Inquiry</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dirty="0" smtClean="0"/>
              <a:t>Repeat the Case 9 inquiry for cases 17, 18, and 19</a:t>
            </a:r>
          </a:p>
          <a:p>
            <a:pPr marL="514350" indent="-514350">
              <a:buFont typeface="+mj-lt"/>
              <a:buAutoNum type="arabicPeriod"/>
            </a:pPr>
            <a:r>
              <a:rPr lang="en-US" dirty="0" smtClean="0"/>
              <a:t>Of course, change the “left” “right” and “balance” to match the actual results</a:t>
            </a:r>
          </a:p>
        </p:txBody>
      </p:sp>
      <p:sp>
        <p:nvSpPr>
          <p:cNvPr id="3" name="Slide Number Placeholder 2"/>
          <p:cNvSpPr>
            <a:spLocks noGrp="1"/>
          </p:cNvSpPr>
          <p:nvPr>
            <p:ph type="sldNum" sz="quarter" idx="12"/>
          </p:nvPr>
        </p:nvSpPr>
        <p:spPr/>
        <p:txBody>
          <a:bodyPr/>
          <a:lstStyle/>
          <a:p>
            <a:fld id="{713EA7E7-29BB-7942-A764-5E493577F8FE}" type="slidenum">
              <a:rPr lang="en-US" smtClean="0"/>
              <a:t>21</a:t>
            </a:fld>
            <a:endParaRPr lang="en-US"/>
          </a:p>
        </p:txBody>
      </p:sp>
    </p:spTree>
    <p:extLst>
      <p:ext uri="{BB962C8B-B14F-4D97-AF65-F5344CB8AC3E}">
        <p14:creationId xmlns:p14="http://schemas.microsoft.com/office/powerpoint/2010/main" val="218727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ded Corner 56"/>
          <p:cNvSpPr/>
          <p:nvPr/>
        </p:nvSpPr>
        <p:spPr>
          <a:xfrm>
            <a:off x="378320" y="167600"/>
            <a:ext cx="4407522" cy="6553875"/>
          </a:xfrm>
          <a:prstGeom prst="foldedCorner">
            <a:avLst/>
          </a:prstGeom>
          <a:solidFill>
            <a:schemeClr val="accent3">
              <a:lumMod val="40000"/>
              <a:lumOff val="60000"/>
            </a:schemeClr>
          </a:solidFill>
          <a:ln/>
        </p:spPr>
        <p:style>
          <a:lnRef idx="3">
            <a:schemeClr val="lt1"/>
          </a:lnRef>
          <a:fillRef idx="1">
            <a:schemeClr val="accent3"/>
          </a:fillRef>
          <a:effectRef idx="1">
            <a:schemeClr val="accent3"/>
          </a:effectRef>
          <a:fontRef idx="minor">
            <a:schemeClr val="lt1"/>
          </a:fontRef>
        </p:style>
        <p:txBody>
          <a:bodyPr/>
          <a:lstStyle/>
          <a:p>
            <a:pPr algn="ctr"/>
            <a:r>
              <a:rPr lang="en-US" sz="2800" dirty="0" smtClean="0">
                <a:ln>
                  <a:solidFill>
                    <a:srgbClr val="008000"/>
                  </a:solidFill>
                </a:ln>
                <a:solidFill>
                  <a:schemeClr val="bg1"/>
                </a:solidFill>
                <a:latin typeface="Gill Sans Ultra Bold"/>
                <a:cs typeface="Gill Sans Ultra Bold"/>
              </a:rPr>
              <a:t>Scientist Log Book</a:t>
            </a:r>
            <a:endParaRPr lang="en-US" sz="2800" dirty="0">
              <a:ln>
                <a:solidFill>
                  <a:srgbClr val="008000"/>
                </a:solidFill>
              </a:ln>
              <a:solidFill>
                <a:schemeClr val="bg1"/>
              </a:solidFill>
              <a:latin typeface="Gill Sans Ultra Bold"/>
              <a:cs typeface="Gill Sans Ultra Bold"/>
            </a:endParaRPr>
          </a:p>
        </p:txBody>
      </p:sp>
      <p:grpSp>
        <p:nvGrpSpPr>
          <p:cNvPr id="67" name="Group 66"/>
          <p:cNvGrpSpPr/>
          <p:nvPr/>
        </p:nvGrpSpPr>
        <p:grpSpPr>
          <a:xfrm>
            <a:off x="858875" y="1119885"/>
            <a:ext cx="3419754" cy="1117016"/>
            <a:chOff x="2866488" y="2204042"/>
            <a:chExt cx="3419754" cy="1117016"/>
          </a:xfrm>
        </p:grpSpPr>
        <p:sp>
          <p:nvSpPr>
            <p:cNvPr id="68" name="Rounded Rectangle 2"/>
            <p:cNvSpPr>
              <a:spLocks noChangeArrowheads="1"/>
            </p:cNvSpPr>
            <p:nvPr/>
          </p:nvSpPr>
          <p:spPr bwMode="auto">
            <a:xfrm>
              <a:off x="4095597" y="3038967"/>
              <a:ext cx="960572" cy="53915"/>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9" name="Trapezoid 68"/>
            <p:cNvSpPr/>
            <p:nvPr/>
          </p:nvSpPr>
          <p:spPr bwMode="auto">
            <a:xfrm>
              <a:off x="4424376" y="2508867"/>
              <a:ext cx="301604" cy="531962"/>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70" name="Rectangle 69"/>
            <p:cNvSpPr/>
            <p:nvPr/>
          </p:nvSpPr>
          <p:spPr bwMode="auto">
            <a:xfrm>
              <a:off x="2866488" y="3102574"/>
              <a:ext cx="3419754" cy="21848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73" name="Group 72"/>
            <p:cNvGrpSpPr/>
            <p:nvPr/>
          </p:nvGrpSpPr>
          <p:grpSpPr>
            <a:xfrm rot="20548999">
              <a:off x="3094595" y="2204042"/>
              <a:ext cx="2963969" cy="458486"/>
              <a:chOff x="3094595" y="2204042"/>
              <a:chExt cx="2963969" cy="458486"/>
            </a:xfrm>
          </p:grpSpPr>
          <p:grpSp>
            <p:nvGrpSpPr>
              <p:cNvPr id="78" name="Group 3"/>
              <p:cNvGrpSpPr>
                <a:grpSpLocks/>
              </p:cNvGrpSpPr>
              <p:nvPr/>
            </p:nvGrpSpPr>
            <p:grpSpPr bwMode="auto">
              <a:xfrm>
                <a:off x="3094595" y="2252389"/>
                <a:ext cx="2962562" cy="410139"/>
                <a:chOff x="2224690" y="3755280"/>
                <a:chExt cx="4887310" cy="676582"/>
              </a:xfrm>
            </p:grpSpPr>
            <p:sp>
              <p:nvSpPr>
                <p:cNvPr id="85"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6"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7"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8"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9"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0"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1"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2"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3"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79" name="Rounded Rectangle 20"/>
              <p:cNvSpPr>
                <a:spLocks noChangeArrowheads="1"/>
              </p:cNvSpPr>
              <p:nvPr/>
            </p:nvSpPr>
            <p:spPr bwMode="auto">
              <a:xfrm>
                <a:off x="3411059" y="2440309"/>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0" name="Rounded Rectangle 22"/>
              <p:cNvSpPr>
                <a:spLocks noChangeArrowheads="1"/>
              </p:cNvSpPr>
              <p:nvPr/>
            </p:nvSpPr>
            <p:spPr bwMode="auto">
              <a:xfrm>
                <a:off x="5753970" y="2449186"/>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1" name="Oval 14"/>
              <p:cNvSpPr>
                <a:spLocks noChangeAspect="1"/>
              </p:cNvSpPr>
              <p:nvPr/>
            </p:nvSpPr>
            <p:spPr bwMode="auto">
              <a:xfrm>
                <a:off x="4547970" y="2583578"/>
                <a:ext cx="55825" cy="54877"/>
              </a:xfrm>
              <a:prstGeom prst="ellipse">
                <a:avLst/>
              </a:prstGeom>
              <a:solidFill>
                <a:srgbClr val="FF8000"/>
              </a:solidFill>
              <a:ln w="9525">
                <a:solidFill>
                  <a:schemeClr val="tx1"/>
                </a:solidFill>
                <a:round/>
                <a:headEnd/>
                <a:tailEnd/>
              </a:ln>
            </p:spPr>
            <p:txBody>
              <a:bodyPr/>
              <a:lstStyle/>
              <a:p>
                <a:endParaRPr lang="en-US"/>
              </a:p>
            </p:txBody>
          </p:sp>
          <p:sp>
            <p:nvSpPr>
              <p:cNvPr id="82" name="Rounded Rectangle 22"/>
              <p:cNvSpPr>
                <a:spLocks noChangeArrowheads="1"/>
              </p:cNvSpPr>
              <p:nvPr/>
            </p:nvSpPr>
            <p:spPr bwMode="auto">
              <a:xfrm>
                <a:off x="5755377" y="2330540"/>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3" name="Rounded Rectangle 20"/>
              <p:cNvSpPr>
                <a:spLocks noChangeArrowheads="1"/>
              </p:cNvSpPr>
              <p:nvPr/>
            </p:nvSpPr>
            <p:spPr bwMode="auto">
              <a:xfrm>
                <a:off x="3411059" y="2321788"/>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4" name="Rounded Rectangle 20"/>
              <p:cNvSpPr>
                <a:spLocks noChangeArrowheads="1"/>
              </p:cNvSpPr>
              <p:nvPr/>
            </p:nvSpPr>
            <p:spPr bwMode="auto">
              <a:xfrm>
                <a:off x="3411059" y="2204042"/>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grpSp>
        <p:nvGrpSpPr>
          <p:cNvPr id="94" name="Group 93"/>
          <p:cNvGrpSpPr/>
          <p:nvPr/>
        </p:nvGrpSpPr>
        <p:grpSpPr>
          <a:xfrm>
            <a:off x="858875" y="2954963"/>
            <a:ext cx="3419754" cy="1117016"/>
            <a:chOff x="2883852" y="3400668"/>
            <a:chExt cx="3419754" cy="1117016"/>
          </a:xfrm>
        </p:grpSpPr>
        <p:sp>
          <p:nvSpPr>
            <p:cNvPr id="95" name="Rounded Rectangle 2"/>
            <p:cNvSpPr>
              <a:spLocks noChangeArrowheads="1"/>
            </p:cNvSpPr>
            <p:nvPr/>
          </p:nvSpPr>
          <p:spPr bwMode="auto">
            <a:xfrm>
              <a:off x="4112961" y="4235593"/>
              <a:ext cx="960572" cy="53915"/>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6" name="Trapezoid 95"/>
            <p:cNvSpPr/>
            <p:nvPr/>
          </p:nvSpPr>
          <p:spPr bwMode="auto">
            <a:xfrm>
              <a:off x="4441740" y="3705493"/>
              <a:ext cx="301604" cy="531962"/>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7" name="Rectangle 96"/>
            <p:cNvSpPr/>
            <p:nvPr/>
          </p:nvSpPr>
          <p:spPr bwMode="auto">
            <a:xfrm>
              <a:off x="2883852" y="4299200"/>
              <a:ext cx="3419754" cy="21848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98" name="Group 3"/>
            <p:cNvGrpSpPr>
              <a:grpSpLocks/>
            </p:cNvGrpSpPr>
            <p:nvPr/>
          </p:nvGrpSpPr>
          <p:grpSpPr bwMode="auto">
            <a:xfrm>
              <a:off x="3111959" y="3449015"/>
              <a:ext cx="2962562" cy="410139"/>
              <a:chOff x="2224690" y="3755280"/>
              <a:chExt cx="4887310" cy="676582"/>
            </a:xfrm>
          </p:grpSpPr>
          <p:sp>
            <p:nvSpPr>
              <p:cNvPr id="105"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6"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7"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8"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9"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0"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1"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2"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3"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99" name="Rounded Rectangle 20"/>
            <p:cNvSpPr>
              <a:spLocks noChangeArrowheads="1"/>
            </p:cNvSpPr>
            <p:nvPr/>
          </p:nvSpPr>
          <p:spPr bwMode="auto">
            <a:xfrm>
              <a:off x="3726098" y="3636935"/>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00" name="Rounded Rectangle 22"/>
            <p:cNvSpPr>
              <a:spLocks noChangeArrowheads="1"/>
            </p:cNvSpPr>
            <p:nvPr/>
          </p:nvSpPr>
          <p:spPr bwMode="auto">
            <a:xfrm>
              <a:off x="5445857" y="3636874"/>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01" name="Oval 14"/>
            <p:cNvSpPr>
              <a:spLocks noChangeAspect="1"/>
            </p:cNvSpPr>
            <p:nvPr/>
          </p:nvSpPr>
          <p:spPr bwMode="auto">
            <a:xfrm>
              <a:off x="4565334" y="3780204"/>
              <a:ext cx="55825" cy="54877"/>
            </a:xfrm>
            <a:prstGeom prst="ellipse">
              <a:avLst/>
            </a:prstGeom>
            <a:solidFill>
              <a:srgbClr val="FF8000"/>
            </a:solidFill>
            <a:ln w="9525">
              <a:solidFill>
                <a:schemeClr val="tx1"/>
              </a:solidFill>
              <a:round/>
              <a:headEnd/>
              <a:tailEnd/>
            </a:ln>
          </p:spPr>
          <p:txBody>
            <a:bodyPr/>
            <a:lstStyle/>
            <a:p>
              <a:endParaRPr lang="en-US"/>
            </a:p>
          </p:txBody>
        </p:sp>
        <p:sp>
          <p:nvSpPr>
            <p:cNvPr id="102" name="Rounded Rectangle 22"/>
            <p:cNvSpPr>
              <a:spLocks noChangeArrowheads="1"/>
            </p:cNvSpPr>
            <p:nvPr/>
          </p:nvSpPr>
          <p:spPr bwMode="auto">
            <a:xfrm>
              <a:off x="5447264" y="3518228"/>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03" name="Rounded Rectangle 20"/>
            <p:cNvSpPr>
              <a:spLocks noChangeArrowheads="1"/>
            </p:cNvSpPr>
            <p:nvPr/>
          </p:nvSpPr>
          <p:spPr bwMode="auto">
            <a:xfrm>
              <a:off x="3726098" y="3518414"/>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04" name="Rounded Rectangle 20"/>
            <p:cNvSpPr>
              <a:spLocks noChangeArrowheads="1"/>
            </p:cNvSpPr>
            <p:nvPr/>
          </p:nvSpPr>
          <p:spPr bwMode="auto">
            <a:xfrm>
              <a:off x="3726098" y="3400668"/>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114" name="Group 113"/>
          <p:cNvGrpSpPr/>
          <p:nvPr/>
        </p:nvGrpSpPr>
        <p:grpSpPr>
          <a:xfrm>
            <a:off x="830861" y="4819230"/>
            <a:ext cx="3419754" cy="1117016"/>
            <a:chOff x="2990493" y="4992937"/>
            <a:chExt cx="3419754" cy="1117016"/>
          </a:xfrm>
        </p:grpSpPr>
        <p:sp>
          <p:nvSpPr>
            <p:cNvPr id="115" name="Rounded Rectangle 2"/>
            <p:cNvSpPr>
              <a:spLocks noChangeArrowheads="1"/>
            </p:cNvSpPr>
            <p:nvPr/>
          </p:nvSpPr>
          <p:spPr bwMode="auto">
            <a:xfrm>
              <a:off x="4219602" y="5827862"/>
              <a:ext cx="960572" cy="53915"/>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6" name="Trapezoid 115"/>
            <p:cNvSpPr/>
            <p:nvPr/>
          </p:nvSpPr>
          <p:spPr bwMode="auto">
            <a:xfrm>
              <a:off x="4548381" y="5297762"/>
              <a:ext cx="301604" cy="531962"/>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117" name="Rectangle 116"/>
            <p:cNvSpPr/>
            <p:nvPr/>
          </p:nvSpPr>
          <p:spPr bwMode="auto">
            <a:xfrm>
              <a:off x="2990493" y="5891469"/>
              <a:ext cx="3419754" cy="218484"/>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118" name="Group 117"/>
            <p:cNvGrpSpPr/>
            <p:nvPr/>
          </p:nvGrpSpPr>
          <p:grpSpPr>
            <a:xfrm rot="1049223">
              <a:off x="3218600" y="4992937"/>
              <a:ext cx="2962562" cy="458486"/>
              <a:chOff x="3218600" y="4992937"/>
              <a:chExt cx="2962562" cy="458486"/>
            </a:xfrm>
          </p:grpSpPr>
          <p:sp>
            <p:nvSpPr>
              <p:cNvPr id="119" name="Rounded Rectangle 4"/>
              <p:cNvSpPr>
                <a:spLocks noChangeArrowheads="1"/>
              </p:cNvSpPr>
              <p:nvPr/>
            </p:nvSpPr>
            <p:spPr bwMode="auto">
              <a:xfrm>
                <a:off x="4341460"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0" name="Rounded Rectangle 5"/>
              <p:cNvSpPr>
                <a:spLocks noChangeArrowheads="1"/>
              </p:cNvSpPr>
              <p:nvPr/>
            </p:nvSpPr>
            <p:spPr bwMode="auto">
              <a:xfrm>
                <a:off x="4007752"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1" name="Rounded Rectangle 6"/>
              <p:cNvSpPr>
                <a:spLocks noChangeArrowheads="1"/>
              </p:cNvSpPr>
              <p:nvPr/>
            </p:nvSpPr>
            <p:spPr bwMode="auto">
              <a:xfrm>
                <a:off x="3674045"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2" name="Rounded Rectangle 7"/>
              <p:cNvSpPr>
                <a:spLocks noChangeArrowheads="1"/>
              </p:cNvSpPr>
              <p:nvPr/>
            </p:nvSpPr>
            <p:spPr bwMode="auto">
              <a:xfrm>
                <a:off x="3340337"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3" name="Rounded Rectangle 8"/>
              <p:cNvSpPr>
                <a:spLocks noChangeArrowheads="1"/>
              </p:cNvSpPr>
              <p:nvPr/>
            </p:nvSpPr>
            <p:spPr bwMode="auto">
              <a:xfrm>
                <a:off x="6009996"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4" name="Rounded Rectangle 9"/>
              <p:cNvSpPr>
                <a:spLocks noChangeArrowheads="1"/>
              </p:cNvSpPr>
              <p:nvPr/>
            </p:nvSpPr>
            <p:spPr bwMode="auto">
              <a:xfrm>
                <a:off x="5676290"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5" name="Rounded Rectangle 10"/>
              <p:cNvSpPr>
                <a:spLocks noChangeArrowheads="1"/>
              </p:cNvSpPr>
              <p:nvPr/>
            </p:nvSpPr>
            <p:spPr bwMode="auto">
              <a:xfrm>
                <a:off x="5342582"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6" name="Rounded Rectangle 11"/>
              <p:cNvSpPr>
                <a:spLocks noChangeArrowheads="1"/>
              </p:cNvSpPr>
              <p:nvPr/>
            </p:nvSpPr>
            <p:spPr bwMode="auto">
              <a:xfrm>
                <a:off x="5008875" y="5041284"/>
                <a:ext cx="50484" cy="326617"/>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7" name="Rounded Rectangle 12"/>
              <p:cNvSpPr>
                <a:spLocks noChangeArrowheads="1"/>
              </p:cNvSpPr>
              <p:nvPr/>
            </p:nvSpPr>
            <p:spPr bwMode="auto">
              <a:xfrm>
                <a:off x="3218600" y="5346951"/>
                <a:ext cx="2962562" cy="104472"/>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8" name="Rounded Rectangle 20"/>
              <p:cNvSpPr>
                <a:spLocks noChangeArrowheads="1"/>
              </p:cNvSpPr>
              <p:nvPr/>
            </p:nvSpPr>
            <p:spPr bwMode="auto">
              <a:xfrm>
                <a:off x="4213486" y="5229204"/>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9" name="Rounded Rectangle 22"/>
              <p:cNvSpPr>
                <a:spLocks noChangeArrowheads="1"/>
              </p:cNvSpPr>
              <p:nvPr/>
            </p:nvSpPr>
            <p:spPr bwMode="auto">
              <a:xfrm>
                <a:off x="5218577" y="5229143"/>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30" name="Oval 14"/>
              <p:cNvSpPr>
                <a:spLocks noChangeAspect="1"/>
              </p:cNvSpPr>
              <p:nvPr/>
            </p:nvSpPr>
            <p:spPr bwMode="auto">
              <a:xfrm>
                <a:off x="4671975" y="5372473"/>
                <a:ext cx="55825" cy="54877"/>
              </a:xfrm>
              <a:prstGeom prst="ellipse">
                <a:avLst/>
              </a:prstGeom>
              <a:solidFill>
                <a:srgbClr val="FF8000"/>
              </a:solidFill>
              <a:ln w="9525">
                <a:solidFill>
                  <a:schemeClr val="tx1"/>
                </a:solidFill>
                <a:round/>
                <a:headEnd/>
                <a:tailEnd/>
              </a:ln>
            </p:spPr>
            <p:txBody>
              <a:bodyPr/>
              <a:lstStyle/>
              <a:p>
                <a:endParaRPr lang="en-US"/>
              </a:p>
            </p:txBody>
          </p:sp>
          <p:sp>
            <p:nvSpPr>
              <p:cNvPr id="131" name="Rounded Rectangle 22"/>
              <p:cNvSpPr>
                <a:spLocks noChangeArrowheads="1"/>
              </p:cNvSpPr>
              <p:nvPr/>
            </p:nvSpPr>
            <p:spPr bwMode="auto">
              <a:xfrm>
                <a:off x="5219984" y="5110497"/>
                <a:ext cx="303187"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32" name="Rounded Rectangle 20"/>
              <p:cNvSpPr>
                <a:spLocks noChangeArrowheads="1"/>
              </p:cNvSpPr>
              <p:nvPr/>
            </p:nvSpPr>
            <p:spPr bwMode="auto">
              <a:xfrm>
                <a:off x="4213486" y="5110683"/>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33" name="Rounded Rectangle 20"/>
              <p:cNvSpPr>
                <a:spLocks noChangeArrowheads="1"/>
              </p:cNvSpPr>
              <p:nvPr/>
            </p:nvSpPr>
            <p:spPr bwMode="auto">
              <a:xfrm>
                <a:off x="4213486" y="4992937"/>
                <a:ext cx="302224" cy="111681"/>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3" name="Slide Number Placeholder 2"/>
          <p:cNvSpPr>
            <a:spLocks noGrp="1"/>
          </p:cNvSpPr>
          <p:nvPr>
            <p:ph type="sldNum" sz="quarter" idx="12"/>
          </p:nvPr>
        </p:nvSpPr>
        <p:spPr/>
        <p:txBody>
          <a:bodyPr/>
          <a:lstStyle/>
          <a:p>
            <a:fld id="{713EA7E7-29BB-7942-A764-5E493577F8FE}" type="slidenum">
              <a:rPr lang="en-US" smtClean="0"/>
              <a:t>22</a:t>
            </a:fld>
            <a:endParaRPr lang="en-US"/>
          </a:p>
        </p:txBody>
      </p:sp>
      <p:sp>
        <p:nvSpPr>
          <p:cNvPr id="64" name="Left-Right Arrow 63"/>
          <p:cNvSpPr/>
          <p:nvPr/>
        </p:nvSpPr>
        <p:spPr>
          <a:xfrm>
            <a:off x="2043391" y="2675617"/>
            <a:ext cx="1025280" cy="25643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5" name="Up Arrow 64"/>
          <p:cNvSpPr/>
          <p:nvPr/>
        </p:nvSpPr>
        <p:spPr>
          <a:xfrm>
            <a:off x="3718409" y="923070"/>
            <a:ext cx="311025" cy="50525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Up Arrow 65"/>
          <p:cNvSpPr/>
          <p:nvPr/>
        </p:nvSpPr>
        <p:spPr>
          <a:xfrm rot="10800000">
            <a:off x="1123818" y="1377353"/>
            <a:ext cx="311025" cy="42466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Up Arrow 70"/>
          <p:cNvSpPr/>
          <p:nvPr/>
        </p:nvSpPr>
        <p:spPr>
          <a:xfrm>
            <a:off x="1105467" y="4778122"/>
            <a:ext cx="311025" cy="50525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Up Arrow 71"/>
          <p:cNvSpPr/>
          <p:nvPr/>
        </p:nvSpPr>
        <p:spPr>
          <a:xfrm rot="10800000">
            <a:off x="3671128" y="5201592"/>
            <a:ext cx="311025" cy="42466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Smiley Face 73"/>
          <p:cNvSpPr/>
          <p:nvPr/>
        </p:nvSpPr>
        <p:spPr>
          <a:xfrm>
            <a:off x="2381207" y="3476198"/>
            <a:ext cx="395033" cy="39503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5" name="Cross 74"/>
          <p:cNvSpPr/>
          <p:nvPr/>
        </p:nvSpPr>
        <p:spPr>
          <a:xfrm rot="2700000">
            <a:off x="2259526" y="1314522"/>
            <a:ext cx="610909" cy="610909"/>
          </a:xfrm>
          <a:prstGeom prst="plus">
            <a:avLst>
              <a:gd name="adj" fmla="val 3712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6" name="Cross 75"/>
          <p:cNvSpPr/>
          <p:nvPr/>
        </p:nvSpPr>
        <p:spPr>
          <a:xfrm rot="2700000">
            <a:off x="2233695" y="5210046"/>
            <a:ext cx="610909" cy="610909"/>
          </a:xfrm>
          <a:prstGeom prst="plus">
            <a:avLst>
              <a:gd name="adj" fmla="val 3712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7" name="TextBox 76"/>
          <p:cNvSpPr txBox="1"/>
          <p:nvPr/>
        </p:nvSpPr>
        <p:spPr>
          <a:xfrm>
            <a:off x="5226642" y="682258"/>
            <a:ext cx="3460158" cy="4524316"/>
          </a:xfrm>
          <a:prstGeom prst="rect">
            <a:avLst/>
          </a:prstGeom>
          <a:noFill/>
        </p:spPr>
        <p:txBody>
          <a:bodyPr wrap="square" rtlCol="0">
            <a:spAutoFit/>
          </a:bodyPr>
          <a:lstStyle/>
          <a:p>
            <a:r>
              <a:rPr lang="en-US" dirty="0"/>
              <a:t>After the inquiry cycle for Case </a:t>
            </a:r>
            <a:r>
              <a:rPr lang="en-US" dirty="0" smtClean="0"/>
              <a:t>19 </a:t>
            </a:r>
            <a:r>
              <a:rPr lang="en-US" dirty="0"/>
              <a:t>is complete, the player will consult the log book for further inquiry when that mechanic is available.</a:t>
            </a:r>
          </a:p>
          <a:p>
            <a:endParaRPr lang="en-US" dirty="0" smtClean="0"/>
          </a:p>
          <a:p>
            <a:r>
              <a:rPr lang="en-US" dirty="0" smtClean="0"/>
              <a:t>Recording </a:t>
            </a:r>
            <a:r>
              <a:rPr lang="en-US" dirty="0" smtClean="0"/>
              <a:t>especially </a:t>
            </a:r>
            <a:r>
              <a:rPr lang="en-US" dirty="0" smtClean="0">
                <a:solidFill>
                  <a:srgbClr val="0000FF"/>
                </a:solidFill>
              </a:rPr>
              <a:t>“inquiry level” </a:t>
            </a:r>
            <a:r>
              <a:rPr lang="en-US" dirty="0" smtClean="0"/>
              <a:t>solutions in a log book  allows the game to help the player review cases side-by-side. This comparative review makes it much easier for the player to recognize a previously unseen variable. </a:t>
            </a:r>
          </a:p>
          <a:p>
            <a:endParaRPr lang="en-US" dirty="0"/>
          </a:p>
          <a:p>
            <a:r>
              <a:rPr lang="en-US" dirty="0" smtClean="0"/>
              <a:t>This could be essential to encouraging the younger player to “break” Rule II.</a:t>
            </a:r>
            <a:endParaRPr lang="en-US" dirty="0"/>
          </a:p>
        </p:txBody>
      </p:sp>
    </p:spTree>
    <p:extLst>
      <p:ext uri="{BB962C8B-B14F-4D97-AF65-F5344CB8AC3E}">
        <p14:creationId xmlns:p14="http://schemas.microsoft.com/office/powerpoint/2010/main" val="28522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29769"/>
          </a:xfrm>
        </p:spPr>
        <p:txBody>
          <a:bodyPr>
            <a:noAutofit/>
          </a:bodyPr>
          <a:lstStyle/>
          <a:p>
            <a:r>
              <a:rPr lang="en-US" sz="3600" dirty="0" smtClean="0"/>
              <a:t>Cases Correctly Predicted for the Wrong Reason Using Rules 1 &amp; 2</a:t>
            </a:r>
            <a:br>
              <a:rPr lang="en-US" sz="3600" dirty="0" smtClean="0"/>
            </a:br>
            <a:r>
              <a:rPr lang="en-US" sz="3600" dirty="0" smtClean="0"/>
              <a:t>different weight, different distance</a:t>
            </a:r>
            <a:br>
              <a:rPr lang="en-US" sz="3600" dirty="0" smtClean="0"/>
            </a:br>
            <a:r>
              <a:rPr lang="en-US" sz="3600" dirty="0" smtClean="0"/>
              <a:t>(Conflict-Weight)</a:t>
            </a:r>
            <a:endParaRPr lang="en-US" sz="3600" dirty="0"/>
          </a:p>
        </p:txBody>
      </p:sp>
      <p:sp>
        <p:nvSpPr>
          <p:cNvPr id="42" name="TextBox 41"/>
          <p:cNvSpPr txBox="1"/>
          <p:nvPr/>
        </p:nvSpPr>
        <p:spPr>
          <a:xfrm>
            <a:off x="1012517" y="3213771"/>
            <a:ext cx="909624" cy="369332"/>
          </a:xfrm>
          <a:prstGeom prst="rect">
            <a:avLst/>
          </a:prstGeom>
          <a:noFill/>
        </p:spPr>
        <p:txBody>
          <a:bodyPr wrap="none" rtlCol="0">
            <a:spAutoFit/>
          </a:bodyPr>
          <a:lstStyle/>
          <a:p>
            <a:r>
              <a:rPr lang="en-US" dirty="0" smtClean="0"/>
              <a:t>Case 20</a:t>
            </a:r>
            <a:endParaRPr lang="en-US" dirty="0"/>
          </a:p>
        </p:txBody>
      </p:sp>
      <p:sp>
        <p:nvSpPr>
          <p:cNvPr id="3" name="Slide Number Placeholder 2"/>
          <p:cNvSpPr>
            <a:spLocks noGrp="1"/>
          </p:cNvSpPr>
          <p:nvPr>
            <p:ph type="sldNum" sz="quarter" idx="12"/>
          </p:nvPr>
        </p:nvSpPr>
        <p:spPr/>
        <p:txBody>
          <a:bodyPr/>
          <a:lstStyle/>
          <a:p>
            <a:fld id="{946EDC1C-0F8F-7848-BF42-3733C88229EA}" type="slidenum">
              <a:rPr lang="en-US" smtClean="0"/>
              <a:t>23</a:t>
            </a:fld>
            <a:endParaRPr lang="en-US"/>
          </a:p>
        </p:txBody>
      </p:sp>
      <p:grpSp>
        <p:nvGrpSpPr>
          <p:cNvPr id="24" name="Group 23"/>
          <p:cNvGrpSpPr/>
          <p:nvPr/>
        </p:nvGrpSpPr>
        <p:grpSpPr>
          <a:xfrm>
            <a:off x="2757309" y="2871576"/>
            <a:ext cx="4022720" cy="1315843"/>
            <a:chOff x="2779551" y="3179794"/>
            <a:chExt cx="4022720" cy="1315843"/>
          </a:xfrm>
        </p:grpSpPr>
        <p:sp>
          <p:nvSpPr>
            <p:cNvPr id="6" name="Rounded Rectangle 2"/>
            <p:cNvSpPr>
              <a:spLocks noChangeArrowheads="1"/>
            </p:cNvSpPr>
            <p:nvPr/>
          </p:nvSpPr>
          <p:spPr bwMode="auto">
            <a:xfrm>
              <a:off x="4225375" y="4163808"/>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 name="Trapezoid 6"/>
            <p:cNvSpPr/>
            <p:nvPr/>
          </p:nvSpPr>
          <p:spPr bwMode="auto">
            <a:xfrm>
              <a:off x="4612123" y="3540241"/>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 name="Rectangle 8"/>
            <p:cNvSpPr/>
            <p:nvPr/>
          </p:nvSpPr>
          <p:spPr bwMode="auto">
            <a:xfrm>
              <a:off x="2779551" y="4238630"/>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23" name="Group 22"/>
            <p:cNvGrpSpPr/>
            <p:nvPr/>
          </p:nvGrpSpPr>
          <p:grpSpPr>
            <a:xfrm rot="1041265">
              <a:off x="3047878" y="3179794"/>
              <a:ext cx="3484916" cy="541202"/>
              <a:chOff x="3047878" y="3179794"/>
              <a:chExt cx="3484916" cy="541202"/>
            </a:xfrm>
          </p:grpSpPr>
          <p:grpSp>
            <p:nvGrpSpPr>
              <p:cNvPr id="10" name="Group 3"/>
              <p:cNvGrpSpPr>
                <a:grpSpLocks/>
              </p:cNvGrpSpPr>
              <p:nvPr/>
            </p:nvGrpSpPr>
            <p:grpSpPr bwMode="auto">
              <a:xfrm>
                <a:off x="3047878" y="3238541"/>
                <a:ext cx="3484916" cy="482455"/>
                <a:chOff x="2224690" y="3755280"/>
                <a:chExt cx="4887310" cy="676582"/>
              </a:xfrm>
            </p:grpSpPr>
            <p:sp>
              <p:nvSpPr>
                <p:cNvPr id="14"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6"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7"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8"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2"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1" name="Rounded Rectangle 20"/>
              <p:cNvSpPr>
                <a:spLocks noChangeArrowheads="1"/>
              </p:cNvSpPr>
              <p:nvPr/>
            </p:nvSpPr>
            <p:spPr bwMode="auto">
              <a:xfrm>
                <a:off x="3441579" y="345258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 name="Rounded Rectangle 22"/>
              <p:cNvSpPr>
                <a:spLocks noChangeArrowheads="1"/>
              </p:cNvSpPr>
              <p:nvPr/>
            </p:nvSpPr>
            <p:spPr bwMode="auto">
              <a:xfrm>
                <a:off x="5440510" y="345952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 name="Oval 14"/>
              <p:cNvSpPr>
                <a:spLocks noChangeAspect="1"/>
              </p:cNvSpPr>
              <p:nvPr/>
            </p:nvSpPr>
            <p:spPr bwMode="auto">
              <a:xfrm>
                <a:off x="4757510" y="3628126"/>
                <a:ext cx="65668" cy="64553"/>
              </a:xfrm>
              <a:prstGeom prst="ellipse">
                <a:avLst/>
              </a:prstGeom>
              <a:solidFill>
                <a:srgbClr val="FF8000"/>
              </a:solidFill>
              <a:ln w="9525">
                <a:solidFill>
                  <a:schemeClr val="tx1"/>
                </a:solidFill>
                <a:round/>
                <a:headEnd/>
                <a:tailEnd/>
              </a:ln>
            </p:spPr>
            <p:txBody>
              <a:bodyPr/>
              <a:lstStyle/>
              <a:p>
                <a:endParaRPr lang="en-US"/>
              </a:p>
            </p:txBody>
          </p:sp>
          <p:sp>
            <p:nvSpPr>
              <p:cNvPr id="47" name="Rounded Rectangle 22"/>
              <p:cNvSpPr>
                <a:spLocks noChangeArrowheads="1"/>
              </p:cNvSpPr>
              <p:nvPr/>
            </p:nvSpPr>
            <p:spPr bwMode="auto">
              <a:xfrm>
                <a:off x="5442165" y="3319958"/>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8" name="Rounded Rectangle 22"/>
              <p:cNvSpPr>
                <a:spLocks noChangeArrowheads="1"/>
              </p:cNvSpPr>
              <p:nvPr/>
            </p:nvSpPr>
            <p:spPr bwMode="auto">
              <a:xfrm>
                <a:off x="5438306" y="317979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49" name="TextBox 48"/>
          <p:cNvSpPr txBox="1"/>
          <p:nvPr/>
        </p:nvSpPr>
        <p:spPr>
          <a:xfrm>
            <a:off x="1012517" y="5313504"/>
            <a:ext cx="909624" cy="369332"/>
          </a:xfrm>
          <a:prstGeom prst="rect">
            <a:avLst/>
          </a:prstGeom>
          <a:noFill/>
        </p:spPr>
        <p:txBody>
          <a:bodyPr wrap="none" rtlCol="0">
            <a:spAutoFit/>
          </a:bodyPr>
          <a:lstStyle/>
          <a:p>
            <a:r>
              <a:rPr lang="en-US" dirty="0" smtClean="0"/>
              <a:t>Case 21</a:t>
            </a:r>
            <a:endParaRPr lang="en-US" dirty="0"/>
          </a:p>
        </p:txBody>
      </p:sp>
      <p:grpSp>
        <p:nvGrpSpPr>
          <p:cNvPr id="70" name="Group 69"/>
          <p:cNvGrpSpPr/>
          <p:nvPr/>
        </p:nvGrpSpPr>
        <p:grpSpPr>
          <a:xfrm>
            <a:off x="2779551" y="5029467"/>
            <a:ext cx="4022720" cy="1257096"/>
            <a:chOff x="2779551" y="4656144"/>
            <a:chExt cx="4022720" cy="1257096"/>
          </a:xfrm>
        </p:grpSpPr>
        <p:sp>
          <p:nvSpPr>
            <p:cNvPr id="51" name="Rounded Rectangle 2"/>
            <p:cNvSpPr>
              <a:spLocks noChangeArrowheads="1"/>
            </p:cNvSpPr>
            <p:nvPr/>
          </p:nvSpPr>
          <p:spPr bwMode="auto">
            <a:xfrm>
              <a:off x="4225375" y="5581411"/>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2" name="Trapezoid 51"/>
            <p:cNvSpPr/>
            <p:nvPr/>
          </p:nvSpPr>
          <p:spPr bwMode="auto">
            <a:xfrm>
              <a:off x="4612123" y="4957844"/>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53" name="Rectangle 52"/>
            <p:cNvSpPr/>
            <p:nvPr/>
          </p:nvSpPr>
          <p:spPr bwMode="auto">
            <a:xfrm>
              <a:off x="2779551" y="5656233"/>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32" name="Group 31"/>
            <p:cNvGrpSpPr/>
            <p:nvPr/>
          </p:nvGrpSpPr>
          <p:grpSpPr>
            <a:xfrm rot="20571902">
              <a:off x="3047878" y="4656144"/>
              <a:ext cx="3484916" cy="482455"/>
              <a:chOff x="3047878" y="4656144"/>
              <a:chExt cx="3484916" cy="482455"/>
            </a:xfrm>
          </p:grpSpPr>
          <p:grpSp>
            <p:nvGrpSpPr>
              <p:cNvPr id="55" name="Group 3"/>
              <p:cNvGrpSpPr>
                <a:grpSpLocks/>
              </p:cNvGrpSpPr>
              <p:nvPr/>
            </p:nvGrpSpPr>
            <p:grpSpPr bwMode="auto">
              <a:xfrm>
                <a:off x="3047878" y="4656144"/>
                <a:ext cx="3484916" cy="482455"/>
                <a:chOff x="2224690" y="3755280"/>
                <a:chExt cx="4887310" cy="676582"/>
              </a:xfrm>
            </p:grpSpPr>
            <p:sp>
              <p:nvSpPr>
                <p:cNvPr id="61"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2"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3"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4"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5"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6"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7"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8"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9"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56" name="Rounded Rectangle 20"/>
              <p:cNvSpPr>
                <a:spLocks noChangeArrowheads="1"/>
              </p:cNvSpPr>
              <p:nvPr/>
            </p:nvSpPr>
            <p:spPr bwMode="auto">
              <a:xfrm>
                <a:off x="3836687" y="487018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7" name="Rounded Rectangle 22"/>
              <p:cNvSpPr>
                <a:spLocks noChangeArrowheads="1"/>
              </p:cNvSpPr>
              <p:nvPr/>
            </p:nvSpPr>
            <p:spPr bwMode="auto">
              <a:xfrm>
                <a:off x="5793285" y="4877127"/>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8" name="Oval 14"/>
              <p:cNvSpPr>
                <a:spLocks noChangeAspect="1"/>
              </p:cNvSpPr>
              <p:nvPr/>
            </p:nvSpPr>
            <p:spPr bwMode="auto">
              <a:xfrm>
                <a:off x="4757510" y="5045729"/>
                <a:ext cx="65668" cy="64553"/>
              </a:xfrm>
              <a:prstGeom prst="ellipse">
                <a:avLst/>
              </a:prstGeom>
              <a:solidFill>
                <a:srgbClr val="FF8000"/>
              </a:solidFill>
              <a:ln w="9525">
                <a:solidFill>
                  <a:schemeClr val="tx1"/>
                </a:solidFill>
                <a:round/>
                <a:headEnd/>
                <a:tailEnd/>
              </a:ln>
            </p:spPr>
            <p:txBody>
              <a:bodyPr/>
              <a:lstStyle/>
              <a:p>
                <a:endParaRPr lang="en-US"/>
              </a:p>
            </p:txBody>
          </p:sp>
          <p:sp>
            <p:nvSpPr>
              <p:cNvPr id="60" name="Rounded Rectangle 22"/>
              <p:cNvSpPr>
                <a:spLocks noChangeArrowheads="1"/>
              </p:cNvSpPr>
              <p:nvPr/>
            </p:nvSpPr>
            <p:spPr bwMode="auto">
              <a:xfrm>
                <a:off x="3837622" y="4732665"/>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val="6992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8887"/>
          </a:xfrm>
        </p:spPr>
        <p:txBody>
          <a:bodyPr>
            <a:noAutofit/>
          </a:bodyPr>
          <a:lstStyle/>
          <a:p>
            <a:r>
              <a:rPr lang="en-US" sz="3600" dirty="0" smtClean="0"/>
              <a:t>Double-distance Cases (Rule 4A)</a:t>
            </a:r>
            <a:endParaRPr lang="en-US" sz="3600" dirty="0"/>
          </a:p>
        </p:txBody>
      </p:sp>
      <p:sp>
        <p:nvSpPr>
          <p:cNvPr id="3" name="Slide Number Placeholder 2"/>
          <p:cNvSpPr>
            <a:spLocks noGrp="1"/>
          </p:cNvSpPr>
          <p:nvPr>
            <p:ph type="sldNum" sz="quarter" idx="12"/>
          </p:nvPr>
        </p:nvSpPr>
        <p:spPr/>
        <p:txBody>
          <a:bodyPr/>
          <a:lstStyle/>
          <a:p>
            <a:fld id="{946EDC1C-0F8F-7848-BF42-3733C88229EA}" type="slidenum">
              <a:rPr lang="en-US" smtClean="0"/>
              <a:t>24</a:t>
            </a:fld>
            <a:endParaRPr lang="en-US"/>
          </a:p>
        </p:txBody>
      </p:sp>
      <p:sp>
        <p:nvSpPr>
          <p:cNvPr id="49" name="TextBox 48"/>
          <p:cNvSpPr txBox="1"/>
          <p:nvPr/>
        </p:nvSpPr>
        <p:spPr>
          <a:xfrm>
            <a:off x="1012517" y="5625985"/>
            <a:ext cx="800219" cy="369332"/>
          </a:xfrm>
          <a:prstGeom prst="rect">
            <a:avLst/>
          </a:prstGeom>
          <a:noFill/>
        </p:spPr>
        <p:txBody>
          <a:bodyPr wrap="none" rtlCol="0">
            <a:spAutoFit/>
          </a:bodyPr>
          <a:lstStyle/>
          <a:p>
            <a:r>
              <a:rPr lang="en-US" dirty="0" smtClean="0"/>
              <a:t>Case C</a:t>
            </a:r>
            <a:endParaRPr lang="en-US" dirty="0"/>
          </a:p>
        </p:txBody>
      </p:sp>
      <p:grpSp>
        <p:nvGrpSpPr>
          <p:cNvPr id="25" name="Group 24"/>
          <p:cNvGrpSpPr/>
          <p:nvPr/>
        </p:nvGrpSpPr>
        <p:grpSpPr>
          <a:xfrm>
            <a:off x="2773781" y="4949888"/>
            <a:ext cx="4022720" cy="1315843"/>
            <a:chOff x="2773781" y="3086562"/>
            <a:chExt cx="4022720" cy="1315843"/>
          </a:xfrm>
        </p:grpSpPr>
        <p:sp>
          <p:nvSpPr>
            <p:cNvPr id="46" name="Rounded Rectangle 2"/>
            <p:cNvSpPr>
              <a:spLocks noChangeArrowheads="1"/>
            </p:cNvSpPr>
            <p:nvPr/>
          </p:nvSpPr>
          <p:spPr bwMode="auto">
            <a:xfrm>
              <a:off x="4219605" y="4070576"/>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Trapezoid 49"/>
            <p:cNvSpPr/>
            <p:nvPr/>
          </p:nvSpPr>
          <p:spPr bwMode="auto">
            <a:xfrm>
              <a:off x="4606353" y="3447009"/>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54" name="Rectangle 53"/>
            <p:cNvSpPr/>
            <p:nvPr/>
          </p:nvSpPr>
          <p:spPr bwMode="auto">
            <a:xfrm>
              <a:off x="2773781" y="4145398"/>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59" name="Group 58"/>
            <p:cNvGrpSpPr/>
            <p:nvPr/>
          </p:nvGrpSpPr>
          <p:grpSpPr>
            <a:xfrm rot="1034602">
              <a:off x="3042108" y="3086562"/>
              <a:ext cx="3484916" cy="541202"/>
              <a:chOff x="3047878" y="3179794"/>
              <a:chExt cx="3484916" cy="541202"/>
            </a:xfrm>
          </p:grpSpPr>
          <p:grpSp>
            <p:nvGrpSpPr>
              <p:cNvPr id="71" name="Group 3"/>
              <p:cNvGrpSpPr>
                <a:grpSpLocks/>
              </p:cNvGrpSpPr>
              <p:nvPr/>
            </p:nvGrpSpPr>
            <p:grpSpPr bwMode="auto">
              <a:xfrm>
                <a:off x="3047878" y="3238541"/>
                <a:ext cx="3484916" cy="482455"/>
                <a:chOff x="2224690" y="3755280"/>
                <a:chExt cx="4887310" cy="676582"/>
              </a:xfrm>
            </p:grpSpPr>
            <p:sp>
              <p:nvSpPr>
                <p:cNvPr id="77"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8"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9"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0"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1"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2"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3"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4"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5"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72" name="Rounded Rectangle 20"/>
              <p:cNvSpPr>
                <a:spLocks noChangeArrowheads="1"/>
              </p:cNvSpPr>
              <p:nvPr/>
            </p:nvSpPr>
            <p:spPr bwMode="auto">
              <a:xfrm>
                <a:off x="3055598" y="345258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3" name="Rounded Rectangle 22"/>
              <p:cNvSpPr>
                <a:spLocks noChangeArrowheads="1"/>
              </p:cNvSpPr>
              <p:nvPr/>
            </p:nvSpPr>
            <p:spPr bwMode="auto">
              <a:xfrm>
                <a:off x="5440510" y="345952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4" name="Oval 14"/>
              <p:cNvSpPr>
                <a:spLocks noChangeAspect="1"/>
              </p:cNvSpPr>
              <p:nvPr/>
            </p:nvSpPr>
            <p:spPr bwMode="auto">
              <a:xfrm>
                <a:off x="4757510" y="3628126"/>
                <a:ext cx="65668" cy="64553"/>
              </a:xfrm>
              <a:prstGeom prst="ellipse">
                <a:avLst/>
              </a:prstGeom>
              <a:solidFill>
                <a:srgbClr val="FF8000"/>
              </a:solidFill>
              <a:ln w="9525">
                <a:solidFill>
                  <a:schemeClr val="tx1"/>
                </a:solidFill>
                <a:round/>
                <a:headEnd/>
                <a:tailEnd/>
              </a:ln>
            </p:spPr>
            <p:txBody>
              <a:bodyPr/>
              <a:lstStyle/>
              <a:p>
                <a:endParaRPr lang="en-US"/>
              </a:p>
            </p:txBody>
          </p:sp>
          <p:sp>
            <p:nvSpPr>
              <p:cNvPr id="75" name="Rounded Rectangle 22"/>
              <p:cNvSpPr>
                <a:spLocks noChangeArrowheads="1"/>
              </p:cNvSpPr>
              <p:nvPr/>
            </p:nvSpPr>
            <p:spPr bwMode="auto">
              <a:xfrm>
                <a:off x="5442165" y="3319958"/>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6" name="Rounded Rectangle 22"/>
              <p:cNvSpPr>
                <a:spLocks noChangeArrowheads="1"/>
              </p:cNvSpPr>
              <p:nvPr/>
            </p:nvSpPr>
            <p:spPr bwMode="auto">
              <a:xfrm>
                <a:off x="5438306" y="317979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grpSp>
        <p:nvGrpSpPr>
          <p:cNvPr id="4" name="Group 3"/>
          <p:cNvGrpSpPr/>
          <p:nvPr/>
        </p:nvGrpSpPr>
        <p:grpSpPr>
          <a:xfrm>
            <a:off x="2773781" y="1170112"/>
            <a:ext cx="4022720" cy="1447216"/>
            <a:chOff x="2773781" y="1170112"/>
            <a:chExt cx="4022720" cy="1447216"/>
          </a:xfrm>
        </p:grpSpPr>
        <p:sp>
          <p:nvSpPr>
            <p:cNvPr id="6" name="Rounded Rectangle 2"/>
            <p:cNvSpPr>
              <a:spLocks noChangeArrowheads="1"/>
            </p:cNvSpPr>
            <p:nvPr/>
          </p:nvSpPr>
          <p:spPr bwMode="auto">
            <a:xfrm>
              <a:off x="4219605" y="2285499"/>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 name="Trapezoid 6"/>
            <p:cNvSpPr/>
            <p:nvPr/>
          </p:nvSpPr>
          <p:spPr bwMode="auto">
            <a:xfrm>
              <a:off x="4606353" y="1661932"/>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 name="Rectangle 8"/>
            <p:cNvSpPr/>
            <p:nvPr/>
          </p:nvSpPr>
          <p:spPr bwMode="auto">
            <a:xfrm>
              <a:off x="2773781" y="2360321"/>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10" name="Group 3"/>
            <p:cNvGrpSpPr>
              <a:grpSpLocks/>
            </p:cNvGrpSpPr>
            <p:nvPr/>
          </p:nvGrpSpPr>
          <p:grpSpPr bwMode="auto">
            <a:xfrm>
              <a:off x="3042108" y="1360232"/>
              <a:ext cx="3484916" cy="482455"/>
              <a:chOff x="2224690" y="3755280"/>
              <a:chExt cx="4887310" cy="676582"/>
            </a:xfrm>
          </p:grpSpPr>
          <p:sp>
            <p:nvSpPr>
              <p:cNvPr id="14"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6"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7"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8"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2"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1" name="Rounded Rectangle 20"/>
            <p:cNvSpPr>
              <a:spLocks noChangeArrowheads="1"/>
            </p:cNvSpPr>
            <p:nvPr/>
          </p:nvSpPr>
          <p:spPr bwMode="auto">
            <a:xfrm>
              <a:off x="3034925" y="157576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 name="Rounded Rectangle 22"/>
            <p:cNvSpPr>
              <a:spLocks noChangeArrowheads="1"/>
            </p:cNvSpPr>
            <p:nvPr/>
          </p:nvSpPr>
          <p:spPr bwMode="auto">
            <a:xfrm>
              <a:off x="5434740" y="1581215"/>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 name="Oval 14"/>
            <p:cNvSpPr>
              <a:spLocks noChangeAspect="1"/>
            </p:cNvSpPr>
            <p:nvPr/>
          </p:nvSpPr>
          <p:spPr bwMode="auto">
            <a:xfrm>
              <a:off x="4751740" y="1749817"/>
              <a:ext cx="65668" cy="64553"/>
            </a:xfrm>
            <a:prstGeom prst="ellipse">
              <a:avLst/>
            </a:prstGeom>
            <a:solidFill>
              <a:srgbClr val="FF8000"/>
            </a:solidFill>
            <a:ln w="9525">
              <a:solidFill>
                <a:schemeClr val="tx1"/>
              </a:solidFill>
              <a:round/>
              <a:headEnd/>
              <a:tailEnd/>
            </a:ln>
          </p:spPr>
          <p:txBody>
            <a:bodyPr/>
            <a:lstStyle/>
            <a:p>
              <a:endParaRPr lang="en-US"/>
            </a:p>
          </p:txBody>
        </p:sp>
        <p:sp>
          <p:nvSpPr>
            <p:cNvPr id="47" name="Rounded Rectangle 22"/>
            <p:cNvSpPr>
              <a:spLocks noChangeArrowheads="1"/>
            </p:cNvSpPr>
            <p:nvPr/>
          </p:nvSpPr>
          <p:spPr bwMode="auto">
            <a:xfrm>
              <a:off x="5436395" y="1441649"/>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8" name="Rounded Rectangle 22"/>
            <p:cNvSpPr>
              <a:spLocks noChangeArrowheads="1"/>
            </p:cNvSpPr>
            <p:nvPr/>
          </p:nvSpPr>
          <p:spPr bwMode="auto">
            <a:xfrm>
              <a:off x="5432536" y="1301485"/>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6" name="Rounded Rectangle 22"/>
            <p:cNvSpPr>
              <a:spLocks noChangeArrowheads="1"/>
            </p:cNvSpPr>
            <p:nvPr/>
          </p:nvSpPr>
          <p:spPr bwMode="auto">
            <a:xfrm>
              <a:off x="5421846" y="1170112"/>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7" name="Rounded Rectangle 20"/>
            <p:cNvSpPr>
              <a:spLocks noChangeArrowheads="1"/>
            </p:cNvSpPr>
            <p:nvPr/>
          </p:nvSpPr>
          <p:spPr bwMode="auto">
            <a:xfrm>
              <a:off x="3034471" y="143285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26" name="Group 25"/>
          <p:cNvGrpSpPr/>
          <p:nvPr/>
        </p:nvGrpSpPr>
        <p:grpSpPr>
          <a:xfrm>
            <a:off x="2794536" y="3112413"/>
            <a:ext cx="4022720" cy="1315843"/>
            <a:chOff x="2773781" y="4928024"/>
            <a:chExt cx="4022720" cy="1315843"/>
          </a:xfrm>
        </p:grpSpPr>
        <p:sp>
          <p:nvSpPr>
            <p:cNvPr id="89" name="Rounded Rectangle 2"/>
            <p:cNvSpPr>
              <a:spLocks noChangeArrowheads="1"/>
            </p:cNvSpPr>
            <p:nvPr/>
          </p:nvSpPr>
          <p:spPr bwMode="auto">
            <a:xfrm>
              <a:off x="4219605" y="5912038"/>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0" name="Trapezoid 89"/>
            <p:cNvSpPr/>
            <p:nvPr/>
          </p:nvSpPr>
          <p:spPr bwMode="auto">
            <a:xfrm>
              <a:off x="4606353" y="5288471"/>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1" name="Rectangle 90"/>
            <p:cNvSpPr/>
            <p:nvPr/>
          </p:nvSpPr>
          <p:spPr bwMode="auto">
            <a:xfrm>
              <a:off x="2773781" y="5986860"/>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5" name="Group 4"/>
            <p:cNvGrpSpPr/>
            <p:nvPr/>
          </p:nvGrpSpPr>
          <p:grpSpPr>
            <a:xfrm rot="20518688">
              <a:off x="3034471" y="4928024"/>
              <a:ext cx="3492553" cy="541202"/>
              <a:chOff x="3034471" y="4928024"/>
              <a:chExt cx="3492553" cy="541202"/>
            </a:xfrm>
          </p:grpSpPr>
          <p:grpSp>
            <p:nvGrpSpPr>
              <p:cNvPr id="92" name="Group 3"/>
              <p:cNvGrpSpPr>
                <a:grpSpLocks/>
              </p:cNvGrpSpPr>
              <p:nvPr/>
            </p:nvGrpSpPr>
            <p:grpSpPr bwMode="auto">
              <a:xfrm>
                <a:off x="3042108" y="4986771"/>
                <a:ext cx="3484916" cy="482455"/>
                <a:chOff x="2224690" y="3755280"/>
                <a:chExt cx="4887310" cy="676582"/>
              </a:xfrm>
            </p:grpSpPr>
            <p:sp>
              <p:nvSpPr>
                <p:cNvPr id="100"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1"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2"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3"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4"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5"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6"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7"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8"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93" name="Rounded Rectangle 20"/>
              <p:cNvSpPr>
                <a:spLocks noChangeArrowheads="1"/>
              </p:cNvSpPr>
              <p:nvPr/>
            </p:nvSpPr>
            <p:spPr bwMode="auto">
              <a:xfrm>
                <a:off x="3034925" y="520230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4" name="Rounded Rectangle 22"/>
              <p:cNvSpPr>
                <a:spLocks noChangeArrowheads="1"/>
              </p:cNvSpPr>
              <p:nvPr/>
            </p:nvSpPr>
            <p:spPr bwMode="auto">
              <a:xfrm>
                <a:off x="5434740" y="520775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5" name="Oval 14"/>
              <p:cNvSpPr>
                <a:spLocks noChangeAspect="1"/>
              </p:cNvSpPr>
              <p:nvPr/>
            </p:nvSpPr>
            <p:spPr bwMode="auto">
              <a:xfrm>
                <a:off x="4751740" y="5376356"/>
                <a:ext cx="65668" cy="64553"/>
              </a:xfrm>
              <a:prstGeom prst="ellipse">
                <a:avLst/>
              </a:prstGeom>
              <a:solidFill>
                <a:srgbClr val="FF8000"/>
              </a:solidFill>
              <a:ln w="9525">
                <a:solidFill>
                  <a:schemeClr val="tx1"/>
                </a:solidFill>
                <a:round/>
                <a:headEnd/>
                <a:tailEnd/>
              </a:ln>
            </p:spPr>
            <p:txBody>
              <a:bodyPr/>
              <a:lstStyle/>
              <a:p>
                <a:endParaRPr lang="en-US"/>
              </a:p>
            </p:txBody>
          </p:sp>
          <p:sp>
            <p:nvSpPr>
              <p:cNvPr id="96" name="Rounded Rectangle 22"/>
              <p:cNvSpPr>
                <a:spLocks noChangeArrowheads="1"/>
              </p:cNvSpPr>
              <p:nvPr/>
            </p:nvSpPr>
            <p:spPr bwMode="auto">
              <a:xfrm>
                <a:off x="5436395" y="5068188"/>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7" name="Rounded Rectangle 22"/>
              <p:cNvSpPr>
                <a:spLocks noChangeArrowheads="1"/>
              </p:cNvSpPr>
              <p:nvPr/>
            </p:nvSpPr>
            <p:spPr bwMode="auto">
              <a:xfrm>
                <a:off x="5432536" y="492802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9" name="Rounded Rectangle 20"/>
              <p:cNvSpPr>
                <a:spLocks noChangeArrowheads="1"/>
              </p:cNvSpPr>
              <p:nvPr/>
            </p:nvSpPr>
            <p:spPr bwMode="auto">
              <a:xfrm>
                <a:off x="3034471" y="5059397"/>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109" name="TextBox 108"/>
          <p:cNvSpPr txBox="1"/>
          <p:nvPr/>
        </p:nvSpPr>
        <p:spPr>
          <a:xfrm>
            <a:off x="1012517" y="1916167"/>
            <a:ext cx="809198" cy="369332"/>
          </a:xfrm>
          <a:prstGeom prst="rect">
            <a:avLst/>
          </a:prstGeom>
          <a:noFill/>
        </p:spPr>
        <p:txBody>
          <a:bodyPr wrap="none" rtlCol="0">
            <a:spAutoFit/>
          </a:bodyPr>
          <a:lstStyle/>
          <a:p>
            <a:r>
              <a:rPr lang="en-US" dirty="0" smtClean="0"/>
              <a:t>Case A</a:t>
            </a:r>
            <a:endParaRPr lang="en-US" dirty="0"/>
          </a:p>
        </p:txBody>
      </p:sp>
      <p:sp>
        <p:nvSpPr>
          <p:cNvPr id="110" name="TextBox 109"/>
          <p:cNvSpPr txBox="1"/>
          <p:nvPr/>
        </p:nvSpPr>
        <p:spPr>
          <a:xfrm>
            <a:off x="1012517" y="3790308"/>
            <a:ext cx="801196" cy="369332"/>
          </a:xfrm>
          <a:prstGeom prst="rect">
            <a:avLst/>
          </a:prstGeom>
          <a:noFill/>
        </p:spPr>
        <p:txBody>
          <a:bodyPr wrap="none" rtlCol="0">
            <a:spAutoFit/>
          </a:bodyPr>
          <a:lstStyle/>
          <a:p>
            <a:r>
              <a:rPr lang="en-US" dirty="0" smtClean="0"/>
              <a:t>Case B</a:t>
            </a:r>
            <a:endParaRPr lang="en-US" dirty="0"/>
          </a:p>
        </p:txBody>
      </p:sp>
      <p:sp>
        <p:nvSpPr>
          <p:cNvPr id="27" name="TextBox 26"/>
          <p:cNvSpPr txBox="1"/>
          <p:nvPr/>
        </p:nvSpPr>
        <p:spPr>
          <a:xfrm>
            <a:off x="6796502" y="1275761"/>
            <a:ext cx="2347498" cy="1077218"/>
          </a:xfrm>
          <a:prstGeom prst="rect">
            <a:avLst/>
          </a:prstGeom>
          <a:noFill/>
        </p:spPr>
        <p:txBody>
          <a:bodyPr wrap="square" rtlCol="0">
            <a:spAutoFit/>
          </a:bodyPr>
          <a:lstStyle/>
          <a:p>
            <a:r>
              <a:rPr lang="en-US" sz="1600" dirty="0" smtClean="0"/>
              <a:t>The top case has 2 weights of peg four and four weights on peg two (2x4=4x2)</a:t>
            </a:r>
            <a:endParaRPr lang="en-US" sz="1600" dirty="0"/>
          </a:p>
        </p:txBody>
      </p:sp>
      <p:sp>
        <p:nvSpPr>
          <p:cNvPr id="111" name="TextBox 110"/>
          <p:cNvSpPr txBox="1"/>
          <p:nvPr/>
        </p:nvSpPr>
        <p:spPr>
          <a:xfrm>
            <a:off x="6796501" y="3082630"/>
            <a:ext cx="2347497" cy="1077218"/>
          </a:xfrm>
          <a:prstGeom prst="rect">
            <a:avLst/>
          </a:prstGeom>
          <a:noFill/>
        </p:spPr>
        <p:txBody>
          <a:bodyPr wrap="square" rtlCol="0">
            <a:spAutoFit/>
          </a:bodyPr>
          <a:lstStyle/>
          <a:p>
            <a:r>
              <a:rPr lang="en-US" sz="1600" dirty="0" smtClean="0"/>
              <a:t>By simply removing one weight from the right peg 2, the beam tips to the left</a:t>
            </a:r>
            <a:r>
              <a:rPr lang="en-US" sz="1600" dirty="0"/>
              <a:t> </a:t>
            </a:r>
            <a:r>
              <a:rPr lang="en-US" sz="1600" dirty="0" smtClean="0"/>
              <a:t>(2x4&gt;3x2)</a:t>
            </a:r>
            <a:endParaRPr lang="en-US" sz="1600" dirty="0"/>
          </a:p>
        </p:txBody>
      </p:sp>
      <p:sp>
        <p:nvSpPr>
          <p:cNvPr id="112" name="TextBox 111"/>
          <p:cNvSpPr txBox="1"/>
          <p:nvPr/>
        </p:nvSpPr>
        <p:spPr>
          <a:xfrm>
            <a:off x="6817256" y="4671878"/>
            <a:ext cx="2326743" cy="1323439"/>
          </a:xfrm>
          <a:prstGeom prst="rect">
            <a:avLst/>
          </a:prstGeom>
          <a:noFill/>
        </p:spPr>
        <p:txBody>
          <a:bodyPr wrap="square" rtlCol="0">
            <a:spAutoFit/>
          </a:bodyPr>
          <a:lstStyle/>
          <a:p>
            <a:r>
              <a:rPr lang="en-US" sz="1600" dirty="0" smtClean="0"/>
              <a:t>When a weight is then removed from the left peg four, the beam tips all the way over to the right (1x4&lt;3x2)</a:t>
            </a:r>
            <a:endParaRPr lang="en-US" sz="1600" dirty="0"/>
          </a:p>
        </p:txBody>
      </p:sp>
    </p:spTree>
    <p:extLst>
      <p:ext uri="{BB962C8B-B14F-4D97-AF65-F5344CB8AC3E}">
        <p14:creationId xmlns:p14="http://schemas.microsoft.com/office/powerpoint/2010/main" val="1786259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8887"/>
          </a:xfrm>
        </p:spPr>
        <p:txBody>
          <a:bodyPr>
            <a:noAutofit/>
          </a:bodyPr>
          <a:lstStyle/>
          <a:p>
            <a:r>
              <a:rPr lang="en-US" sz="3600" dirty="0" smtClean="0"/>
              <a:t>Counting Cases (Rule 4B)</a:t>
            </a:r>
            <a:endParaRPr lang="en-US" sz="3600" dirty="0"/>
          </a:p>
        </p:txBody>
      </p:sp>
      <p:sp>
        <p:nvSpPr>
          <p:cNvPr id="3" name="Slide Number Placeholder 2"/>
          <p:cNvSpPr>
            <a:spLocks noGrp="1"/>
          </p:cNvSpPr>
          <p:nvPr>
            <p:ph type="sldNum" sz="quarter" idx="12"/>
          </p:nvPr>
        </p:nvSpPr>
        <p:spPr/>
        <p:txBody>
          <a:bodyPr/>
          <a:lstStyle/>
          <a:p>
            <a:fld id="{946EDC1C-0F8F-7848-BF42-3733C88229EA}" type="slidenum">
              <a:rPr lang="en-US" smtClean="0"/>
              <a:t>25</a:t>
            </a:fld>
            <a:endParaRPr lang="en-US"/>
          </a:p>
        </p:txBody>
      </p:sp>
      <p:sp>
        <p:nvSpPr>
          <p:cNvPr id="49" name="TextBox 48"/>
          <p:cNvSpPr txBox="1"/>
          <p:nvPr/>
        </p:nvSpPr>
        <p:spPr>
          <a:xfrm>
            <a:off x="1012517" y="5625985"/>
            <a:ext cx="781697" cy="369332"/>
          </a:xfrm>
          <a:prstGeom prst="rect">
            <a:avLst/>
          </a:prstGeom>
          <a:noFill/>
        </p:spPr>
        <p:txBody>
          <a:bodyPr wrap="none" rtlCol="0">
            <a:spAutoFit/>
          </a:bodyPr>
          <a:lstStyle/>
          <a:p>
            <a:r>
              <a:rPr lang="en-US" dirty="0" smtClean="0"/>
              <a:t>Case F</a:t>
            </a:r>
            <a:endParaRPr lang="en-US" dirty="0"/>
          </a:p>
        </p:txBody>
      </p:sp>
      <p:sp>
        <p:nvSpPr>
          <p:cNvPr id="46" name="Rounded Rectangle 2"/>
          <p:cNvSpPr>
            <a:spLocks noChangeArrowheads="1"/>
          </p:cNvSpPr>
          <p:nvPr/>
        </p:nvSpPr>
        <p:spPr bwMode="auto">
          <a:xfrm>
            <a:off x="4219605" y="5933902"/>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Trapezoid 49"/>
          <p:cNvSpPr/>
          <p:nvPr/>
        </p:nvSpPr>
        <p:spPr bwMode="auto">
          <a:xfrm>
            <a:off x="4606353" y="5310335"/>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54" name="Rectangle 53"/>
          <p:cNvSpPr/>
          <p:nvPr/>
        </p:nvSpPr>
        <p:spPr bwMode="auto">
          <a:xfrm>
            <a:off x="2773781" y="6008724"/>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59" name="Group 58"/>
          <p:cNvGrpSpPr/>
          <p:nvPr/>
        </p:nvGrpSpPr>
        <p:grpSpPr>
          <a:xfrm>
            <a:off x="3042108" y="4949888"/>
            <a:ext cx="3484916" cy="541202"/>
            <a:chOff x="3047878" y="3179794"/>
            <a:chExt cx="3484916" cy="541202"/>
          </a:xfrm>
        </p:grpSpPr>
        <p:grpSp>
          <p:nvGrpSpPr>
            <p:cNvPr id="71" name="Group 3"/>
            <p:cNvGrpSpPr>
              <a:grpSpLocks/>
            </p:cNvGrpSpPr>
            <p:nvPr/>
          </p:nvGrpSpPr>
          <p:grpSpPr bwMode="auto">
            <a:xfrm>
              <a:off x="3047878" y="3238541"/>
              <a:ext cx="3484916" cy="482455"/>
              <a:chOff x="2224690" y="3755280"/>
              <a:chExt cx="4887310" cy="676582"/>
            </a:xfrm>
          </p:grpSpPr>
          <p:sp>
            <p:nvSpPr>
              <p:cNvPr id="77"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8"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9"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0"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1"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2"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3"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4"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5"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72" name="Rounded Rectangle 20"/>
            <p:cNvSpPr>
              <a:spLocks noChangeArrowheads="1"/>
            </p:cNvSpPr>
            <p:nvPr/>
          </p:nvSpPr>
          <p:spPr bwMode="auto">
            <a:xfrm>
              <a:off x="3055598" y="345258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3" name="Rounded Rectangle 22"/>
            <p:cNvSpPr>
              <a:spLocks noChangeArrowheads="1"/>
            </p:cNvSpPr>
            <p:nvPr/>
          </p:nvSpPr>
          <p:spPr bwMode="auto">
            <a:xfrm>
              <a:off x="5440510" y="345952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4" name="Oval 14"/>
            <p:cNvSpPr>
              <a:spLocks noChangeAspect="1"/>
            </p:cNvSpPr>
            <p:nvPr/>
          </p:nvSpPr>
          <p:spPr bwMode="auto">
            <a:xfrm>
              <a:off x="4757510" y="3628126"/>
              <a:ext cx="65668" cy="64553"/>
            </a:xfrm>
            <a:prstGeom prst="ellipse">
              <a:avLst/>
            </a:prstGeom>
            <a:solidFill>
              <a:srgbClr val="FF8000"/>
            </a:solidFill>
            <a:ln w="9525">
              <a:solidFill>
                <a:schemeClr val="tx1"/>
              </a:solidFill>
              <a:round/>
              <a:headEnd/>
              <a:tailEnd/>
            </a:ln>
          </p:spPr>
          <p:txBody>
            <a:bodyPr/>
            <a:lstStyle/>
            <a:p>
              <a:endParaRPr lang="en-US"/>
            </a:p>
          </p:txBody>
        </p:sp>
        <p:sp>
          <p:nvSpPr>
            <p:cNvPr id="75" name="Rounded Rectangle 22"/>
            <p:cNvSpPr>
              <a:spLocks noChangeArrowheads="1"/>
            </p:cNvSpPr>
            <p:nvPr/>
          </p:nvSpPr>
          <p:spPr bwMode="auto">
            <a:xfrm>
              <a:off x="5442165" y="3319958"/>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6" name="Rounded Rectangle 22"/>
            <p:cNvSpPr>
              <a:spLocks noChangeArrowheads="1"/>
            </p:cNvSpPr>
            <p:nvPr/>
          </p:nvSpPr>
          <p:spPr bwMode="auto">
            <a:xfrm>
              <a:off x="5438306" y="317979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sp>
        <p:nvSpPr>
          <p:cNvPr id="6" name="Rounded Rectangle 2"/>
          <p:cNvSpPr>
            <a:spLocks noChangeArrowheads="1"/>
          </p:cNvSpPr>
          <p:nvPr/>
        </p:nvSpPr>
        <p:spPr bwMode="auto">
          <a:xfrm>
            <a:off x="4219605" y="2285499"/>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 name="Trapezoid 6"/>
          <p:cNvSpPr/>
          <p:nvPr/>
        </p:nvSpPr>
        <p:spPr bwMode="auto">
          <a:xfrm>
            <a:off x="4606353" y="1661932"/>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 name="Rectangle 8"/>
          <p:cNvSpPr/>
          <p:nvPr/>
        </p:nvSpPr>
        <p:spPr bwMode="auto">
          <a:xfrm>
            <a:off x="2773781" y="2360321"/>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13" name="Group 12"/>
          <p:cNvGrpSpPr/>
          <p:nvPr/>
        </p:nvGrpSpPr>
        <p:grpSpPr>
          <a:xfrm rot="20632745">
            <a:off x="3034925" y="1360232"/>
            <a:ext cx="3492099" cy="482455"/>
            <a:chOff x="3034925" y="1360232"/>
            <a:chExt cx="3492099" cy="482455"/>
          </a:xfrm>
        </p:grpSpPr>
        <p:sp>
          <p:nvSpPr>
            <p:cNvPr id="14" name="Rounded Rectangle 4"/>
            <p:cNvSpPr>
              <a:spLocks noChangeArrowheads="1"/>
            </p:cNvSpPr>
            <p:nvPr/>
          </p:nvSpPr>
          <p:spPr bwMode="auto">
            <a:xfrm>
              <a:off x="4362949"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Rounded Rectangle 5"/>
            <p:cNvSpPr>
              <a:spLocks noChangeArrowheads="1"/>
            </p:cNvSpPr>
            <p:nvPr/>
          </p:nvSpPr>
          <p:spPr bwMode="auto">
            <a:xfrm>
              <a:off x="3970402"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6" name="Rounded Rectangle 6"/>
            <p:cNvSpPr>
              <a:spLocks noChangeArrowheads="1"/>
            </p:cNvSpPr>
            <p:nvPr/>
          </p:nvSpPr>
          <p:spPr bwMode="auto">
            <a:xfrm>
              <a:off x="3577856"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7" name="Rounded Rectangle 7"/>
            <p:cNvSpPr>
              <a:spLocks noChangeArrowheads="1"/>
            </p:cNvSpPr>
            <p:nvPr/>
          </p:nvSpPr>
          <p:spPr bwMode="auto">
            <a:xfrm>
              <a:off x="3185310"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8" name="Rounded Rectangle 8"/>
            <p:cNvSpPr>
              <a:spLocks noChangeArrowheads="1"/>
            </p:cNvSpPr>
            <p:nvPr/>
          </p:nvSpPr>
          <p:spPr bwMode="auto">
            <a:xfrm>
              <a:off x="6325678"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9"/>
            <p:cNvSpPr>
              <a:spLocks noChangeArrowheads="1"/>
            </p:cNvSpPr>
            <p:nvPr/>
          </p:nvSpPr>
          <p:spPr bwMode="auto">
            <a:xfrm>
              <a:off x="5933133"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10"/>
            <p:cNvSpPr>
              <a:spLocks noChangeArrowheads="1"/>
            </p:cNvSpPr>
            <p:nvPr/>
          </p:nvSpPr>
          <p:spPr bwMode="auto">
            <a:xfrm>
              <a:off x="5540587"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11"/>
            <p:cNvSpPr>
              <a:spLocks noChangeArrowheads="1"/>
            </p:cNvSpPr>
            <p:nvPr/>
          </p:nvSpPr>
          <p:spPr bwMode="auto">
            <a:xfrm>
              <a:off x="5148041" y="13602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2" name="Rounded Rectangle 12"/>
            <p:cNvSpPr>
              <a:spLocks noChangeArrowheads="1"/>
            </p:cNvSpPr>
            <p:nvPr/>
          </p:nvSpPr>
          <p:spPr bwMode="auto">
            <a:xfrm>
              <a:off x="3042108" y="1719794"/>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 name="Rounded Rectangle 20"/>
            <p:cNvSpPr>
              <a:spLocks noChangeArrowheads="1"/>
            </p:cNvSpPr>
            <p:nvPr/>
          </p:nvSpPr>
          <p:spPr bwMode="auto">
            <a:xfrm>
              <a:off x="3034925" y="157576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2" name="Rounded Rectangle 22"/>
            <p:cNvSpPr>
              <a:spLocks noChangeArrowheads="1"/>
            </p:cNvSpPr>
            <p:nvPr/>
          </p:nvSpPr>
          <p:spPr bwMode="auto">
            <a:xfrm>
              <a:off x="5770917" y="1581215"/>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 name="Oval 14"/>
            <p:cNvSpPr>
              <a:spLocks noChangeAspect="1"/>
            </p:cNvSpPr>
            <p:nvPr/>
          </p:nvSpPr>
          <p:spPr bwMode="auto">
            <a:xfrm>
              <a:off x="4751740" y="1749817"/>
              <a:ext cx="65668" cy="64553"/>
            </a:xfrm>
            <a:prstGeom prst="ellipse">
              <a:avLst/>
            </a:prstGeom>
            <a:solidFill>
              <a:srgbClr val="FF8000"/>
            </a:solidFill>
            <a:ln w="9525">
              <a:solidFill>
                <a:schemeClr val="tx1"/>
              </a:solidFill>
              <a:round/>
              <a:headEnd/>
              <a:tailEnd/>
            </a:ln>
          </p:spPr>
          <p:txBody>
            <a:bodyPr/>
            <a:lstStyle/>
            <a:p>
              <a:endParaRPr lang="en-US"/>
            </a:p>
          </p:txBody>
        </p:sp>
      </p:grpSp>
      <p:sp>
        <p:nvSpPr>
          <p:cNvPr id="89" name="Rounded Rectangle 2"/>
          <p:cNvSpPr>
            <a:spLocks noChangeArrowheads="1"/>
          </p:cNvSpPr>
          <p:nvPr/>
        </p:nvSpPr>
        <p:spPr bwMode="auto">
          <a:xfrm>
            <a:off x="4240360" y="4096427"/>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90" name="Trapezoid 89"/>
          <p:cNvSpPr/>
          <p:nvPr/>
        </p:nvSpPr>
        <p:spPr bwMode="auto">
          <a:xfrm>
            <a:off x="4627108" y="3472860"/>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91" name="Rectangle 90"/>
          <p:cNvSpPr/>
          <p:nvPr/>
        </p:nvSpPr>
        <p:spPr bwMode="auto">
          <a:xfrm>
            <a:off x="2794536" y="4171249"/>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5" name="Group 4"/>
          <p:cNvGrpSpPr/>
          <p:nvPr/>
        </p:nvGrpSpPr>
        <p:grpSpPr>
          <a:xfrm rot="1001575">
            <a:off x="3055680" y="3171160"/>
            <a:ext cx="3492099" cy="482455"/>
            <a:chOff x="3034925" y="4986771"/>
            <a:chExt cx="3492099" cy="482455"/>
          </a:xfrm>
        </p:grpSpPr>
        <p:grpSp>
          <p:nvGrpSpPr>
            <p:cNvPr id="92" name="Group 3"/>
            <p:cNvGrpSpPr>
              <a:grpSpLocks/>
            </p:cNvGrpSpPr>
            <p:nvPr/>
          </p:nvGrpSpPr>
          <p:grpSpPr bwMode="auto">
            <a:xfrm>
              <a:off x="3042108" y="4986771"/>
              <a:ext cx="3484916" cy="482455"/>
              <a:chOff x="2224690" y="3755280"/>
              <a:chExt cx="4887310" cy="676582"/>
            </a:xfrm>
          </p:grpSpPr>
          <p:sp>
            <p:nvSpPr>
              <p:cNvPr id="100"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1"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2"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3"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4"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5"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6"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7"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08"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93" name="Rounded Rectangle 20"/>
            <p:cNvSpPr>
              <a:spLocks noChangeArrowheads="1"/>
            </p:cNvSpPr>
            <p:nvPr/>
          </p:nvSpPr>
          <p:spPr bwMode="auto">
            <a:xfrm>
              <a:off x="3034925" y="520230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4" name="Rounded Rectangle 22"/>
            <p:cNvSpPr>
              <a:spLocks noChangeArrowheads="1"/>
            </p:cNvSpPr>
            <p:nvPr/>
          </p:nvSpPr>
          <p:spPr bwMode="auto">
            <a:xfrm>
              <a:off x="5770917" y="5207754"/>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5" name="Oval 14"/>
            <p:cNvSpPr>
              <a:spLocks noChangeAspect="1"/>
            </p:cNvSpPr>
            <p:nvPr/>
          </p:nvSpPr>
          <p:spPr bwMode="auto">
            <a:xfrm>
              <a:off x="4751740" y="5376356"/>
              <a:ext cx="65668" cy="64553"/>
            </a:xfrm>
            <a:prstGeom prst="ellipse">
              <a:avLst/>
            </a:prstGeom>
            <a:solidFill>
              <a:srgbClr val="FF8000"/>
            </a:solidFill>
            <a:ln w="9525">
              <a:solidFill>
                <a:schemeClr val="tx1"/>
              </a:solidFill>
              <a:round/>
              <a:headEnd/>
              <a:tailEnd/>
            </a:ln>
          </p:spPr>
          <p:txBody>
            <a:bodyPr/>
            <a:lstStyle/>
            <a:p>
              <a:endParaRPr lang="en-US"/>
            </a:p>
          </p:txBody>
        </p:sp>
        <p:sp>
          <p:nvSpPr>
            <p:cNvPr id="96" name="Rounded Rectangle 22"/>
            <p:cNvSpPr>
              <a:spLocks noChangeArrowheads="1"/>
            </p:cNvSpPr>
            <p:nvPr/>
          </p:nvSpPr>
          <p:spPr bwMode="auto">
            <a:xfrm>
              <a:off x="5772572" y="5068188"/>
              <a:ext cx="356644"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sp>
        <p:nvSpPr>
          <p:cNvPr id="109" name="TextBox 108"/>
          <p:cNvSpPr txBox="1"/>
          <p:nvPr/>
        </p:nvSpPr>
        <p:spPr>
          <a:xfrm>
            <a:off x="1012517" y="1916167"/>
            <a:ext cx="817652" cy="369332"/>
          </a:xfrm>
          <a:prstGeom prst="rect">
            <a:avLst/>
          </a:prstGeom>
          <a:noFill/>
        </p:spPr>
        <p:txBody>
          <a:bodyPr wrap="none" rtlCol="0">
            <a:spAutoFit/>
          </a:bodyPr>
          <a:lstStyle/>
          <a:p>
            <a:r>
              <a:rPr lang="en-US" dirty="0" smtClean="0"/>
              <a:t>Case D</a:t>
            </a:r>
            <a:endParaRPr lang="en-US" dirty="0"/>
          </a:p>
        </p:txBody>
      </p:sp>
      <p:sp>
        <p:nvSpPr>
          <p:cNvPr id="110" name="TextBox 109"/>
          <p:cNvSpPr txBox="1"/>
          <p:nvPr/>
        </p:nvSpPr>
        <p:spPr>
          <a:xfrm>
            <a:off x="1012517" y="3790308"/>
            <a:ext cx="788347" cy="369332"/>
          </a:xfrm>
          <a:prstGeom prst="rect">
            <a:avLst/>
          </a:prstGeom>
          <a:noFill/>
        </p:spPr>
        <p:txBody>
          <a:bodyPr wrap="none" rtlCol="0">
            <a:spAutoFit/>
          </a:bodyPr>
          <a:lstStyle/>
          <a:p>
            <a:r>
              <a:rPr lang="en-US" dirty="0" smtClean="0"/>
              <a:t>Case E</a:t>
            </a:r>
            <a:endParaRPr lang="en-US" dirty="0"/>
          </a:p>
        </p:txBody>
      </p:sp>
      <p:sp>
        <p:nvSpPr>
          <p:cNvPr id="27" name="TextBox 26"/>
          <p:cNvSpPr txBox="1"/>
          <p:nvPr/>
        </p:nvSpPr>
        <p:spPr>
          <a:xfrm>
            <a:off x="6796502" y="1275761"/>
            <a:ext cx="2347498" cy="584776"/>
          </a:xfrm>
          <a:prstGeom prst="rect">
            <a:avLst/>
          </a:prstGeom>
          <a:noFill/>
        </p:spPr>
        <p:txBody>
          <a:bodyPr wrap="square" rtlCol="0">
            <a:spAutoFit/>
          </a:bodyPr>
          <a:lstStyle/>
          <a:p>
            <a:r>
              <a:rPr lang="en-US" sz="1600" dirty="0" smtClean="0"/>
              <a:t>Counting all the pegs for each weight.</a:t>
            </a:r>
            <a:endParaRPr lang="en-US" sz="1600" dirty="0"/>
          </a:p>
        </p:txBody>
      </p:sp>
    </p:spTree>
    <p:extLst>
      <p:ext uri="{BB962C8B-B14F-4D97-AF65-F5344CB8AC3E}">
        <p14:creationId xmlns:p14="http://schemas.microsoft.com/office/powerpoint/2010/main" val="115708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9"/>
          <p:cNvSpPr>
            <a:spLocks noChangeArrowheads="1"/>
          </p:cNvSpPr>
          <p:nvPr/>
        </p:nvSpPr>
        <p:spPr bwMode="auto">
          <a:xfrm>
            <a:off x="6306322" y="5104632"/>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 name="Title 1"/>
          <p:cNvSpPr>
            <a:spLocks noGrp="1"/>
          </p:cNvSpPr>
          <p:nvPr>
            <p:ph type="title"/>
          </p:nvPr>
        </p:nvSpPr>
        <p:spPr>
          <a:xfrm>
            <a:off x="457200" y="100309"/>
            <a:ext cx="8229600" cy="1143000"/>
          </a:xfrm>
        </p:spPr>
        <p:txBody>
          <a:bodyPr>
            <a:noAutofit/>
          </a:bodyPr>
          <a:lstStyle/>
          <a:p>
            <a:r>
              <a:rPr lang="en-US" sz="3200" dirty="0"/>
              <a:t>C</a:t>
            </a:r>
            <a:r>
              <a:rPr lang="en-US" sz="3200" dirty="0" smtClean="0"/>
              <a:t>hallenge cases</a:t>
            </a:r>
            <a:br>
              <a:rPr lang="en-US" sz="3200" dirty="0" smtClean="0"/>
            </a:br>
            <a:r>
              <a:rPr lang="en-US" sz="3200" dirty="0" smtClean="0"/>
              <a:t>Missing pegs </a:t>
            </a:r>
            <a:br>
              <a:rPr lang="en-US" sz="3200" dirty="0" smtClean="0"/>
            </a:br>
            <a:r>
              <a:rPr lang="en-US" sz="2000" dirty="0" smtClean="0"/>
              <a:t>(may mess with perceptions of distance)</a:t>
            </a:r>
            <a:endParaRPr lang="en-US" sz="2000" dirty="0"/>
          </a:p>
        </p:txBody>
      </p:sp>
      <p:sp>
        <p:nvSpPr>
          <p:cNvPr id="6" name="Slide Number Placeholder 5"/>
          <p:cNvSpPr>
            <a:spLocks noGrp="1"/>
          </p:cNvSpPr>
          <p:nvPr>
            <p:ph type="sldNum" sz="quarter" idx="12"/>
          </p:nvPr>
        </p:nvSpPr>
        <p:spPr/>
        <p:txBody>
          <a:bodyPr/>
          <a:lstStyle/>
          <a:p>
            <a:fld id="{713EA7E7-29BB-7942-A764-5E493577F8FE}" type="slidenum">
              <a:rPr lang="en-US" smtClean="0"/>
              <a:t>26</a:t>
            </a:fld>
            <a:endParaRPr lang="en-US" dirty="0"/>
          </a:p>
        </p:txBody>
      </p:sp>
      <p:sp>
        <p:nvSpPr>
          <p:cNvPr id="7" name="TextBox 6"/>
          <p:cNvSpPr txBox="1"/>
          <p:nvPr/>
        </p:nvSpPr>
        <p:spPr>
          <a:xfrm>
            <a:off x="609600" y="2105633"/>
            <a:ext cx="821258" cy="369332"/>
          </a:xfrm>
          <a:prstGeom prst="rect">
            <a:avLst/>
          </a:prstGeom>
          <a:noFill/>
        </p:spPr>
        <p:txBody>
          <a:bodyPr wrap="none" rtlCol="0">
            <a:spAutoFit/>
          </a:bodyPr>
          <a:lstStyle/>
          <a:p>
            <a:r>
              <a:rPr lang="en-US" dirty="0" smtClean="0"/>
              <a:t>Case G</a:t>
            </a:r>
            <a:endParaRPr lang="en-US" dirty="0"/>
          </a:p>
        </p:txBody>
      </p:sp>
      <p:grpSp>
        <p:nvGrpSpPr>
          <p:cNvPr id="5" name="Group 4"/>
          <p:cNvGrpSpPr/>
          <p:nvPr/>
        </p:nvGrpSpPr>
        <p:grpSpPr>
          <a:xfrm>
            <a:off x="2593621" y="1532413"/>
            <a:ext cx="4022720" cy="1257096"/>
            <a:chOff x="2564147" y="2553194"/>
            <a:chExt cx="4022720" cy="1257096"/>
          </a:xfrm>
        </p:grpSpPr>
        <p:sp>
          <p:nvSpPr>
            <p:cNvPr id="18" name="Rounded Rectangle 4"/>
            <p:cNvSpPr>
              <a:spLocks noChangeArrowheads="1"/>
            </p:cNvSpPr>
            <p:nvPr/>
          </p:nvSpPr>
          <p:spPr bwMode="auto">
            <a:xfrm>
              <a:off x="4153316"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Rounded Rectangle 5"/>
            <p:cNvSpPr>
              <a:spLocks noChangeArrowheads="1"/>
            </p:cNvSpPr>
            <p:nvPr/>
          </p:nvSpPr>
          <p:spPr bwMode="auto">
            <a:xfrm>
              <a:off x="3760769"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0" name="Rounded Rectangle 6"/>
            <p:cNvSpPr>
              <a:spLocks noChangeArrowheads="1"/>
            </p:cNvSpPr>
            <p:nvPr/>
          </p:nvSpPr>
          <p:spPr bwMode="auto">
            <a:xfrm>
              <a:off x="3368223"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1" name="Rounded Rectangle 7"/>
            <p:cNvSpPr>
              <a:spLocks noChangeArrowheads="1"/>
            </p:cNvSpPr>
            <p:nvPr/>
          </p:nvSpPr>
          <p:spPr bwMode="auto">
            <a:xfrm>
              <a:off x="2975677"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3" name="Rounded Rectangle 9"/>
            <p:cNvSpPr>
              <a:spLocks noChangeArrowheads="1"/>
            </p:cNvSpPr>
            <p:nvPr/>
          </p:nvSpPr>
          <p:spPr bwMode="auto">
            <a:xfrm>
              <a:off x="5723500"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4" name="Rounded Rectangle 10"/>
            <p:cNvSpPr>
              <a:spLocks noChangeArrowheads="1"/>
            </p:cNvSpPr>
            <p:nvPr/>
          </p:nvSpPr>
          <p:spPr bwMode="auto">
            <a:xfrm>
              <a:off x="5330954"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5" name="Rounded Rectangle 11"/>
            <p:cNvSpPr>
              <a:spLocks noChangeArrowheads="1"/>
            </p:cNvSpPr>
            <p:nvPr/>
          </p:nvSpPr>
          <p:spPr bwMode="auto">
            <a:xfrm>
              <a:off x="4938408" y="255319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6" name="Rounded Rectangle 12"/>
            <p:cNvSpPr>
              <a:spLocks noChangeArrowheads="1"/>
            </p:cNvSpPr>
            <p:nvPr/>
          </p:nvSpPr>
          <p:spPr bwMode="auto">
            <a:xfrm>
              <a:off x="2832475" y="2912756"/>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1" name="Rounded Rectangle 2"/>
            <p:cNvSpPr>
              <a:spLocks noChangeArrowheads="1"/>
            </p:cNvSpPr>
            <p:nvPr/>
          </p:nvSpPr>
          <p:spPr bwMode="auto">
            <a:xfrm>
              <a:off x="4009971" y="3478461"/>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2" name="Trapezoid 11"/>
            <p:cNvSpPr/>
            <p:nvPr/>
          </p:nvSpPr>
          <p:spPr bwMode="auto">
            <a:xfrm>
              <a:off x="4396719" y="2854894"/>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13" name="Oval 14"/>
            <p:cNvSpPr>
              <a:spLocks noChangeAspect="1"/>
            </p:cNvSpPr>
            <p:nvPr/>
          </p:nvSpPr>
          <p:spPr bwMode="auto">
            <a:xfrm>
              <a:off x="4542107" y="2942778"/>
              <a:ext cx="65668" cy="64553"/>
            </a:xfrm>
            <a:prstGeom prst="ellipse">
              <a:avLst/>
            </a:prstGeom>
            <a:solidFill>
              <a:srgbClr val="FF8000"/>
            </a:solidFill>
            <a:ln w="9525">
              <a:solidFill>
                <a:schemeClr val="tx1"/>
              </a:solidFill>
              <a:round/>
              <a:headEnd/>
              <a:tailEnd/>
            </a:ln>
          </p:spPr>
          <p:txBody>
            <a:bodyPr/>
            <a:lstStyle/>
            <a:p>
              <a:endParaRPr lang="en-US"/>
            </a:p>
          </p:txBody>
        </p:sp>
        <p:sp>
          <p:nvSpPr>
            <p:cNvPr id="14" name="Rectangle 13"/>
            <p:cNvSpPr/>
            <p:nvPr/>
          </p:nvSpPr>
          <p:spPr bwMode="auto">
            <a:xfrm>
              <a:off x="2564147" y="3553283"/>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16" name="Rounded Rectangle 20"/>
            <p:cNvSpPr>
              <a:spLocks noChangeArrowheads="1"/>
            </p:cNvSpPr>
            <p:nvPr/>
          </p:nvSpPr>
          <p:spPr bwMode="auto">
            <a:xfrm>
              <a:off x="5579213" y="278138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2" name="Rounded Rectangle 20"/>
            <p:cNvSpPr>
              <a:spLocks noChangeArrowheads="1"/>
            </p:cNvSpPr>
            <p:nvPr/>
          </p:nvSpPr>
          <p:spPr bwMode="auto">
            <a:xfrm>
              <a:off x="5579213" y="263476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7" name="Rounded Rectangle 20"/>
            <p:cNvSpPr>
              <a:spLocks noChangeArrowheads="1"/>
            </p:cNvSpPr>
            <p:nvPr/>
          </p:nvSpPr>
          <p:spPr bwMode="auto">
            <a:xfrm>
              <a:off x="3237401" y="276613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8" name="Rounded Rectangle 20"/>
            <p:cNvSpPr>
              <a:spLocks noChangeArrowheads="1"/>
            </p:cNvSpPr>
            <p:nvPr/>
          </p:nvSpPr>
          <p:spPr bwMode="auto">
            <a:xfrm>
              <a:off x="3237401" y="261951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9" name="Group 8"/>
          <p:cNvGrpSpPr/>
          <p:nvPr/>
        </p:nvGrpSpPr>
        <p:grpSpPr>
          <a:xfrm>
            <a:off x="2736215" y="3392806"/>
            <a:ext cx="4022720" cy="1257096"/>
            <a:chOff x="2736215" y="3392806"/>
            <a:chExt cx="4022720" cy="1257096"/>
          </a:xfrm>
        </p:grpSpPr>
        <p:sp>
          <p:nvSpPr>
            <p:cNvPr id="38" name="Rounded Rectangle 2"/>
            <p:cNvSpPr>
              <a:spLocks noChangeArrowheads="1"/>
            </p:cNvSpPr>
            <p:nvPr/>
          </p:nvSpPr>
          <p:spPr bwMode="auto">
            <a:xfrm>
              <a:off x="4182039" y="4318073"/>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9" name="Trapezoid 38"/>
            <p:cNvSpPr/>
            <p:nvPr/>
          </p:nvSpPr>
          <p:spPr bwMode="auto">
            <a:xfrm>
              <a:off x="4568787" y="3694506"/>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41" name="Rectangle 40"/>
            <p:cNvSpPr/>
            <p:nvPr/>
          </p:nvSpPr>
          <p:spPr bwMode="auto">
            <a:xfrm>
              <a:off x="2736215" y="4392895"/>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8" name="Group 7"/>
            <p:cNvGrpSpPr/>
            <p:nvPr/>
          </p:nvGrpSpPr>
          <p:grpSpPr>
            <a:xfrm rot="979263">
              <a:off x="3004543" y="3392806"/>
              <a:ext cx="3484916" cy="482455"/>
              <a:chOff x="3004543" y="3392806"/>
              <a:chExt cx="3484916" cy="482455"/>
            </a:xfrm>
          </p:grpSpPr>
          <p:sp>
            <p:nvSpPr>
              <p:cNvPr id="30" name="Rounded Rectangle 4"/>
              <p:cNvSpPr>
                <a:spLocks noChangeArrowheads="1"/>
              </p:cNvSpPr>
              <p:nvPr/>
            </p:nvSpPr>
            <p:spPr bwMode="auto">
              <a:xfrm>
                <a:off x="4325384" y="3392806"/>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1" name="Rounded Rectangle 5"/>
              <p:cNvSpPr>
                <a:spLocks noChangeArrowheads="1"/>
              </p:cNvSpPr>
              <p:nvPr/>
            </p:nvSpPr>
            <p:spPr bwMode="auto">
              <a:xfrm>
                <a:off x="3932837" y="3392806"/>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2" name="Rounded Rectangle 6"/>
              <p:cNvSpPr>
                <a:spLocks noChangeArrowheads="1"/>
              </p:cNvSpPr>
              <p:nvPr/>
            </p:nvSpPr>
            <p:spPr bwMode="auto">
              <a:xfrm>
                <a:off x="3540291" y="3392806"/>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4" name="Rounded Rectangle 9"/>
              <p:cNvSpPr>
                <a:spLocks noChangeArrowheads="1"/>
              </p:cNvSpPr>
              <p:nvPr/>
            </p:nvSpPr>
            <p:spPr bwMode="auto">
              <a:xfrm>
                <a:off x="5895568" y="3392806"/>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5" name="Rounded Rectangle 10"/>
              <p:cNvSpPr>
                <a:spLocks noChangeArrowheads="1"/>
              </p:cNvSpPr>
              <p:nvPr/>
            </p:nvSpPr>
            <p:spPr bwMode="auto">
              <a:xfrm>
                <a:off x="5503022" y="3392806"/>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6" name="Rounded Rectangle 11"/>
              <p:cNvSpPr>
                <a:spLocks noChangeArrowheads="1"/>
              </p:cNvSpPr>
              <p:nvPr/>
            </p:nvSpPr>
            <p:spPr bwMode="auto">
              <a:xfrm>
                <a:off x="5110476" y="3392806"/>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7" name="Rounded Rectangle 12"/>
              <p:cNvSpPr>
                <a:spLocks noChangeArrowheads="1"/>
              </p:cNvSpPr>
              <p:nvPr/>
            </p:nvSpPr>
            <p:spPr bwMode="auto">
              <a:xfrm>
                <a:off x="3004543" y="3752368"/>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0" name="Oval 14"/>
              <p:cNvSpPr>
                <a:spLocks noChangeAspect="1"/>
              </p:cNvSpPr>
              <p:nvPr/>
            </p:nvSpPr>
            <p:spPr bwMode="auto">
              <a:xfrm>
                <a:off x="4714175" y="3782390"/>
                <a:ext cx="65668" cy="64553"/>
              </a:xfrm>
              <a:prstGeom prst="ellipse">
                <a:avLst/>
              </a:prstGeom>
              <a:solidFill>
                <a:srgbClr val="FF8000"/>
              </a:solidFill>
              <a:ln w="9525">
                <a:solidFill>
                  <a:schemeClr val="tx1"/>
                </a:solidFill>
                <a:round/>
                <a:headEnd/>
                <a:tailEnd/>
              </a:ln>
            </p:spPr>
            <p:txBody>
              <a:bodyPr/>
              <a:lstStyle/>
              <a:p>
                <a:endParaRPr lang="en-US"/>
              </a:p>
            </p:txBody>
          </p:sp>
          <p:sp>
            <p:nvSpPr>
              <p:cNvPr id="42" name="Rounded Rectangle 20"/>
              <p:cNvSpPr>
                <a:spLocks noChangeArrowheads="1"/>
              </p:cNvSpPr>
              <p:nvPr/>
            </p:nvSpPr>
            <p:spPr bwMode="auto">
              <a:xfrm>
                <a:off x="5751281" y="362099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3" name="Rounded Rectangle 20"/>
              <p:cNvSpPr>
                <a:spLocks noChangeArrowheads="1"/>
              </p:cNvSpPr>
              <p:nvPr/>
            </p:nvSpPr>
            <p:spPr bwMode="auto">
              <a:xfrm>
                <a:off x="5751281" y="347437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4" name="Rounded Rectangle 20"/>
              <p:cNvSpPr>
                <a:spLocks noChangeArrowheads="1"/>
              </p:cNvSpPr>
              <p:nvPr/>
            </p:nvSpPr>
            <p:spPr bwMode="auto">
              <a:xfrm>
                <a:off x="4168980" y="360574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5" name="Rounded Rectangle 20"/>
              <p:cNvSpPr>
                <a:spLocks noChangeArrowheads="1"/>
              </p:cNvSpPr>
              <p:nvPr/>
            </p:nvSpPr>
            <p:spPr bwMode="auto">
              <a:xfrm>
                <a:off x="4168980" y="345912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46" name="TextBox 45"/>
          <p:cNvSpPr txBox="1"/>
          <p:nvPr/>
        </p:nvSpPr>
        <p:spPr>
          <a:xfrm>
            <a:off x="609600" y="3572666"/>
            <a:ext cx="819455" cy="369332"/>
          </a:xfrm>
          <a:prstGeom prst="rect">
            <a:avLst/>
          </a:prstGeom>
          <a:noFill/>
        </p:spPr>
        <p:txBody>
          <a:bodyPr wrap="none" rtlCol="0">
            <a:spAutoFit/>
          </a:bodyPr>
          <a:lstStyle/>
          <a:p>
            <a:r>
              <a:rPr lang="en-US" dirty="0" smtClean="0"/>
              <a:t>Case </a:t>
            </a:r>
            <a:r>
              <a:rPr lang="en-US" dirty="0"/>
              <a:t>H</a:t>
            </a:r>
          </a:p>
        </p:txBody>
      </p:sp>
      <p:sp>
        <p:nvSpPr>
          <p:cNvPr id="48" name="Rounded Rectangle 4"/>
          <p:cNvSpPr>
            <a:spLocks noChangeArrowheads="1"/>
          </p:cNvSpPr>
          <p:nvPr/>
        </p:nvSpPr>
        <p:spPr bwMode="auto">
          <a:xfrm>
            <a:off x="4335190"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9" name="Rounded Rectangle 5"/>
          <p:cNvSpPr>
            <a:spLocks noChangeArrowheads="1"/>
          </p:cNvSpPr>
          <p:nvPr/>
        </p:nvSpPr>
        <p:spPr bwMode="auto">
          <a:xfrm>
            <a:off x="3942643"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Rounded Rectangle 6"/>
          <p:cNvSpPr>
            <a:spLocks noChangeArrowheads="1"/>
          </p:cNvSpPr>
          <p:nvPr/>
        </p:nvSpPr>
        <p:spPr bwMode="auto">
          <a:xfrm>
            <a:off x="3550097"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2" name="Rounded Rectangle 9"/>
          <p:cNvSpPr>
            <a:spLocks noChangeArrowheads="1"/>
          </p:cNvSpPr>
          <p:nvPr/>
        </p:nvSpPr>
        <p:spPr bwMode="auto">
          <a:xfrm>
            <a:off x="5905374"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3" name="Rounded Rectangle 10"/>
          <p:cNvSpPr>
            <a:spLocks noChangeArrowheads="1"/>
          </p:cNvSpPr>
          <p:nvPr/>
        </p:nvSpPr>
        <p:spPr bwMode="auto">
          <a:xfrm>
            <a:off x="5512828"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4" name="Rounded Rectangle 11"/>
          <p:cNvSpPr>
            <a:spLocks noChangeArrowheads="1"/>
          </p:cNvSpPr>
          <p:nvPr/>
        </p:nvSpPr>
        <p:spPr bwMode="auto">
          <a:xfrm>
            <a:off x="5120282"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5" name="Rounded Rectangle 12"/>
          <p:cNvSpPr>
            <a:spLocks noChangeArrowheads="1"/>
          </p:cNvSpPr>
          <p:nvPr/>
        </p:nvSpPr>
        <p:spPr bwMode="auto">
          <a:xfrm>
            <a:off x="3014349" y="5458816"/>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6" name="Rounded Rectangle 2"/>
          <p:cNvSpPr>
            <a:spLocks noChangeArrowheads="1"/>
          </p:cNvSpPr>
          <p:nvPr/>
        </p:nvSpPr>
        <p:spPr bwMode="auto">
          <a:xfrm>
            <a:off x="4191845" y="6024521"/>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7" name="Trapezoid 56"/>
          <p:cNvSpPr/>
          <p:nvPr/>
        </p:nvSpPr>
        <p:spPr bwMode="auto">
          <a:xfrm>
            <a:off x="4578593" y="5400954"/>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58" name="Oval 14"/>
          <p:cNvSpPr>
            <a:spLocks noChangeAspect="1"/>
          </p:cNvSpPr>
          <p:nvPr/>
        </p:nvSpPr>
        <p:spPr bwMode="auto">
          <a:xfrm>
            <a:off x="4723981" y="5488838"/>
            <a:ext cx="65668" cy="64553"/>
          </a:xfrm>
          <a:prstGeom prst="ellipse">
            <a:avLst/>
          </a:prstGeom>
          <a:solidFill>
            <a:srgbClr val="FF8000"/>
          </a:solidFill>
          <a:ln w="9525">
            <a:solidFill>
              <a:schemeClr val="tx1"/>
            </a:solidFill>
            <a:round/>
            <a:headEnd/>
            <a:tailEnd/>
          </a:ln>
        </p:spPr>
        <p:txBody>
          <a:bodyPr/>
          <a:lstStyle/>
          <a:p>
            <a:endParaRPr lang="en-US"/>
          </a:p>
        </p:txBody>
      </p:sp>
      <p:sp>
        <p:nvSpPr>
          <p:cNvPr id="59" name="Rectangle 58"/>
          <p:cNvSpPr/>
          <p:nvPr/>
        </p:nvSpPr>
        <p:spPr bwMode="auto">
          <a:xfrm>
            <a:off x="2746021" y="6099343"/>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60" name="Rounded Rectangle 20"/>
          <p:cNvSpPr>
            <a:spLocks noChangeArrowheads="1"/>
          </p:cNvSpPr>
          <p:nvPr/>
        </p:nvSpPr>
        <p:spPr bwMode="auto">
          <a:xfrm>
            <a:off x="4989125" y="532744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62" name="Rounded Rectangle 20"/>
          <p:cNvSpPr>
            <a:spLocks noChangeArrowheads="1"/>
          </p:cNvSpPr>
          <p:nvPr/>
        </p:nvSpPr>
        <p:spPr bwMode="auto">
          <a:xfrm>
            <a:off x="3794368" y="5325122"/>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63" name="Rounded Rectangle 20"/>
          <p:cNvSpPr>
            <a:spLocks noChangeArrowheads="1"/>
          </p:cNvSpPr>
          <p:nvPr/>
        </p:nvSpPr>
        <p:spPr bwMode="auto">
          <a:xfrm>
            <a:off x="4988101" y="517802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5" name="TextBox 14"/>
          <p:cNvSpPr txBox="1"/>
          <p:nvPr/>
        </p:nvSpPr>
        <p:spPr>
          <a:xfrm>
            <a:off x="7022592" y="5581709"/>
            <a:ext cx="1700631" cy="369332"/>
          </a:xfrm>
          <a:prstGeom prst="rect">
            <a:avLst/>
          </a:prstGeom>
          <a:noFill/>
        </p:spPr>
        <p:txBody>
          <a:bodyPr wrap="none" rtlCol="0">
            <a:spAutoFit/>
          </a:bodyPr>
          <a:lstStyle/>
          <a:p>
            <a:r>
              <a:rPr lang="en-US" dirty="0" smtClean="0"/>
              <a:t>Conflict-balance</a:t>
            </a:r>
            <a:endParaRPr lang="en-US" dirty="0"/>
          </a:p>
        </p:txBody>
      </p:sp>
      <p:sp>
        <p:nvSpPr>
          <p:cNvPr id="65" name="TextBox 64"/>
          <p:cNvSpPr txBox="1"/>
          <p:nvPr/>
        </p:nvSpPr>
        <p:spPr>
          <a:xfrm>
            <a:off x="7174992" y="3965762"/>
            <a:ext cx="970826" cy="369332"/>
          </a:xfrm>
          <a:prstGeom prst="rect">
            <a:avLst/>
          </a:prstGeom>
          <a:noFill/>
        </p:spPr>
        <p:txBody>
          <a:bodyPr wrap="none" rtlCol="0">
            <a:spAutoFit/>
          </a:bodyPr>
          <a:lstStyle/>
          <a:p>
            <a:r>
              <a:rPr lang="en-US" dirty="0" smtClean="0"/>
              <a:t>distance</a:t>
            </a:r>
            <a:endParaRPr lang="en-US" dirty="0"/>
          </a:p>
        </p:txBody>
      </p:sp>
      <p:sp>
        <p:nvSpPr>
          <p:cNvPr id="66" name="TextBox 65"/>
          <p:cNvSpPr txBox="1"/>
          <p:nvPr/>
        </p:nvSpPr>
        <p:spPr>
          <a:xfrm>
            <a:off x="7174992" y="2033458"/>
            <a:ext cx="913794" cy="369332"/>
          </a:xfrm>
          <a:prstGeom prst="rect">
            <a:avLst/>
          </a:prstGeom>
          <a:noFill/>
        </p:spPr>
        <p:txBody>
          <a:bodyPr wrap="none" rtlCol="0">
            <a:spAutoFit/>
          </a:bodyPr>
          <a:lstStyle/>
          <a:p>
            <a:r>
              <a:rPr lang="en-US" dirty="0" smtClean="0"/>
              <a:t>balance</a:t>
            </a:r>
            <a:endParaRPr lang="en-US" dirty="0"/>
          </a:p>
        </p:txBody>
      </p:sp>
      <p:sp>
        <p:nvSpPr>
          <p:cNvPr id="67" name="TextBox 66"/>
          <p:cNvSpPr txBox="1"/>
          <p:nvPr/>
        </p:nvSpPr>
        <p:spPr>
          <a:xfrm>
            <a:off x="762000" y="5667485"/>
            <a:ext cx="819455" cy="369332"/>
          </a:xfrm>
          <a:prstGeom prst="rect">
            <a:avLst/>
          </a:prstGeom>
          <a:noFill/>
        </p:spPr>
        <p:txBody>
          <a:bodyPr wrap="none" rtlCol="0">
            <a:spAutoFit/>
          </a:bodyPr>
          <a:lstStyle/>
          <a:p>
            <a:r>
              <a:rPr lang="en-US" dirty="0" smtClean="0"/>
              <a:t>Case </a:t>
            </a:r>
            <a:r>
              <a:rPr lang="en-US" dirty="0"/>
              <a:t>H</a:t>
            </a:r>
          </a:p>
        </p:txBody>
      </p:sp>
    </p:spTree>
    <p:extLst>
      <p:ext uri="{BB962C8B-B14F-4D97-AF65-F5344CB8AC3E}">
        <p14:creationId xmlns:p14="http://schemas.microsoft.com/office/powerpoint/2010/main" val="115584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Siegler Rule 2</a:t>
            </a:r>
            <a:endParaRPr lang="en-US" dirty="0"/>
          </a:p>
        </p:txBody>
      </p:sp>
      <p:sp>
        <p:nvSpPr>
          <p:cNvPr id="3" name="Content Placeholder 2"/>
          <p:cNvSpPr>
            <a:spLocks noGrp="1"/>
          </p:cNvSpPr>
          <p:nvPr>
            <p:ph idx="1"/>
          </p:nvPr>
        </p:nvSpPr>
        <p:spPr/>
        <p:txBody>
          <a:bodyPr>
            <a:normAutofit fontScale="77500" lnSpcReduction="20000"/>
          </a:bodyPr>
          <a:lstStyle/>
          <a:p>
            <a:r>
              <a:rPr lang="en-US" dirty="0"/>
              <a:t>Just to recap, Siegler </a:t>
            </a:r>
            <a:r>
              <a:rPr lang="en-US" dirty="0" smtClean="0"/>
              <a:t>Rule 2 </a:t>
            </a:r>
            <a:r>
              <a:rPr lang="en-US" dirty="0"/>
              <a:t>says: </a:t>
            </a:r>
          </a:p>
          <a:p>
            <a:pPr lvl="1"/>
            <a:r>
              <a:rPr lang="en-US" dirty="0" smtClean="0"/>
              <a:t>if </a:t>
            </a:r>
            <a:r>
              <a:rPr lang="en-US" dirty="0"/>
              <a:t>the weight is different</a:t>
            </a:r>
            <a:r>
              <a:rPr lang="en-US" dirty="0" smtClean="0"/>
              <a:t>, </a:t>
            </a:r>
            <a:r>
              <a:rPr lang="en-US" dirty="0"/>
              <a:t>the side with the greater weight goes </a:t>
            </a:r>
            <a:r>
              <a:rPr lang="en-US" dirty="0" smtClean="0"/>
              <a:t>down (regardless of distance); if the weight is the same, then the side with the greater distance goes down; when weight and distance are equal, you have balance</a:t>
            </a:r>
          </a:p>
          <a:p>
            <a:r>
              <a:rPr lang="en-US" dirty="0" smtClean="0"/>
              <a:t>So it goes beyond Rule 1 in that distance is no longer completely ignored; it is taken into account in a limited way, namely, when the weight is the same (but not when the weight is different).</a:t>
            </a:r>
          </a:p>
          <a:p>
            <a:r>
              <a:rPr lang="en-US" dirty="0" smtClean="0"/>
              <a:t>So Rule 2 is slightly better than Rule 1 but is not exactly perfect, either.</a:t>
            </a:r>
          </a:p>
          <a:p>
            <a:r>
              <a:rPr lang="en-US" dirty="0" smtClean="0"/>
              <a:t>The idea is that after giving students some cases consistent with Rule 1, the game gives students cases that are consistent with Rule 2 but not Rule 1. </a:t>
            </a:r>
          </a:p>
          <a:p>
            <a:endParaRPr lang="en-US" dirty="0"/>
          </a:p>
        </p:txBody>
      </p:sp>
      <p:sp>
        <p:nvSpPr>
          <p:cNvPr id="4" name="Slide Number Placeholder 3"/>
          <p:cNvSpPr>
            <a:spLocks noGrp="1"/>
          </p:cNvSpPr>
          <p:nvPr>
            <p:ph type="sldNum" sz="quarter" idx="12"/>
          </p:nvPr>
        </p:nvSpPr>
        <p:spPr/>
        <p:txBody>
          <a:bodyPr/>
          <a:lstStyle/>
          <a:p>
            <a:fld id="{713EA7E7-29BB-7942-A764-5E493577F8FE}" type="slidenum">
              <a:rPr lang="en-US" smtClean="0"/>
              <a:t>3</a:t>
            </a:fld>
            <a:endParaRPr lang="en-US"/>
          </a:p>
        </p:txBody>
      </p:sp>
    </p:spTree>
    <p:extLst>
      <p:ext uri="{BB962C8B-B14F-4D97-AF65-F5344CB8AC3E}">
        <p14:creationId xmlns:p14="http://schemas.microsoft.com/office/powerpoint/2010/main" val="234532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Siegler Rule 4</a:t>
            </a:r>
            <a:br>
              <a:rPr lang="en-US" dirty="0" smtClean="0"/>
            </a:br>
            <a:r>
              <a:rPr lang="en-US" dirty="0" smtClean="0"/>
              <a:t>Double-distance cases</a:t>
            </a:r>
            <a:endParaRPr lang="en-US" dirty="0"/>
          </a:p>
        </p:txBody>
      </p:sp>
      <p:sp>
        <p:nvSpPr>
          <p:cNvPr id="3" name="Content Placeholder 2"/>
          <p:cNvSpPr>
            <a:spLocks noGrp="1"/>
          </p:cNvSpPr>
          <p:nvPr>
            <p:ph idx="1"/>
          </p:nvPr>
        </p:nvSpPr>
        <p:spPr/>
        <p:txBody>
          <a:bodyPr>
            <a:normAutofit/>
          </a:bodyPr>
          <a:lstStyle/>
          <a:p>
            <a:r>
              <a:rPr lang="en-US" dirty="0" smtClean="0"/>
              <a:t>If the side with half the distance has double the weight, it balances</a:t>
            </a:r>
          </a:p>
          <a:p>
            <a:r>
              <a:rPr lang="en-US" dirty="0" smtClean="0"/>
              <a:t>If the side with half the distance has more then double the weight, it goes down</a:t>
            </a:r>
          </a:p>
          <a:p>
            <a:r>
              <a:rPr lang="en-US" dirty="0" smtClean="0"/>
              <a:t>If the side with half the distance has less than double the weight, the other side goes down</a:t>
            </a:r>
            <a:endParaRPr lang="en-US" dirty="0"/>
          </a:p>
        </p:txBody>
      </p:sp>
      <p:sp>
        <p:nvSpPr>
          <p:cNvPr id="4" name="Slide Number Placeholder 3"/>
          <p:cNvSpPr>
            <a:spLocks noGrp="1"/>
          </p:cNvSpPr>
          <p:nvPr>
            <p:ph type="sldNum" sz="quarter" idx="12"/>
          </p:nvPr>
        </p:nvSpPr>
        <p:spPr/>
        <p:txBody>
          <a:bodyPr/>
          <a:lstStyle/>
          <a:p>
            <a:fld id="{713EA7E7-29BB-7942-A764-5E493577F8FE}" type="slidenum">
              <a:rPr lang="en-US" smtClean="0"/>
              <a:t>4</a:t>
            </a:fld>
            <a:endParaRPr lang="en-US"/>
          </a:p>
        </p:txBody>
      </p:sp>
    </p:spTree>
    <p:extLst>
      <p:ext uri="{BB962C8B-B14F-4D97-AF65-F5344CB8AC3E}">
        <p14:creationId xmlns:p14="http://schemas.microsoft.com/office/powerpoint/2010/main" val="317753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104" y="276854"/>
            <a:ext cx="8587584" cy="1143000"/>
          </a:xfrm>
        </p:spPr>
        <p:txBody>
          <a:bodyPr>
            <a:noAutofit/>
          </a:bodyPr>
          <a:lstStyle/>
          <a:p>
            <a:r>
              <a:rPr lang="en-US" sz="2800" dirty="0" smtClean="0"/>
              <a:t>Cases Confirming Rule 1 –</a:t>
            </a:r>
            <a:br>
              <a:rPr lang="en-US" sz="2800" dirty="0" smtClean="0"/>
            </a:br>
            <a:r>
              <a:rPr lang="en-US" sz="2800" dirty="0" smtClean="0"/>
              <a:t>Same Weight, Same Distance </a:t>
            </a:r>
            <a:br>
              <a:rPr lang="en-US" sz="2800" dirty="0" smtClean="0"/>
            </a:br>
            <a:r>
              <a:rPr lang="en-US" sz="2800" dirty="0" smtClean="0"/>
              <a:t>(Balance Items)</a:t>
            </a:r>
            <a:endParaRPr lang="en-US" sz="2800" dirty="0"/>
          </a:p>
        </p:txBody>
      </p:sp>
      <p:sp>
        <p:nvSpPr>
          <p:cNvPr id="8" name="Slide Number Placeholder 7"/>
          <p:cNvSpPr>
            <a:spLocks noGrp="1"/>
          </p:cNvSpPr>
          <p:nvPr>
            <p:ph type="sldNum" sz="quarter" idx="12"/>
          </p:nvPr>
        </p:nvSpPr>
        <p:spPr/>
        <p:txBody>
          <a:bodyPr/>
          <a:lstStyle/>
          <a:p>
            <a:fld id="{713EA7E7-29BB-7942-A764-5E493577F8FE}" type="slidenum">
              <a:rPr lang="en-US" smtClean="0"/>
              <a:t>5</a:t>
            </a:fld>
            <a:endParaRPr lang="en-US"/>
          </a:p>
        </p:txBody>
      </p:sp>
      <p:sp>
        <p:nvSpPr>
          <p:cNvPr id="2" name="TextBox 1"/>
          <p:cNvSpPr txBox="1"/>
          <p:nvPr/>
        </p:nvSpPr>
        <p:spPr>
          <a:xfrm>
            <a:off x="667226" y="2664126"/>
            <a:ext cx="792630" cy="369332"/>
          </a:xfrm>
          <a:prstGeom prst="rect">
            <a:avLst/>
          </a:prstGeom>
          <a:noFill/>
        </p:spPr>
        <p:txBody>
          <a:bodyPr wrap="none" rtlCol="0">
            <a:spAutoFit/>
          </a:bodyPr>
          <a:lstStyle/>
          <a:p>
            <a:r>
              <a:rPr lang="en-US" dirty="0" smtClean="0"/>
              <a:t>Case 1</a:t>
            </a:r>
            <a:endParaRPr lang="en-US" dirty="0"/>
          </a:p>
        </p:txBody>
      </p:sp>
      <p:sp>
        <p:nvSpPr>
          <p:cNvPr id="9" name="TextBox 8"/>
          <p:cNvSpPr txBox="1"/>
          <p:nvPr/>
        </p:nvSpPr>
        <p:spPr>
          <a:xfrm>
            <a:off x="667226" y="4329207"/>
            <a:ext cx="792630" cy="369332"/>
          </a:xfrm>
          <a:prstGeom prst="rect">
            <a:avLst/>
          </a:prstGeom>
          <a:noFill/>
        </p:spPr>
        <p:txBody>
          <a:bodyPr wrap="none" rtlCol="0">
            <a:spAutoFit/>
          </a:bodyPr>
          <a:lstStyle/>
          <a:p>
            <a:r>
              <a:rPr lang="en-US" dirty="0" smtClean="0"/>
              <a:t>Case 2</a:t>
            </a:r>
            <a:endParaRPr lang="en-US" dirty="0"/>
          </a:p>
        </p:txBody>
      </p:sp>
      <p:grpSp>
        <p:nvGrpSpPr>
          <p:cNvPr id="6" name="Group 5"/>
          <p:cNvGrpSpPr/>
          <p:nvPr/>
        </p:nvGrpSpPr>
        <p:grpSpPr>
          <a:xfrm>
            <a:off x="2675207" y="1787372"/>
            <a:ext cx="4022720" cy="1257096"/>
            <a:chOff x="8000507" y="1960455"/>
            <a:chExt cx="4022720" cy="1257096"/>
          </a:xfrm>
        </p:grpSpPr>
        <p:grpSp>
          <p:nvGrpSpPr>
            <p:cNvPr id="12" name="Group 3"/>
            <p:cNvGrpSpPr>
              <a:grpSpLocks/>
            </p:cNvGrpSpPr>
            <p:nvPr/>
          </p:nvGrpSpPr>
          <p:grpSpPr bwMode="auto">
            <a:xfrm>
              <a:off x="8268835" y="1960455"/>
              <a:ext cx="3484916" cy="482455"/>
              <a:chOff x="2224690" y="3755280"/>
              <a:chExt cx="4887310" cy="676582"/>
            </a:xfrm>
          </p:grpSpPr>
          <p:sp>
            <p:nvSpPr>
              <p:cNvPr id="22"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3"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4"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5"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6"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7"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8"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9"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0"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3" name="Rounded Rectangle 20"/>
            <p:cNvSpPr>
              <a:spLocks noChangeArrowheads="1"/>
            </p:cNvSpPr>
            <p:nvPr/>
          </p:nvSpPr>
          <p:spPr bwMode="auto">
            <a:xfrm>
              <a:off x="9061431" y="217829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14" name="Rounded Rectangle 2"/>
            <p:cNvSpPr>
              <a:spLocks noChangeArrowheads="1"/>
            </p:cNvSpPr>
            <p:nvPr/>
          </p:nvSpPr>
          <p:spPr bwMode="auto">
            <a:xfrm>
              <a:off x="9446331" y="2885722"/>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5" name="Trapezoid 14"/>
            <p:cNvSpPr/>
            <p:nvPr/>
          </p:nvSpPr>
          <p:spPr bwMode="auto">
            <a:xfrm>
              <a:off x="9833079" y="2262155"/>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16" name="Oval 14"/>
            <p:cNvSpPr>
              <a:spLocks noChangeAspect="1"/>
            </p:cNvSpPr>
            <p:nvPr/>
          </p:nvSpPr>
          <p:spPr bwMode="auto">
            <a:xfrm>
              <a:off x="9978467" y="2350039"/>
              <a:ext cx="65668" cy="64553"/>
            </a:xfrm>
            <a:prstGeom prst="ellipse">
              <a:avLst/>
            </a:prstGeom>
            <a:solidFill>
              <a:srgbClr val="FF8000"/>
            </a:solidFill>
            <a:ln w="9525">
              <a:solidFill>
                <a:schemeClr val="tx1"/>
              </a:solidFill>
              <a:round/>
              <a:headEnd/>
              <a:tailEnd/>
            </a:ln>
          </p:spPr>
          <p:txBody>
            <a:bodyPr/>
            <a:lstStyle/>
            <a:p>
              <a:endParaRPr lang="en-US"/>
            </a:p>
          </p:txBody>
        </p:sp>
        <p:sp>
          <p:nvSpPr>
            <p:cNvPr id="17" name="Rectangle 16"/>
            <p:cNvSpPr/>
            <p:nvPr/>
          </p:nvSpPr>
          <p:spPr bwMode="auto">
            <a:xfrm>
              <a:off x="8000507" y="2960544"/>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20" name="Rounded Rectangle 20"/>
            <p:cNvSpPr>
              <a:spLocks noChangeArrowheads="1"/>
            </p:cNvSpPr>
            <p:nvPr/>
          </p:nvSpPr>
          <p:spPr bwMode="auto">
            <a:xfrm>
              <a:off x="10633559" y="2167371"/>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3" name="Group 2"/>
          <p:cNvGrpSpPr/>
          <p:nvPr/>
        </p:nvGrpSpPr>
        <p:grpSpPr>
          <a:xfrm>
            <a:off x="2675207" y="3441443"/>
            <a:ext cx="4022720" cy="1257096"/>
            <a:chOff x="2683262" y="3966515"/>
            <a:chExt cx="4022720" cy="1257096"/>
          </a:xfrm>
        </p:grpSpPr>
        <p:sp>
          <p:nvSpPr>
            <p:cNvPr id="56" name="Rounded Rectangle 4"/>
            <p:cNvSpPr>
              <a:spLocks noChangeArrowheads="1"/>
            </p:cNvSpPr>
            <p:nvPr/>
          </p:nvSpPr>
          <p:spPr bwMode="auto">
            <a:xfrm>
              <a:off x="4272431"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7" name="Rounded Rectangle 5"/>
            <p:cNvSpPr>
              <a:spLocks noChangeArrowheads="1"/>
            </p:cNvSpPr>
            <p:nvPr/>
          </p:nvSpPr>
          <p:spPr bwMode="auto">
            <a:xfrm>
              <a:off x="3879884"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8" name="Rounded Rectangle 6"/>
            <p:cNvSpPr>
              <a:spLocks noChangeArrowheads="1"/>
            </p:cNvSpPr>
            <p:nvPr/>
          </p:nvSpPr>
          <p:spPr bwMode="auto">
            <a:xfrm>
              <a:off x="3487338"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9" name="Rounded Rectangle 7"/>
            <p:cNvSpPr>
              <a:spLocks noChangeArrowheads="1"/>
            </p:cNvSpPr>
            <p:nvPr/>
          </p:nvSpPr>
          <p:spPr bwMode="auto">
            <a:xfrm>
              <a:off x="3094792"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0" name="Rounded Rectangle 8"/>
            <p:cNvSpPr>
              <a:spLocks noChangeArrowheads="1"/>
            </p:cNvSpPr>
            <p:nvPr/>
          </p:nvSpPr>
          <p:spPr bwMode="auto">
            <a:xfrm>
              <a:off x="6235160"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1" name="Rounded Rectangle 9"/>
            <p:cNvSpPr>
              <a:spLocks noChangeArrowheads="1"/>
            </p:cNvSpPr>
            <p:nvPr/>
          </p:nvSpPr>
          <p:spPr bwMode="auto">
            <a:xfrm>
              <a:off x="5842615"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2" name="Rounded Rectangle 10"/>
            <p:cNvSpPr>
              <a:spLocks noChangeArrowheads="1"/>
            </p:cNvSpPr>
            <p:nvPr/>
          </p:nvSpPr>
          <p:spPr bwMode="auto">
            <a:xfrm>
              <a:off x="5450069"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3" name="Rounded Rectangle 11"/>
            <p:cNvSpPr>
              <a:spLocks noChangeArrowheads="1"/>
            </p:cNvSpPr>
            <p:nvPr/>
          </p:nvSpPr>
          <p:spPr bwMode="auto">
            <a:xfrm>
              <a:off x="5057523" y="3966515"/>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4" name="Rounded Rectangle 12"/>
            <p:cNvSpPr>
              <a:spLocks noChangeArrowheads="1"/>
            </p:cNvSpPr>
            <p:nvPr/>
          </p:nvSpPr>
          <p:spPr bwMode="auto">
            <a:xfrm>
              <a:off x="2951590" y="4326077"/>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Rounded Rectangle 20"/>
            <p:cNvSpPr>
              <a:spLocks noChangeArrowheads="1"/>
            </p:cNvSpPr>
            <p:nvPr/>
          </p:nvSpPr>
          <p:spPr bwMode="auto">
            <a:xfrm>
              <a:off x="2947322" y="418435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51" name="Rounded Rectangle 2"/>
            <p:cNvSpPr>
              <a:spLocks noChangeArrowheads="1"/>
            </p:cNvSpPr>
            <p:nvPr/>
          </p:nvSpPr>
          <p:spPr bwMode="auto">
            <a:xfrm>
              <a:off x="4129086" y="4891782"/>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2" name="Trapezoid 51"/>
            <p:cNvSpPr/>
            <p:nvPr/>
          </p:nvSpPr>
          <p:spPr bwMode="auto">
            <a:xfrm>
              <a:off x="4515834" y="4268215"/>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53" name="Oval 14"/>
            <p:cNvSpPr>
              <a:spLocks noChangeAspect="1"/>
            </p:cNvSpPr>
            <p:nvPr/>
          </p:nvSpPr>
          <p:spPr bwMode="auto">
            <a:xfrm>
              <a:off x="4661222" y="4356099"/>
              <a:ext cx="65668" cy="64553"/>
            </a:xfrm>
            <a:prstGeom prst="ellipse">
              <a:avLst/>
            </a:prstGeom>
            <a:solidFill>
              <a:srgbClr val="FF8000"/>
            </a:solidFill>
            <a:ln w="9525">
              <a:solidFill>
                <a:schemeClr val="tx1"/>
              </a:solidFill>
              <a:round/>
              <a:headEnd/>
              <a:tailEnd/>
            </a:ln>
          </p:spPr>
          <p:txBody>
            <a:bodyPr/>
            <a:lstStyle/>
            <a:p>
              <a:endParaRPr lang="en-US"/>
            </a:p>
          </p:txBody>
        </p:sp>
        <p:sp>
          <p:nvSpPr>
            <p:cNvPr id="54" name="Rectangle 53"/>
            <p:cNvSpPr/>
            <p:nvPr/>
          </p:nvSpPr>
          <p:spPr bwMode="auto">
            <a:xfrm>
              <a:off x="2683262" y="4966604"/>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55" name="Rounded Rectangle 20"/>
            <p:cNvSpPr>
              <a:spLocks noChangeArrowheads="1"/>
            </p:cNvSpPr>
            <p:nvPr/>
          </p:nvSpPr>
          <p:spPr bwMode="auto">
            <a:xfrm>
              <a:off x="6100727" y="418588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4" name="Group 3"/>
          <p:cNvGrpSpPr/>
          <p:nvPr/>
        </p:nvGrpSpPr>
        <p:grpSpPr>
          <a:xfrm>
            <a:off x="2675207" y="5099254"/>
            <a:ext cx="4022720" cy="1257096"/>
            <a:chOff x="2675207" y="5099254"/>
            <a:chExt cx="4022720" cy="1257096"/>
          </a:xfrm>
        </p:grpSpPr>
        <p:sp>
          <p:nvSpPr>
            <p:cNvPr id="66" name="Rounded Rectangle 4"/>
            <p:cNvSpPr>
              <a:spLocks noChangeArrowheads="1"/>
            </p:cNvSpPr>
            <p:nvPr/>
          </p:nvSpPr>
          <p:spPr bwMode="auto">
            <a:xfrm>
              <a:off x="4264376"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7" name="Rounded Rectangle 5"/>
            <p:cNvSpPr>
              <a:spLocks noChangeArrowheads="1"/>
            </p:cNvSpPr>
            <p:nvPr/>
          </p:nvSpPr>
          <p:spPr bwMode="auto">
            <a:xfrm>
              <a:off x="3871829"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1" name="Rounded Rectangle 6"/>
            <p:cNvSpPr>
              <a:spLocks noChangeArrowheads="1"/>
            </p:cNvSpPr>
            <p:nvPr/>
          </p:nvSpPr>
          <p:spPr bwMode="auto">
            <a:xfrm>
              <a:off x="3479283"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2" name="Rounded Rectangle 7"/>
            <p:cNvSpPr>
              <a:spLocks noChangeArrowheads="1"/>
            </p:cNvSpPr>
            <p:nvPr/>
          </p:nvSpPr>
          <p:spPr bwMode="auto">
            <a:xfrm>
              <a:off x="3086737"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3" name="Rounded Rectangle 8"/>
            <p:cNvSpPr>
              <a:spLocks noChangeArrowheads="1"/>
            </p:cNvSpPr>
            <p:nvPr/>
          </p:nvSpPr>
          <p:spPr bwMode="auto">
            <a:xfrm>
              <a:off x="6227105"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4" name="Rounded Rectangle 9"/>
            <p:cNvSpPr>
              <a:spLocks noChangeArrowheads="1"/>
            </p:cNvSpPr>
            <p:nvPr/>
          </p:nvSpPr>
          <p:spPr bwMode="auto">
            <a:xfrm>
              <a:off x="5834560"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5" name="Rounded Rectangle 10"/>
            <p:cNvSpPr>
              <a:spLocks noChangeArrowheads="1"/>
            </p:cNvSpPr>
            <p:nvPr/>
          </p:nvSpPr>
          <p:spPr bwMode="auto">
            <a:xfrm>
              <a:off x="5442014"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6" name="Rounded Rectangle 11"/>
            <p:cNvSpPr>
              <a:spLocks noChangeArrowheads="1"/>
            </p:cNvSpPr>
            <p:nvPr/>
          </p:nvSpPr>
          <p:spPr bwMode="auto">
            <a:xfrm>
              <a:off x="5049468" y="5099254"/>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7" name="Rounded Rectangle 12"/>
            <p:cNvSpPr>
              <a:spLocks noChangeArrowheads="1"/>
            </p:cNvSpPr>
            <p:nvPr/>
          </p:nvSpPr>
          <p:spPr bwMode="auto">
            <a:xfrm>
              <a:off x="2943535" y="5458816"/>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8" name="Rounded Rectangle 20"/>
            <p:cNvSpPr>
              <a:spLocks noChangeArrowheads="1"/>
            </p:cNvSpPr>
            <p:nvPr/>
          </p:nvSpPr>
          <p:spPr bwMode="auto">
            <a:xfrm>
              <a:off x="3328312" y="5317092"/>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9" name="Rounded Rectangle 2"/>
            <p:cNvSpPr>
              <a:spLocks noChangeArrowheads="1"/>
            </p:cNvSpPr>
            <p:nvPr/>
          </p:nvSpPr>
          <p:spPr bwMode="auto">
            <a:xfrm>
              <a:off x="4121031" y="6024521"/>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0" name="Trapezoid 79"/>
            <p:cNvSpPr/>
            <p:nvPr/>
          </p:nvSpPr>
          <p:spPr bwMode="auto">
            <a:xfrm>
              <a:off x="4507779" y="5400954"/>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81" name="Oval 14"/>
            <p:cNvSpPr>
              <a:spLocks noChangeAspect="1"/>
            </p:cNvSpPr>
            <p:nvPr/>
          </p:nvSpPr>
          <p:spPr bwMode="auto">
            <a:xfrm>
              <a:off x="4653167" y="5488838"/>
              <a:ext cx="65668" cy="64553"/>
            </a:xfrm>
            <a:prstGeom prst="ellipse">
              <a:avLst/>
            </a:prstGeom>
            <a:solidFill>
              <a:srgbClr val="FF8000"/>
            </a:solidFill>
            <a:ln w="9525">
              <a:solidFill>
                <a:schemeClr val="tx1"/>
              </a:solidFill>
              <a:round/>
              <a:headEnd/>
              <a:tailEnd/>
            </a:ln>
          </p:spPr>
          <p:txBody>
            <a:bodyPr/>
            <a:lstStyle/>
            <a:p>
              <a:endParaRPr lang="en-US"/>
            </a:p>
          </p:txBody>
        </p:sp>
        <p:sp>
          <p:nvSpPr>
            <p:cNvPr id="82" name="Rectangle 81"/>
            <p:cNvSpPr/>
            <p:nvPr/>
          </p:nvSpPr>
          <p:spPr bwMode="auto">
            <a:xfrm>
              <a:off x="2675207" y="6099343"/>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sp>
          <p:nvSpPr>
            <p:cNvPr id="83" name="Rounded Rectangle 20"/>
            <p:cNvSpPr>
              <a:spLocks noChangeArrowheads="1"/>
            </p:cNvSpPr>
            <p:nvPr/>
          </p:nvSpPr>
          <p:spPr bwMode="auto">
            <a:xfrm>
              <a:off x="5694508" y="5320093"/>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4" name="Rounded Rectangle 20"/>
            <p:cNvSpPr>
              <a:spLocks noChangeArrowheads="1"/>
            </p:cNvSpPr>
            <p:nvPr/>
          </p:nvSpPr>
          <p:spPr bwMode="auto">
            <a:xfrm>
              <a:off x="3328312" y="5185719"/>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5" name="Rounded Rectangle 20"/>
            <p:cNvSpPr>
              <a:spLocks noChangeArrowheads="1"/>
            </p:cNvSpPr>
            <p:nvPr/>
          </p:nvSpPr>
          <p:spPr bwMode="auto">
            <a:xfrm>
              <a:off x="5686958" y="5185719"/>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sp>
        <p:nvSpPr>
          <p:cNvPr id="86" name="TextBox 85"/>
          <p:cNvSpPr txBox="1"/>
          <p:nvPr/>
        </p:nvSpPr>
        <p:spPr>
          <a:xfrm>
            <a:off x="667226" y="5681143"/>
            <a:ext cx="792630" cy="369332"/>
          </a:xfrm>
          <a:prstGeom prst="rect">
            <a:avLst/>
          </a:prstGeom>
          <a:noFill/>
        </p:spPr>
        <p:txBody>
          <a:bodyPr wrap="none" rtlCol="0">
            <a:spAutoFit/>
          </a:bodyPr>
          <a:lstStyle/>
          <a:p>
            <a:r>
              <a:rPr lang="en-US" dirty="0" smtClean="0"/>
              <a:t>Case 3</a:t>
            </a:r>
            <a:endParaRPr lang="en-US" dirty="0"/>
          </a:p>
        </p:txBody>
      </p:sp>
    </p:spTree>
    <p:extLst>
      <p:ext uri="{BB962C8B-B14F-4D97-AF65-F5344CB8AC3E}">
        <p14:creationId xmlns:p14="http://schemas.microsoft.com/office/powerpoint/2010/main" val="295417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215" y="135744"/>
            <a:ext cx="8830229" cy="1143000"/>
          </a:xfrm>
        </p:spPr>
        <p:txBody>
          <a:bodyPr>
            <a:noAutofit/>
          </a:bodyPr>
          <a:lstStyle/>
          <a:p>
            <a:r>
              <a:rPr lang="en-US" sz="2800" dirty="0"/>
              <a:t>Cases Confirming Rule 1 </a:t>
            </a:r>
            <a:r>
              <a:rPr lang="en-US" sz="2800" dirty="0" smtClean="0"/>
              <a:t>– </a:t>
            </a:r>
            <a:br>
              <a:rPr lang="en-US" sz="2800" dirty="0" smtClean="0"/>
            </a:br>
            <a:r>
              <a:rPr lang="en-US" sz="2800" dirty="0" smtClean="0"/>
              <a:t>Different Weight, Same Distance</a:t>
            </a:r>
            <a:br>
              <a:rPr lang="en-US" sz="2800" dirty="0" smtClean="0"/>
            </a:br>
            <a:r>
              <a:rPr lang="en-US" sz="2800" dirty="0" smtClean="0"/>
              <a:t>(Weight Items)</a:t>
            </a:r>
            <a:endParaRPr lang="en-US" sz="2800" dirty="0"/>
          </a:p>
        </p:txBody>
      </p:sp>
      <p:sp>
        <p:nvSpPr>
          <p:cNvPr id="8" name="Slide Number Placeholder 7"/>
          <p:cNvSpPr>
            <a:spLocks noGrp="1"/>
          </p:cNvSpPr>
          <p:nvPr>
            <p:ph type="sldNum" sz="quarter" idx="12"/>
          </p:nvPr>
        </p:nvSpPr>
        <p:spPr/>
        <p:txBody>
          <a:bodyPr/>
          <a:lstStyle/>
          <a:p>
            <a:fld id="{713EA7E7-29BB-7942-A764-5E493577F8FE}" type="slidenum">
              <a:rPr lang="en-US" smtClean="0"/>
              <a:t>6</a:t>
            </a:fld>
            <a:endParaRPr lang="en-US"/>
          </a:p>
        </p:txBody>
      </p:sp>
      <p:sp>
        <p:nvSpPr>
          <p:cNvPr id="11" name="TextBox 10"/>
          <p:cNvSpPr txBox="1"/>
          <p:nvPr/>
        </p:nvSpPr>
        <p:spPr>
          <a:xfrm>
            <a:off x="660880" y="2440648"/>
            <a:ext cx="792630" cy="369332"/>
          </a:xfrm>
          <a:prstGeom prst="rect">
            <a:avLst/>
          </a:prstGeom>
          <a:noFill/>
        </p:spPr>
        <p:txBody>
          <a:bodyPr wrap="none" rtlCol="0">
            <a:spAutoFit/>
          </a:bodyPr>
          <a:lstStyle/>
          <a:p>
            <a:r>
              <a:rPr lang="en-US" dirty="0" smtClean="0"/>
              <a:t>Case 4</a:t>
            </a:r>
            <a:endParaRPr lang="en-US" dirty="0"/>
          </a:p>
        </p:txBody>
      </p:sp>
      <p:sp>
        <p:nvSpPr>
          <p:cNvPr id="12" name="TextBox 11"/>
          <p:cNvSpPr txBox="1"/>
          <p:nvPr/>
        </p:nvSpPr>
        <p:spPr>
          <a:xfrm>
            <a:off x="660880" y="5748172"/>
            <a:ext cx="792630" cy="369332"/>
          </a:xfrm>
          <a:prstGeom prst="rect">
            <a:avLst/>
          </a:prstGeom>
          <a:noFill/>
        </p:spPr>
        <p:txBody>
          <a:bodyPr wrap="none" rtlCol="0">
            <a:spAutoFit/>
          </a:bodyPr>
          <a:lstStyle/>
          <a:p>
            <a:r>
              <a:rPr lang="en-US" dirty="0" smtClean="0"/>
              <a:t>Case 6</a:t>
            </a:r>
            <a:endParaRPr lang="en-US" dirty="0"/>
          </a:p>
        </p:txBody>
      </p:sp>
      <p:grpSp>
        <p:nvGrpSpPr>
          <p:cNvPr id="3" name="Group 2"/>
          <p:cNvGrpSpPr/>
          <p:nvPr/>
        </p:nvGrpSpPr>
        <p:grpSpPr>
          <a:xfrm>
            <a:off x="2811393" y="1831698"/>
            <a:ext cx="3538895" cy="1105901"/>
            <a:chOff x="2821258" y="2288036"/>
            <a:chExt cx="3538895" cy="1105901"/>
          </a:xfrm>
        </p:grpSpPr>
        <p:sp>
          <p:nvSpPr>
            <p:cNvPr id="37" name="Rounded Rectangle 2"/>
            <p:cNvSpPr>
              <a:spLocks noChangeArrowheads="1"/>
            </p:cNvSpPr>
            <p:nvPr/>
          </p:nvSpPr>
          <p:spPr bwMode="auto">
            <a:xfrm>
              <a:off x="4093188" y="3102018"/>
              <a:ext cx="994038" cy="557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8" name="Trapezoid 37"/>
            <p:cNvSpPr/>
            <p:nvPr/>
          </p:nvSpPr>
          <p:spPr bwMode="auto">
            <a:xfrm>
              <a:off x="4433421" y="2565462"/>
              <a:ext cx="312111" cy="550495"/>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40" name="Rectangle 39"/>
            <p:cNvSpPr/>
            <p:nvPr/>
          </p:nvSpPr>
          <p:spPr bwMode="auto">
            <a:xfrm>
              <a:off x="2821258" y="3167841"/>
              <a:ext cx="3538895" cy="226096"/>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2" name="Group 1"/>
            <p:cNvGrpSpPr/>
            <p:nvPr/>
          </p:nvGrpSpPr>
          <p:grpSpPr>
            <a:xfrm rot="989855">
              <a:off x="3057313" y="2288036"/>
              <a:ext cx="3065775" cy="424428"/>
              <a:chOff x="3057313" y="2288036"/>
              <a:chExt cx="3065775" cy="424428"/>
            </a:xfrm>
          </p:grpSpPr>
          <p:grpSp>
            <p:nvGrpSpPr>
              <p:cNvPr id="35" name="Group 3"/>
              <p:cNvGrpSpPr>
                <a:grpSpLocks/>
              </p:cNvGrpSpPr>
              <p:nvPr/>
            </p:nvGrpSpPr>
            <p:grpSpPr bwMode="auto">
              <a:xfrm>
                <a:off x="3057313" y="2288036"/>
                <a:ext cx="3065775" cy="424428"/>
                <a:chOff x="2224690" y="3755280"/>
                <a:chExt cx="4887310" cy="676582"/>
              </a:xfrm>
            </p:grpSpPr>
            <p:sp>
              <p:nvSpPr>
                <p:cNvPr id="43"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4"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5"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6"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7"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8"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9"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1"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36" name="Rounded Rectangle 20"/>
              <p:cNvSpPr>
                <a:spLocks noChangeArrowheads="1"/>
              </p:cNvSpPr>
              <p:nvPr/>
            </p:nvSpPr>
            <p:spPr bwMode="auto">
              <a:xfrm>
                <a:off x="3394486" y="2479674"/>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39" name="Oval 14"/>
              <p:cNvSpPr>
                <a:spLocks noChangeAspect="1"/>
              </p:cNvSpPr>
              <p:nvPr/>
            </p:nvSpPr>
            <p:spPr bwMode="auto">
              <a:xfrm>
                <a:off x="4561322" y="2630763"/>
                <a:ext cx="57770" cy="56789"/>
              </a:xfrm>
              <a:prstGeom prst="ellipse">
                <a:avLst/>
              </a:prstGeom>
              <a:solidFill>
                <a:srgbClr val="FF8000"/>
              </a:solidFill>
              <a:ln w="9525">
                <a:solidFill>
                  <a:schemeClr val="tx1"/>
                </a:solidFill>
                <a:round/>
                <a:headEnd/>
                <a:tailEnd/>
              </a:ln>
            </p:spPr>
            <p:txBody>
              <a:bodyPr/>
              <a:lstStyle/>
              <a:p>
                <a:endParaRPr lang="en-US"/>
              </a:p>
            </p:txBody>
          </p:sp>
          <p:sp>
            <p:nvSpPr>
              <p:cNvPr id="41" name="Rounded Rectangle 20"/>
              <p:cNvSpPr>
                <a:spLocks noChangeArrowheads="1"/>
              </p:cNvSpPr>
              <p:nvPr/>
            </p:nvSpPr>
            <p:spPr bwMode="auto">
              <a:xfrm>
                <a:off x="5484256" y="2488780"/>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2" name="Rounded Rectangle 20"/>
              <p:cNvSpPr>
                <a:spLocks noChangeArrowheads="1"/>
              </p:cNvSpPr>
              <p:nvPr/>
            </p:nvSpPr>
            <p:spPr bwMode="auto">
              <a:xfrm>
                <a:off x="5484870" y="2365762"/>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86" name="Rounded Rectangle 2"/>
          <p:cNvSpPr>
            <a:spLocks noChangeArrowheads="1"/>
          </p:cNvSpPr>
          <p:nvPr/>
        </p:nvSpPr>
        <p:spPr bwMode="auto">
          <a:xfrm>
            <a:off x="4082406" y="6110986"/>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7" name="Trapezoid 86"/>
          <p:cNvSpPr/>
          <p:nvPr/>
        </p:nvSpPr>
        <p:spPr bwMode="auto">
          <a:xfrm>
            <a:off x="4469154" y="5487419"/>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89" name="Rectangle 88"/>
          <p:cNvSpPr/>
          <p:nvPr/>
        </p:nvSpPr>
        <p:spPr bwMode="auto">
          <a:xfrm>
            <a:off x="2636582" y="6185808"/>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7" name="Group 6"/>
          <p:cNvGrpSpPr/>
          <p:nvPr/>
        </p:nvGrpSpPr>
        <p:grpSpPr>
          <a:xfrm rot="20565425">
            <a:off x="2904910" y="5185719"/>
            <a:ext cx="3484916" cy="482455"/>
            <a:chOff x="2904910" y="5185719"/>
            <a:chExt cx="3484916" cy="482455"/>
          </a:xfrm>
        </p:grpSpPr>
        <p:sp>
          <p:nvSpPr>
            <p:cNvPr id="64" name="Rounded Rectangle 4"/>
            <p:cNvSpPr>
              <a:spLocks noChangeArrowheads="1"/>
            </p:cNvSpPr>
            <p:nvPr/>
          </p:nvSpPr>
          <p:spPr bwMode="auto">
            <a:xfrm>
              <a:off x="4225751"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6" name="Rounded Rectangle 5"/>
            <p:cNvSpPr>
              <a:spLocks noChangeArrowheads="1"/>
            </p:cNvSpPr>
            <p:nvPr/>
          </p:nvSpPr>
          <p:spPr bwMode="auto">
            <a:xfrm>
              <a:off x="3833204"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8" name="Rounded Rectangle 6"/>
            <p:cNvSpPr>
              <a:spLocks noChangeArrowheads="1"/>
            </p:cNvSpPr>
            <p:nvPr/>
          </p:nvSpPr>
          <p:spPr bwMode="auto">
            <a:xfrm>
              <a:off x="3440658"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9" name="Rounded Rectangle 7"/>
            <p:cNvSpPr>
              <a:spLocks noChangeArrowheads="1"/>
            </p:cNvSpPr>
            <p:nvPr/>
          </p:nvSpPr>
          <p:spPr bwMode="auto">
            <a:xfrm>
              <a:off x="3048112"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0" name="Rounded Rectangle 8"/>
            <p:cNvSpPr>
              <a:spLocks noChangeArrowheads="1"/>
            </p:cNvSpPr>
            <p:nvPr/>
          </p:nvSpPr>
          <p:spPr bwMode="auto">
            <a:xfrm>
              <a:off x="6188480"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1" name="Rounded Rectangle 9"/>
            <p:cNvSpPr>
              <a:spLocks noChangeArrowheads="1"/>
            </p:cNvSpPr>
            <p:nvPr/>
          </p:nvSpPr>
          <p:spPr bwMode="auto">
            <a:xfrm>
              <a:off x="5795935"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2" name="Rounded Rectangle 10"/>
            <p:cNvSpPr>
              <a:spLocks noChangeArrowheads="1"/>
            </p:cNvSpPr>
            <p:nvPr/>
          </p:nvSpPr>
          <p:spPr bwMode="auto">
            <a:xfrm>
              <a:off x="5403389"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3" name="Rounded Rectangle 11"/>
            <p:cNvSpPr>
              <a:spLocks noChangeArrowheads="1"/>
            </p:cNvSpPr>
            <p:nvPr/>
          </p:nvSpPr>
          <p:spPr bwMode="auto">
            <a:xfrm>
              <a:off x="5010843" y="5185719"/>
              <a:ext cx="59385" cy="38420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4" name="Rounded Rectangle 12"/>
            <p:cNvSpPr>
              <a:spLocks noChangeArrowheads="1"/>
            </p:cNvSpPr>
            <p:nvPr/>
          </p:nvSpPr>
          <p:spPr bwMode="auto">
            <a:xfrm>
              <a:off x="2904910" y="5545281"/>
              <a:ext cx="3484916" cy="1228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85" name="Rounded Rectangle 20"/>
            <p:cNvSpPr>
              <a:spLocks noChangeArrowheads="1"/>
            </p:cNvSpPr>
            <p:nvPr/>
          </p:nvSpPr>
          <p:spPr bwMode="auto">
            <a:xfrm>
              <a:off x="3688119" y="5403557"/>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88" name="Oval 14"/>
            <p:cNvSpPr>
              <a:spLocks noChangeAspect="1"/>
            </p:cNvSpPr>
            <p:nvPr/>
          </p:nvSpPr>
          <p:spPr bwMode="auto">
            <a:xfrm>
              <a:off x="4614542" y="5575303"/>
              <a:ext cx="65668" cy="64553"/>
            </a:xfrm>
            <a:prstGeom prst="ellipse">
              <a:avLst/>
            </a:prstGeom>
            <a:solidFill>
              <a:srgbClr val="FF8000"/>
            </a:solidFill>
            <a:ln w="9525">
              <a:solidFill>
                <a:schemeClr val="tx1"/>
              </a:solidFill>
              <a:round/>
              <a:headEnd/>
              <a:tailEnd/>
            </a:ln>
          </p:spPr>
          <p:txBody>
            <a:bodyPr/>
            <a:lstStyle/>
            <a:p>
              <a:endParaRPr lang="en-US"/>
            </a:p>
          </p:txBody>
        </p:sp>
        <p:sp>
          <p:nvSpPr>
            <p:cNvPr id="90" name="Rounded Rectangle 20"/>
            <p:cNvSpPr>
              <a:spLocks noChangeArrowheads="1"/>
            </p:cNvSpPr>
            <p:nvPr/>
          </p:nvSpPr>
          <p:spPr bwMode="auto">
            <a:xfrm>
              <a:off x="5257451" y="5406558"/>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1" name="Rounded Rectangle 20"/>
            <p:cNvSpPr>
              <a:spLocks noChangeArrowheads="1"/>
            </p:cNvSpPr>
            <p:nvPr/>
          </p:nvSpPr>
          <p:spPr bwMode="auto">
            <a:xfrm>
              <a:off x="3688119" y="5272184"/>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nvGrpSpPr>
          <p:cNvPr id="6" name="Group 5"/>
          <p:cNvGrpSpPr/>
          <p:nvPr/>
        </p:nvGrpSpPr>
        <p:grpSpPr>
          <a:xfrm>
            <a:off x="2813961" y="3466496"/>
            <a:ext cx="3538895" cy="1163687"/>
            <a:chOff x="2813961" y="4120050"/>
            <a:chExt cx="3538895" cy="1163687"/>
          </a:xfrm>
        </p:grpSpPr>
        <p:sp>
          <p:nvSpPr>
            <p:cNvPr id="58" name="Rounded Rectangle 2"/>
            <p:cNvSpPr>
              <a:spLocks noChangeArrowheads="1"/>
            </p:cNvSpPr>
            <p:nvPr/>
          </p:nvSpPr>
          <p:spPr bwMode="auto">
            <a:xfrm>
              <a:off x="4085891" y="4991818"/>
              <a:ext cx="994038" cy="55793"/>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9" name="Trapezoid 58"/>
            <p:cNvSpPr/>
            <p:nvPr/>
          </p:nvSpPr>
          <p:spPr bwMode="auto">
            <a:xfrm>
              <a:off x="4426124" y="4443250"/>
              <a:ext cx="312111" cy="550495"/>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61" name="Rectangle 60"/>
            <p:cNvSpPr/>
            <p:nvPr/>
          </p:nvSpPr>
          <p:spPr bwMode="auto">
            <a:xfrm>
              <a:off x="2813961" y="5057641"/>
              <a:ext cx="3538895" cy="226096"/>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4" name="Group 3"/>
            <p:cNvGrpSpPr/>
            <p:nvPr/>
          </p:nvGrpSpPr>
          <p:grpSpPr>
            <a:xfrm rot="1057906">
              <a:off x="3050016" y="4120050"/>
              <a:ext cx="3066387" cy="482215"/>
              <a:chOff x="3050016" y="4120050"/>
              <a:chExt cx="3066387" cy="482215"/>
            </a:xfrm>
          </p:grpSpPr>
          <p:sp>
            <p:nvSpPr>
              <p:cNvPr id="65" name="Rounded Rectangle 4"/>
              <p:cNvSpPr>
                <a:spLocks noChangeArrowheads="1"/>
              </p:cNvSpPr>
              <p:nvPr/>
            </p:nvSpPr>
            <p:spPr bwMode="auto">
              <a:xfrm>
                <a:off x="4211995"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6" name="Rounded Rectangle 5"/>
              <p:cNvSpPr>
                <a:spLocks noChangeArrowheads="1"/>
              </p:cNvSpPr>
              <p:nvPr/>
            </p:nvSpPr>
            <p:spPr bwMode="auto">
              <a:xfrm>
                <a:off x="3866661"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7" name="Rounded Rectangle 6"/>
              <p:cNvSpPr>
                <a:spLocks noChangeArrowheads="1"/>
              </p:cNvSpPr>
              <p:nvPr/>
            </p:nvSpPr>
            <p:spPr bwMode="auto">
              <a:xfrm>
                <a:off x="3521328"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8" name="Rounded Rectangle 7"/>
              <p:cNvSpPr>
                <a:spLocks noChangeArrowheads="1"/>
              </p:cNvSpPr>
              <p:nvPr/>
            </p:nvSpPr>
            <p:spPr bwMode="auto">
              <a:xfrm>
                <a:off x="3175995"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69" name="Rounded Rectangle 8"/>
              <p:cNvSpPr>
                <a:spLocks noChangeArrowheads="1"/>
              </p:cNvSpPr>
              <p:nvPr/>
            </p:nvSpPr>
            <p:spPr bwMode="auto">
              <a:xfrm>
                <a:off x="5938661"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0" name="Rounded Rectangle 9"/>
              <p:cNvSpPr>
                <a:spLocks noChangeArrowheads="1"/>
              </p:cNvSpPr>
              <p:nvPr/>
            </p:nvSpPr>
            <p:spPr bwMode="auto">
              <a:xfrm>
                <a:off x="5593329"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1" name="Rounded Rectangle 10"/>
              <p:cNvSpPr>
                <a:spLocks noChangeArrowheads="1"/>
              </p:cNvSpPr>
              <p:nvPr/>
            </p:nvSpPr>
            <p:spPr bwMode="auto">
              <a:xfrm>
                <a:off x="5247995"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2" name="Rounded Rectangle 11"/>
              <p:cNvSpPr>
                <a:spLocks noChangeArrowheads="1"/>
              </p:cNvSpPr>
              <p:nvPr/>
            </p:nvSpPr>
            <p:spPr bwMode="auto">
              <a:xfrm>
                <a:off x="4902662" y="4177836"/>
                <a:ext cx="52243" cy="337996"/>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73" name="Rounded Rectangle 12"/>
              <p:cNvSpPr>
                <a:spLocks noChangeArrowheads="1"/>
              </p:cNvSpPr>
              <p:nvPr/>
            </p:nvSpPr>
            <p:spPr bwMode="auto">
              <a:xfrm>
                <a:off x="3050016" y="4494153"/>
                <a:ext cx="3065774" cy="108112"/>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7" name="Rounded Rectangle 20"/>
              <p:cNvSpPr>
                <a:spLocks noChangeArrowheads="1"/>
              </p:cNvSpPr>
              <p:nvPr/>
            </p:nvSpPr>
            <p:spPr bwMode="auto">
              <a:xfrm>
                <a:off x="3054950" y="4369474"/>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60" name="Oval 14"/>
              <p:cNvSpPr>
                <a:spLocks noChangeAspect="1"/>
              </p:cNvSpPr>
              <p:nvPr/>
            </p:nvSpPr>
            <p:spPr bwMode="auto">
              <a:xfrm>
                <a:off x="4554025" y="4520564"/>
                <a:ext cx="57770" cy="56789"/>
              </a:xfrm>
              <a:prstGeom prst="ellipse">
                <a:avLst/>
              </a:prstGeom>
              <a:solidFill>
                <a:srgbClr val="FF8000"/>
              </a:solidFill>
              <a:ln w="9525">
                <a:solidFill>
                  <a:schemeClr val="tx1"/>
                </a:solidFill>
                <a:round/>
                <a:headEnd/>
                <a:tailEnd/>
              </a:ln>
            </p:spPr>
            <p:txBody>
              <a:bodyPr/>
              <a:lstStyle/>
              <a:p>
                <a:endParaRPr lang="en-US"/>
              </a:p>
            </p:txBody>
          </p:sp>
          <p:sp>
            <p:nvSpPr>
              <p:cNvPr id="62" name="Rounded Rectangle 20"/>
              <p:cNvSpPr>
                <a:spLocks noChangeArrowheads="1"/>
              </p:cNvSpPr>
              <p:nvPr/>
            </p:nvSpPr>
            <p:spPr bwMode="auto">
              <a:xfrm>
                <a:off x="3055563" y="4246457"/>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63" name="Rounded Rectangle 20"/>
              <p:cNvSpPr>
                <a:spLocks noChangeArrowheads="1"/>
              </p:cNvSpPr>
              <p:nvPr/>
            </p:nvSpPr>
            <p:spPr bwMode="auto">
              <a:xfrm>
                <a:off x="5803037" y="4120050"/>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3" name="Rounded Rectangle 20"/>
              <p:cNvSpPr>
                <a:spLocks noChangeArrowheads="1"/>
              </p:cNvSpPr>
              <p:nvPr/>
            </p:nvSpPr>
            <p:spPr bwMode="auto">
              <a:xfrm>
                <a:off x="5803037" y="4369474"/>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94" name="Rounded Rectangle 20"/>
              <p:cNvSpPr>
                <a:spLocks noChangeArrowheads="1"/>
              </p:cNvSpPr>
              <p:nvPr/>
            </p:nvSpPr>
            <p:spPr bwMode="auto">
              <a:xfrm>
                <a:off x="5803650" y="4246457"/>
                <a:ext cx="312753" cy="115572"/>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
        <p:nvSpPr>
          <p:cNvPr id="95" name="TextBox 94"/>
          <p:cNvSpPr txBox="1"/>
          <p:nvPr/>
        </p:nvSpPr>
        <p:spPr>
          <a:xfrm>
            <a:off x="660880" y="4024725"/>
            <a:ext cx="792630" cy="369332"/>
          </a:xfrm>
          <a:prstGeom prst="rect">
            <a:avLst/>
          </a:prstGeom>
          <a:noFill/>
        </p:spPr>
        <p:txBody>
          <a:bodyPr wrap="none" rtlCol="0">
            <a:spAutoFit/>
          </a:bodyPr>
          <a:lstStyle/>
          <a:p>
            <a:r>
              <a:rPr lang="en-US" dirty="0" smtClean="0"/>
              <a:t>Case 5</a:t>
            </a:r>
            <a:endParaRPr lang="en-US" dirty="0"/>
          </a:p>
        </p:txBody>
      </p:sp>
    </p:spTree>
    <p:extLst>
      <p:ext uri="{BB962C8B-B14F-4D97-AF65-F5344CB8AC3E}">
        <p14:creationId xmlns:p14="http://schemas.microsoft.com/office/powerpoint/2010/main" val="390618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215" y="240504"/>
            <a:ext cx="8830229" cy="1143000"/>
          </a:xfrm>
        </p:spPr>
        <p:txBody>
          <a:bodyPr>
            <a:noAutofit/>
          </a:bodyPr>
          <a:lstStyle/>
          <a:p>
            <a:r>
              <a:rPr lang="en-US" sz="2800" dirty="0"/>
              <a:t>Cases Confirming Rule 1 </a:t>
            </a:r>
            <a:r>
              <a:rPr lang="en-US" sz="2800" dirty="0" smtClean="0"/>
              <a:t>– </a:t>
            </a:r>
            <a:br>
              <a:rPr lang="en-US" sz="2800" dirty="0" smtClean="0"/>
            </a:br>
            <a:r>
              <a:rPr lang="en-US" sz="2800" dirty="0" smtClean="0"/>
              <a:t>Different weight, different distances—non-conflict </a:t>
            </a:r>
            <a:br>
              <a:rPr lang="en-US" sz="2800" dirty="0" smtClean="0"/>
            </a:br>
            <a:r>
              <a:rPr lang="en-US" sz="2800" dirty="0" smtClean="0"/>
              <a:t>(Weight Items)</a:t>
            </a:r>
            <a:endParaRPr lang="en-US" sz="2800" dirty="0"/>
          </a:p>
        </p:txBody>
      </p:sp>
      <p:sp>
        <p:nvSpPr>
          <p:cNvPr id="8" name="Slide Number Placeholder 7"/>
          <p:cNvSpPr>
            <a:spLocks noGrp="1"/>
          </p:cNvSpPr>
          <p:nvPr>
            <p:ph type="sldNum" sz="quarter" idx="12"/>
          </p:nvPr>
        </p:nvSpPr>
        <p:spPr>
          <a:xfrm>
            <a:off x="7874000" y="6356350"/>
            <a:ext cx="812800" cy="365125"/>
          </a:xfrm>
        </p:spPr>
        <p:txBody>
          <a:bodyPr/>
          <a:lstStyle/>
          <a:p>
            <a:fld id="{713EA7E7-29BB-7942-A764-5E493577F8FE}" type="slidenum">
              <a:rPr lang="en-US" smtClean="0"/>
              <a:t>7</a:t>
            </a:fld>
            <a:endParaRPr lang="en-US"/>
          </a:p>
        </p:txBody>
      </p:sp>
      <p:sp>
        <p:nvSpPr>
          <p:cNvPr id="10" name="TextBox 9"/>
          <p:cNvSpPr txBox="1"/>
          <p:nvPr/>
        </p:nvSpPr>
        <p:spPr>
          <a:xfrm>
            <a:off x="669703" y="2896017"/>
            <a:ext cx="792630" cy="369332"/>
          </a:xfrm>
          <a:prstGeom prst="rect">
            <a:avLst/>
          </a:prstGeom>
          <a:noFill/>
        </p:spPr>
        <p:txBody>
          <a:bodyPr wrap="none" rtlCol="0">
            <a:spAutoFit/>
          </a:bodyPr>
          <a:lstStyle/>
          <a:p>
            <a:r>
              <a:rPr lang="en-US" dirty="0" smtClean="0"/>
              <a:t>Case 7</a:t>
            </a:r>
            <a:endParaRPr lang="en-US" dirty="0"/>
          </a:p>
        </p:txBody>
      </p:sp>
      <p:grpSp>
        <p:nvGrpSpPr>
          <p:cNvPr id="7" name="Group 6"/>
          <p:cNvGrpSpPr/>
          <p:nvPr/>
        </p:nvGrpSpPr>
        <p:grpSpPr>
          <a:xfrm>
            <a:off x="2700388" y="2134830"/>
            <a:ext cx="4022720" cy="1312674"/>
            <a:chOff x="2700388" y="1630819"/>
            <a:chExt cx="4022720" cy="1312674"/>
          </a:xfrm>
        </p:grpSpPr>
        <p:sp>
          <p:nvSpPr>
            <p:cNvPr id="18" name="Rounded Rectangle 2"/>
            <p:cNvSpPr>
              <a:spLocks noChangeArrowheads="1"/>
            </p:cNvSpPr>
            <p:nvPr/>
          </p:nvSpPr>
          <p:spPr bwMode="auto">
            <a:xfrm>
              <a:off x="4146212" y="2611664"/>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19" name="Trapezoid 18"/>
            <p:cNvSpPr/>
            <p:nvPr/>
          </p:nvSpPr>
          <p:spPr bwMode="auto">
            <a:xfrm>
              <a:off x="4532960" y="1988097"/>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21" name="Rectangle 20"/>
            <p:cNvSpPr/>
            <p:nvPr/>
          </p:nvSpPr>
          <p:spPr bwMode="auto">
            <a:xfrm>
              <a:off x="2700388" y="2686486"/>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2" name="Group 1"/>
            <p:cNvGrpSpPr/>
            <p:nvPr/>
          </p:nvGrpSpPr>
          <p:grpSpPr>
            <a:xfrm rot="966726">
              <a:off x="2968716" y="1630819"/>
              <a:ext cx="3484916" cy="538033"/>
              <a:chOff x="2968716" y="1630819"/>
              <a:chExt cx="3484916" cy="538033"/>
            </a:xfrm>
          </p:grpSpPr>
          <p:grpSp>
            <p:nvGrpSpPr>
              <p:cNvPr id="16" name="Group 3"/>
              <p:cNvGrpSpPr>
                <a:grpSpLocks/>
              </p:cNvGrpSpPr>
              <p:nvPr/>
            </p:nvGrpSpPr>
            <p:grpSpPr bwMode="auto">
              <a:xfrm>
                <a:off x="2968716" y="1686397"/>
                <a:ext cx="3484916" cy="482455"/>
                <a:chOff x="2224690" y="3755280"/>
                <a:chExt cx="4887310" cy="676582"/>
              </a:xfrm>
            </p:grpSpPr>
            <p:sp>
              <p:nvSpPr>
                <p:cNvPr id="25"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6"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7"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8"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29"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0"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1"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2"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3"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17" name="Rounded Rectangle 20"/>
              <p:cNvSpPr>
                <a:spLocks noChangeArrowheads="1"/>
              </p:cNvSpPr>
              <p:nvPr/>
            </p:nvSpPr>
            <p:spPr bwMode="auto">
              <a:xfrm>
                <a:off x="4132864" y="190423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0" name="Oval 14"/>
              <p:cNvSpPr>
                <a:spLocks noChangeAspect="1"/>
              </p:cNvSpPr>
              <p:nvPr/>
            </p:nvSpPr>
            <p:spPr bwMode="auto">
              <a:xfrm>
                <a:off x="4678348" y="2075981"/>
                <a:ext cx="65668" cy="64553"/>
              </a:xfrm>
              <a:prstGeom prst="ellipse">
                <a:avLst/>
              </a:prstGeom>
              <a:solidFill>
                <a:srgbClr val="FF8000"/>
              </a:solidFill>
              <a:ln w="9525">
                <a:solidFill>
                  <a:schemeClr val="tx1"/>
                </a:solidFill>
                <a:round/>
                <a:headEnd/>
                <a:tailEnd/>
              </a:ln>
            </p:spPr>
            <p:txBody>
              <a:bodyPr/>
              <a:lstStyle/>
              <a:p>
                <a:endParaRPr lang="en-US"/>
              </a:p>
            </p:txBody>
          </p:sp>
          <p:sp>
            <p:nvSpPr>
              <p:cNvPr id="23" name="Rounded Rectangle 20"/>
              <p:cNvSpPr>
                <a:spLocks noChangeArrowheads="1"/>
              </p:cNvSpPr>
              <p:nvPr/>
            </p:nvSpPr>
            <p:spPr bwMode="auto">
              <a:xfrm>
                <a:off x="5715454" y="191458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24" name="Rounded Rectangle 20"/>
              <p:cNvSpPr>
                <a:spLocks noChangeArrowheads="1"/>
              </p:cNvSpPr>
              <p:nvPr/>
            </p:nvSpPr>
            <p:spPr bwMode="auto">
              <a:xfrm>
                <a:off x="5716151" y="1774750"/>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77" name="Rounded Rectangle 20"/>
              <p:cNvSpPr>
                <a:spLocks noChangeArrowheads="1"/>
              </p:cNvSpPr>
              <p:nvPr/>
            </p:nvSpPr>
            <p:spPr bwMode="auto">
              <a:xfrm>
                <a:off x="5713330" y="1630819"/>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val="22865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215" y="240504"/>
            <a:ext cx="8830229" cy="1143000"/>
          </a:xfrm>
        </p:spPr>
        <p:txBody>
          <a:bodyPr>
            <a:noAutofit/>
          </a:bodyPr>
          <a:lstStyle/>
          <a:p>
            <a:r>
              <a:rPr lang="en-US" sz="2800" dirty="0"/>
              <a:t>Cases Confirming Rule 1 </a:t>
            </a:r>
            <a:r>
              <a:rPr lang="en-US" sz="2800" dirty="0" smtClean="0"/>
              <a:t>– </a:t>
            </a:r>
            <a:br>
              <a:rPr lang="en-US" sz="2800" dirty="0" smtClean="0"/>
            </a:br>
            <a:r>
              <a:rPr lang="en-US" sz="2800" dirty="0" smtClean="0"/>
              <a:t>Different weight, different distances—non-conflict </a:t>
            </a:r>
            <a:br>
              <a:rPr lang="en-US" sz="2800" dirty="0" smtClean="0"/>
            </a:br>
            <a:r>
              <a:rPr lang="en-US" sz="2800" dirty="0" smtClean="0"/>
              <a:t>(Weight Items)</a:t>
            </a:r>
            <a:endParaRPr lang="en-US" sz="2800" dirty="0"/>
          </a:p>
        </p:txBody>
      </p:sp>
      <p:sp>
        <p:nvSpPr>
          <p:cNvPr id="8" name="Slide Number Placeholder 7"/>
          <p:cNvSpPr>
            <a:spLocks noGrp="1"/>
          </p:cNvSpPr>
          <p:nvPr>
            <p:ph type="sldNum" sz="quarter" idx="12"/>
          </p:nvPr>
        </p:nvSpPr>
        <p:spPr>
          <a:xfrm>
            <a:off x="7874000" y="6356350"/>
            <a:ext cx="812800" cy="365125"/>
          </a:xfrm>
        </p:spPr>
        <p:txBody>
          <a:bodyPr/>
          <a:lstStyle/>
          <a:p>
            <a:fld id="{713EA7E7-29BB-7942-A764-5E493577F8FE}" type="slidenum">
              <a:rPr lang="en-US" smtClean="0"/>
              <a:t>8</a:t>
            </a:fld>
            <a:endParaRPr lang="en-US"/>
          </a:p>
        </p:txBody>
      </p:sp>
      <p:sp>
        <p:nvSpPr>
          <p:cNvPr id="34" name="TextBox 33"/>
          <p:cNvSpPr txBox="1"/>
          <p:nvPr/>
        </p:nvSpPr>
        <p:spPr>
          <a:xfrm>
            <a:off x="838852" y="2439022"/>
            <a:ext cx="792630" cy="369332"/>
          </a:xfrm>
          <a:prstGeom prst="rect">
            <a:avLst/>
          </a:prstGeom>
          <a:noFill/>
        </p:spPr>
        <p:txBody>
          <a:bodyPr wrap="none" rtlCol="0">
            <a:spAutoFit/>
          </a:bodyPr>
          <a:lstStyle/>
          <a:p>
            <a:r>
              <a:rPr lang="en-US" dirty="0" smtClean="0"/>
              <a:t>Case </a:t>
            </a:r>
            <a:r>
              <a:rPr lang="en-US" dirty="0"/>
              <a:t>8</a:t>
            </a:r>
          </a:p>
        </p:txBody>
      </p:sp>
      <p:grpSp>
        <p:nvGrpSpPr>
          <p:cNvPr id="35" name="Group 34"/>
          <p:cNvGrpSpPr/>
          <p:nvPr/>
        </p:nvGrpSpPr>
        <p:grpSpPr>
          <a:xfrm>
            <a:off x="2828840" y="2082921"/>
            <a:ext cx="4022720" cy="1257096"/>
            <a:chOff x="2650868" y="5272794"/>
            <a:chExt cx="4022720" cy="1257096"/>
          </a:xfrm>
        </p:grpSpPr>
        <p:sp>
          <p:nvSpPr>
            <p:cNvPr id="36" name="Rounded Rectangle 2"/>
            <p:cNvSpPr>
              <a:spLocks noChangeArrowheads="1"/>
            </p:cNvSpPr>
            <p:nvPr/>
          </p:nvSpPr>
          <p:spPr bwMode="auto">
            <a:xfrm>
              <a:off x="4096692" y="6198061"/>
              <a:ext cx="1129939" cy="63421"/>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37" name="Trapezoid 36"/>
            <p:cNvSpPr/>
            <p:nvPr/>
          </p:nvSpPr>
          <p:spPr bwMode="auto">
            <a:xfrm>
              <a:off x="4483440" y="5574494"/>
              <a:ext cx="354782" cy="625757"/>
            </a:xfrm>
            <a:prstGeom prst="trapezoid">
              <a:avLst>
                <a:gd name="adj" fmla="val 26923"/>
              </a:avLst>
            </a:prstGeom>
            <a:solidFill>
              <a:srgbClr val="FF8000"/>
            </a:solidFill>
            <a:ln w="9525" cap="flat" cmpd="sng" algn="ctr">
              <a:solidFill>
                <a:schemeClr val="tx1"/>
              </a:solidFill>
              <a:prstDash val="solid"/>
              <a:round/>
              <a:headEnd type="none" w="med" len="med"/>
              <a:tailEnd type="none" w="med" len="med"/>
            </a:ln>
            <a:effectLst/>
            <a:extLst/>
          </p:spPr>
          <p:txBody>
            <a:bodyPr/>
            <a:lstStyle/>
            <a:p>
              <a:pPr>
                <a:defRPr/>
              </a:pPr>
              <a:endParaRPr lang="en-US"/>
            </a:p>
          </p:txBody>
        </p:sp>
        <p:sp>
          <p:nvSpPr>
            <p:cNvPr id="38" name="Rectangle 37"/>
            <p:cNvSpPr/>
            <p:nvPr/>
          </p:nvSpPr>
          <p:spPr bwMode="auto">
            <a:xfrm>
              <a:off x="2650868" y="6272883"/>
              <a:ext cx="4022720" cy="257007"/>
            </a:xfrm>
            <a:prstGeom prst="rect">
              <a:avLst/>
            </a:prstGeom>
            <a:pattFill prst="wdUpDiag">
              <a:fgClr>
                <a:schemeClr val="tx1"/>
              </a:fgClr>
              <a:bgClr>
                <a:schemeClr val="bg1">
                  <a:lumMod val="50000"/>
                </a:schemeClr>
              </a:bgClr>
            </a:pattFill>
            <a:ln w="9525" cap="flat" cmpd="sng" algn="ctr">
              <a:noFill/>
              <a:prstDash val="solid"/>
              <a:round/>
              <a:headEnd type="none" w="med" len="med"/>
              <a:tailEnd type="none" w="med" len="med"/>
            </a:ln>
            <a:effectLst/>
            <a:extLst/>
          </p:spPr>
          <p:txBody>
            <a:bodyPr/>
            <a:lstStyle/>
            <a:p>
              <a:pPr>
                <a:defRPr/>
              </a:pPr>
              <a:endParaRPr lang="en-US"/>
            </a:p>
          </p:txBody>
        </p:sp>
        <p:grpSp>
          <p:nvGrpSpPr>
            <p:cNvPr id="39" name="Group 38"/>
            <p:cNvGrpSpPr/>
            <p:nvPr/>
          </p:nvGrpSpPr>
          <p:grpSpPr>
            <a:xfrm rot="20557027">
              <a:off x="2919196" y="5272794"/>
              <a:ext cx="3484916" cy="482455"/>
              <a:chOff x="2919196" y="5272794"/>
              <a:chExt cx="3484916" cy="482455"/>
            </a:xfrm>
          </p:grpSpPr>
          <p:grpSp>
            <p:nvGrpSpPr>
              <p:cNvPr id="40" name="Group 3"/>
              <p:cNvGrpSpPr>
                <a:grpSpLocks/>
              </p:cNvGrpSpPr>
              <p:nvPr/>
            </p:nvGrpSpPr>
            <p:grpSpPr bwMode="auto">
              <a:xfrm>
                <a:off x="2919196" y="5272794"/>
                <a:ext cx="3484916" cy="482455"/>
                <a:chOff x="2224690" y="3755280"/>
                <a:chExt cx="4887310" cy="676582"/>
              </a:xfrm>
            </p:grpSpPr>
            <p:sp>
              <p:nvSpPr>
                <p:cNvPr id="45" name="Rounded Rectangle 4"/>
                <p:cNvSpPr>
                  <a:spLocks noChangeArrowheads="1"/>
                </p:cNvSpPr>
                <p:nvPr/>
              </p:nvSpPr>
              <p:spPr bwMode="auto">
                <a:xfrm>
                  <a:off x="4077061"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6" name="Rounded Rectangle 5"/>
                <p:cNvSpPr>
                  <a:spLocks noChangeArrowheads="1"/>
                </p:cNvSpPr>
                <p:nvPr/>
              </p:nvSpPr>
              <p:spPr bwMode="auto">
                <a:xfrm>
                  <a:off x="352654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7" name="Rounded Rectangle 6"/>
                <p:cNvSpPr>
                  <a:spLocks noChangeArrowheads="1"/>
                </p:cNvSpPr>
                <p:nvPr/>
              </p:nvSpPr>
              <p:spPr bwMode="auto">
                <a:xfrm>
                  <a:off x="297603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8" name="Rounded Rectangle 7"/>
                <p:cNvSpPr>
                  <a:spLocks noChangeArrowheads="1"/>
                </p:cNvSpPr>
                <p:nvPr/>
              </p:nvSpPr>
              <p:spPr bwMode="auto">
                <a:xfrm>
                  <a:off x="242551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49" name="Rounded Rectangle 8"/>
                <p:cNvSpPr>
                  <a:spLocks noChangeArrowheads="1"/>
                </p:cNvSpPr>
                <p:nvPr/>
              </p:nvSpPr>
              <p:spPr bwMode="auto">
                <a:xfrm>
                  <a:off x="682962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0" name="Rounded Rectangle 9"/>
                <p:cNvSpPr>
                  <a:spLocks noChangeArrowheads="1"/>
                </p:cNvSpPr>
                <p:nvPr/>
              </p:nvSpPr>
              <p:spPr bwMode="auto">
                <a:xfrm>
                  <a:off x="6279117"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1" name="Rounded Rectangle 10"/>
                <p:cNvSpPr>
                  <a:spLocks noChangeArrowheads="1"/>
                </p:cNvSpPr>
                <p:nvPr/>
              </p:nvSpPr>
              <p:spPr bwMode="auto">
                <a:xfrm>
                  <a:off x="5728603"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2" name="Rounded Rectangle 11"/>
                <p:cNvSpPr>
                  <a:spLocks noChangeArrowheads="1"/>
                </p:cNvSpPr>
                <p:nvPr/>
              </p:nvSpPr>
              <p:spPr bwMode="auto">
                <a:xfrm>
                  <a:off x="5178089" y="3755280"/>
                  <a:ext cx="83283" cy="538800"/>
                </a:xfrm>
                <a:prstGeom prst="roundRect">
                  <a:avLst>
                    <a:gd name="adj" fmla="val 16667"/>
                  </a:avLst>
                </a:prstGeom>
                <a:solidFill>
                  <a:srgbClr val="FF8000"/>
                </a:solidFill>
                <a:ln w="9525">
                  <a:solidFill>
                    <a:schemeClr val="tx1"/>
                  </a:solidFill>
                  <a:round/>
                  <a:headEnd/>
                  <a:tailEnd/>
                </a:ln>
              </p:spPr>
              <p:txBody>
                <a:bodyPr/>
                <a:lstStyle/>
                <a:p>
                  <a:endParaRPr lang="en-US"/>
                </a:p>
              </p:txBody>
            </p:sp>
            <p:sp>
              <p:nvSpPr>
                <p:cNvPr id="53" name="Rounded Rectangle 12"/>
                <p:cNvSpPr>
                  <a:spLocks noChangeArrowheads="1"/>
                </p:cNvSpPr>
                <p:nvPr/>
              </p:nvSpPr>
              <p:spPr bwMode="auto">
                <a:xfrm>
                  <a:off x="2224690" y="4259520"/>
                  <a:ext cx="4887310" cy="172342"/>
                </a:xfrm>
                <a:prstGeom prst="roundRect">
                  <a:avLst>
                    <a:gd name="adj" fmla="val 16667"/>
                  </a:avLst>
                </a:prstGeom>
                <a:solidFill>
                  <a:srgbClr val="FF8000"/>
                </a:solidFill>
                <a:ln w="9525">
                  <a:solidFill>
                    <a:schemeClr val="tx1"/>
                  </a:solidFill>
                  <a:round/>
                  <a:headEnd/>
                  <a:tailEnd/>
                </a:ln>
              </p:spPr>
              <p:txBody>
                <a:bodyPr/>
                <a:lstStyle/>
                <a:p>
                  <a:endParaRPr lang="en-US"/>
                </a:p>
              </p:txBody>
            </p:sp>
          </p:grpSp>
          <p:sp>
            <p:nvSpPr>
              <p:cNvPr id="41" name="Rounded Rectangle 20"/>
              <p:cNvSpPr>
                <a:spLocks noChangeArrowheads="1"/>
              </p:cNvSpPr>
              <p:nvPr/>
            </p:nvSpPr>
            <p:spPr bwMode="auto">
              <a:xfrm>
                <a:off x="3703234" y="5490632"/>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2" name="Oval 14"/>
              <p:cNvSpPr>
                <a:spLocks noChangeAspect="1"/>
              </p:cNvSpPr>
              <p:nvPr/>
            </p:nvSpPr>
            <p:spPr bwMode="auto">
              <a:xfrm>
                <a:off x="4628828" y="5662378"/>
                <a:ext cx="65668" cy="64553"/>
              </a:xfrm>
              <a:prstGeom prst="ellipse">
                <a:avLst/>
              </a:prstGeom>
              <a:solidFill>
                <a:srgbClr val="FF8000"/>
              </a:solidFill>
              <a:ln w="9525">
                <a:solidFill>
                  <a:schemeClr val="tx1"/>
                </a:solidFill>
                <a:round/>
                <a:headEnd/>
                <a:tailEnd/>
              </a:ln>
            </p:spPr>
            <p:txBody>
              <a:bodyPr/>
              <a:lstStyle/>
              <a:p>
                <a:endParaRPr lang="en-US"/>
              </a:p>
            </p:txBody>
          </p:sp>
          <p:sp>
            <p:nvSpPr>
              <p:cNvPr id="43" name="Rounded Rectangle 20"/>
              <p:cNvSpPr>
                <a:spLocks noChangeArrowheads="1"/>
              </p:cNvSpPr>
              <p:nvPr/>
            </p:nvSpPr>
            <p:spPr bwMode="auto">
              <a:xfrm>
                <a:off x="3703931" y="5350796"/>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sp>
            <p:nvSpPr>
              <p:cNvPr id="44" name="Rounded Rectangle 20"/>
              <p:cNvSpPr>
                <a:spLocks noChangeArrowheads="1"/>
              </p:cNvSpPr>
              <p:nvPr/>
            </p:nvSpPr>
            <p:spPr bwMode="auto">
              <a:xfrm>
                <a:off x="4886232" y="5485265"/>
                <a:ext cx="355512" cy="131373"/>
              </a:xfrm>
              <a:prstGeom prst="roundRect">
                <a:avLst>
                  <a:gd name="adj" fmla="val 50000"/>
                </a:avLst>
              </a:prstGeom>
              <a:solidFill>
                <a:srgbClr val="804000"/>
              </a:solidFill>
              <a:ln w="9525">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val="405887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8 Inquiry</a:t>
            </a:r>
            <a:endParaRPr lang="en-US" dirty="0"/>
          </a:p>
        </p:txBody>
      </p:sp>
      <p:sp>
        <p:nvSpPr>
          <p:cNvPr id="4" name="Content Placeholder 3"/>
          <p:cNvSpPr>
            <a:spLocks noGrp="1"/>
          </p:cNvSpPr>
          <p:nvPr>
            <p:ph idx="1"/>
          </p:nvPr>
        </p:nvSpPr>
        <p:spPr>
          <a:xfrm>
            <a:off x="457200" y="1600200"/>
            <a:ext cx="8229600" cy="4756150"/>
          </a:xfrm>
        </p:spPr>
        <p:txBody>
          <a:bodyPr>
            <a:normAutofit fontScale="77500" lnSpcReduction="20000"/>
          </a:bodyPr>
          <a:lstStyle/>
          <a:p>
            <a:pPr marL="514350" indent="-514350">
              <a:buFont typeface="+mj-lt"/>
              <a:buAutoNum type="arabicPeriod"/>
            </a:pPr>
            <a:r>
              <a:rPr lang="en-US" dirty="0" smtClean="0"/>
              <a:t>Player is presented with the puzzle and plays until they think they have the solution.</a:t>
            </a:r>
          </a:p>
          <a:p>
            <a:pPr marL="914400" lvl="1" indent="-514350"/>
            <a:r>
              <a:rPr lang="en-US" b="1" dirty="0" smtClean="0"/>
              <a:t>“Click the ‘Done Button’ when you have your answer.” </a:t>
            </a:r>
            <a:r>
              <a:rPr lang="en-US" dirty="0" smtClean="0"/>
              <a:t>(or something like that) </a:t>
            </a:r>
          </a:p>
          <a:p>
            <a:pPr marL="914400" lvl="1" indent="-514350"/>
            <a:r>
              <a:rPr lang="en-US" i="1" dirty="0" smtClean="0"/>
              <a:t>NOTE: the beam must not move while they are working on their solution</a:t>
            </a:r>
          </a:p>
          <a:p>
            <a:pPr marL="514350" indent="-514350">
              <a:buFont typeface="+mj-lt"/>
              <a:buAutoNum type="arabicPeriod"/>
            </a:pPr>
            <a:r>
              <a:rPr lang="en-US" dirty="0" smtClean="0"/>
              <a:t>Before seeing if the solution is correct, the player is asked </a:t>
            </a:r>
          </a:p>
          <a:p>
            <a:pPr lvl="1"/>
            <a:r>
              <a:rPr lang="en-US" b="1" dirty="0" smtClean="0"/>
              <a:t>“Why do you think the left side will go down?”</a:t>
            </a:r>
          </a:p>
          <a:p>
            <a:pPr marL="514350" indent="-514350">
              <a:buFont typeface="+mj-lt"/>
              <a:buAutoNum type="arabicPeriod"/>
            </a:pPr>
            <a:r>
              <a:rPr lang="en-US" dirty="0" smtClean="0"/>
              <a:t>Player is then prompted </a:t>
            </a:r>
            <a:r>
              <a:rPr lang="en-US" b="1" dirty="0" smtClean="0"/>
              <a:t>“Let’s observe and see what happens when the vines are cut. When you’re ready, click the scissors to cut the vines.” </a:t>
            </a:r>
            <a:r>
              <a:rPr lang="en-US" dirty="0" smtClean="0"/>
              <a:t>(or however the beam is being held still)</a:t>
            </a:r>
          </a:p>
          <a:p>
            <a:pPr marL="514350" indent="-514350">
              <a:buFont typeface="+mj-lt"/>
              <a:buAutoNum type="arabicPeriod"/>
            </a:pPr>
            <a:r>
              <a:rPr lang="en-US" dirty="0" smtClean="0"/>
              <a:t>Beam is released and reacts to the player’s solution</a:t>
            </a:r>
          </a:p>
          <a:p>
            <a:pPr marL="514350" indent="-514350">
              <a:buFont typeface="+mj-lt"/>
              <a:buAutoNum type="arabicPeriod"/>
            </a:pPr>
            <a:r>
              <a:rPr lang="en-US" dirty="0" smtClean="0"/>
              <a:t>Game moves to next case</a:t>
            </a:r>
          </a:p>
        </p:txBody>
      </p:sp>
      <p:sp>
        <p:nvSpPr>
          <p:cNvPr id="3" name="Slide Number Placeholder 2"/>
          <p:cNvSpPr>
            <a:spLocks noGrp="1"/>
          </p:cNvSpPr>
          <p:nvPr>
            <p:ph type="sldNum" sz="quarter" idx="12"/>
          </p:nvPr>
        </p:nvSpPr>
        <p:spPr/>
        <p:txBody>
          <a:bodyPr/>
          <a:lstStyle/>
          <a:p>
            <a:fld id="{713EA7E7-29BB-7942-A764-5E493577F8FE}" type="slidenum">
              <a:rPr lang="en-US" smtClean="0"/>
              <a:t>9</a:t>
            </a:fld>
            <a:endParaRPr lang="en-US"/>
          </a:p>
        </p:txBody>
      </p:sp>
    </p:spTree>
    <p:extLst>
      <p:ext uri="{BB962C8B-B14F-4D97-AF65-F5344CB8AC3E}">
        <p14:creationId xmlns:p14="http://schemas.microsoft.com/office/powerpoint/2010/main" val="149869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5951</TotalTime>
  <Words>1958</Words>
  <Application>Microsoft Macintosh PowerPoint</Application>
  <PresentationFormat>On-screen Show (4:3)</PresentationFormat>
  <Paragraphs>201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Level Sequence For balance scale problem solving and inquiry INCLUDES INQUIRY SCRIPTS</vt:lpstr>
      <vt:lpstr>Siegler Rule 1</vt:lpstr>
      <vt:lpstr>Siegler Rule 2</vt:lpstr>
      <vt:lpstr>Simplified Siegler Rule 4 Double-distance cases</vt:lpstr>
      <vt:lpstr>Cases Confirming Rule 1 – Same Weight, Same Distance  (Balance Items)</vt:lpstr>
      <vt:lpstr>Cases Confirming Rule 1 –  Different Weight, Same Distance (Weight Items)</vt:lpstr>
      <vt:lpstr>Cases Confirming Rule 1 –  Different weight, different distances—non-conflict  (Weight Items)</vt:lpstr>
      <vt:lpstr>Cases Confirming Rule 1 –  Different weight, different distances—non-conflict  (Weight Items)</vt:lpstr>
      <vt:lpstr>Case 8 Inquiry</vt:lpstr>
      <vt:lpstr>Counter examples for Rule 1 that are consistent with Rule 2 (Distance Items)</vt:lpstr>
      <vt:lpstr>Case 9 Inquiry: Predict</vt:lpstr>
      <vt:lpstr>Case 9 Inquiry: Explain</vt:lpstr>
      <vt:lpstr>Case 9 Inquiry: Observe</vt:lpstr>
      <vt:lpstr>Case 9 Inquiry: Explain (2)</vt:lpstr>
      <vt:lpstr>Cases 10-12 Inquiry</vt:lpstr>
      <vt:lpstr>PowerPoint Presentation</vt:lpstr>
      <vt:lpstr>Challenge case Same weight, different distance  (Distance Item)</vt:lpstr>
      <vt:lpstr>Case 13 Inquiry</vt:lpstr>
      <vt:lpstr>Cases Confirming Rule 2  Same weight, different distance (Distance Items)</vt:lpstr>
      <vt:lpstr>Counter Examples of Rule 2  different weight, different distance (Conflict-Weight vs. Conflict-Balance  vs. Conflict-Distance)</vt:lpstr>
      <vt:lpstr>Cases 17-19 Inquiry</vt:lpstr>
      <vt:lpstr>PowerPoint Presentation</vt:lpstr>
      <vt:lpstr>Cases Correctly Predicted for the Wrong Reason Using Rules 1 &amp; 2 different weight, different distance (Conflict-Weight)</vt:lpstr>
      <vt:lpstr>Double-distance Cases (Rule 4A)</vt:lpstr>
      <vt:lpstr>Counting Cases (Rule 4B)</vt:lpstr>
      <vt:lpstr>Challenge cases Missing pegs  (may mess with perceptions of distance)</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Aleven</dc:creator>
  <cp:lastModifiedBy>Amos Glenn</cp:lastModifiedBy>
  <cp:revision>91</cp:revision>
  <dcterms:created xsi:type="dcterms:W3CDTF">2012-09-30T20:45:44Z</dcterms:created>
  <dcterms:modified xsi:type="dcterms:W3CDTF">2012-10-12T17:20:02Z</dcterms:modified>
</cp:coreProperties>
</file>