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1" r:id="rId1"/>
  </p:sldMasterIdLst>
  <p:notesMasterIdLst>
    <p:notesMasterId r:id="rId38"/>
  </p:notesMasterIdLst>
  <p:handoutMasterIdLst>
    <p:handoutMasterId r:id="rId39"/>
  </p:handoutMasterIdLst>
  <p:sldIdLst>
    <p:sldId id="328" r:id="rId2"/>
    <p:sldId id="365" r:id="rId3"/>
    <p:sldId id="261" r:id="rId4"/>
    <p:sldId id="305" r:id="rId5"/>
    <p:sldId id="331" r:id="rId6"/>
    <p:sldId id="333" r:id="rId7"/>
    <p:sldId id="306" r:id="rId8"/>
    <p:sldId id="308" r:id="rId9"/>
    <p:sldId id="334" r:id="rId10"/>
    <p:sldId id="364" r:id="rId11"/>
    <p:sldId id="289" r:id="rId12"/>
    <p:sldId id="290" r:id="rId13"/>
    <p:sldId id="307" r:id="rId14"/>
    <p:sldId id="309" r:id="rId15"/>
    <p:sldId id="310" r:id="rId16"/>
    <p:sldId id="312" r:id="rId17"/>
    <p:sldId id="337" r:id="rId18"/>
    <p:sldId id="339" r:id="rId19"/>
    <p:sldId id="363" r:id="rId20"/>
    <p:sldId id="347" r:id="rId21"/>
    <p:sldId id="343" r:id="rId22"/>
    <p:sldId id="341" r:id="rId23"/>
    <p:sldId id="355" r:id="rId24"/>
    <p:sldId id="342" r:id="rId25"/>
    <p:sldId id="360" r:id="rId26"/>
    <p:sldId id="344" r:id="rId27"/>
    <p:sldId id="356" r:id="rId28"/>
    <p:sldId id="345" r:id="rId29"/>
    <p:sldId id="361" r:id="rId30"/>
    <p:sldId id="359" r:id="rId31"/>
    <p:sldId id="362" r:id="rId32"/>
    <p:sldId id="358" r:id="rId33"/>
    <p:sldId id="351" r:id="rId34"/>
    <p:sldId id="352" r:id="rId35"/>
    <p:sldId id="353" r:id="rId36"/>
    <p:sldId id="354" r:id="rId3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0000"/>
    <a:srgbClr val="FFCCFF"/>
    <a:srgbClr val="66CCFF"/>
    <a:srgbClr val="0000FF"/>
    <a:srgbClr val="BCFF15"/>
    <a:srgbClr val="A81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0441" autoAdjust="0"/>
    <p:restoredTop sz="86963" autoAdjust="0"/>
  </p:normalViewPr>
  <p:slideViewPr>
    <p:cSldViewPr snapToGrid="0" snapToObjects="1">
      <p:cViewPr varScale="1">
        <p:scale>
          <a:sx n="90" d="100"/>
          <a:sy n="90" d="100"/>
        </p:scale>
        <p:origin x="-207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36.xml"/><Relationship Id="rId3" Type="http://schemas.openxmlformats.org/officeDocument/2006/relationships/slide" Target="slides/slide8.xml"/><Relationship Id="rId7" Type="http://schemas.openxmlformats.org/officeDocument/2006/relationships/slide" Target="slides/slide15.xml"/><Relationship Id="rId12" Type="http://schemas.openxmlformats.org/officeDocument/2006/relationships/slide" Target="slides/slide35.xml"/><Relationship Id="rId2" Type="http://schemas.openxmlformats.org/officeDocument/2006/relationships/slide" Target="slides/slide7.xml"/><Relationship Id="rId1" Type="http://schemas.openxmlformats.org/officeDocument/2006/relationships/slide" Target="slides/slide3.xml"/><Relationship Id="rId6" Type="http://schemas.openxmlformats.org/officeDocument/2006/relationships/slide" Target="slides/slide14.xml"/><Relationship Id="rId11" Type="http://schemas.openxmlformats.org/officeDocument/2006/relationships/slide" Target="slides/slide34.xml"/><Relationship Id="rId5" Type="http://schemas.openxmlformats.org/officeDocument/2006/relationships/slide" Target="slides/slide12.xml"/><Relationship Id="rId10" Type="http://schemas.openxmlformats.org/officeDocument/2006/relationships/slide" Target="slides/slide28.xml"/><Relationship Id="rId4" Type="http://schemas.openxmlformats.org/officeDocument/2006/relationships/slide" Target="slides/slide11.xml"/><Relationship Id="rId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13075" y="8704263"/>
            <a:ext cx="831850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  <a:defRPr/>
            </a:pPr>
            <a:r>
              <a:rPr lang="en-US" sz="1200" b="0">
                <a:latin typeface="Book Antiqua" pitchFamily="18" charset="0"/>
              </a:rPr>
              <a:t>Page </a:t>
            </a:r>
            <a:fld id="{9F97751A-BAFA-4B38-B2BB-F6E771913E95}" type="slidenum">
              <a:rPr lang="en-US" sz="1200" b="0">
                <a:latin typeface="Book Antiqua" pitchFamily="18" charset="0"/>
              </a:rPr>
              <a:pPr algn="ctr" defTabSz="868363">
                <a:lnSpc>
                  <a:spcPct val="90000"/>
                </a:lnSpc>
                <a:defRPr/>
              </a:pPr>
              <a:t>‹#›</a:t>
            </a:fld>
            <a:endParaRPr lang="en-US" sz="1200" b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22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3075" y="8704263"/>
            <a:ext cx="831850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  <a:defRPr/>
            </a:pPr>
            <a:r>
              <a:rPr lang="en-US" sz="1200" b="0">
                <a:latin typeface="Book Antiqua" pitchFamily="18" charset="0"/>
              </a:rPr>
              <a:t>Page </a:t>
            </a:r>
            <a:fld id="{9A29A1F9-D3EE-4940-AA48-2D55496AC418}" type="slidenum">
              <a:rPr lang="en-US" sz="1200" b="0">
                <a:latin typeface="Book Antiqua" pitchFamily="18" charset="0"/>
              </a:rPr>
              <a:pPr algn="ctr" defTabSz="868363">
                <a:lnSpc>
                  <a:spcPct val="90000"/>
                </a:lnSpc>
                <a:defRPr/>
              </a:pPr>
              <a:t>‹#›</a:t>
            </a:fld>
            <a:endParaRPr lang="en-US" sz="1200" b="0">
              <a:latin typeface="Book Antiqua" pitchFamily="18" charset="0"/>
            </a:endParaRPr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5373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Information hiding is not a major issue during analysis, however during design it is a problem.</a:t>
            </a:r>
          </a:p>
          <a:p>
            <a:r>
              <a:rPr lang="en-US" smtClean="0"/>
              <a:t>Limit the effect of changes so that changes can be understood clearly  and do not cause a major recompilation of the whole system (also called black box design)</a:t>
            </a:r>
          </a:p>
          <a:p>
            <a:endParaRPr lang="en-US" smtClean="0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12981" y="6180617"/>
            <a:ext cx="2476500" cy="476250"/>
          </a:xfrm>
        </p:spPr>
        <p:txBody>
          <a:bodyPr/>
          <a:lstStyle/>
          <a:p>
            <a:fld id="{564CF2E0-CCC4-4E1E-9902-C3C36AB3FDA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593266" cy="4572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6657" y="6231565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244548" y="6177515"/>
            <a:ext cx="606057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hlinkClick r:id="" action="ppaction://noaction"/>
              </a:rPr>
              <a:t>Table of </a:t>
            </a:r>
          </a:p>
          <a:p>
            <a:pPr algn="ctr"/>
            <a:r>
              <a:rPr lang="en-US" sz="800" dirty="0" smtClean="0">
                <a:hlinkClick r:id="" action="ppaction://noaction"/>
              </a:rPr>
              <a:t>Contents</a:t>
            </a:r>
            <a:endParaRPr lang="en-US" sz="800" dirty="0"/>
          </a:p>
        </p:txBody>
      </p:sp>
      <p:sp>
        <p:nvSpPr>
          <p:cNvPr id="6" name="Isosceles Triangle 5"/>
          <p:cNvSpPr/>
          <p:nvPr/>
        </p:nvSpPr>
        <p:spPr>
          <a:xfrm>
            <a:off x="234556" y="5847906"/>
            <a:ext cx="626681" cy="3402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91986" y="6188148"/>
            <a:ext cx="2476500" cy="476250"/>
          </a:xfrm>
        </p:spPr>
        <p:txBody>
          <a:bodyPr/>
          <a:lstStyle/>
          <a:p>
            <a:fld id="{564CF2E0-CCC4-4E1E-9902-C3C36AB3FDA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0180" y="6189034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44548" y="6177515"/>
            <a:ext cx="606057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hlinkClick r:id="" action="ppaction://noaction"/>
              </a:rPr>
              <a:t>Table of </a:t>
            </a:r>
          </a:p>
          <a:p>
            <a:pPr algn="ctr"/>
            <a:r>
              <a:rPr lang="en-US" sz="800" dirty="0" smtClean="0">
                <a:hlinkClick r:id="" action="ppaction://noaction"/>
              </a:rPr>
              <a:t>Contents</a:t>
            </a:r>
            <a:endParaRPr lang="en-US" sz="800" dirty="0"/>
          </a:p>
        </p:txBody>
      </p:sp>
      <p:sp>
        <p:nvSpPr>
          <p:cNvPr id="12" name="Isosceles Triangle 11"/>
          <p:cNvSpPr/>
          <p:nvPr/>
        </p:nvSpPr>
        <p:spPr>
          <a:xfrm>
            <a:off x="234556" y="5847906"/>
            <a:ext cx="626681" cy="3402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31958" y="6255046"/>
            <a:ext cx="2476500" cy="476250"/>
          </a:xfrm>
        </p:spPr>
        <p:txBody>
          <a:bodyPr/>
          <a:lstStyle/>
          <a:p>
            <a:fld id="{564CF2E0-CCC4-4E1E-9902-C3C36AB3FDA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5167423" cy="4572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03495" y="6261939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4199" y="5827012"/>
            <a:ext cx="626681" cy="770696"/>
            <a:chOff x="78502" y="4870042"/>
            <a:chExt cx="626681" cy="770696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8502" y="5183537"/>
              <a:ext cx="606057" cy="45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hlinkClick r:id="" action="ppaction://noaction"/>
                </a:rPr>
                <a:t>Table of </a:t>
              </a:r>
            </a:p>
            <a:p>
              <a:pPr algn="ctr"/>
              <a:r>
                <a:rPr lang="en-US" sz="800" dirty="0" smtClean="0">
                  <a:hlinkClick r:id="" action="ppaction://noaction"/>
                </a:rPr>
                <a:t>Contents</a:t>
              </a:r>
              <a:endParaRPr lang="en-US" sz="800" dirty="0"/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8502" y="4870042"/>
              <a:ext cx="626681" cy="34024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1" y="6326948"/>
            <a:ext cx="2476500" cy="476250"/>
          </a:xfrm>
        </p:spPr>
        <p:txBody>
          <a:bodyPr/>
          <a:lstStyle/>
          <a:p>
            <a:fld id="{564CF2E0-CCC4-4E1E-9902-C3C36AB3FDA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7173" y="6188890"/>
            <a:ext cx="3962400" cy="4572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4127" y="6242198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3575" y="5837645"/>
            <a:ext cx="626681" cy="770696"/>
            <a:chOff x="78502" y="4870042"/>
            <a:chExt cx="626681" cy="770696"/>
          </a:xfrm>
        </p:grpSpPr>
        <p:sp>
          <p:nvSpPr>
            <p:cNvPr id="8" name="Rectangle 7"/>
            <p:cNvSpPr/>
            <p:nvPr userDrawn="1"/>
          </p:nvSpPr>
          <p:spPr>
            <a:xfrm>
              <a:off x="78502" y="5183537"/>
              <a:ext cx="606057" cy="45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hlinkClick r:id="" action="ppaction://noaction"/>
                </a:rPr>
                <a:t>Table of </a:t>
              </a:r>
            </a:p>
            <a:p>
              <a:pPr algn="ctr"/>
              <a:r>
                <a:rPr lang="en-US" sz="800" dirty="0" smtClean="0">
                  <a:hlinkClick r:id="" action="ppaction://noaction"/>
                </a:rPr>
                <a:t>Contents</a:t>
              </a:r>
              <a:endParaRPr lang="en-US" sz="800" dirty="0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8502" y="4870042"/>
              <a:ext cx="626681" cy="34024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1780953" cy="476250"/>
          </a:xfrm>
        </p:spPr>
        <p:txBody>
          <a:bodyPr/>
          <a:lstStyle/>
          <a:p>
            <a:fld id="{564CF2E0-CCC4-4E1E-9902-C3C36AB3FDA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5167423" cy="4572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923" y="6199668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4199" y="5827012"/>
            <a:ext cx="626681" cy="770696"/>
            <a:chOff x="78502" y="4870042"/>
            <a:chExt cx="626681" cy="770696"/>
          </a:xfrm>
        </p:grpSpPr>
        <p:sp>
          <p:nvSpPr>
            <p:cNvPr id="8" name="Rectangle 7"/>
            <p:cNvSpPr/>
            <p:nvPr userDrawn="1"/>
          </p:nvSpPr>
          <p:spPr>
            <a:xfrm>
              <a:off x="78502" y="5183537"/>
              <a:ext cx="606057" cy="45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hlinkClick r:id="" action="ppaction://noaction"/>
                </a:rPr>
                <a:t>Table of </a:t>
              </a:r>
            </a:p>
            <a:p>
              <a:pPr algn="ctr"/>
              <a:r>
                <a:rPr lang="en-US" sz="800" dirty="0" smtClean="0">
                  <a:hlinkClick r:id="" action="ppaction://noaction"/>
                </a:rPr>
                <a:t>Contents</a:t>
              </a:r>
              <a:endParaRPr lang="en-US" sz="800" dirty="0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8502" y="4870042"/>
              <a:ext cx="626681" cy="34024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25" y="77686"/>
            <a:ext cx="8553157" cy="5553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513343"/>
            <a:ext cx="2476500" cy="196948"/>
          </a:xfrm>
        </p:spPr>
        <p:txBody>
          <a:bodyPr/>
          <a:lstStyle/>
          <a:p>
            <a:fld id="{564CF2E0-CCC4-4E1E-9902-C3C36AB3FDA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399" y="6513340"/>
            <a:ext cx="4628271" cy="246184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00880" y="680484"/>
            <a:ext cx="8103969" cy="6177516"/>
          </a:xfrm>
        </p:spPr>
        <p:txBody>
          <a:bodyPr vert="horz"/>
          <a:lstStyle>
            <a:lvl1pPr>
              <a:lnSpc>
                <a:spcPct val="100000"/>
              </a:lnSpc>
              <a:spcBef>
                <a:spcPts val="600"/>
              </a:spcBef>
              <a:defRPr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b="0">
                <a:solidFill>
                  <a:schemeClr val="accent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b="1"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4199" y="5827012"/>
            <a:ext cx="1031749" cy="770696"/>
            <a:chOff x="78502" y="4870042"/>
            <a:chExt cx="626681" cy="770696"/>
          </a:xfrm>
        </p:grpSpPr>
        <p:sp>
          <p:nvSpPr>
            <p:cNvPr id="10" name="Isosceles Triangle 9"/>
            <p:cNvSpPr/>
            <p:nvPr userDrawn="1"/>
          </p:nvSpPr>
          <p:spPr>
            <a:xfrm>
              <a:off x="78502" y="4870042"/>
              <a:ext cx="626681" cy="34024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8502" y="5183537"/>
              <a:ext cx="606057" cy="45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Lecture Outline</a:t>
              </a:r>
              <a:endParaRPr lang="en-US" sz="1000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25" y="77686"/>
            <a:ext cx="8553157" cy="5553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513343"/>
            <a:ext cx="2476500" cy="196948"/>
          </a:xfrm>
        </p:spPr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3/16/2012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399" y="6513340"/>
            <a:ext cx="4628271" cy="246184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457200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67563" y="712380"/>
            <a:ext cx="7937286" cy="6145619"/>
          </a:xfrm>
        </p:spPr>
        <p:txBody>
          <a:bodyPr vert="horz"/>
          <a:lstStyle>
            <a:lvl1pPr>
              <a:lnSpc>
                <a:spcPct val="100000"/>
              </a:lnSpc>
              <a:spcBef>
                <a:spcPts val="600"/>
              </a:spcBef>
              <a:defRPr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b="0">
                <a:solidFill>
                  <a:schemeClr val="accent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b="1"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953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25" y="77686"/>
            <a:ext cx="8553157" cy="5553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513343"/>
            <a:ext cx="2476500" cy="196948"/>
          </a:xfrm>
        </p:spPr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3/16/2012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399" y="6513340"/>
            <a:ext cx="4628271" cy="246184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457200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67833" y="718768"/>
            <a:ext cx="8437016" cy="2375306"/>
          </a:xfrm>
        </p:spPr>
        <p:txBody>
          <a:bodyPr vert="horz"/>
          <a:lstStyle>
            <a:lvl1pPr>
              <a:lnSpc>
                <a:spcPct val="100000"/>
              </a:lnSpc>
              <a:defRPr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chemeClr val="accent2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4199" y="5827012"/>
            <a:ext cx="626681" cy="770696"/>
            <a:chOff x="78502" y="4870042"/>
            <a:chExt cx="626681" cy="770696"/>
          </a:xfrm>
        </p:grpSpPr>
        <p:sp>
          <p:nvSpPr>
            <p:cNvPr id="9" name="Isosceles Triangle 8"/>
            <p:cNvSpPr/>
            <p:nvPr userDrawn="1"/>
          </p:nvSpPr>
          <p:spPr>
            <a:xfrm>
              <a:off x="78502" y="4870042"/>
              <a:ext cx="626681" cy="34024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78502" y="5183537"/>
              <a:ext cx="606057" cy="45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hlinkClick r:id="" action="ppaction://noaction"/>
                </a:rPr>
                <a:t>Table of </a:t>
              </a:r>
            </a:p>
            <a:p>
              <a:pPr algn="ctr"/>
              <a:r>
                <a:rPr lang="en-US" sz="1000" dirty="0" smtClean="0">
                  <a:hlinkClick r:id="" action="ppaction://noaction"/>
                </a:rPr>
                <a:t>Contents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47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569" y="6219409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8" y="70341"/>
            <a:ext cx="8643937" cy="501160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81354" y="6244413"/>
            <a:ext cx="2476500" cy="476250"/>
          </a:xfrm>
        </p:spPr>
        <p:txBody>
          <a:bodyPr/>
          <a:lstStyle/>
          <a:p>
            <a:fld id="{564CF2E0-CCC4-4E1E-9902-C3C36AB3FDA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246631"/>
            <a:ext cx="3962400" cy="4572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9821" y="6295360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2438" y="685060"/>
            <a:ext cx="4235262" cy="5135880"/>
          </a:xfrm>
        </p:spPr>
        <p:txBody>
          <a:bodyPr vert="horz"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accent2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86289" y="685060"/>
            <a:ext cx="4283116" cy="5135880"/>
          </a:xfrm>
        </p:spPr>
        <p:txBody>
          <a:bodyPr vert="horz"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accent2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44548" y="6177515"/>
            <a:ext cx="606057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hlinkClick r:id="" action="ppaction://noaction"/>
              </a:rPr>
              <a:t>Table of </a:t>
            </a:r>
          </a:p>
          <a:p>
            <a:pPr algn="ctr"/>
            <a:r>
              <a:rPr lang="en-US" sz="800" dirty="0" smtClean="0">
                <a:hlinkClick r:id="" action="ppaction://noaction"/>
              </a:rPr>
              <a:t>Contents</a:t>
            </a:r>
            <a:endParaRPr lang="en-US" sz="800" dirty="0"/>
          </a:p>
        </p:txBody>
      </p:sp>
      <p:sp>
        <p:nvSpPr>
          <p:cNvPr id="4" name="Isosceles Triangle 3"/>
          <p:cNvSpPr/>
          <p:nvPr/>
        </p:nvSpPr>
        <p:spPr>
          <a:xfrm>
            <a:off x="234556" y="5847906"/>
            <a:ext cx="626681" cy="3402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407434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841719"/>
            <a:ext cx="3733800" cy="466088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841719"/>
            <a:ext cx="3733800" cy="466088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3/16/2012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52623" y="6188148"/>
            <a:ext cx="3962400" cy="4572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242198"/>
            <a:ext cx="457200" cy="457200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548" y="6177515"/>
            <a:ext cx="606057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hlinkClick r:id="" action="ppaction://noaction"/>
              </a:rPr>
              <a:t>Table of </a:t>
            </a:r>
          </a:p>
          <a:p>
            <a:pPr algn="ctr"/>
            <a:r>
              <a:rPr lang="en-US" sz="800" dirty="0" smtClean="0">
                <a:hlinkClick r:id="" action="ppaction://noaction"/>
              </a:rPr>
              <a:t>Contents</a:t>
            </a:r>
            <a:endParaRPr lang="en-US" sz="800" dirty="0"/>
          </a:p>
        </p:txBody>
      </p:sp>
      <p:sp>
        <p:nvSpPr>
          <p:cNvPr id="12" name="Isosceles Triangle 11"/>
          <p:cNvSpPr/>
          <p:nvPr/>
        </p:nvSpPr>
        <p:spPr>
          <a:xfrm>
            <a:off x="234556" y="5847906"/>
            <a:ext cx="626681" cy="3402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407434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841719"/>
            <a:ext cx="3733800" cy="466088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841719"/>
            <a:ext cx="3733800" cy="466088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3/16/2012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52623" y="6188148"/>
            <a:ext cx="3962400" cy="4572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242198"/>
            <a:ext cx="457200" cy="457200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354728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354728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44548" y="6177515"/>
            <a:ext cx="606057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hlinkClick r:id="" action="ppaction://noaction"/>
              </a:rPr>
              <a:t>Table of </a:t>
            </a:r>
          </a:p>
          <a:p>
            <a:pPr algn="ctr"/>
            <a:r>
              <a:rPr lang="en-US" sz="800" dirty="0" smtClean="0">
                <a:hlinkClick r:id="" action="ppaction://noaction"/>
              </a:rPr>
              <a:t>Contents</a:t>
            </a:r>
            <a:endParaRPr lang="en-US" sz="800" dirty="0"/>
          </a:p>
        </p:txBody>
      </p:sp>
      <p:sp>
        <p:nvSpPr>
          <p:cNvPr id="12" name="Isosceles Triangle 11"/>
          <p:cNvSpPr/>
          <p:nvPr/>
        </p:nvSpPr>
        <p:spPr>
          <a:xfrm>
            <a:off x="234556" y="5847906"/>
            <a:ext cx="626681" cy="3402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8" y="176163"/>
            <a:ext cx="8321040" cy="569424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90734" y="6258808"/>
            <a:ext cx="2476500" cy="476250"/>
          </a:xfrm>
        </p:spPr>
        <p:txBody>
          <a:bodyPr/>
          <a:lstStyle/>
          <a:p>
            <a:fld id="{564CF2E0-CCC4-4E1E-9902-C3C36AB3FDA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8129" y="6372664"/>
            <a:ext cx="3962400" cy="4572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56658" y="6284728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grpSp>
        <p:nvGrpSpPr>
          <p:cNvPr id="8" name="Group 7"/>
          <p:cNvGrpSpPr/>
          <p:nvPr/>
        </p:nvGrpSpPr>
        <p:grpSpPr>
          <a:xfrm>
            <a:off x="191385" y="5890436"/>
            <a:ext cx="626681" cy="786810"/>
            <a:chOff x="191385" y="5890436"/>
            <a:chExt cx="626681" cy="786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191385" y="6220045"/>
              <a:ext cx="606057" cy="45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hlinkClick r:id="" action="ppaction://noaction"/>
                </a:rPr>
                <a:t>Table of </a:t>
              </a:r>
            </a:p>
            <a:p>
              <a:pPr algn="ctr"/>
              <a:r>
                <a:rPr lang="en-US" sz="800" dirty="0" smtClean="0">
                  <a:hlinkClick r:id="" action="ppaction://noaction"/>
                </a:rPr>
                <a:t>Contents</a:t>
              </a:r>
              <a:endParaRPr lang="en-US" sz="800" dirty="0"/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191385" y="5890436"/>
              <a:ext cx="626681" cy="34024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30628" y="82296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821325" y="6167254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3/16/2012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71600" y="6167254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800">
                <a:solidFill>
                  <a:schemeClr val="bg1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20180" y="617840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6988" y="3842425"/>
            <a:ext cx="2710543" cy="2710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Comp566 : Software Design and Methodologies</a:t>
            </a:r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0593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Object Design:</a:t>
            </a:r>
            <a:br>
              <a:rPr lang="en-US" dirty="0" smtClean="0"/>
            </a:br>
            <a:r>
              <a:rPr lang="en-US" dirty="0" smtClean="0"/>
              <a:t>Specifying Interfaces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 Class Exercise : Visibility in UML and Java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3504" y="679508"/>
            <a:ext cx="8322782" cy="40927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Understand visibility information in UML and Java.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Instructions</a:t>
            </a:r>
          </a:p>
          <a:p>
            <a:pPr lvl="1">
              <a:buNone/>
            </a:pPr>
            <a:r>
              <a:rPr lang="en-US" dirty="0" smtClean="0"/>
              <a:t>	1. Create the UML for the Java classes below.</a:t>
            </a:r>
          </a:p>
          <a:p>
            <a:pPr lvl="1">
              <a:buNone/>
            </a:pPr>
            <a:r>
              <a:rPr lang="en-US" dirty="0" smtClean="0"/>
              <a:t>	2. For Player class accessing Person</a:t>
            </a:r>
          </a:p>
          <a:p>
            <a:pPr lvl="2">
              <a:buNone/>
            </a:pPr>
            <a:r>
              <a:rPr lang="en-US" dirty="0" smtClean="0"/>
              <a:t> 	 a) What attributes can it access directly (i.e., not through a method)</a:t>
            </a:r>
          </a:p>
          <a:p>
            <a:pPr lvl="2">
              <a:buNone/>
            </a:pPr>
            <a:r>
              <a:rPr lang="en-US" dirty="0" smtClean="0"/>
              <a:t>		b) What methods can it call?</a:t>
            </a:r>
          </a:p>
          <a:p>
            <a:pPr lvl="1">
              <a:buNone/>
            </a:pPr>
            <a:r>
              <a:rPr lang="en-US" dirty="0" smtClean="0"/>
              <a:t>	 3. For Person class accessing Player</a:t>
            </a:r>
          </a:p>
          <a:p>
            <a:pPr lvl="2">
              <a:buNone/>
            </a:pPr>
            <a:r>
              <a:rPr lang="en-US" dirty="0" smtClean="0"/>
              <a:t>		a) What attributes can it access directly (not through a method)</a:t>
            </a:r>
          </a:p>
          <a:p>
            <a:pPr lvl="2">
              <a:buNone/>
            </a:pPr>
            <a:r>
              <a:rPr lang="en-US" dirty="0" smtClean="0"/>
              <a:t>		b) What methods can it call?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4772256"/>
            <a:ext cx="4465638" cy="207441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itchFamily="49" charset="0"/>
              </a:rPr>
              <a:t>public class</a:t>
            </a:r>
            <a:r>
              <a:rPr lang="en-US" sz="1400" b="0" dirty="0">
                <a:latin typeface="Courier New" pitchFamily="49" charset="0"/>
              </a:rPr>
              <a:t> Person {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protected String </a:t>
            </a:r>
            <a:r>
              <a:rPr lang="en-US" sz="1400" b="0" dirty="0">
                <a:latin typeface="Courier New" pitchFamily="49" charset="0"/>
              </a:rPr>
              <a:t>name;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private double </a:t>
            </a:r>
            <a:r>
              <a:rPr lang="en-US" sz="1400" b="0" dirty="0">
                <a:latin typeface="Courier New" pitchFamily="49" charset="0"/>
              </a:rPr>
              <a:t>age</a:t>
            </a:r>
            <a:r>
              <a:rPr lang="en-US" sz="1400" b="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  </a:t>
            </a:r>
            <a:endParaRPr lang="en-US" sz="1400" b="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public</a:t>
            </a:r>
            <a:r>
              <a:rPr lang="en-US" sz="1400" b="0" dirty="0">
                <a:latin typeface="Courier New" pitchFamily="49" charset="0"/>
              </a:rPr>
              <a:t> Person(String </a:t>
            </a:r>
            <a:r>
              <a:rPr lang="en-US" sz="1400" b="0" dirty="0" err="1">
                <a:latin typeface="Courier New" pitchFamily="49" charset="0"/>
              </a:rPr>
              <a:t>n,double</a:t>
            </a:r>
            <a:r>
              <a:rPr lang="en-US" sz="1400" b="0" dirty="0">
                <a:latin typeface="Courier New" pitchFamily="49" charset="0"/>
              </a:rPr>
              <a:t> a){</a:t>
            </a:r>
            <a:r>
              <a:rPr lang="en-US" sz="1200" b="0" dirty="0">
                <a:latin typeface="Courier New" pitchFamily="49" charset="0"/>
              </a:rPr>
              <a:t>..};</a:t>
            </a:r>
          </a:p>
          <a:p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public double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>
                <a:latin typeface="Courier New" pitchFamily="49" charset="0"/>
              </a:rPr>
              <a:t>getAge</a:t>
            </a:r>
            <a:r>
              <a:rPr lang="en-US" sz="1400" b="0" dirty="0">
                <a:latin typeface="Courier New" pitchFamily="49" charset="0"/>
              </a:rPr>
              <a:t>() </a:t>
            </a:r>
            <a:r>
              <a:rPr lang="en-US" sz="1200" b="0" dirty="0">
                <a:latin typeface="Courier New" pitchFamily="49" charset="0"/>
              </a:rPr>
              <a:t>{ .. };</a:t>
            </a:r>
          </a:p>
          <a:p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public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String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>
                <a:latin typeface="Courier New" pitchFamily="49" charset="0"/>
              </a:rPr>
              <a:t>getName</a:t>
            </a:r>
            <a:r>
              <a:rPr lang="en-US" sz="1400" b="0" dirty="0">
                <a:latin typeface="Courier New" pitchFamily="49" charset="0"/>
              </a:rPr>
              <a:t>() {…};</a:t>
            </a:r>
          </a:p>
          <a:p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public void </a:t>
            </a:r>
            <a:r>
              <a:rPr lang="en-US" sz="1400" b="0" dirty="0" err="1">
                <a:latin typeface="Courier New" pitchFamily="49" charset="0"/>
              </a:rPr>
              <a:t>setAge</a:t>
            </a:r>
            <a:r>
              <a:rPr lang="en-US" sz="1400" b="0" dirty="0">
                <a:latin typeface="Courier New" pitchFamily="49" charset="0"/>
              </a:rPr>
              <a:t>(double </a:t>
            </a:r>
            <a:r>
              <a:rPr lang="en-US" sz="1400" b="0" dirty="0" err="1">
                <a:latin typeface="Courier New" pitchFamily="49" charset="0"/>
              </a:rPr>
              <a:t>inAge</a:t>
            </a:r>
            <a:r>
              <a:rPr lang="en-US" sz="1400" b="0" dirty="0">
                <a:latin typeface="Courier New" pitchFamily="49" charset="0"/>
              </a:rPr>
              <a:t>)</a:t>
            </a:r>
            <a:r>
              <a:rPr lang="en-US" sz="1200" b="0" dirty="0">
                <a:latin typeface="Courier New" pitchFamily="49" charset="0"/>
              </a:rPr>
              <a:t>{ …. };</a:t>
            </a:r>
          </a:p>
          <a:p>
            <a:r>
              <a:rPr lang="en-US" sz="1400" b="0" dirty="0" smtClean="0">
                <a:latin typeface="Courier New" pitchFamily="49" charset="0"/>
              </a:rPr>
              <a:t>}</a:t>
            </a:r>
            <a:endParaRPr lang="en-US" sz="1400" b="0" dirty="0">
              <a:latin typeface="Courier New" pitchFamily="49" charset="0"/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4465639" y="4416656"/>
            <a:ext cx="4678362" cy="250530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itchFamily="49" charset="0"/>
              </a:rPr>
              <a:t>public class</a:t>
            </a:r>
            <a:r>
              <a:rPr lang="en-US" sz="1400" b="0" dirty="0">
                <a:latin typeface="Courier New" pitchFamily="49" charset="0"/>
              </a:rPr>
              <a:t> Player </a:t>
            </a:r>
            <a:r>
              <a:rPr lang="en-US" sz="1400" dirty="0">
                <a:latin typeface="Courier New" pitchFamily="49" charset="0"/>
              </a:rPr>
              <a:t>extends </a:t>
            </a:r>
            <a:r>
              <a:rPr lang="en-US" sz="1400" b="0" dirty="0">
                <a:latin typeface="Courier New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private double </a:t>
            </a:r>
            <a:r>
              <a:rPr lang="en-US" sz="1400" b="0" dirty="0" err="1">
                <a:latin typeface="Courier New" pitchFamily="49" charset="0"/>
              </a:rPr>
              <a:t>topScore</a:t>
            </a:r>
            <a:r>
              <a:rPr lang="en-US" sz="1400" b="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private double </a:t>
            </a:r>
            <a:r>
              <a:rPr lang="en-US" sz="1400" b="0" dirty="0">
                <a:latin typeface="Courier New" pitchFamily="49" charset="0"/>
              </a:rPr>
              <a:t>score</a:t>
            </a:r>
            <a:r>
              <a:rPr lang="en-US" sz="1400" b="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endParaRPr lang="en-US" sz="1400" b="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public</a:t>
            </a:r>
            <a:r>
              <a:rPr lang="en-US" sz="1400" b="0" dirty="0">
                <a:latin typeface="Courier New" pitchFamily="49" charset="0"/>
              </a:rPr>
              <a:t> Player(String </a:t>
            </a:r>
            <a:r>
              <a:rPr lang="en-US" sz="1400" b="0" dirty="0" err="1">
                <a:latin typeface="Courier New" pitchFamily="49" charset="0"/>
              </a:rPr>
              <a:t>n,double</a:t>
            </a:r>
            <a:r>
              <a:rPr lang="en-US" sz="1400" b="0" dirty="0">
                <a:latin typeface="Courier New" pitchFamily="49" charset="0"/>
              </a:rPr>
              <a:t> a)</a:t>
            </a:r>
            <a:r>
              <a:rPr lang="en-US" sz="1200" b="0" dirty="0">
                <a:latin typeface="Courier New" pitchFamily="49" charset="0"/>
              </a:rPr>
              <a:t>{..};</a:t>
            </a:r>
            <a:endParaRPr lang="en-US" sz="1400" b="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public double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>
                <a:latin typeface="Courier New" pitchFamily="49" charset="0"/>
              </a:rPr>
              <a:t>getScore</a:t>
            </a:r>
            <a:r>
              <a:rPr lang="en-US" sz="1400" b="0" dirty="0">
                <a:latin typeface="Courier New" pitchFamily="49" charset="0"/>
              </a:rPr>
              <a:t>() </a:t>
            </a:r>
            <a:r>
              <a:rPr lang="en-US" sz="1200" b="0" dirty="0">
                <a:latin typeface="Courier New" pitchFamily="49" charset="0"/>
              </a:rPr>
              <a:t>{ .. };</a:t>
            </a:r>
          </a:p>
          <a:p>
            <a:r>
              <a:rPr lang="en-US" sz="1400" b="0" dirty="0"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public void</a:t>
            </a:r>
            <a:r>
              <a:rPr lang="en-US" sz="1400" b="0" dirty="0">
                <a:latin typeface="Courier New" pitchFamily="49" charset="0"/>
              </a:rPr>
              <a:t>   </a:t>
            </a:r>
            <a:r>
              <a:rPr lang="en-US" sz="1400" b="0" dirty="0" err="1">
                <a:latin typeface="Courier New" pitchFamily="49" charset="0"/>
              </a:rPr>
              <a:t>setScore</a:t>
            </a:r>
            <a:r>
              <a:rPr lang="en-US" sz="1400" b="0" dirty="0">
                <a:latin typeface="Courier New" pitchFamily="49" charset="0"/>
              </a:rPr>
              <a:t>(double s)</a:t>
            </a:r>
            <a:r>
              <a:rPr lang="en-US" sz="1200" b="0" dirty="0">
                <a:latin typeface="Courier New" pitchFamily="49" charset="0"/>
              </a:rPr>
              <a:t>{..);</a:t>
            </a:r>
          </a:p>
          <a:p>
            <a:r>
              <a:rPr lang="en-US" sz="1400" b="0" dirty="0"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private void</a:t>
            </a:r>
            <a:r>
              <a:rPr lang="en-US" sz="1400" b="0" dirty="0">
                <a:latin typeface="Courier New" pitchFamily="49" charset="0"/>
              </a:rPr>
              <a:t>  </a:t>
            </a:r>
            <a:r>
              <a:rPr lang="en-US" sz="1400" b="0" dirty="0" err="1">
                <a:latin typeface="Courier New" pitchFamily="49" charset="0"/>
              </a:rPr>
              <a:t>setTop</a:t>
            </a:r>
            <a:r>
              <a:rPr lang="en-US" sz="1400" b="0" dirty="0">
                <a:latin typeface="Courier New" pitchFamily="49" charset="0"/>
              </a:rPr>
              <a:t>(double s) </a:t>
            </a:r>
            <a:r>
              <a:rPr lang="en-US" sz="1200" b="0" dirty="0">
                <a:latin typeface="Courier New" pitchFamily="49" charset="0"/>
              </a:rPr>
              <a:t>{..};</a:t>
            </a:r>
            <a:r>
              <a:rPr lang="en-US" sz="1400" b="0" dirty="0">
                <a:latin typeface="Courier New" pitchFamily="49" charset="0"/>
              </a:rPr>
              <a:t> </a:t>
            </a:r>
          </a:p>
          <a:p>
            <a:r>
              <a:rPr lang="en-US" sz="1400" b="0" dirty="0"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public double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>
                <a:latin typeface="Courier New" pitchFamily="49" charset="0"/>
              </a:rPr>
              <a:t>getTop</a:t>
            </a:r>
            <a:r>
              <a:rPr lang="en-US" sz="1400" b="0" dirty="0">
                <a:latin typeface="Courier New" pitchFamily="49" charset="0"/>
              </a:rPr>
              <a:t>() </a:t>
            </a:r>
            <a:r>
              <a:rPr lang="en-US" sz="1200" b="0" dirty="0">
                <a:latin typeface="Courier New" pitchFamily="49" charset="0"/>
              </a:rPr>
              <a:t>{..};</a:t>
            </a:r>
          </a:p>
          <a:p>
            <a:r>
              <a:rPr lang="en-US" sz="1200" b="0" dirty="0"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public void</a:t>
            </a:r>
            <a:r>
              <a:rPr lang="en-US" sz="1400" b="0" dirty="0">
                <a:latin typeface="Courier New" pitchFamily="49" charset="0"/>
              </a:rPr>
              <a:t> move( )</a:t>
            </a:r>
            <a:r>
              <a:rPr lang="en-US" sz="1200" b="0" dirty="0">
                <a:latin typeface="Courier New" pitchFamily="49" charset="0"/>
              </a:rPr>
              <a:t> {..};</a:t>
            </a:r>
          </a:p>
          <a:p>
            <a:r>
              <a:rPr lang="en-US" sz="1400" b="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 autoUpdateAnimBg="0"/>
      <p:bldP spid="2099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Information Hiding Heuristics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public interface for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Subsystems.</a:t>
            </a:r>
          </a:p>
          <a:p>
            <a:endParaRPr lang="en-US" dirty="0" smtClean="0"/>
          </a:p>
          <a:p>
            <a:r>
              <a:rPr lang="en-US" dirty="0" smtClean="0"/>
              <a:t>Apply  “Need to know” principle.</a:t>
            </a:r>
          </a:p>
          <a:p>
            <a:pPr lvl="1"/>
            <a:r>
              <a:rPr lang="en-US" dirty="0" smtClean="0"/>
              <a:t>Make publicly accessible (only)</a:t>
            </a:r>
          </a:p>
          <a:p>
            <a:pPr lvl="2"/>
            <a:r>
              <a:rPr lang="en-US" dirty="0" smtClean="0"/>
              <a:t>If somebody NEEDS to access information </a:t>
            </a:r>
          </a:p>
          <a:p>
            <a:pPr lvl="2"/>
            <a:r>
              <a:rPr lang="en-US" dirty="0" smtClean="0"/>
              <a:t>Through well defined channels  </a:t>
            </a:r>
          </a:p>
          <a:p>
            <a:pPr lvl="3">
              <a:buNone/>
            </a:pPr>
            <a:r>
              <a:rPr lang="en-US" dirty="0" smtClean="0"/>
              <a:t>	(so you always know the access). </a:t>
            </a:r>
          </a:p>
          <a:p>
            <a:pPr lvl="1"/>
            <a:r>
              <a:rPr lang="en-US" dirty="0" smtClean="0"/>
              <a:t>Less operation knows </a:t>
            </a:r>
          </a:p>
          <a:p>
            <a:pPr lvl="2"/>
            <a:r>
              <a:rPr lang="en-US" dirty="0" smtClean="0"/>
              <a:t>Less likely affected by changes</a:t>
            </a:r>
          </a:p>
          <a:p>
            <a:pPr lvl="2"/>
            <a:r>
              <a:rPr lang="en-US" dirty="0" smtClean="0"/>
              <a:t>Easier to change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Trade-off:  hiding versus efficiency </a:t>
            </a:r>
          </a:p>
          <a:p>
            <a:pPr lvl="1"/>
            <a:r>
              <a:rPr lang="en-US" dirty="0" smtClean="0"/>
              <a:t>Accessing private attribute might be slow</a:t>
            </a:r>
          </a:p>
          <a:p>
            <a:pPr lvl="2">
              <a:buNone/>
            </a:pPr>
            <a:r>
              <a:rPr lang="en-US" dirty="0" smtClean="0"/>
              <a:t>	 (i.e., real-time systems or games)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Information Hiding Design Principles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of class</a:t>
            </a:r>
          </a:p>
          <a:p>
            <a:pPr lvl="1"/>
            <a:r>
              <a:rPr lang="en-US" dirty="0" smtClean="0"/>
              <a:t>Access via operations </a:t>
            </a:r>
          </a:p>
          <a:p>
            <a:pPr lvl="2">
              <a:buNone/>
            </a:pPr>
            <a:r>
              <a:rPr lang="en-US" dirty="0" smtClean="0"/>
              <a:t>	(i.e., </a:t>
            </a:r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Hide external objects at subsystem boundary</a:t>
            </a:r>
          </a:p>
          <a:p>
            <a:pPr lvl="1"/>
            <a:r>
              <a:rPr lang="en-US" dirty="0" smtClean="0"/>
              <a:t>Define </a:t>
            </a:r>
            <a:r>
              <a:rPr lang="en-US" u="sng" dirty="0" smtClean="0"/>
              <a:t>abstract class </a:t>
            </a:r>
            <a:r>
              <a:rPr lang="en-US" dirty="0" smtClean="0"/>
              <a:t>interfaces which mediate between</a:t>
            </a:r>
          </a:p>
          <a:p>
            <a:pPr lvl="2"/>
            <a:r>
              <a:rPr lang="en-US" dirty="0" smtClean="0"/>
              <a:t>System and external world</a:t>
            </a:r>
          </a:p>
          <a:p>
            <a:pPr lvl="2"/>
            <a:r>
              <a:rPr lang="en-US" dirty="0" smtClean="0"/>
              <a:t>Subsystems</a:t>
            </a:r>
          </a:p>
          <a:p>
            <a:endParaRPr lang="en-US" dirty="0" smtClean="0"/>
          </a:p>
          <a:p>
            <a:r>
              <a:rPr lang="en-US" dirty="0" smtClean="0"/>
              <a:t>Do not apply operation to result of another operation.</a:t>
            </a:r>
          </a:p>
          <a:p>
            <a:pPr lvl="1"/>
            <a:r>
              <a:rPr lang="en-US" dirty="0" smtClean="0"/>
              <a:t>Write </a:t>
            </a:r>
            <a:r>
              <a:rPr lang="en-US" u="sng" dirty="0" smtClean="0"/>
              <a:t>new operation </a:t>
            </a:r>
            <a:r>
              <a:rPr lang="en-US" dirty="0" smtClean="0"/>
              <a:t>that combines two operations.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7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Signature Information</a:t>
            </a:r>
          </a:p>
        </p:txBody>
      </p:sp>
      <p:grpSp>
        <p:nvGrpSpPr>
          <p:cNvPr id="17411" name="Group 35"/>
          <p:cNvGrpSpPr>
            <a:grpSpLocks/>
          </p:cNvGrpSpPr>
          <p:nvPr/>
        </p:nvGrpSpPr>
        <p:grpSpPr bwMode="auto">
          <a:xfrm>
            <a:off x="4495800" y="3752850"/>
            <a:ext cx="4149725" cy="2093913"/>
            <a:chOff x="2832" y="2364"/>
            <a:chExt cx="2614" cy="1115"/>
          </a:xfrm>
        </p:grpSpPr>
        <p:sp>
          <p:nvSpPr>
            <p:cNvPr id="17428" name="Rectangle 22"/>
            <p:cNvSpPr>
              <a:spLocks noChangeArrowheads="1"/>
            </p:cNvSpPr>
            <p:nvPr/>
          </p:nvSpPr>
          <p:spPr bwMode="auto">
            <a:xfrm>
              <a:off x="2832" y="2364"/>
              <a:ext cx="2601" cy="29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23"/>
            <p:cNvSpPr>
              <a:spLocks noChangeArrowheads="1"/>
            </p:cNvSpPr>
            <p:nvPr/>
          </p:nvSpPr>
          <p:spPr bwMode="auto">
            <a:xfrm>
              <a:off x="2832" y="2364"/>
              <a:ext cx="2614" cy="31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Rectangle 24"/>
            <p:cNvSpPr>
              <a:spLocks noChangeArrowheads="1"/>
            </p:cNvSpPr>
            <p:nvPr/>
          </p:nvSpPr>
          <p:spPr bwMode="auto">
            <a:xfrm>
              <a:off x="3804" y="2457"/>
              <a:ext cx="693" cy="13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5C5"/>
                  </a:solidFill>
                  <a:latin typeface="Lucida Sans Typewriter" pitchFamily="49" charset="0"/>
                </a:rPr>
                <a:t>Hashtable</a:t>
              </a:r>
              <a:endParaRPr lang="en-US">
                <a:solidFill>
                  <a:srgbClr val="0005C5"/>
                </a:solidFill>
                <a:latin typeface="Lucida Sans Typewriter" pitchFamily="49" charset="0"/>
              </a:endParaRPr>
            </a:p>
          </p:txBody>
        </p:sp>
        <p:sp>
          <p:nvSpPr>
            <p:cNvPr id="17431" name="Rectangle 25"/>
            <p:cNvSpPr>
              <a:spLocks noChangeArrowheads="1"/>
            </p:cNvSpPr>
            <p:nvPr/>
          </p:nvSpPr>
          <p:spPr bwMode="auto">
            <a:xfrm>
              <a:off x="2832" y="2662"/>
              <a:ext cx="2601" cy="161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6"/>
            <p:cNvSpPr>
              <a:spLocks noChangeArrowheads="1"/>
            </p:cNvSpPr>
            <p:nvPr/>
          </p:nvSpPr>
          <p:spPr bwMode="auto">
            <a:xfrm>
              <a:off x="2832" y="2662"/>
              <a:ext cx="2614" cy="17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27"/>
            <p:cNvSpPr>
              <a:spLocks noChangeArrowheads="1"/>
            </p:cNvSpPr>
            <p:nvPr/>
          </p:nvSpPr>
          <p:spPr bwMode="auto">
            <a:xfrm>
              <a:off x="2832" y="2823"/>
              <a:ext cx="2601" cy="644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28"/>
            <p:cNvSpPr>
              <a:spLocks noChangeArrowheads="1"/>
            </p:cNvSpPr>
            <p:nvPr/>
          </p:nvSpPr>
          <p:spPr bwMode="auto">
            <a:xfrm>
              <a:off x="2832" y="2823"/>
              <a:ext cx="2614" cy="65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29"/>
            <p:cNvSpPr>
              <a:spLocks noChangeArrowheads="1"/>
            </p:cNvSpPr>
            <p:nvPr/>
          </p:nvSpPr>
          <p:spPr bwMode="auto">
            <a:xfrm>
              <a:off x="2875" y="2829"/>
              <a:ext cx="2233" cy="13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+put(</a:t>
              </a:r>
              <a:r>
                <a:rPr lang="en-US" sz="1600" b="0">
                  <a:solidFill>
                    <a:srgbClr val="FF0000"/>
                  </a:solidFill>
                  <a:latin typeface="Lucida Sans Typewriter" pitchFamily="49" charset="0"/>
                </a:rPr>
                <a:t>key:Object,entry:Object</a:t>
              </a:r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)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17436" name="Rectangle 30"/>
            <p:cNvSpPr>
              <a:spLocks noChangeArrowheads="1"/>
            </p:cNvSpPr>
            <p:nvPr/>
          </p:nvSpPr>
          <p:spPr bwMode="auto">
            <a:xfrm>
              <a:off x="2875" y="2953"/>
              <a:ext cx="1771" cy="13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+get(key:Object):Object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17437" name="Rectangle 31"/>
            <p:cNvSpPr>
              <a:spLocks noChangeArrowheads="1"/>
            </p:cNvSpPr>
            <p:nvPr/>
          </p:nvSpPr>
          <p:spPr bwMode="auto">
            <a:xfrm>
              <a:off x="2875" y="3076"/>
              <a:ext cx="1463" cy="13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+remove(</a:t>
              </a:r>
              <a:r>
                <a:rPr lang="en-US" sz="1600" b="0">
                  <a:solidFill>
                    <a:srgbClr val="FF0000"/>
                  </a:solidFill>
                  <a:latin typeface="Lucida Sans Typewriter" pitchFamily="49" charset="0"/>
                </a:rPr>
                <a:t>key:Object</a:t>
              </a:r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)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17438" name="Rectangle 32"/>
            <p:cNvSpPr>
              <a:spLocks noChangeArrowheads="1"/>
            </p:cNvSpPr>
            <p:nvPr/>
          </p:nvSpPr>
          <p:spPr bwMode="auto">
            <a:xfrm>
              <a:off x="2875" y="3200"/>
              <a:ext cx="2464" cy="13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+containsKey(</a:t>
              </a:r>
              <a:r>
                <a:rPr lang="en-US" sz="1600" b="0">
                  <a:solidFill>
                    <a:srgbClr val="FF0000"/>
                  </a:solidFill>
                  <a:latin typeface="Lucida Sans Typewriter" pitchFamily="49" charset="0"/>
                </a:rPr>
                <a:t>key:Object</a:t>
              </a:r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):</a:t>
              </a:r>
              <a:r>
                <a:rPr lang="en-US" sz="1600" b="0">
                  <a:solidFill>
                    <a:srgbClr val="FF0000"/>
                  </a:solidFill>
                  <a:latin typeface="Lucida Sans Typewriter" pitchFamily="49" charset="0"/>
                </a:rPr>
                <a:t>boolean</a:t>
              </a:r>
              <a:endParaRPr lang="en-US" b="0">
                <a:solidFill>
                  <a:srgbClr val="FF0000"/>
                </a:solidFill>
                <a:latin typeface="Lucida Sans Typewriter" pitchFamily="49" charset="0"/>
              </a:endParaRPr>
            </a:p>
          </p:txBody>
        </p:sp>
        <p:sp>
          <p:nvSpPr>
            <p:cNvPr id="17439" name="Rectangle 33"/>
            <p:cNvSpPr>
              <a:spLocks noChangeArrowheads="1"/>
            </p:cNvSpPr>
            <p:nvPr/>
          </p:nvSpPr>
          <p:spPr bwMode="auto">
            <a:xfrm>
              <a:off x="2875" y="3324"/>
              <a:ext cx="847" cy="13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+size():</a:t>
              </a:r>
              <a:r>
                <a:rPr lang="en-US" sz="1600" b="0">
                  <a:solidFill>
                    <a:srgbClr val="FF0000"/>
                  </a:solidFill>
                  <a:latin typeface="Lucida Sans Typewriter" pitchFamily="49" charset="0"/>
                </a:rPr>
                <a:t>int</a:t>
              </a:r>
              <a:endParaRPr lang="en-US" b="0">
                <a:solidFill>
                  <a:srgbClr val="FF0000"/>
                </a:solidFill>
                <a:latin typeface="Lucida Sans Typewriter" pitchFamily="49" charset="0"/>
              </a:endParaRPr>
            </a:p>
          </p:txBody>
        </p:sp>
        <p:sp>
          <p:nvSpPr>
            <p:cNvPr id="17440" name="Rectangle 34"/>
            <p:cNvSpPr>
              <a:spLocks noChangeArrowheads="1"/>
            </p:cNvSpPr>
            <p:nvPr/>
          </p:nvSpPr>
          <p:spPr bwMode="auto">
            <a:xfrm>
              <a:off x="2875" y="2680"/>
              <a:ext cx="1232" cy="13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-numElements:int</a:t>
              </a:r>
              <a:endParaRPr lang="en-US" b="0">
                <a:latin typeface="Lucida Sans Typewriter" pitchFamily="49" charset="0"/>
              </a:endParaRPr>
            </a:p>
          </p:txBody>
        </p:sp>
      </p:grpSp>
      <p:grpSp>
        <p:nvGrpSpPr>
          <p:cNvPr id="17412" name="Group 36"/>
          <p:cNvGrpSpPr>
            <a:grpSpLocks/>
          </p:cNvGrpSpPr>
          <p:nvPr/>
        </p:nvGrpSpPr>
        <p:grpSpPr bwMode="auto">
          <a:xfrm>
            <a:off x="1143000" y="1238250"/>
            <a:ext cx="4171950" cy="2128838"/>
            <a:chOff x="720" y="780"/>
            <a:chExt cx="2628" cy="1121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720" y="780"/>
              <a:ext cx="2615" cy="29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720" y="780"/>
              <a:ext cx="2628" cy="31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1697" y="873"/>
              <a:ext cx="693" cy="12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5C5"/>
                  </a:solidFill>
                  <a:latin typeface="Lucida Sans Typewriter" pitchFamily="49" charset="0"/>
                </a:rPr>
                <a:t>Hashtable</a:t>
              </a:r>
              <a:endParaRPr lang="en-US">
                <a:solidFill>
                  <a:srgbClr val="0005C5"/>
                </a:solidFill>
                <a:latin typeface="Lucida Sans Typewriter" pitchFamily="49" charset="0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720" y="1079"/>
              <a:ext cx="2615" cy="162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720" y="1079"/>
              <a:ext cx="2628" cy="1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720" y="1241"/>
              <a:ext cx="2615" cy="64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720" y="1241"/>
              <a:ext cx="2628" cy="66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763" y="1247"/>
              <a:ext cx="462" cy="12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+put()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763" y="1371"/>
              <a:ext cx="462" cy="12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+get()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763" y="1496"/>
              <a:ext cx="693" cy="12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+remove()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763" y="1620"/>
              <a:ext cx="1078" cy="12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  <a:latin typeface="Lucida Sans Typewriter" pitchFamily="49" charset="0"/>
                </a:rPr>
                <a:t>+</a:t>
              </a:r>
              <a:r>
                <a:rPr lang="en-US" sz="1600" b="0" dirty="0" err="1">
                  <a:solidFill>
                    <a:srgbClr val="000000"/>
                  </a:solidFill>
                  <a:latin typeface="Lucida Sans Typewriter" pitchFamily="49" charset="0"/>
                </a:rPr>
                <a:t>containsKey</a:t>
              </a:r>
              <a:r>
                <a:rPr lang="en-US" sz="1600" b="0" dirty="0">
                  <a:solidFill>
                    <a:srgbClr val="000000"/>
                  </a:solidFill>
                  <a:latin typeface="Lucida Sans Typewriter" pitchFamily="49" charset="0"/>
                </a:rPr>
                <a:t>()</a:t>
              </a:r>
              <a:endParaRPr lang="en-US" b="0" dirty="0">
                <a:latin typeface="Lucida Sans Typewriter" pitchFamily="49" charset="0"/>
              </a:endParaRP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763" y="1745"/>
              <a:ext cx="539" cy="12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+size()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763" y="1097"/>
              <a:ext cx="1232" cy="12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-numElements:int</a:t>
              </a:r>
              <a:endParaRPr lang="en-US" b="0">
                <a:latin typeface="Lucida Sans Typewriter" pitchFamily="49" charset="0"/>
              </a:endParaRPr>
            </a:p>
          </p:txBody>
        </p:sp>
      </p:grpSp>
      <p:sp>
        <p:nvSpPr>
          <p:cNvPr id="69652" name="AutoShape 20"/>
          <p:cNvSpPr>
            <a:spLocks noChangeArrowheads="1"/>
          </p:cNvSpPr>
          <p:nvPr/>
        </p:nvSpPr>
        <p:spPr bwMode="auto">
          <a:xfrm rot="5400000">
            <a:off x="5410200" y="1752600"/>
            <a:ext cx="2133600" cy="1524000"/>
          </a:xfrm>
          <a:custGeom>
            <a:avLst/>
            <a:gdLst>
              <a:gd name="T0" fmla="*/ 147585158 w 21600"/>
              <a:gd name="T1" fmla="*/ 0 h 21600"/>
              <a:gd name="T2" fmla="*/ 147585158 w 21600"/>
              <a:gd name="T3" fmla="*/ 60523539 h 21600"/>
              <a:gd name="T4" fmla="*/ 31583603 w 21600"/>
              <a:gd name="T5" fmla="*/ 107526663 h 21600"/>
              <a:gd name="T6" fmla="*/ 210752289 w 21600"/>
              <a:gd name="T7" fmla="*/ 3026177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21"/>
          <p:cNvSpPr>
            <a:spLocks noChangeArrowheads="1"/>
          </p:cNvSpPr>
          <p:nvPr/>
        </p:nvSpPr>
        <p:spPr bwMode="auto">
          <a:xfrm flipV="1">
            <a:off x="419100" y="4017963"/>
            <a:ext cx="3886200" cy="1828800"/>
          </a:xfrm>
          <a:prstGeom prst="cloudCallout">
            <a:avLst>
              <a:gd name="adj1" fmla="val -2454"/>
              <a:gd name="adj2" fmla="val 8072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10800000" wrap="none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alatino" charset="0"/>
              </a:rPr>
              <a:t>Attributes and operations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alatino" charset="0"/>
              </a:rPr>
              <a:t>without type information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alatino" charset="0"/>
              </a:rPr>
              <a:t>are acceptable during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Contracts on a Class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3006" y="679508"/>
            <a:ext cx="8473280" cy="617849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Enable </a:t>
            </a:r>
            <a:r>
              <a:rPr lang="en-US" dirty="0" smtClean="0"/>
              <a:t>caller and </a:t>
            </a:r>
            <a:r>
              <a:rPr lang="en-US" dirty="0" err="1" smtClean="0"/>
              <a:t>callee</a:t>
            </a:r>
            <a:r>
              <a:rPr lang="en-US" dirty="0" smtClean="0"/>
              <a:t> to share assumptions about class.</a:t>
            </a:r>
          </a:p>
          <a:p>
            <a:endParaRPr lang="en-US" dirty="0" smtClean="0"/>
          </a:p>
          <a:p>
            <a:r>
              <a:rPr lang="en-US" dirty="0" smtClean="0"/>
              <a:t>Include three types of constraints</a:t>
            </a:r>
          </a:p>
          <a:p>
            <a:pPr lvl="8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	Invariant</a:t>
            </a:r>
            <a:endParaRPr lang="en-US" dirty="0" smtClean="0"/>
          </a:p>
          <a:p>
            <a:pPr lvl="2"/>
            <a:r>
              <a:rPr lang="en-US" dirty="0" smtClean="0"/>
              <a:t>Predicate that is </a:t>
            </a:r>
            <a:r>
              <a:rPr lang="en-US" u="sng" dirty="0" smtClean="0"/>
              <a:t>always true </a:t>
            </a:r>
            <a:r>
              <a:rPr lang="en-US" dirty="0" smtClean="0"/>
              <a:t>for </a:t>
            </a:r>
            <a:r>
              <a:rPr lang="en-US" u="sng" dirty="0" smtClean="0"/>
              <a:t>all</a:t>
            </a:r>
            <a:r>
              <a:rPr lang="en-US" dirty="0" smtClean="0"/>
              <a:t> instances of a class. </a:t>
            </a:r>
          </a:p>
          <a:p>
            <a:pPr lvl="2"/>
            <a:r>
              <a:rPr lang="en-US" dirty="0" smtClean="0"/>
              <a:t>Constraints associated with </a:t>
            </a:r>
            <a:r>
              <a:rPr lang="en-US" u="sng" dirty="0" smtClean="0"/>
              <a:t>classes or interfaces.</a:t>
            </a:r>
          </a:p>
          <a:p>
            <a:pPr lvl="8"/>
            <a:endParaRPr lang="en-US" dirty="0" smtClean="0"/>
          </a:p>
          <a:p>
            <a:pPr lvl="1">
              <a:buNone/>
            </a:pPr>
            <a:r>
              <a:rPr lang="en-US" b="1" dirty="0" smtClean="0"/>
              <a:t>	Precondition</a:t>
            </a:r>
            <a:endParaRPr lang="en-US" dirty="0" smtClean="0"/>
          </a:p>
          <a:p>
            <a:pPr lvl="2"/>
            <a:r>
              <a:rPr lang="en-US" dirty="0" smtClean="0"/>
              <a:t>Predicates associated with specific </a:t>
            </a:r>
            <a:r>
              <a:rPr lang="en-US" u="sng" dirty="0" smtClean="0"/>
              <a:t>operation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Must be </a:t>
            </a:r>
            <a:r>
              <a:rPr lang="en-US" b="1" dirty="0" smtClean="0"/>
              <a:t>true before</a:t>
            </a:r>
            <a:r>
              <a:rPr lang="en-US" dirty="0" smtClean="0"/>
              <a:t> the operation is invoked. </a:t>
            </a:r>
          </a:p>
          <a:p>
            <a:pPr lvl="2"/>
            <a:r>
              <a:rPr lang="en-US" dirty="0" smtClean="0"/>
              <a:t>Constraints that caller must meet before calling operation. </a:t>
            </a:r>
          </a:p>
          <a:p>
            <a:pPr lvl="8"/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Postcondition</a:t>
            </a:r>
            <a:endParaRPr lang="en-US" dirty="0" smtClean="0"/>
          </a:p>
          <a:p>
            <a:pPr lvl="2"/>
            <a:r>
              <a:rPr lang="en-US" dirty="0" smtClean="0"/>
              <a:t>Predicates associated with specific operation</a:t>
            </a:r>
          </a:p>
          <a:p>
            <a:pPr lvl="3"/>
            <a:r>
              <a:rPr lang="en-US" dirty="0" smtClean="0"/>
              <a:t>Must be </a:t>
            </a:r>
            <a:r>
              <a:rPr lang="en-US" b="1" dirty="0" smtClean="0"/>
              <a:t>true after </a:t>
            </a:r>
            <a:r>
              <a:rPr lang="en-US" dirty="0" smtClean="0"/>
              <a:t>an operation is invoked. </a:t>
            </a:r>
          </a:p>
          <a:p>
            <a:pPr lvl="2"/>
            <a:r>
              <a:rPr lang="en-US" dirty="0" smtClean="0"/>
              <a:t>Constraints that object must ensure after invocation of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Expressing constraints in UML Models</a:t>
            </a:r>
            <a:endParaRPr lang="en-US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OCL (Object Constraint Language)</a:t>
            </a:r>
          </a:p>
          <a:p>
            <a:pPr lvl="1"/>
            <a:r>
              <a:rPr lang="en-US" dirty="0" smtClean="0"/>
              <a:t>Constraints formally specified on</a:t>
            </a:r>
          </a:p>
          <a:p>
            <a:pPr lvl="2"/>
            <a:r>
              <a:rPr lang="en-US" dirty="0" smtClean="0"/>
              <a:t>Single model elements</a:t>
            </a:r>
          </a:p>
          <a:p>
            <a:pPr lvl="2"/>
            <a:r>
              <a:rPr lang="en-US" dirty="0" smtClean="0"/>
              <a:t>Groups of model elements</a:t>
            </a:r>
          </a:p>
          <a:p>
            <a:pPr lvl="1"/>
            <a:r>
              <a:rPr lang="en-US" dirty="0" smtClean="0"/>
              <a:t>Constraint expressed as OCL expression returning </a:t>
            </a:r>
            <a:r>
              <a:rPr lang="en-US" u="sng" dirty="0" smtClean="0"/>
              <a:t>true or false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Not procedural language</a:t>
            </a:r>
          </a:p>
          <a:p>
            <a:pPr lvl="2"/>
            <a:r>
              <a:rPr lang="en-US" dirty="0" smtClean="0"/>
              <a:t>Cannot constrain control flow.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OCL expressions for </a:t>
            </a:r>
            <a:r>
              <a:rPr lang="en-US" dirty="0" err="1" smtClean="0"/>
              <a:t>Hashtable</a:t>
            </a:r>
            <a:r>
              <a:rPr lang="en-US" dirty="0" smtClean="0"/>
              <a:t> operation put():</a:t>
            </a:r>
          </a:p>
          <a:p>
            <a:pPr lvl="1"/>
            <a:r>
              <a:rPr lang="en-US" dirty="0" smtClean="0"/>
              <a:t>Invariant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Precondition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Post-condition</a:t>
            </a:r>
          </a:p>
          <a:p>
            <a:pPr lvl="7"/>
            <a:r>
              <a:rPr lang="en-US" dirty="0" smtClean="0"/>
              <a:t>.		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6500" y="4680466"/>
            <a:ext cx="4597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context </a:t>
            </a:r>
            <a:r>
              <a:rPr lang="en-US" dirty="0" err="1" smtClean="0"/>
              <a:t>Hashtable</a:t>
            </a:r>
            <a:r>
              <a:rPr lang="en-US" dirty="0" smtClean="0"/>
              <a:t> inv:   </a:t>
            </a:r>
            <a:r>
              <a:rPr lang="en-US" dirty="0" err="1" smtClean="0"/>
              <a:t>numElements</a:t>
            </a:r>
            <a:r>
              <a:rPr lang="en-US" dirty="0" smtClean="0"/>
              <a:t> &gt;=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6500" y="5468938"/>
            <a:ext cx="6654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context </a:t>
            </a:r>
            <a:r>
              <a:rPr lang="en-US" dirty="0" err="1" smtClean="0"/>
              <a:t>Hashtable</a:t>
            </a:r>
            <a:r>
              <a:rPr lang="en-US" dirty="0" smtClean="0"/>
              <a:t>:: put (key, entry)  pre: !</a:t>
            </a:r>
            <a:r>
              <a:rPr lang="en-US" dirty="0" err="1" smtClean="0"/>
              <a:t>containsKey</a:t>
            </a:r>
            <a:r>
              <a:rPr lang="en-US" dirty="0" smtClean="0"/>
              <a:t> (key)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1100" y="6224072"/>
            <a:ext cx="79375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context </a:t>
            </a:r>
            <a:r>
              <a:rPr lang="en-US" dirty="0" err="1" smtClean="0"/>
              <a:t>Hashtable</a:t>
            </a:r>
            <a:r>
              <a:rPr lang="en-US" dirty="0" smtClean="0"/>
              <a:t>::put(key, entry)  post: </a:t>
            </a:r>
            <a:r>
              <a:rPr lang="en-US" dirty="0" err="1" smtClean="0"/>
              <a:t>containsKey</a:t>
            </a:r>
            <a:r>
              <a:rPr lang="en-US" dirty="0" smtClean="0"/>
              <a:t>(key) &amp;  get(key) = entry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6771481" y="3981410"/>
            <a:ext cx="2179637" cy="1068388"/>
          </a:xfrm>
          <a:prstGeom prst="cloudCallout">
            <a:avLst>
              <a:gd name="adj1" fmla="val -152044"/>
              <a:gd name="adj2" fmla="val 8329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Palatino" charset="0"/>
              </a:rPr>
              <a:t>Context is class </a:t>
            </a:r>
          </a:p>
          <a:p>
            <a:pPr algn="ctr"/>
            <a:r>
              <a:rPr lang="en-US" sz="1400" dirty="0">
                <a:latin typeface="Palatino" charset="0"/>
              </a:rPr>
              <a:t>operation </a:t>
            </a:r>
            <a:r>
              <a:rPr lang="en-US" sz="1400" dirty="0">
                <a:solidFill>
                  <a:srgbClr val="FF0000"/>
                </a:solidFill>
                <a:latin typeface="Palatino" charset="0"/>
              </a:rPr>
              <a:t>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  <p:bldP spid="7271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Expressing Constraints in UML Models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6700" y="1016000"/>
            <a:ext cx="8659586" cy="5370286"/>
          </a:xfrm>
        </p:spPr>
        <p:txBody>
          <a:bodyPr/>
          <a:lstStyle/>
          <a:p>
            <a:r>
              <a:rPr lang="en-US" dirty="0" smtClean="0"/>
              <a:t>Note attached to constrained UML element by dependency relationship.</a:t>
            </a:r>
          </a:p>
          <a:p>
            <a:endParaRPr lang="en-US" dirty="0" smtClean="0"/>
          </a:p>
        </p:txBody>
      </p:sp>
      <p:grpSp>
        <p:nvGrpSpPr>
          <p:cNvPr id="20484" name="Group 109"/>
          <p:cNvGrpSpPr>
            <a:grpSpLocks/>
          </p:cNvGrpSpPr>
          <p:nvPr/>
        </p:nvGrpSpPr>
        <p:grpSpPr bwMode="auto">
          <a:xfrm>
            <a:off x="138113" y="2173288"/>
            <a:ext cx="2001837" cy="557212"/>
            <a:chOff x="186" y="1216"/>
            <a:chExt cx="1261" cy="351"/>
          </a:xfrm>
        </p:grpSpPr>
        <p:sp>
          <p:nvSpPr>
            <p:cNvPr id="20529" name="Freeform 17"/>
            <p:cNvSpPr>
              <a:spLocks/>
            </p:cNvSpPr>
            <p:nvPr/>
          </p:nvSpPr>
          <p:spPr bwMode="auto">
            <a:xfrm>
              <a:off x="186" y="1216"/>
              <a:ext cx="1261" cy="351"/>
            </a:xfrm>
            <a:custGeom>
              <a:avLst/>
              <a:gdLst>
                <a:gd name="T0" fmla="*/ 1261 w 1279"/>
                <a:gd name="T1" fmla="*/ 112 h 260"/>
                <a:gd name="T2" fmla="*/ 1261 w 1279"/>
                <a:gd name="T3" fmla="*/ 351 h 260"/>
                <a:gd name="T4" fmla="*/ 0 w 1279"/>
                <a:gd name="T5" fmla="*/ 351 h 260"/>
                <a:gd name="T6" fmla="*/ 0 w 1279"/>
                <a:gd name="T7" fmla="*/ 0 h 260"/>
                <a:gd name="T8" fmla="*/ 1167 w 1279"/>
                <a:gd name="T9" fmla="*/ 0 h 260"/>
                <a:gd name="T10" fmla="*/ 1261 w 1279"/>
                <a:gd name="T11" fmla="*/ 112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9"/>
                <a:gd name="T19" fmla="*/ 0 h 260"/>
                <a:gd name="T20" fmla="*/ 1279 w 1279"/>
                <a:gd name="T21" fmla="*/ 260 h 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9" h="260">
                  <a:moveTo>
                    <a:pt x="1279" y="83"/>
                  </a:moveTo>
                  <a:lnTo>
                    <a:pt x="1279" y="260"/>
                  </a:lnTo>
                  <a:lnTo>
                    <a:pt x="0" y="260"/>
                  </a:lnTo>
                  <a:lnTo>
                    <a:pt x="0" y="0"/>
                  </a:lnTo>
                  <a:lnTo>
                    <a:pt x="1184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Rectangle 20"/>
            <p:cNvSpPr>
              <a:spLocks noChangeArrowheads="1"/>
            </p:cNvSpPr>
            <p:nvPr/>
          </p:nvSpPr>
          <p:spPr bwMode="auto">
            <a:xfrm>
              <a:off x="381" y="1370"/>
              <a:ext cx="92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pitchFamily="18" charset="0"/>
                </a:rPr>
                <a:t>!containsKey (key)</a:t>
              </a:r>
              <a:endParaRPr lang="de-DE">
                <a:latin typeface="Palatino" charset="0"/>
              </a:endParaRPr>
            </a:p>
          </p:txBody>
        </p:sp>
        <p:sp>
          <p:nvSpPr>
            <p:cNvPr id="20531" name="Rectangle 19"/>
            <p:cNvSpPr>
              <a:spLocks noChangeArrowheads="1"/>
            </p:cNvSpPr>
            <p:nvPr/>
          </p:nvSpPr>
          <p:spPr bwMode="auto">
            <a:xfrm>
              <a:off x="374" y="1220"/>
              <a:ext cx="87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pitchFamily="18" charset="0"/>
                </a:rPr>
                <a:t>&lt;&lt;precondition&gt;&gt;</a:t>
              </a:r>
              <a:endParaRPr lang="de-DE">
                <a:latin typeface="Palatino" charset="0"/>
              </a:endParaRPr>
            </a:p>
          </p:txBody>
        </p:sp>
        <p:sp>
          <p:nvSpPr>
            <p:cNvPr id="20532" name="Freeform 18"/>
            <p:cNvSpPr>
              <a:spLocks/>
            </p:cNvSpPr>
            <p:nvPr/>
          </p:nvSpPr>
          <p:spPr bwMode="auto">
            <a:xfrm>
              <a:off x="1353" y="1225"/>
              <a:ext cx="94" cy="112"/>
            </a:xfrm>
            <a:custGeom>
              <a:avLst/>
              <a:gdLst>
                <a:gd name="T0" fmla="*/ 0 w 95"/>
                <a:gd name="T1" fmla="*/ 0 h 83"/>
                <a:gd name="T2" fmla="*/ 0 w 95"/>
                <a:gd name="T3" fmla="*/ 112 h 83"/>
                <a:gd name="T4" fmla="*/ 94 w 95"/>
                <a:gd name="T5" fmla="*/ 112 h 83"/>
                <a:gd name="T6" fmla="*/ 0 w 95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83"/>
                <a:gd name="T14" fmla="*/ 95 w 95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83">
                  <a:moveTo>
                    <a:pt x="0" y="0"/>
                  </a:moveTo>
                  <a:lnTo>
                    <a:pt x="0" y="83"/>
                  </a:lnTo>
                  <a:lnTo>
                    <a:pt x="95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5" name="Group 105"/>
          <p:cNvGrpSpPr>
            <a:grpSpLocks/>
          </p:cNvGrpSpPr>
          <p:nvPr/>
        </p:nvGrpSpPr>
        <p:grpSpPr bwMode="auto">
          <a:xfrm>
            <a:off x="169863" y="3130550"/>
            <a:ext cx="2030412" cy="692150"/>
            <a:chOff x="215" y="1908"/>
            <a:chExt cx="1279" cy="436"/>
          </a:xfrm>
        </p:grpSpPr>
        <p:sp>
          <p:nvSpPr>
            <p:cNvPr id="20525" name="Freeform 21"/>
            <p:cNvSpPr>
              <a:spLocks/>
            </p:cNvSpPr>
            <p:nvPr/>
          </p:nvSpPr>
          <p:spPr bwMode="auto">
            <a:xfrm>
              <a:off x="215" y="1908"/>
              <a:ext cx="1279" cy="436"/>
            </a:xfrm>
            <a:custGeom>
              <a:avLst/>
              <a:gdLst>
                <a:gd name="T0" fmla="*/ 1279 w 1279"/>
                <a:gd name="T1" fmla="*/ 139 h 261"/>
                <a:gd name="T2" fmla="*/ 1279 w 1279"/>
                <a:gd name="T3" fmla="*/ 436 h 261"/>
                <a:gd name="T4" fmla="*/ 0 w 1279"/>
                <a:gd name="T5" fmla="*/ 436 h 261"/>
                <a:gd name="T6" fmla="*/ 0 w 1279"/>
                <a:gd name="T7" fmla="*/ 0 h 261"/>
                <a:gd name="T8" fmla="*/ 1184 w 1279"/>
                <a:gd name="T9" fmla="*/ 0 h 261"/>
                <a:gd name="T10" fmla="*/ 1279 w 1279"/>
                <a:gd name="T11" fmla="*/ 139 h 2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9"/>
                <a:gd name="T19" fmla="*/ 0 h 261"/>
                <a:gd name="T20" fmla="*/ 1279 w 1279"/>
                <a:gd name="T21" fmla="*/ 261 h 2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9" h="261">
                  <a:moveTo>
                    <a:pt x="1279" y="83"/>
                  </a:moveTo>
                  <a:lnTo>
                    <a:pt x="1279" y="261"/>
                  </a:lnTo>
                  <a:lnTo>
                    <a:pt x="0" y="261"/>
                  </a:lnTo>
                  <a:lnTo>
                    <a:pt x="0" y="0"/>
                  </a:lnTo>
                  <a:lnTo>
                    <a:pt x="1184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Freeform 22"/>
            <p:cNvSpPr>
              <a:spLocks/>
            </p:cNvSpPr>
            <p:nvPr/>
          </p:nvSpPr>
          <p:spPr bwMode="auto">
            <a:xfrm>
              <a:off x="1399" y="1917"/>
              <a:ext cx="95" cy="100"/>
            </a:xfrm>
            <a:custGeom>
              <a:avLst/>
              <a:gdLst>
                <a:gd name="T0" fmla="*/ 0 w 95"/>
                <a:gd name="T1" fmla="*/ 0 h 83"/>
                <a:gd name="T2" fmla="*/ 0 w 95"/>
                <a:gd name="T3" fmla="*/ 100 h 83"/>
                <a:gd name="T4" fmla="*/ 95 w 95"/>
                <a:gd name="T5" fmla="*/ 100 h 83"/>
                <a:gd name="T6" fmla="*/ 0 w 95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83"/>
                <a:gd name="T14" fmla="*/ 95 w 95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83">
                  <a:moveTo>
                    <a:pt x="0" y="0"/>
                  </a:moveTo>
                  <a:lnTo>
                    <a:pt x="0" y="83"/>
                  </a:lnTo>
                  <a:lnTo>
                    <a:pt x="95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Rectangle 23"/>
            <p:cNvSpPr>
              <a:spLocks noChangeArrowheads="1"/>
            </p:cNvSpPr>
            <p:nvPr/>
          </p:nvSpPr>
          <p:spPr bwMode="auto">
            <a:xfrm>
              <a:off x="427" y="1959"/>
              <a:ext cx="877" cy="144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pitchFamily="18" charset="0"/>
                </a:rPr>
                <a:t>&lt;&lt;precondition&gt;&gt;</a:t>
              </a:r>
              <a:endParaRPr lang="de-DE">
                <a:latin typeface="Palatino" charset="0"/>
              </a:endParaRPr>
            </a:p>
          </p:txBody>
        </p:sp>
        <p:sp>
          <p:nvSpPr>
            <p:cNvPr id="20528" name="Rectangle 24"/>
            <p:cNvSpPr>
              <a:spLocks noChangeArrowheads="1"/>
            </p:cNvSpPr>
            <p:nvPr/>
          </p:nvSpPr>
          <p:spPr bwMode="auto">
            <a:xfrm>
              <a:off x="405" y="2112"/>
              <a:ext cx="852" cy="145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pitchFamily="18" charset="0"/>
                </a:rPr>
                <a:t>containsKey(key)</a:t>
              </a:r>
              <a:endParaRPr lang="de-DE">
                <a:latin typeface="Palatino" charset="0"/>
              </a:endParaRPr>
            </a:p>
          </p:txBody>
        </p:sp>
      </p:grpSp>
      <p:grpSp>
        <p:nvGrpSpPr>
          <p:cNvPr id="20486" name="Group 106"/>
          <p:cNvGrpSpPr>
            <a:grpSpLocks/>
          </p:cNvGrpSpPr>
          <p:nvPr/>
        </p:nvGrpSpPr>
        <p:grpSpPr bwMode="auto">
          <a:xfrm>
            <a:off x="266700" y="3997325"/>
            <a:ext cx="2030413" cy="673100"/>
            <a:chOff x="168" y="2518"/>
            <a:chExt cx="1279" cy="424"/>
          </a:xfrm>
        </p:grpSpPr>
        <p:sp>
          <p:nvSpPr>
            <p:cNvPr id="20520" name="Freeform 25"/>
            <p:cNvSpPr>
              <a:spLocks/>
            </p:cNvSpPr>
            <p:nvPr/>
          </p:nvSpPr>
          <p:spPr bwMode="auto">
            <a:xfrm>
              <a:off x="168" y="2518"/>
              <a:ext cx="1279" cy="424"/>
            </a:xfrm>
            <a:custGeom>
              <a:avLst/>
              <a:gdLst>
                <a:gd name="T0" fmla="*/ 1279 w 1279"/>
                <a:gd name="T1" fmla="*/ 135 h 261"/>
                <a:gd name="T2" fmla="*/ 1279 w 1279"/>
                <a:gd name="T3" fmla="*/ 424 h 261"/>
                <a:gd name="T4" fmla="*/ 0 w 1279"/>
                <a:gd name="T5" fmla="*/ 424 h 261"/>
                <a:gd name="T6" fmla="*/ 0 w 1279"/>
                <a:gd name="T7" fmla="*/ 0 h 261"/>
                <a:gd name="T8" fmla="*/ 1184 w 1279"/>
                <a:gd name="T9" fmla="*/ 0 h 261"/>
                <a:gd name="T10" fmla="*/ 1279 w 1279"/>
                <a:gd name="T11" fmla="*/ 135 h 2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9"/>
                <a:gd name="T19" fmla="*/ 0 h 261"/>
                <a:gd name="T20" fmla="*/ 1279 w 1279"/>
                <a:gd name="T21" fmla="*/ 261 h 2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9" h="261">
                  <a:moveTo>
                    <a:pt x="1279" y="83"/>
                  </a:moveTo>
                  <a:lnTo>
                    <a:pt x="1279" y="261"/>
                  </a:lnTo>
                  <a:lnTo>
                    <a:pt x="0" y="261"/>
                  </a:lnTo>
                  <a:lnTo>
                    <a:pt x="0" y="0"/>
                  </a:lnTo>
                  <a:lnTo>
                    <a:pt x="1184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Freeform 26"/>
            <p:cNvSpPr>
              <a:spLocks/>
            </p:cNvSpPr>
            <p:nvPr/>
          </p:nvSpPr>
          <p:spPr bwMode="auto">
            <a:xfrm>
              <a:off x="1352" y="2518"/>
              <a:ext cx="95" cy="117"/>
            </a:xfrm>
            <a:custGeom>
              <a:avLst/>
              <a:gdLst>
                <a:gd name="T0" fmla="*/ 0 w 95"/>
                <a:gd name="T1" fmla="*/ 0 h 83"/>
                <a:gd name="T2" fmla="*/ 0 w 95"/>
                <a:gd name="T3" fmla="*/ 117 h 83"/>
                <a:gd name="T4" fmla="*/ 95 w 95"/>
                <a:gd name="T5" fmla="*/ 117 h 83"/>
                <a:gd name="T6" fmla="*/ 0 w 95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83"/>
                <a:gd name="T14" fmla="*/ 95 w 95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83">
                  <a:moveTo>
                    <a:pt x="0" y="0"/>
                  </a:moveTo>
                  <a:lnTo>
                    <a:pt x="0" y="83"/>
                  </a:lnTo>
                  <a:lnTo>
                    <a:pt x="95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22" name="Group 99"/>
            <p:cNvGrpSpPr>
              <a:grpSpLocks/>
            </p:cNvGrpSpPr>
            <p:nvPr/>
          </p:nvGrpSpPr>
          <p:grpSpPr bwMode="auto">
            <a:xfrm>
              <a:off x="380" y="2535"/>
              <a:ext cx="877" cy="294"/>
              <a:chOff x="380" y="2533"/>
              <a:chExt cx="877" cy="209"/>
            </a:xfrm>
          </p:grpSpPr>
          <p:sp>
            <p:nvSpPr>
              <p:cNvPr id="20523" name="Rectangle 27"/>
              <p:cNvSpPr>
                <a:spLocks noChangeArrowheads="1"/>
              </p:cNvSpPr>
              <p:nvPr/>
            </p:nvSpPr>
            <p:spPr bwMode="auto">
              <a:xfrm>
                <a:off x="380" y="2533"/>
                <a:ext cx="877" cy="10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Times New Roman" pitchFamily="18" charset="0"/>
                  </a:rPr>
                  <a:t>&lt;&lt;precondition&gt;&gt;</a:t>
                </a:r>
                <a:endParaRPr lang="de-DE">
                  <a:latin typeface="Palatino" charset="0"/>
                </a:endParaRPr>
              </a:p>
            </p:txBody>
          </p:sp>
          <p:sp>
            <p:nvSpPr>
              <p:cNvPr id="20524" name="Rectangle 28"/>
              <p:cNvSpPr>
                <a:spLocks noChangeArrowheads="1"/>
              </p:cNvSpPr>
              <p:nvPr/>
            </p:nvSpPr>
            <p:spPr bwMode="auto">
              <a:xfrm>
                <a:off x="392" y="2640"/>
                <a:ext cx="852" cy="10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Times New Roman" pitchFamily="18" charset="0"/>
                  </a:rPr>
                  <a:t>containsKey(key)</a:t>
                </a:r>
                <a:endParaRPr lang="de-DE">
                  <a:latin typeface="Palatino" charset="0"/>
                </a:endParaRPr>
              </a:p>
            </p:txBody>
          </p:sp>
        </p:grpSp>
      </p:grpSp>
      <p:grpSp>
        <p:nvGrpSpPr>
          <p:cNvPr id="20487" name="Group 112"/>
          <p:cNvGrpSpPr>
            <a:grpSpLocks/>
          </p:cNvGrpSpPr>
          <p:nvPr/>
        </p:nvGrpSpPr>
        <p:grpSpPr bwMode="auto">
          <a:xfrm>
            <a:off x="6964363" y="3214688"/>
            <a:ext cx="2030412" cy="560387"/>
            <a:chOff x="4261" y="1863"/>
            <a:chExt cx="1279" cy="353"/>
          </a:xfrm>
        </p:grpSpPr>
        <p:sp>
          <p:nvSpPr>
            <p:cNvPr id="20516" name="Freeform 29"/>
            <p:cNvSpPr>
              <a:spLocks/>
            </p:cNvSpPr>
            <p:nvPr/>
          </p:nvSpPr>
          <p:spPr bwMode="auto">
            <a:xfrm>
              <a:off x="4261" y="1863"/>
              <a:ext cx="1279" cy="353"/>
            </a:xfrm>
            <a:custGeom>
              <a:avLst/>
              <a:gdLst>
                <a:gd name="T0" fmla="*/ 1279 w 1279"/>
                <a:gd name="T1" fmla="*/ 113 h 260"/>
                <a:gd name="T2" fmla="*/ 1279 w 1279"/>
                <a:gd name="T3" fmla="*/ 353 h 260"/>
                <a:gd name="T4" fmla="*/ 0 w 1279"/>
                <a:gd name="T5" fmla="*/ 353 h 260"/>
                <a:gd name="T6" fmla="*/ 0 w 1279"/>
                <a:gd name="T7" fmla="*/ 0 h 260"/>
                <a:gd name="T8" fmla="*/ 1185 w 1279"/>
                <a:gd name="T9" fmla="*/ 0 h 260"/>
                <a:gd name="T10" fmla="*/ 1279 w 1279"/>
                <a:gd name="T11" fmla="*/ 113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9"/>
                <a:gd name="T19" fmla="*/ 0 h 260"/>
                <a:gd name="T20" fmla="*/ 1279 w 1279"/>
                <a:gd name="T21" fmla="*/ 260 h 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9" h="260">
                  <a:moveTo>
                    <a:pt x="1279" y="83"/>
                  </a:moveTo>
                  <a:lnTo>
                    <a:pt x="1279" y="260"/>
                  </a:lnTo>
                  <a:lnTo>
                    <a:pt x="0" y="260"/>
                  </a:lnTo>
                  <a:lnTo>
                    <a:pt x="0" y="0"/>
                  </a:lnTo>
                  <a:lnTo>
                    <a:pt x="1185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Freeform 30"/>
            <p:cNvSpPr>
              <a:spLocks/>
            </p:cNvSpPr>
            <p:nvPr/>
          </p:nvSpPr>
          <p:spPr bwMode="auto">
            <a:xfrm>
              <a:off x="5446" y="1863"/>
              <a:ext cx="94" cy="113"/>
            </a:xfrm>
            <a:custGeom>
              <a:avLst/>
              <a:gdLst>
                <a:gd name="T0" fmla="*/ 0 w 94"/>
                <a:gd name="T1" fmla="*/ 0 h 83"/>
                <a:gd name="T2" fmla="*/ 0 w 94"/>
                <a:gd name="T3" fmla="*/ 113 h 83"/>
                <a:gd name="T4" fmla="*/ 94 w 94"/>
                <a:gd name="T5" fmla="*/ 113 h 83"/>
                <a:gd name="T6" fmla="*/ 0 w 94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3"/>
                <a:gd name="T14" fmla="*/ 94 w 94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3">
                  <a:moveTo>
                    <a:pt x="0" y="0"/>
                  </a:moveTo>
                  <a:lnTo>
                    <a:pt x="0" y="83"/>
                  </a:lnTo>
                  <a:lnTo>
                    <a:pt x="94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Rectangle 31"/>
            <p:cNvSpPr>
              <a:spLocks noChangeArrowheads="1"/>
            </p:cNvSpPr>
            <p:nvPr/>
          </p:nvSpPr>
          <p:spPr bwMode="auto">
            <a:xfrm>
              <a:off x="4450" y="1901"/>
              <a:ext cx="924" cy="144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pitchFamily="18" charset="0"/>
                </a:rPr>
                <a:t>&lt;&lt;postcondition&gt;&gt;</a:t>
              </a:r>
              <a:endParaRPr lang="de-DE">
                <a:latin typeface="Palatino" charset="0"/>
              </a:endParaRPr>
            </a:p>
          </p:txBody>
        </p:sp>
        <p:sp>
          <p:nvSpPr>
            <p:cNvPr id="20519" name="Rectangle 32"/>
            <p:cNvSpPr>
              <a:spLocks noChangeArrowheads="1"/>
            </p:cNvSpPr>
            <p:nvPr/>
          </p:nvSpPr>
          <p:spPr bwMode="auto">
            <a:xfrm>
              <a:off x="4491" y="2046"/>
              <a:ext cx="871" cy="144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pitchFamily="18" charset="0"/>
                </a:rPr>
                <a:t>get (key) == entry</a:t>
              </a:r>
              <a:endParaRPr lang="de-DE">
                <a:latin typeface="Palatino" charset="0"/>
              </a:endParaRPr>
            </a:p>
          </p:txBody>
        </p:sp>
      </p:grpSp>
      <p:sp>
        <p:nvSpPr>
          <p:cNvPr id="20488" name="Freeform 33"/>
          <p:cNvSpPr>
            <a:spLocks/>
          </p:cNvSpPr>
          <p:nvPr/>
        </p:nvSpPr>
        <p:spPr bwMode="auto">
          <a:xfrm>
            <a:off x="7011988" y="4073525"/>
            <a:ext cx="2030412" cy="531813"/>
          </a:xfrm>
          <a:custGeom>
            <a:avLst/>
            <a:gdLst>
              <a:gd name="T0" fmla="*/ 2030412 w 1279"/>
              <a:gd name="T1" fmla="*/ 169121 h 261"/>
              <a:gd name="T2" fmla="*/ 2030412 w 1279"/>
              <a:gd name="T3" fmla="*/ 531813 h 261"/>
              <a:gd name="T4" fmla="*/ 0 w 1279"/>
              <a:gd name="T5" fmla="*/ 531813 h 261"/>
              <a:gd name="T6" fmla="*/ 0 w 1279"/>
              <a:gd name="T7" fmla="*/ 0 h 261"/>
              <a:gd name="T8" fmla="*/ 1881187 w 1279"/>
              <a:gd name="T9" fmla="*/ 0 h 261"/>
              <a:gd name="T10" fmla="*/ 2030412 w 1279"/>
              <a:gd name="T11" fmla="*/ 169121 h 2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9"/>
              <a:gd name="T19" fmla="*/ 0 h 261"/>
              <a:gd name="T20" fmla="*/ 1279 w 1279"/>
              <a:gd name="T21" fmla="*/ 261 h 2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9" h="261">
                <a:moveTo>
                  <a:pt x="1279" y="83"/>
                </a:moveTo>
                <a:lnTo>
                  <a:pt x="1279" y="261"/>
                </a:lnTo>
                <a:lnTo>
                  <a:pt x="0" y="261"/>
                </a:lnTo>
                <a:lnTo>
                  <a:pt x="0" y="0"/>
                </a:lnTo>
                <a:lnTo>
                  <a:pt x="1185" y="0"/>
                </a:lnTo>
                <a:lnTo>
                  <a:pt x="1279" y="83"/>
                </a:lnTo>
                <a:close/>
              </a:path>
            </a:pathLst>
          </a:custGeom>
          <a:solidFill>
            <a:srgbClr val="FFCC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Freeform 34"/>
          <p:cNvSpPr>
            <a:spLocks/>
          </p:cNvSpPr>
          <p:nvPr/>
        </p:nvSpPr>
        <p:spPr bwMode="auto">
          <a:xfrm>
            <a:off x="8910638" y="4100513"/>
            <a:ext cx="149225" cy="168275"/>
          </a:xfrm>
          <a:custGeom>
            <a:avLst/>
            <a:gdLst>
              <a:gd name="T0" fmla="*/ 0 w 94"/>
              <a:gd name="T1" fmla="*/ 0 h 83"/>
              <a:gd name="T2" fmla="*/ 0 w 94"/>
              <a:gd name="T3" fmla="*/ 168275 h 83"/>
              <a:gd name="T4" fmla="*/ 149225 w 94"/>
              <a:gd name="T5" fmla="*/ 168275 h 83"/>
              <a:gd name="T6" fmla="*/ 0 w 94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83"/>
              <a:gd name="T14" fmla="*/ 94 w 94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83">
                <a:moveTo>
                  <a:pt x="0" y="0"/>
                </a:moveTo>
                <a:lnTo>
                  <a:pt x="0" y="83"/>
                </a:lnTo>
                <a:lnTo>
                  <a:pt x="94" y="83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Rectangle 35"/>
          <p:cNvSpPr>
            <a:spLocks noChangeArrowheads="1"/>
          </p:cNvSpPr>
          <p:nvPr/>
        </p:nvSpPr>
        <p:spPr bwMode="auto">
          <a:xfrm>
            <a:off x="7272338" y="4102100"/>
            <a:ext cx="1466850" cy="2286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500" b="0">
                <a:solidFill>
                  <a:srgbClr val="000000"/>
                </a:solidFill>
                <a:latin typeface="Times New Roman" pitchFamily="18" charset="0"/>
              </a:rPr>
              <a:t>&lt;&lt;postcondition&gt;&gt;</a:t>
            </a:r>
            <a:endParaRPr lang="de-DE">
              <a:latin typeface="Palatino" charset="0"/>
            </a:endParaRPr>
          </a:p>
        </p:txBody>
      </p:sp>
      <p:sp>
        <p:nvSpPr>
          <p:cNvPr id="20491" name="Rectangle 36"/>
          <p:cNvSpPr>
            <a:spLocks noChangeArrowheads="1"/>
          </p:cNvSpPr>
          <p:nvPr/>
        </p:nvSpPr>
        <p:spPr bwMode="auto">
          <a:xfrm>
            <a:off x="7296150" y="4319588"/>
            <a:ext cx="1416050" cy="2286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500" b="0">
                <a:solidFill>
                  <a:srgbClr val="000000"/>
                </a:solidFill>
                <a:latin typeface="Times New Roman" pitchFamily="18" charset="0"/>
              </a:rPr>
              <a:t>!containsKey(key)</a:t>
            </a:r>
            <a:endParaRPr lang="de-DE">
              <a:latin typeface="Palatino" charset="0"/>
            </a:endParaRPr>
          </a:p>
        </p:txBody>
      </p:sp>
      <p:grpSp>
        <p:nvGrpSpPr>
          <p:cNvPr id="20492" name="Group 111"/>
          <p:cNvGrpSpPr>
            <a:grpSpLocks/>
          </p:cNvGrpSpPr>
          <p:nvPr/>
        </p:nvGrpSpPr>
        <p:grpSpPr bwMode="auto">
          <a:xfrm>
            <a:off x="6942138" y="2419350"/>
            <a:ext cx="2030412" cy="442913"/>
            <a:chOff x="3923" y="1344"/>
            <a:chExt cx="1279" cy="279"/>
          </a:xfrm>
        </p:grpSpPr>
        <p:sp>
          <p:nvSpPr>
            <p:cNvPr id="20512" name="Freeform 13"/>
            <p:cNvSpPr>
              <a:spLocks/>
            </p:cNvSpPr>
            <p:nvPr/>
          </p:nvSpPr>
          <p:spPr bwMode="auto">
            <a:xfrm>
              <a:off x="3923" y="1344"/>
              <a:ext cx="1279" cy="279"/>
            </a:xfrm>
            <a:custGeom>
              <a:avLst/>
              <a:gdLst>
                <a:gd name="T0" fmla="*/ 1279 w 1279"/>
                <a:gd name="T1" fmla="*/ 101 h 260"/>
                <a:gd name="T2" fmla="*/ 1279 w 1279"/>
                <a:gd name="T3" fmla="*/ 279 h 260"/>
                <a:gd name="T4" fmla="*/ 0 w 1279"/>
                <a:gd name="T5" fmla="*/ 279 h 260"/>
                <a:gd name="T6" fmla="*/ 0 w 1279"/>
                <a:gd name="T7" fmla="*/ 0 h 260"/>
                <a:gd name="T8" fmla="*/ 1184 w 1279"/>
                <a:gd name="T9" fmla="*/ 0 h 260"/>
                <a:gd name="T10" fmla="*/ 1279 w 1279"/>
                <a:gd name="T11" fmla="*/ 101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9"/>
                <a:gd name="T19" fmla="*/ 0 h 260"/>
                <a:gd name="T20" fmla="*/ 1279 w 1279"/>
                <a:gd name="T21" fmla="*/ 260 h 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9" h="260">
                  <a:moveTo>
                    <a:pt x="1279" y="94"/>
                  </a:moveTo>
                  <a:lnTo>
                    <a:pt x="1279" y="260"/>
                  </a:lnTo>
                  <a:lnTo>
                    <a:pt x="0" y="260"/>
                  </a:lnTo>
                  <a:lnTo>
                    <a:pt x="0" y="0"/>
                  </a:lnTo>
                  <a:lnTo>
                    <a:pt x="1184" y="0"/>
                  </a:lnTo>
                  <a:lnTo>
                    <a:pt x="1279" y="94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Freeform 14"/>
            <p:cNvSpPr>
              <a:spLocks/>
            </p:cNvSpPr>
            <p:nvPr/>
          </p:nvSpPr>
          <p:spPr bwMode="auto">
            <a:xfrm>
              <a:off x="5107" y="1344"/>
              <a:ext cx="95" cy="94"/>
            </a:xfrm>
            <a:custGeom>
              <a:avLst/>
              <a:gdLst>
                <a:gd name="T0" fmla="*/ 0 w 95"/>
                <a:gd name="T1" fmla="*/ 0 h 94"/>
                <a:gd name="T2" fmla="*/ 0 w 95"/>
                <a:gd name="T3" fmla="*/ 94 h 94"/>
                <a:gd name="T4" fmla="*/ 95 w 95"/>
                <a:gd name="T5" fmla="*/ 94 h 94"/>
                <a:gd name="T6" fmla="*/ 0 w 95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94"/>
                <a:gd name="T14" fmla="*/ 95 w 95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94">
                  <a:moveTo>
                    <a:pt x="0" y="0"/>
                  </a:moveTo>
                  <a:lnTo>
                    <a:pt x="0" y="94"/>
                  </a:lnTo>
                  <a:lnTo>
                    <a:pt x="95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Rectangle 15"/>
            <p:cNvSpPr>
              <a:spLocks noChangeArrowheads="1"/>
            </p:cNvSpPr>
            <p:nvPr/>
          </p:nvSpPr>
          <p:spPr bwMode="auto">
            <a:xfrm>
              <a:off x="4224" y="1372"/>
              <a:ext cx="6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pitchFamily="18" charset="0"/>
                </a:rPr>
                <a:t>&lt;&lt;invariant&gt;&gt;</a:t>
              </a:r>
              <a:endParaRPr lang="de-DE">
                <a:latin typeface="Palatino" charset="0"/>
              </a:endParaRPr>
            </a:p>
          </p:txBody>
        </p:sp>
        <p:sp>
          <p:nvSpPr>
            <p:cNvPr id="20515" name="Rectangle 16"/>
            <p:cNvSpPr>
              <a:spLocks noChangeArrowheads="1"/>
            </p:cNvSpPr>
            <p:nvPr/>
          </p:nvSpPr>
          <p:spPr bwMode="auto">
            <a:xfrm>
              <a:off x="4116" y="1479"/>
              <a:ext cx="91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pitchFamily="18" charset="0"/>
                </a:rPr>
                <a:t>numElements &gt;= 0</a:t>
              </a:r>
              <a:endParaRPr lang="de-DE">
                <a:latin typeface="Palatino" charset="0"/>
              </a:endParaRPr>
            </a:p>
          </p:txBody>
        </p:sp>
      </p:grpSp>
      <p:sp>
        <p:nvSpPr>
          <p:cNvPr id="20493" name="Line 79"/>
          <p:cNvSpPr>
            <a:spLocks noChangeShapeType="1"/>
          </p:cNvSpPr>
          <p:nvPr/>
        </p:nvSpPr>
        <p:spPr bwMode="auto">
          <a:xfrm flipV="1">
            <a:off x="5437188" y="2735263"/>
            <a:ext cx="19050" cy="1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Rectangle 5"/>
          <p:cNvSpPr>
            <a:spLocks noChangeArrowheads="1"/>
          </p:cNvSpPr>
          <p:nvPr/>
        </p:nvSpPr>
        <p:spPr bwMode="auto">
          <a:xfrm>
            <a:off x="2917825" y="2644775"/>
            <a:ext cx="3667125" cy="433388"/>
          </a:xfrm>
          <a:prstGeom prst="rect">
            <a:avLst/>
          </a:prstGeom>
          <a:solidFill>
            <a:srgbClr val="66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Rectangle 6"/>
          <p:cNvSpPr>
            <a:spLocks noChangeArrowheads="1"/>
          </p:cNvSpPr>
          <p:nvPr/>
        </p:nvSpPr>
        <p:spPr bwMode="auto">
          <a:xfrm>
            <a:off x="4243388" y="2776538"/>
            <a:ext cx="1028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500" b="0">
                <a:solidFill>
                  <a:srgbClr val="000000"/>
                </a:solidFill>
                <a:latin typeface="Lucida Sans Typewriter" pitchFamily="49" charset="0"/>
              </a:rPr>
              <a:t>HashTable</a:t>
            </a:r>
            <a:endParaRPr lang="de-DE" b="0">
              <a:latin typeface="Lucida Sans Typewriter" pitchFamily="49" charset="0"/>
            </a:endParaRPr>
          </a:p>
        </p:txBody>
      </p:sp>
      <p:sp>
        <p:nvSpPr>
          <p:cNvPr id="20496" name="Rectangle 7"/>
          <p:cNvSpPr>
            <a:spLocks noChangeArrowheads="1"/>
          </p:cNvSpPr>
          <p:nvPr/>
        </p:nvSpPr>
        <p:spPr bwMode="auto">
          <a:xfrm>
            <a:off x="2917825" y="3070225"/>
            <a:ext cx="3667125" cy="225425"/>
          </a:xfrm>
          <a:prstGeom prst="rect">
            <a:avLst/>
          </a:prstGeom>
          <a:solidFill>
            <a:srgbClr val="66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497" name="Group 102"/>
          <p:cNvGrpSpPr>
            <a:grpSpLocks/>
          </p:cNvGrpSpPr>
          <p:nvPr/>
        </p:nvGrpSpPr>
        <p:grpSpPr bwMode="auto">
          <a:xfrm>
            <a:off x="2917825" y="3295650"/>
            <a:ext cx="3667125" cy="1870075"/>
            <a:chOff x="1838" y="2052"/>
            <a:chExt cx="2310" cy="699"/>
          </a:xfrm>
        </p:grpSpPr>
        <p:sp>
          <p:nvSpPr>
            <p:cNvPr id="20505" name="Rectangle 8"/>
            <p:cNvSpPr>
              <a:spLocks noChangeArrowheads="1"/>
            </p:cNvSpPr>
            <p:nvPr/>
          </p:nvSpPr>
          <p:spPr bwMode="auto">
            <a:xfrm>
              <a:off x="1838" y="2052"/>
              <a:ext cx="2310" cy="699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6" name="Group 101"/>
            <p:cNvGrpSpPr>
              <a:grpSpLocks/>
            </p:cNvGrpSpPr>
            <p:nvPr/>
          </p:nvGrpSpPr>
          <p:grpSpPr bwMode="auto">
            <a:xfrm>
              <a:off x="1888" y="2093"/>
              <a:ext cx="2232" cy="558"/>
              <a:chOff x="1888" y="2093"/>
              <a:chExt cx="2232" cy="558"/>
            </a:xfrm>
          </p:grpSpPr>
          <p:sp>
            <p:nvSpPr>
              <p:cNvPr id="20507" name="Rectangle 9"/>
              <p:cNvSpPr>
                <a:spLocks noChangeArrowheads="1"/>
              </p:cNvSpPr>
              <p:nvPr/>
            </p:nvSpPr>
            <p:spPr bwMode="auto">
              <a:xfrm>
                <a:off x="1888" y="2093"/>
                <a:ext cx="1512" cy="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put(key,entry:Object)</a:t>
                </a:r>
                <a:endParaRPr lang="de-DE" b="0">
                  <a:latin typeface="Lucida Sans Typewriter" pitchFamily="49" charset="0"/>
                </a:endParaRPr>
              </a:p>
            </p:txBody>
          </p:sp>
          <p:sp>
            <p:nvSpPr>
              <p:cNvPr id="20508" name="Rectangle 10"/>
              <p:cNvSpPr>
                <a:spLocks noChangeArrowheads="1"/>
              </p:cNvSpPr>
              <p:nvPr/>
            </p:nvSpPr>
            <p:spPr bwMode="auto">
              <a:xfrm>
                <a:off x="1888" y="2211"/>
                <a:ext cx="108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get(key):Object</a:t>
                </a:r>
                <a:endParaRPr lang="de-DE" b="0">
                  <a:latin typeface="Lucida Sans Typewriter" pitchFamily="49" charset="0"/>
                </a:endParaRPr>
              </a:p>
            </p:txBody>
          </p:sp>
          <p:sp>
            <p:nvSpPr>
              <p:cNvPr id="20509" name="Rectangle 11"/>
              <p:cNvSpPr>
                <a:spLocks noChangeArrowheads="1"/>
              </p:cNvSpPr>
              <p:nvPr/>
            </p:nvSpPr>
            <p:spPr bwMode="auto">
              <a:xfrm>
                <a:off x="1888" y="2329"/>
                <a:ext cx="1296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remove(key:Object)</a:t>
                </a:r>
                <a:endParaRPr lang="de-DE" b="0">
                  <a:latin typeface="Lucida Sans Typewriter" pitchFamily="49" charset="0"/>
                </a:endParaRPr>
              </a:p>
            </p:txBody>
          </p:sp>
          <p:sp>
            <p:nvSpPr>
              <p:cNvPr id="20510" name="Rectangle 12"/>
              <p:cNvSpPr>
                <a:spLocks noChangeArrowheads="1"/>
              </p:cNvSpPr>
              <p:nvPr/>
            </p:nvSpPr>
            <p:spPr bwMode="auto">
              <a:xfrm>
                <a:off x="1888" y="2448"/>
                <a:ext cx="2232" cy="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containsKey(key:Object):boolean</a:t>
                </a:r>
                <a:endParaRPr lang="de-DE" b="0">
                  <a:latin typeface="Lucida Sans Typewriter" pitchFamily="49" charset="0"/>
                </a:endParaRPr>
              </a:p>
            </p:txBody>
          </p:sp>
          <p:sp>
            <p:nvSpPr>
              <p:cNvPr id="20511" name="Rectangle 37"/>
              <p:cNvSpPr>
                <a:spLocks noChangeArrowheads="1"/>
              </p:cNvSpPr>
              <p:nvPr/>
            </p:nvSpPr>
            <p:spPr bwMode="auto">
              <a:xfrm>
                <a:off x="1888" y="2566"/>
                <a:ext cx="720" cy="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size():int</a:t>
                </a:r>
                <a:endParaRPr lang="de-DE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20498" name="Rectangle 86"/>
          <p:cNvSpPr>
            <a:spLocks noChangeArrowheads="1"/>
          </p:cNvSpPr>
          <p:nvPr/>
        </p:nvSpPr>
        <p:spPr bwMode="auto">
          <a:xfrm>
            <a:off x="2997200" y="307816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500" b="0">
                <a:solidFill>
                  <a:srgbClr val="000000"/>
                </a:solidFill>
                <a:latin typeface="Lucida Sans Typewriter" pitchFamily="49" charset="0"/>
              </a:rPr>
              <a:t>numElements:int</a:t>
            </a:r>
            <a:endParaRPr lang="de-DE" b="0">
              <a:latin typeface="Lucida Sans Typewriter" pitchFamily="49" charset="0"/>
            </a:endParaRPr>
          </a:p>
        </p:txBody>
      </p:sp>
      <p:sp>
        <p:nvSpPr>
          <p:cNvPr id="20499" name="Line 103"/>
          <p:cNvSpPr>
            <a:spLocks noChangeShapeType="1"/>
          </p:cNvSpPr>
          <p:nvPr/>
        </p:nvSpPr>
        <p:spPr bwMode="auto">
          <a:xfrm flipV="1">
            <a:off x="5272088" y="4183063"/>
            <a:ext cx="1739900" cy="6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107"/>
          <p:cNvSpPr>
            <a:spLocks noChangeShapeType="1"/>
          </p:cNvSpPr>
          <p:nvPr/>
        </p:nvSpPr>
        <p:spPr bwMode="auto">
          <a:xfrm>
            <a:off x="2263775" y="3613150"/>
            <a:ext cx="620713" cy="2222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108"/>
          <p:cNvSpPr>
            <a:spLocks noChangeShapeType="1"/>
          </p:cNvSpPr>
          <p:nvPr/>
        </p:nvSpPr>
        <p:spPr bwMode="auto">
          <a:xfrm flipV="1">
            <a:off x="2297113" y="3884613"/>
            <a:ext cx="587375" cy="446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Line 110"/>
          <p:cNvSpPr>
            <a:spLocks noChangeShapeType="1"/>
          </p:cNvSpPr>
          <p:nvPr/>
        </p:nvSpPr>
        <p:spPr bwMode="auto">
          <a:xfrm>
            <a:off x="2146300" y="2452688"/>
            <a:ext cx="738188" cy="10652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Line 114"/>
          <p:cNvSpPr>
            <a:spLocks noChangeShapeType="1"/>
          </p:cNvSpPr>
          <p:nvPr/>
        </p:nvSpPr>
        <p:spPr bwMode="auto">
          <a:xfrm flipH="1">
            <a:off x="5805488" y="2568575"/>
            <a:ext cx="1136650" cy="2936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Line 115"/>
          <p:cNvSpPr>
            <a:spLocks noChangeShapeType="1"/>
          </p:cNvSpPr>
          <p:nvPr/>
        </p:nvSpPr>
        <p:spPr bwMode="auto">
          <a:xfrm flipV="1">
            <a:off x="5524500" y="3503613"/>
            <a:ext cx="1417638" cy="238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Contracts 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acceptPlayer</a:t>
            </a:r>
            <a:r>
              <a:rPr lang="en-US" dirty="0" smtClean="0"/>
              <a:t> in Tournament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removePlayer</a:t>
            </a:r>
            <a:r>
              <a:rPr lang="en-US" dirty="0" smtClean="0"/>
              <a:t> in Tournament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5329" y="1104900"/>
            <a:ext cx="616857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context </a:t>
            </a:r>
            <a:r>
              <a:rPr lang="en-US" dirty="0" smtClean="0"/>
              <a:t> Tournament::</a:t>
            </a:r>
            <a:r>
              <a:rPr lang="en-US" dirty="0" err="1" smtClean="0"/>
              <a:t>acceptPlayer</a:t>
            </a:r>
            <a:r>
              <a:rPr lang="en-US" dirty="0" smtClean="0"/>
              <a:t>(p) 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 smtClean="0"/>
              <a:t> not </a:t>
            </a:r>
            <a:r>
              <a:rPr lang="en-US" dirty="0" err="1" smtClean="0"/>
              <a:t>isPlayerAccepted</a:t>
            </a:r>
            <a:r>
              <a:rPr lang="en-US" dirty="0" smtClean="0"/>
              <a:t>(p)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 </a:t>
            </a:r>
            <a:r>
              <a:rPr lang="en-US" dirty="0" err="1" smtClean="0"/>
              <a:t>getNumPlayers</a:t>
            </a:r>
            <a:r>
              <a:rPr lang="en-US" dirty="0" smtClean="0"/>
              <a:t>() &lt; </a:t>
            </a:r>
            <a:r>
              <a:rPr lang="en-US" dirty="0" err="1" smtClean="0"/>
              <a:t>getMaxNumPlayers</a:t>
            </a:r>
            <a:r>
              <a:rPr lang="en-US" dirty="0" smtClean="0"/>
              <a:t>()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post: </a:t>
            </a:r>
            <a:r>
              <a:rPr lang="en-US" dirty="0" err="1" smtClean="0"/>
              <a:t>isPlayerAccepted</a:t>
            </a:r>
            <a:r>
              <a:rPr lang="en-US" dirty="0" smtClean="0"/>
              <a:t>(p)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post: </a:t>
            </a:r>
            <a:r>
              <a:rPr lang="en-US" dirty="0" err="1" smtClean="0"/>
              <a:t>getNumPlayers</a:t>
            </a:r>
            <a:r>
              <a:rPr lang="en-US" dirty="0" smtClean="0"/>
              <a:t>()= @</a:t>
            </a:r>
            <a:r>
              <a:rPr lang="en-US" dirty="0" err="1" smtClean="0"/>
              <a:t>pre.getNumPlayers</a:t>
            </a:r>
            <a:r>
              <a:rPr lang="en-US" dirty="0" smtClean="0"/>
              <a:t>() + 1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329" y="3875038"/>
            <a:ext cx="6168571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context   </a:t>
            </a:r>
            <a:r>
              <a:rPr lang="en-US" dirty="0" smtClean="0"/>
              <a:t>Tournament::</a:t>
            </a:r>
            <a:r>
              <a:rPr lang="en-US" dirty="0" err="1" smtClean="0"/>
              <a:t>removePlayer</a:t>
            </a:r>
            <a:r>
              <a:rPr lang="en-US" dirty="0" smtClean="0"/>
              <a:t>(p)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 </a:t>
            </a:r>
            <a:r>
              <a:rPr lang="en-US" dirty="0" err="1" smtClean="0"/>
              <a:t>isPlayerAccepted</a:t>
            </a:r>
            <a:r>
              <a:rPr lang="en-US" dirty="0" smtClean="0"/>
              <a:t>(p)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post:  </a:t>
            </a:r>
            <a:r>
              <a:rPr lang="en-US" dirty="0" smtClean="0"/>
              <a:t>not </a:t>
            </a:r>
            <a:r>
              <a:rPr lang="en-US" dirty="0" err="1" smtClean="0"/>
              <a:t>isPlayerAccepted</a:t>
            </a:r>
            <a:r>
              <a:rPr lang="en-US" dirty="0" smtClean="0"/>
              <a:t>(p)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post:  </a:t>
            </a:r>
            <a:r>
              <a:rPr lang="en-US" dirty="0" err="1" smtClean="0"/>
              <a:t>getNumPlayers</a:t>
            </a:r>
            <a:r>
              <a:rPr lang="en-US" dirty="0" smtClean="0"/>
              <a:t>() = @</a:t>
            </a:r>
            <a:r>
              <a:rPr lang="en-US" dirty="0" err="1" smtClean="0"/>
              <a:t>pre.getNumPlayers</a:t>
            </a:r>
            <a:r>
              <a:rPr lang="en-US" dirty="0" smtClean="0"/>
              <a:t>()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-130175"/>
            <a:ext cx="8153400" cy="704850"/>
          </a:xfrm>
        </p:spPr>
        <p:txBody>
          <a:bodyPr>
            <a:normAutofit/>
          </a:bodyPr>
          <a:lstStyle/>
          <a:p>
            <a:r>
              <a:rPr lang="en-US" smtClean="0"/>
              <a:t>Annotation of  Tournament class</a:t>
            </a:r>
          </a:p>
        </p:txBody>
      </p: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414338" y="222250"/>
            <a:ext cx="8153400" cy="92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 anchor="ctr"/>
          <a:lstStyle/>
          <a:p>
            <a:pPr>
              <a:lnSpc>
                <a:spcPct val="90000"/>
              </a:lnSpc>
            </a:pPr>
            <a:endParaRPr lang="en-US" sz="2800" i="1">
              <a:solidFill>
                <a:schemeClr val="tx2"/>
              </a:solidFill>
            </a:endParaRPr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169862" y="574674"/>
            <a:ext cx="4211637" cy="59531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487" tIns="44450" rIns="90487" bIns="44450"/>
          <a:lstStyle/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 smtClean="0">
                <a:solidFill>
                  <a:schemeClr val="bg1"/>
                </a:solidFill>
              </a:rPr>
              <a:t>public </a:t>
            </a:r>
            <a:r>
              <a:rPr lang="en-US" sz="1600" b="0" dirty="0">
                <a:solidFill>
                  <a:schemeClr val="bg1"/>
                </a:solidFill>
              </a:rPr>
              <a:t>class Tournament </a:t>
            </a:r>
            <a:r>
              <a:rPr lang="en-US" sz="1600" b="0" dirty="0" smtClean="0">
                <a:solidFill>
                  <a:schemeClr val="bg1"/>
                </a:solidFill>
              </a:rPr>
              <a:t>{</a:t>
            </a:r>
            <a:endParaRPr lang="en-US" sz="1600" b="0" dirty="0">
              <a:solidFill>
                <a:schemeClr val="bg1"/>
              </a:solidFill>
            </a:endParaRP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	/** The maximum number of players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 * is positive at all times.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 * </a:t>
            </a:r>
            <a:r>
              <a:rPr lang="en-US" sz="1600" dirty="0">
                <a:solidFill>
                  <a:srgbClr val="FFFF00"/>
                </a:solidFill>
              </a:rPr>
              <a:t>@invariant </a:t>
            </a:r>
            <a:r>
              <a:rPr lang="en-US" sz="1600" dirty="0" err="1">
                <a:solidFill>
                  <a:srgbClr val="FFFF00"/>
                </a:solidFill>
              </a:rPr>
              <a:t>maxNumPlayers</a:t>
            </a:r>
            <a:r>
              <a:rPr lang="en-US" sz="1600" dirty="0">
                <a:solidFill>
                  <a:srgbClr val="FFFF00"/>
                </a:solidFill>
              </a:rPr>
              <a:t> &gt; 0</a:t>
            </a:r>
            <a:r>
              <a:rPr lang="en-US" sz="1600" b="0" dirty="0">
                <a:solidFill>
                  <a:schemeClr val="bg1"/>
                </a:solidFill>
              </a:rPr>
              <a:t/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 */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	private </a:t>
            </a:r>
            <a:r>
              <a:rPr lang="en-US" sz="1600" b="0" dirty="0" err="1">
                <a:solidFill>
                  <a:schemeClr val="bg1"/>
                </a:solidFill>
              </a:rPr>
              <a:t>int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maxNumPlayers</a:t>
            </a:r>
            <a:r>
              <a:rPr lang="en-US" sz="1600" b="0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endParaRPr lang="en-US" sz="1600" b="0" dirty="0">
              <a:solidFill>
                <a:schemeClr val="bg1"/>
              </a:solidFill>
            </a:endParaRP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	/** The players List contains  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 * references to Players who are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 *  are registered with the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 * Tournament. */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	private List players;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endParaRPr lang="en-US" sz="1600" b="0" dirty="0">
              <a:solidFill>
                <a:schemeClr val="bg1"/>
              </a:solidFill>
            </a:endParaRP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	/** Returns the current number of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 * players in the tournament. */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	public </a:t>
            </a:r>
            <a:r>
              <a:rPr lang="en-US" sz="1600" b="0" dirty="0" err="1">
                <a:solidFill>
                  <a:schemeClr val="bg1"/>
                </a:solidFill>
              </a:rPr>
              <a:t>int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getNumPlayers</a:t>
            </a:r>
            <a:r>
              <a:rPr lang="en-US" sz="1600" b="0" dirty="0">
                <a:solidFill>
                  <a:schemeClr val="bg1"/>
                </a:solidFill>
              </a:rPr>
              <a:t>() {…}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endParaRPr lang="en-US" sz="1600" b="0" dirty="0">
              <a:solidFill>
                <a:schemeClr val="bg1"/>
              </a:solidFill>
            </a:endParaRP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	/** Returns the maximum number of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 * players in the tournament. */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	public </a:t>
            </a:r>
            <a:r>
              <a:rPr lang="en-US" sz="1600" b="0" dirty="0" err="1">
                <a:solidFill>
                  <a:schemeClr val="bg1"/>
                </a:solidFill>
              </a:rPr>
              <a:t>int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getMaxNumPlayers</a:t>
            </a:r>
            <a:r>
              <a:rPr lang="en-US" sz="1600" b="0" dirty="0">
                <a:solidFill>
                  <a:schemeClr val="bg1"/>
                </a:solidFill>
              </a:rPr>
              <a:t>() {…}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endParaRPr lang="en-US" sz="1600" b="0" dirty="0">
              <a:solidFill>
                <a:schemeClr val="bg1"/>
              </a:solidFill>
            </a:endParaRP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4381500" y="574675"/>
            <a:ext cx="4762500" cy="595312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487" tIns="44450" rIns="90487" bIns="44450"/>
          <a:lstStyle/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smtClean="0">
                <a:solidFill>
                  <a:schemeClr val="bg1"/>
                </a:solidFill>
              </a:rPr>
              <a:t>    </a:t>
            </a:r>
            <a:r>
              <a:rPr lang="en-US" sz="1600" b="0" dirty="0">
                <a:solidFill>
                  <a:schemeClr val="bg1"/>
                </a:solidFill>
              </a:rPr>
              <a:t>/** The </a:t>
            </a:r>
            <a:r>
              <a:rPr lang="en-US" sz="1600" b="0" dirty="0" err="1">
                <a:solidFill>
                  <a:schemeClr val="bg1"/>
                </a:solidFill>
              </a:rPr>
              <a:t>acceptPlayer</a:t>
            </a:r>
            <a:r>
              <a:rPr lang="en-US" sz="1600" b="0" dirty="0">
                <a:solidFill>
                  <a:schemeClr val="bg1"/>
                </a:solidFill>
              </a:rPr>
              <a:t>() operation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 * assumes that the specified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 * player has not been accepted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 * in the Tournament yet.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 * </a:t>
            </a:r>
            <a:r>
              <a:rPr lang="en-US" sz="1600" dirty="0">
                <a:solidFill>
                  <a:srgbClr val="FFFF00"/>
                </a:solidFill>
              </a:rPr>
              <a:t>@pre !</a:t>
            </a:r>
            <a:r>
              <a:rPr lang="en-US" sz="1600" dirty="0" err="1">
                <a:solidFill>
                  <a:srgbClr val="FFFF00"/>
                </a:solidFill>
              </a:rPr>
              <a:t>isPlayerAccepted</a:t>
            </a:r>
            <a:r>
              <a:rPr lang="en-US" sz="1600" dirty="0">
                <a:solidFill>
                  <a:srgbClr val="FFFF00"/>
                </a:solidFill>
              </a:rPr>
              <a:t>(p)</a:t>
            </a:r>
            <a:br>
              <a:rPr lang="en-US" sz="1600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 * @pre </a:t>
            </a:r>
            <a:r>
              <a:rPr lang="en-US" sz="1600" dirty="0" err="1">
                <a:solidFill>
                  <a:srgbClr val="FFFF00"/>
                </a:solidFill>
              </a:rPr>
              <a:t>getNumPlayers</a:t>
            </a:r>
            <a:r>
              <a:rPr lang="en-US" sz="1600" dirty="0">
                <a:solidFill>
                  <a:srgbClr val="FFFF00"/>
                </a:solidFill>
              </a:rPr>
              <a:t>()&lt;</a:t>
            </a:r>
            <a:r>
              <a:rPr lang="en-US" sz="1600" dirty="0" err="1">
                <a:solidFill>
                  <a:srgbClr val="FFFF00"/>
                </a:solidFill>
              </a:rPr>
              <a:t>maxNumPlayers</a:t>
            </a:r>
            <a:r>
              <a:rPr lang="en-US" sz="1600" dirty="0">
                <a:solidFill>
                  <a:srgbClr val="FFFF00"/>
                </a:solidFill>
              </a:rPr>
              <a:t/>
            </a:r>
            <a:br>
              <a:rPr lang="en-US" sz="1600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 * @post </a:t>
            </a:r>
            <a:r>
              <a:rPr lang="en-US" sz="1600" dirty="0" err="1">
                <a:solidFill>
                  <a:srgbClr val="FFFF00"/>
                </a:solidFill>
              </a:rPr>
              <a:t>isPlayerAccepted</a:t>
            </a:r>
            <a:r>
              <a:rPr lang="en-US" sz="1600" dirty="0">
                <a:solidFill>
                  <a:srgbClr val="FFFF00"/>
                </a:solidFill>
              </a:rPr>
              <a:t>(p)</a:t>
            </a:r>
            <a:br>
              <a:rPr lang="en-US" sz="1600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 * @post </a:t>
            </a:r>
            <a:r>
              <a:rPr lang="en-US" sz="1600" dirty="0" err="1">
                <a:solidFill>
                  <a:srgbClr val="FFFF00"/>
                </a:solidFill>
              </a:rPr>
              <a:t>getNumPlayers</a:t>
            </a:r>
            <a:r>
              <a:rPr lang="en-US" sz="1600" dirty="0">
                <a:solidFill>
                  <a:srgbClr val="FFFF00"/>
                </a:solidFill>
              </a:rPr>
              <a:t>() = </a:t>
            </a:r>
            <a:br>
              <a:rPr lang="en-US" sz="1600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 *      @</a:t>
            </a:r>
            <a:r>
              <a:rPr lang="en-US" sz="1600" dirty="0" err="1">
                <a:solidFill>
                  <a:srgbClr val="FFFF00"/>
                </a:solidFill>
              </a:rPr>
              <a:t>pre.getNumPlayers</a:t>
            </a:r>
            <a:r>
              <a:rPr lang="en-US" sz="1600" dirty="0">
                <a:solidFill>
                  <a:srgbClr val="FFFF00"/>
                </a:solidFill>
              </a:rPr>
              <a:t>() + 1</a:t>
            </a:r>
            <a:r>
              <a:rPr lang="en-US" sz="1600" b="0" dirty="0">
                <a:solidFill>
                  <a:schemeClr val="bg1"/>
                </a:solidFill>
              </a:rPr>
              <a:t/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 */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	public void </a:t>
            </a:r>
            <a:r>
              <a:rPr lang="en-US" sz="1600" b="0" dirty="0" err="1">
                <a:solidFill>
                  <a:schemeClr val="bg1"/>
                </a:solidFill>
              </a:rPr>
              <a:t>acceptPlayer</a:t>
            </a:r>
            <a:r>
              <a:rPr lang="en-US" sz="1600" b="0" dirty="0">
                <a:solidFill>
                  <a:schemeClr val="bg1"/>
                </a:solidFill>
              </a:rPr>
              <a:t> (Player p) {…}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endParaRPr lang="en-US" sz="1600" b="0" dirty="0">
              <a:solidFill>
                <a:schemeClr val="bg1"/>
              </a:solidFill>
            </a:endParaRP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	/** The </a:t>
            </a:r>
            <a:r>
              <a:rPr lang="en-US" sz="1600" b="0" dirty="0" err="1">
                <a:solidFill>
                  <a:schemeClr val="bg1"/>
                </a:solidFill>
              </a:rPr>
              <a:t>removePlayer</a:t>
            </a:r>
            <a:r>
              <a:rPr lang="en-US" sz="1600" b="0" dirty="0">
                <a:solidFill>
                  <a:schemeClr val="bg1"/>
                </a:solidFill>
              </a:rPr>
              <a:t>() operation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 * assumes that the specified player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 * is currently in the Tournament.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 * </a:t>
            </a:r>
            <a:r>
              <a:rPr lang="en-US" sz="1600" dirty="0">
                <a:solidFill>
                  <a:srgbClr val="FFFF00"/>
                </a:solidFill>
              </a:rPr>
              <a:t>@pre </a:t>
            </a:r>
            <a:r>
              <a:rPr lang="en-US" sz="1600" dirty="0" err="1">
                <a:solidFill>
                  <a:srgbClr val="FFFF00"/>
                </a:solidFill>
              </a:rPr>
              <a:t>isPlayerAccepted</a:t>
            </a:r>
            <a:r>
              <a:rPr lang="en-US" sz="1600" dirty="0">
                <a:solidFill>
                  <a:srgbClr val="FFFF00"/>
                </a:solidFill>
              </a:rPr>
              <a:t>(p)</a:t>
            </a:r>
            <a:br>
              <a:rPr lang="en-US" sz="1600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 * @post !</a:t>
            </a:r>
            <a:r>
              <a:rPr lang="en-US" sz="1600" dirty="0" err="1">
                <a:solidFill>
                  <a:srgbClr val="FFFF00"/>
                </a:solidFill>
              </a:rPr>
              <a:t>isPlayerAccepted</a:t>
            </a:r>
            <a:r>
              <a:rPr lang="en-US" sz="1600" dirty="0">
                <a:solidFill>
                  <a:srgbClr val="FFFF00"/>
                </a:solidFill>
              </a:rPr>
              <a:t>(p)</a:t>
            </a:r>
            <a:br>
              <a:rPr lang="en-US" sz="1600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 * @post </a:t>
            </a:r>
            <a:r>
              <a:rPr lang="en-US" sz="1600" dirty="0" err="1">
                <a:solidFill>
                  <a:srgbClr val="FFFF00"/>
                </a:solidFill>
              </a:rPr>
              <a:t>getNumPlayers</a:t>
            </a:r>
            <a:r>
              <a:rPr lang="en-US" sz="1600" dirty="0">
                <a:solidFill>
                  <a:srgbClr val="FFFF00"/>
                </a:solidFill>
              </a:rPr>
              <a:t>() =</a:t>
            </a:r>
            <a:br>
              <a:rPr lang="en-US" sz="1600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      @</a:t>
            </a:r>
            <a:r>
              <a:rPr lang="en-US" sz="1600" dirty="0" err="1">
                <a:solidFill>
                  <a:srgbClr val="FFFF00"/>
                </a:solidFill>
              </a:rPr>
              <a:t>pre.getNumPlayers</a:t>
            </a:r>
            <a:r>
              <a:rPr lang="en-US" sz="1600" dirty="0">
                <a:solidFill>
                  <a:srgbClr val="FFFF00"/>
                </a:solidFill>
              </a:rPr>
              <a:t>() - 1</a:t>
            </a:r>
            <a:br>
              <a:rPr lang="en-US" sz="1600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 */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	public void </a:t>
            </a:r>
            <a:r>
              <a:rPr lang="en-US" sz="1600" b="0" dirty="0" err="1">
                <a:solidFill>
                  <a:schemeClr val="bg1"/>
                </a:solidFill>
              </a:rPr>
              <a:t>removePlayer</a:t>
            </a:r>
            <a:r>
              <a:rPr lang="en-US" sz="1600" b="0" dirty="0">
                <a:solidFill>
                  <a:schemeClr val="bg1"/>
                </a:solidFill>
              </a:rPr>
              <a:t>(Player p) {…}</a:t>
            </a: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endParaRPr lang="en-US" sz="1600" b="0" dirty="0">
              <a:solidFill>
                <a:schemeClr val="bg1"/>
              </a:solidFill>
            </a:endParaRPr>
          </a:p>
          <a:p>
            <a:pPr marL="285750" indent="-285750"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1600" b="0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 Class Exercise : Preconditions and Postconditions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3829" y="679508"/>
            <a:ext cx="8784771" cy="512439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Understand how to express pre-conditions and post-conditions in OCL</a:t>
            </a:r>
          </a:p>
          <a:p>
            <a:endParaRPr lang="en-US" dirty="0" smtClean="0"/>
          </a:p>
          <a:p>
            <a:r>
              <a:rPr lang="en-US" dirty="0" smtClean="0"/>
              <a:t>Instructions </a:t>
            </a:r>
          </a:p>
          <a:p>
            <a:pPr lvl="1">
              <a:buNone/>
            </a:pPr>
            <a:r>
              <a:rPr lang="en-US" dirty="0" smtClean="0"/>
              <a:t>	Write pre-conditions and post-conditions in OCL for the following</a:t>
            </a:r>
          </a:p>
          <a:p>
            <a:pPr lvl="1">
              <a:buNone/>
            </a:pPr>
            <a:r>
              <a:rPr lang="en-US" dirty="0" smtClean="0"/>
              <a:t>	operations that are part of the List interface in Java: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size ( ) : returns the number of elements in the list</a:t>
            </a:r>
          </a:p>
          <a:p>
            <a:pPr lvl="2"/>
            <a:r>
              <a:rPr lang="en-US" dirty="0" smtClean="0"/>
              <a:t>void add (Object e) : adds an object to the list</a:t>
            </a:r>
          </a:p>
          <a:p>
            <a:pPr lvl="2"/>
            <a:r>
              <a:rPr lang="en-US" dirty="0" smtClean="0"/>
              <a:t>void remove (Object e)  : removes an object from the list</a:t>
            </a:r>
          </a:p>
          <a:p>
            <a:pPr lvl="2"/>
            <a:r>
              <a:rPr lang="en-US" dirty="0" err="1" smtClean="0"/>
              <a:t>boolean</a:t>
            </a:r>
            <a:r>
              <a:rPr lang="en-US" dirty="0" smtClean="0"/>
              <a:t> contains (Object e) : returns true if object is contained in list.</a:t>
            </a:r>
          </a:p>
          <a:p>
            <a:pPr lvl="2"/>
            <a:r>
              <a:rPr lang="en-US" dirty="0" smtClean="0"/>
              <a:t>Object get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indx</a:t>
            </a:r>
            <a:r>
              <a:rPr lang="en-US" dirty="0" smtClean="0"/>
              <a:t>) : Returns object located at index (0 is index of 1st object)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</a:p>
          <a:p>
            <a:pPr lvl="1"/>
            <a:r>
              <a:rPr lang="en-US" dirty="0" smtClean="0"/>
              <a:t>Review object design in context</a:t>
            </a:r>
          </a:p>
          <a:p>
            <a:pPr lvl="1"/>
            <a:r>
              <a:rPr lang="en-US" dirty="0" smtClean="0"/>
              <a:t>Developers roles during object design</a:t>
            </a:r>
          </a:p>
          <a:p>
            <a:pPr lvl="1"/>
            <a:r>
              <a:rPr lang="en-US" dirty="0" smtClean="0"/>
              <a:t>Specifying interfaces in RA versus Object design</a:t>
            </a:r>
          </a:p>
          <a:p>
            <a:pPr lvl="1"/>
            <a:endParaRPr lang="en-US" dirty="0"/>
          </a:p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In Class Exercise : visibility in UML and Java</a:t>
            </a:r>
          </a:p>
          <a:p>
            <a:pPr lvl="1"/>
            <a:endParaRPr lang="en-US" dirty="0"/>
          </a:p>
          <a:p>
            <a:r>
              <a:rPr lang="en-US" dirty="0" smtClean="0"/>
              <a:t>Type Signatures</a:t>
            </a:r>
          </a:p>
          <a:p>
            <a:endParaRPr lang="en-US" dirty="0" smtClean="0"/>
          </a:p>
          <a:p>
            <a:r>
              <a:rPr lang="en-US" dirty="0" smtClean="0"/>
              <a:t>Contracts on a class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3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Constraints can involve more than one 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60223" y="1016000"/>
            <a:ext cx="8322782" cy="5370286"/>
          </a:xfrm>
        </p:spPr>
        <p:txBody>
          <a:bodyPr>
            <a:normAutofit/>
          </a:bodyPr>
          <a:lstStyle/>
          <a:p>
            <a:pPr algn="ctr"/>
            <a:endParaRPr lang="en-US" sz="3200" dirty="0" smtClean="0">
              <a:latin typeface="Palatino" charset="0"/>
            </a:endParaRPr>
          </a:p>
          <a:p>
            <a:pPr algn="ctr"/>
            <a:endParaRPr lang="en-US" sz="3200" dirty="0" smtClean="0">
              <a:latin typeface="Palatino" charset="0"/>
            </a:endParaRPr>
          </a:p>
          <a:p>
            <a:pPr algn="ctr"/>
            <a:r>
              <a:rPr lang="en-US" sz="3200" dirty="0" smtClean="0">
                <a:latin typeface="Palatino" charset="0"/>
              </a:rPr>
              <a:t>How do we specify </a:t>
            </a:r>
          </a:p>
          <a:p>
            <a:pPr algn="ctr"/>
            <a:endParaRPr lang="en-US" sz="3200" dirty="0" smtClean="0">
              <a:latin typeface="Palatino" charset="0"/>
            </a:endParaRPr>
          </a:p>
          <a:p>
            <a:pPr algn="ctr"/>
            <a:r>
              <a:rPr lang="en-US" sz="3200" dirty="0" smtClean="0">
                <a:latin typeface="Palatino" charset="0"/>
              </a:rPr>
              <a:t>constraints on</a:t>
            </a:r>
          </a:p>
          <a:p>
            <a:pPr algn="ctr"/>
            <a:endParaRPr lang="en-US" sz="3200" dirty="0" smtClean="0">
              <a:latin typeface="Palatino" charset="0"/>
            </a:endParaRPr>
          </a:p>
          <a:p>
            <a:pPr algn="ctr"/>
            <a:r>
              <a:rPr lang="en-US" sz="3200" dirty="0" smtClean="0">
                <a:latin typeface="Palatino" charset="0"/>
              </a:rPr>
              <a:t>more than one class?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10"/>
          <p:cNvSpPr>
            <a:spLocks noChangeArrowheads="1"/>
          </p:cNvSpPr>
          <p:nvPr/>
        </p:nvSpPr>
        <p:spPr bwMode="auto">
          <a:xfrm>
            <a:off x="609600" y="2442163"/>
            <a:ext cx="1703387" cy="755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Start : Date</a:t>
            </a:r>
          </a:p>
          <a:p>
            <a:r>
              <a:rPr lang="en-US" dirty="0" smtClean="0"/>
              <a:t>End : Date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29" y="21108"/>
            <a:ext cx="8592457" cy="608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Types of Navigation through a Class Diagram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>
          <a:xfrm>
            <a:off x="502684" y="847045"/>
            <a:ext cx="8322782" cy="6881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Any OCL constraint for any class diagram can be built</a:t>
            </a:r>
          </a:p>
          <a:p>
            <a:r>
              <a:rPr lang="en-US" dirty="0" smtClean="0"/>
              <a:t>from a combination of (only) these three navigation types!</a:t>
            </a:r>
          </a:p>
          <a:p>
            <a:endParaRPr lang="en-US" dirty="0"/>
          </a:p>
        </p:txBody>
      </p:sp>
      <p:grpSp>
        <p:nvGrpSpPr>
          <p:cNvPr id="26627" name="Group 42"/>
          <p:cNvGrpSpPr>
            <a:grpSpLocks/>
          </p:cNvGrpSpPr>
          <p:nvPr/>
        </p:nvGrpSpPr>
        <p:grpSpPr bwMode="auto">
          <a:xfrm>
            <a:off x="609600" y="2005070"/>
            <a:ext cx="1703388" cy="420687"/>
            <a:chOff x="356" y="1225"/>
            <a:chExt cx="1073" cy="26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6663" name="Rectangle 4"/>
            <p:cNvSpPr>
              <a:spLocks noChangeArrowheads="1"/>
            </p:cNvSpPr>
            <p:nvPr/>
          </p:nvSpPr>
          <p:spPr bwMode="auto">
            <a:xfrm>
              <a:off x="356" y="1225"/>
              <a:ext cx="1073" cy="265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Rectangle 5"/>
            <p:cNvSpPr>
              <a:spLocks noChangeArrowheads="1"/>
            </p:cNvSpPr>
            <p:nvPr/>
          </p:nvSpPr>
          <p:spPr bwMode="auto">
            <a:xfrm>
              <a:off x="458" y="1271"/>
              <a:ext cx="870" cy="1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5C5"/>
                  </a:solidFill>
                  <a:latin typeface="Lucida Sans Typewriter" pitchFamily="49" charset="0"/>
                </a:rPr>
                <a:t>Tournament</a:t>
              </a:r>
              <a:endParaRPr lang="en-US" sz="2400" b="0">
                <a:solidFill>
                  <a:srgbClr val="0005C5"/>
                </a:solidFill>
                <a:latin typeface="Lucida Sans Typewriter" pitchFamily="49" charset="0"/>
              </a:endParaRPr>
            </a:p>
          </p:txBody>
        </p:sp>
      </p:grpSp>
      <p:sp>
        <p:nvSpPr>
          <p:cNvPr id="26629" name="Freeform 11"/>
          <p:cNvSpPr>
            <a:spLocks/>
          </p:cNvSpPr>
          <p:nvPr/>
        </p:nvSpPr>
        <p:spPr bwMode="auto">
          <a:xfrm>
            <a:off x="6962775" y="2357438"/>
            <a:ext cx="131763" cy="331787"/>
          </a:xfrm>
          <a:custGeom>
            <a:avLst/>
            <a:gdLst>
              <a:gd name="T0" fmla="*/ 131763 w 83"/>
              <a:gd name="T1" fmla="*/ 177800 h 209"/>
              <a:gd name="T2" fmla="*/ 66675 w 83"/>
              <a:gd name="T3" fmla="*/ 331787 h 209"/>
              <a:gd name="T4" fmla="*/ 0 w 83"/>
              <a:gd name="T5" fmla="*/ 177800 h 209"/>
              <a:gd name="T6" fmla="*/ 66675 w 83"/>
              <a:gd name="T7" fmla="*/ 0 h 209"/>
              <a:gd name="T8" fmla="*/ 131763 w 83"/>
              <a:gd name="T9" fmla="*/ 177800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209"/>
              <a:gd name="T17" fmla="*/ 83 w 83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209">
                <a:moveTo>
                  <a:pt x="83" y="112"/>
                </a:moveTo>
                <a:lnTo>
                  <a:pt x="42" y="209"/>
                </a:lnTo>
                <a:lnTo>
                  <a:pt x="0" y="112"/>
                </a:lnTo>
                <a:lnTo>
                  <a:pt x="42" y="0"/>
                </a:lnTo>
                <a:lnTo>
                  <a:pt x="83" y="112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12"/>
          <p:cNvSpPr>
            <a:spLocks noChangeShapeType="1"/>
          </p:cNvSpPr>
          <p:nvPr/>
        </p:nvSpPr>
        <p:spPr bwMode="auto">
          <a:xfrm>
            <a:off x="7026275" y="2630488"/>
            <a:ext cx="1588" cy="5540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13"/>
          <p:cNvSpPr>
            <a:spLocks noChangeShapeType="1"/>
          </p:cNvSpPr>
          <p:nvPr/>
        </p:nvSpPr>
        <p:spPr bwMode="auto">
          <a:xfrm>
            <a:off x="4238625" y="2343150"/>
            <a:ext cx="1588" cy="863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2" name="Group 43"/>
          <p:cNvGrpSpPr>
            <a:grpSpLocks/>
          </p:cNvGrpSpPr>
          <p:nvPr/>
        </p:nvGrpSpPr>
        <p:grpSpPr bwMode="auto">
          <a:xfrm>
            <a:off x="3397250" y="1944688"/>
            <a:ext cx="1704975" cy="420687"/>
            <a:chOff x="2140" y="1225"/>
            <a:chExt cx="1074" cy="26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6657" name="Rectangle 15"/>
            <p:cNvSpPr>
              <a:spLocks noChangeArrowheads="1"/>
            </p:cNvSpPr>
            <p:nvPr/>
          </p:nvSpPr>
          <p:spPr bwMode="auto">
            <a:xfrm>
              <a:off x="2140" y="1225"/>
              <a:ext cx="1074" cy="265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Rectangle 16"/>
            <p:cNvSpPr>
              <a:spLocks noChangeArrowheads="1"/>
            </p:cNvSpPr>
            <p:nvPr/>
          </p:nvSpPr>
          <p:spPr bwMode="auto">
            <a:xfrm>
              <a:off x="2416" y="1271"/>
              <a:ext cx="522" cy="1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5C5"/>
                  </a:solidFill>
                  <a:latin typeface="Lucida Sans Typewriter" pitchFamily="49" charset="0"/>
                </a:rPr>
                <a:t>League</a:t>
              </a:r>
              <a:endParaRPr lang="en-US" sz="2400" b="0">
                <a:solidFill>
                  <a:srgbClr val="0005C5"/>
                </a:solidFill>
                <a:latin typeface="Lucida Sans Typewriter" pitchFamily="49" charset="0"/>
              </a:endParaRPr>
            </a:p>
          </p:txBody>
        </p:sp>
      </p:grpSp>
      <p:sp>
        <p:nvSpPr>
          <p:cNvPr id="26633" name="Rectangle 18"/>
          <p:cNvSpPr>
            <a:spLocks noChangeArrowheads="1"/>
          </p:cNvSpPr>
          <p:nvPr/>
        </p:nvSpPr>
        <p:spPr bwMode="auto">
          <a:xfrm>
            <a:off x="3397250" y="3206750"/>
            <a:ext cx="1704975" cy="4206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Rectangle 19"/>
          <p:cNvSpPr>
            <a:spLocks noChangeArrowheads="1"/>
          </p:cNvSpPr>
          <p:nvPr/>
        </p:nvSpPr>
        <p:spPr bwMode="auto">
          <a:xfrm>
            <a:off x="3930650" y="3311525"/>
            <a:ext cx="828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Lucida Sans Typewriter" pitchFamily="49" charset="0"/>
              </a:rPr>
              <a:t>Player</a:t>
            </a:r>
            <a:endParaRPr lang="en-US" sz="2400" b="0">
              <a:latin typeface="Lucida Sans Typewriter" pitchFamily="49" charset="0"/>
            </a:endParaRPr>
          </a:p>
        </p:txBody>
      </p:sp>
      <p:grpSp>
        <p:nvGrpSpPr>
          <p:cNvPr id="26635" name="Group 45"/>
          <p:cNvGrpSpPr>
            <a:grpSpLocks/>
          </p:cNvGrpSpPr>
          <p:nvPr/>
        </p:nvGrpSpPr>
        <p:grpSpPr bwMode="auto">
          <a:xfrm>
            <a:off x="6175375" y="3184525"/>
            <a:ext cx="1703388" cy="420688"/>
            <a:chOff x="3890" y="2006"/>
            <a:chExt cx="1073" cy="26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3890" y="2006"/>
              <a:ext cx="1073" cy="265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3992" y="2052"/>
              <a:ext cx="870" cy="1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5C5"/>
                  </a:solidFill>
                  <a:latin typeface="Lucida Sans Typewriter" pitchFamily="49" charset="0"/>
                </a:rPr>
                <a:t>Tournament</a:t>
              </a:r>
              <a:endParaRPr lang="en-US" sz="2400" b="0">
                <a:solidFill>
                  <a:srgbClr val="0005C5"/>
                </a:solidFill>
                <a:latin typeface="Lucida Sans Typewriter" pitchFamily="49" charset="0"/>
              </a:endParaRPr>
            </a:p>
          </p:txBody>
        </p:sp>
      </p:grpSp>
      <p:grpSp>
        <p:nvGrpSpPr>
          <p:cNvPr id="26636" name="Group 44"/>
          <p:cNvGrpSpPr>
            <a:grpSpLocks/>
          </p:cNvGrpSpPr>
          <p:nvPr/>
        </p:nvGrpSpPr>
        <p:grpSpPr bwMode="auto">
          <a:xfrm>
            <a:off x="6175375" y="1944688"/>
            <a:ext cx="1703388" cy="420687"/>
            <a:chOff x="3890" y="1225"/>
            <a:chExt cx="1073" cy="26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6653" name="Rectangle 24"/>
            <p:cNvSpPr>
              <a:spLocks noChangeArrowheads="1"/>
            </p:cNvSpPr>
            <p:nvPr/>
          </p:nvSpPr>
          <p:spPr bwMode="auto">
            <a:xfrm>
              <a:off x="3890" y="1225"/>
              <a:ext cx="1073" cy="265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Rectangle 25"/>
            <p:cNvSpPr>
              <a:spLocks noChangeArrowheads="1"/>
            </p:cNvSpPr>
            <p:nvPr/>
          </p:nvSpPr>
          <p:spPr bwMode="auto">
            <a:xfrm>
              <a:off x="4166" y="1271"/>
              <a:ext cx="522" cy="1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5C5"/>
                  </a:solidFill>
                  <a:latin typeface="Lucida Sans Typewriter" pitchFamily="49" charset="0"/>
                </a:rPr>
                <a:t>League</a:t>
              </a:r>
              <a:endParaRPr lang="en-US" sz="2400" b="0">
                <a:solidFill>
                  <a:srgbClr val="0005C5"/>
                </a:solidFill>
                <a:latin typeface="Lucida Sans Typewriter" pitchFamily="49" charset="0"/>
              </a:endParaRPr>
            </a:p>
          </p:txBody>
        </p:sp>
      </p:grpSp>
      <p:sp>
        <p:nvSpPr>
          <p:cNvPr id="26637" name="Rectangle 26"/>
          <p:cNvSpPr>
            <a:spLocks noChangeArrowheads="1"/>
          </p:cNvSpPr>
          <p:nvPr/>
        </p:nvSpPr>
        <p:spPr bwMode="auto">
          <a:xfrm>
            <a:off x="225892" y="5125673"/>
            <a:ext cx="1738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0" dirty="0">
                <a:solidFill>
                  <a:schemeClr val="accent6"/>
                </a:solidFill>
                <a:latin typeface="Times New Roman" pitchFamily="18" charset="0"/>
              </a:rPr>
              <a:t>1. Local attribute</a:t>
            </a:r>
            <a:endParaRPr lang="en-US" sz="2800" dirty="0">
              <a:solidFill>
                <a:schemeClr val="accent6"/>
              </a:solidFill>
              <a:latin typeface="Palatino" charset="0"/>
            </a:endParaRPr>
          </a:p>
        </p:txBody>
      </p:sp>
      <p:sp>
        <p:nvSpPr>
          <p:cNvPr id="26638" name="Rectangle 27"/>
          <p:cNvSpPr>
            <a:spLocks noChangeArrowheads="1"/>
          </p:cNvSpPr>
          <p:nvPr/>
        </p:nvSpPr>
        <p:spPr bwMode="auto">
          <a:xfrm>
            <a:off x="3046880" y="5125673"/>
            <a:ext cx="2415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chemeClr val="accent6"/>
                </a:solidFill>
                <a:latin typeface="Times New Roman" pitchFamily="18" charset="0"/>
              </a:rPr>
              <a:t>2. Directly related class</a:t>
            </a:r>
            <a:endParaRPr lang="en-US" sz="2800">
              <a:solidFill>
                <a:schemeClr val="accent6"/>
              </a:solidFill>
              <a:latin typeface="Palatino" charset="0"/>
            </a:endParaRPr>
          </a:p>
        </p:txBody>
      </p:sp>
      <p:sp>
        <p:nvSpPr>
          <p:cNvPr id="26639" name="Rectangle 28"/>
          <p:cNvSpPr>
            <a:spLocks noChangeArrowheads="1"/>
          </p:cNvSpPr>
          <p:nvPr/>
        </p:nvSpPr>
        <p:spPr bwMode="auto">
          <a:xfrm>
            <a:off x="5837705" y="5125673"/>
            <a:ext cx="2546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chemeClr val="accent6"/>
                </a:solidFill>
                <a:latin typeface="Times New Roman" pitchFamily="18" charset="0"/>
              </a:rPr>
              <a:t>3. Indirectly related class</a:t>
            </a:r>
            <a:endParaRPr lang="en-US" sz="2800">
              <a:solidFill>
                <a:schemeClr val="accent6"/>
              </a:solidFill>
              <a:latin typeface="Palatino" charset="0"/>
            </a:endParaRPr>
          </a:p>
        </p:txBody>
      </p:sp>
      <p:sp>
        <p:nvSpPr>
          <p:cNvPr id="26640" name="Rectangle 29"/>
          <p:cNvSpPr>
            <a:spLocks noChangeArrowheads="1"/>
          </p:cNvSpPr>
          <p:nvPr/>
        </p:nvSpPr>
        <p:spPr bwMode="auto">
          <a:xfrm>
            <a:off x="4084638" y="3016250"/>
            <a:ext cx="1381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sz="2400" b="0">
              <a:latin typeface="Lucida Sans Typewriter" pitchFamily="49" charset="0"/>
            </a:endParaRPr>
          </a:p>
        </p:txBody>
      </p:sp>
      <p:sp>
        <p:nvSpPr>
          <p:cNvPr id="26641" name="Rectangle 30"/>
          <p:cNvSpPr>
            <a:spLocks noChangeArrowheads="1"/>
          </p:cNvSpPr>
          <p:nvPr/>
        </p:nvSpPr>
        <p:spPr bwMode="auto">
          <a:xfrm>
            <a:off x="4084638" y="2397125"/>
            <a:ext cx="1381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sz="2400" b="0">
              <a:latin typeface="Lucida Sans Typewriter" pitchFamily="49" charset="0"/>
            </a:endParaRPr>
          </a:p>
        </p:txBody>
      </p:sp>
      <p:sp>
        <p:nvSpPr>
          <p:cNvPr id="26642" name="Rectangle 31"/>
          <p:cNvSpPr>
            <a:spLocks noChangeArrowheads="1"/>
          </p:cNvSpPr>
          <p:nvPr/>
        </p:nvSpPr>
        <p:spPr bwMode="auto">
          <a:xfrm>
            <a:off x="6802438" y="2994025"/>
            <a:ext cx="1381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sz="2400" b="0">
              <a:latin typeface="Lucida Sans Typewriter" pitchFamily="49" charset="0"/>
            </a:endParaRPr>
          </a:p>
        </p:txBody>
      </p:sp>
      <p:sp>
        <p:nvSpPr>
          <p:cNvPr id="26643" name="Rectangle 32"/>
          <p:cNvSpPr>
            <a:spLocks noChangeArrowheads="1"/>
          </p:cNvSpPr>
          <p:nvPr/>
        </p:nvSpPr>
        <p:spPr bwMode="auto">
          <a:xfrm>
            <a:off x="6802438" y="3636963"/>
            <a:ext cx="1381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sz="2400" b="0">
              <a:latin typeface="Lucida Sans Typewriter" pitchFamily="49" charset="0"/>
            </a:endParaRPr>
          </a:p>
        </p:txBody>
      </p:sp>
      <p:sp>
        <p:nvSpPr>
          <p:cNvPr id="26644" name="Line 33"/>
          <p:cNvSpPr>
            <a:spLocks noChangeShapeType="1"/>
          </p:cNvSpPr>
          <p:nvPr/>
        </p:nvSpPr>
        <p:spPr bwMode="auto">
          <a:xfrm>
            <a:off x="7026275" y="3582988"/>
            <a:ext cx="1588" cy="862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45" name="Group 46"/>
          <p:cNvGrpSpPr>
            <a:grpSpLocks/>
          </p:cNvGrpSpPr>
          <p:nvPr/>
        </p:nvGrpSpPr>
        <p:grpSpPr bwMode="auto">
          <a:xfrm>
            <a:off x="6175375" y="4445000"/>
            <a:ext cx="1703388" cy="398463"/>
            <a:chOff x="3890" y="2800"/>
            <a:chExt cx="1073" cy="25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6651" name="Rectangle 35"/>
            <p:cNvSpPr>
              <a:spLocks noChangeArrowheads="1"/>
            </p:cNvSpPr>
            <p:nvPr/>
          </p:nvSpPr>
          <p:spPr bwMode="auto">
            <a:xfrm>
              <a:off x="3890" y="2800"/>
              <a:ext cx="1073" cy="251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Rectangle 36"/>
            <p:cNvSpPr>
              <a:spLocks noChangeArrowheads="1"/>
            </p:cNvSpPr>
            <p:nvPr/>
          </p:nvSpPr>
          <p:spPr bwMode="auto">
            <a:xfrm>
              <a:off x="4166" y="2839"/>
              <a:ext cx="522" cy="1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5C5"/>
                  </a:solidFill>
                  <a:latin typeface="Lucida Sans Typewriter" pitchFamily="49" charset="0"/>
                </a:rPr>
                <a:t>Player</a:t>
              </a:r>
              <a:endParaRPr lang="en-US" sz="2400" b="0">
                <a:solidFill>
                  <a:srgbClr val="0005C5"/>
                </a:solidFill>
                <a:latin typeface="Lucida Sans Typewriter" pitchFamily="49" charset="0"/>
              </a:endParaRPr>
            </a:p>
          </p:txBody>
        </p:sp>
      </p:grpSp>
      <p:sp>
        <p:nvSpPr>
          <p:cNvPr id="26646" name="Rectangle 37"/>
          <p:cNvSpPr>
            <a:spLocks noChangeArrowheads="1"/>
          </p:cNvSpPr>
          <p:nvPr/>
        </p:nvSpPr>
        <p:spPr bwMode="auto">
          <a:xfrm>
            <a:off x="6802438" y="4256088"/>
            <a:ext cx="1381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sz="2400" b="0">
              <a:latin typeface="Lucida Sans Typewriter" pitchFamily="49" charset="0"/>
            </a:endParaRPr>
          </a:p>
        </p:txBody>
      </p:sp>
      <p:sp>
        <p:nvSpPr>
          <p:cNvPr id="26647" name="Arc 38"/>
          <p:cNvSpPr>
            <a:spLocks/>
          </p:cNvSpPr>
          <p:nvPr/>
        </p:nvSpPr>
        <p:spPr bwMode="auto">
          <a:xfrm rot="18900000" flipH="1">
            <a:off x="5272088" y="2457450"/>
            <a:ext cx="1676400" cy="1676400"/>
          </a:xfrm>
          <a:custGeom>
            <a:avLst/>
            <a:gdLst>
              <a:gd name="T0" fmla="*/ 0 w 21600"/>
              <a:gd name="T1" fmla="*/ 0 h 21600"/>
              <a:gd name="T2" fmla="*/ 130107258 w 21600"/>
              <a:gd name="T3" fmla="*/ 130107258 h 21600"/>
              <a:gd name="T4" fmla="*/ 0 w 21600"/>
              <a:gd name="T5" fmla="*/ 13010725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8F8F8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Arc 39"/>
          <p:cNvSpPr>
            <a:spLocks/>
          </p:cNvSpPr>
          <p:nvPr/>
        </p:nvSpPr>
        <p:spPr bwMode="auto">
          <a:xfrm rot="18900000" flipH="1">
            <a:off x="2986088" y="2384425"/>
            <a:ext cx="762000" cy="762000"/>
          </a:xfrm>
          <a:custGeom>
            <a:avLst/>
            <a:gdLst>
              <a:gd name="T0" fmla="*/ 0 w 21600"/>
              <a:gd name="T1" fmla="*/ 0 h 21600"/>
              <a:gd name="T2" fmla="*/ 26881666 w 21600"/>
              <a:gd name="T3" fmla="*/ 26881666 h 21600"/>
              <a:gd name="T4" fmla="*/ 0 w 21600"/>
              <a:gd name="T5" fmla="*/ 2688166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8F8F8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Arc 40"/>
          <p:cNvSpPr>
            <a:spLocks/>
          </p:cNvSpPr>
          <p:nvPr/>
        </p:nvSpPr>
        <p:spPr bwMode="auto">
          <a:xfrm rot="18900000" flipH="1">
            <a:off x="304800" y="2195513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6720416 w 21600"/>
              <a:gd name="T3" fmla="*/ 6720416 h 21600"/>
              <a:gd name="T4" fmla="*/ 0 w 21600"/>
              <a:gd name="T5" fmla="*/ 672041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8F8F8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2003" y="71442"/>
            <a:ext cx="8313491" cy="608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ARENA Example:  League, Tournament and Player</a:t>
            </a:r>
          </a:p>
        </p:txBody>
      </p:sp>
      <p:sp>
        <p:nvSpPr>
          <p:cNvPr id="27651" name="Freeform 3"/>
          <p:cNvSpPr>
            <a:spLocks/>
          </p:cNvSpPr>
          <p:nvPr/>
        </p:nvSpPr>
        <p:spPr bwMode="auto">
          <a:xfrm>
            <a:off x="4987925" y="2447925"/>
            <a:ext cx="141288" cy="306388"/>
          </a:xfrm>
          <a:custGeom>
            <a:avLst/>
            <a:gdLst>
              <a:gd name="T0" fmla="*/ 0 w 89"/>
              <a:gd name="T1" fmla="*/ 141288 h 193"/>
              <a:gd name="T2" fmla="*/ 71438 w 89"/>
              <a:gd name="T3" fmla="*/ 0 h 193"/>
              <a:gd name="T4" fmla="*/ 141288 w 89"/>
              <a:gd name="T5" fmla="*/ 141288 h 193"/>
              <a:gd name="T6" fmla="*/ 71438 w 89"/>
              <a:gd name="T7" fmla="*/ 306388 h 193"/>
              <a:gd name="T8" fmla="*/ 0 w 89"/>
              <a:gd name="T9" fmla="*/ 141288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93"/>
              <a:gd name="T17" fmla="*/ 89 w 89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93">
                <a:moveTo>
                  <a:pt x="0" y="89"/>
                </a:moveTo>
                <a:lnTo>
                  <a:pt x="45" y="0"/>
                </a:lnTo>
                <a:lnTo>
                  <a:pt x="89" y="89"/>
                </a:lnTo>
                <a:lnTo>
                  <a:pt x="45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5059363" y="2732088"/>
            <a:ext cx="1587" cy="54451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819400" y="5257800"/>
            <a:ext cx="800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players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891088" y="3095625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157788" y="3095625"/>
            <a:ext cx="1257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tournaments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992563" y="2813050"/>
            <a:ext cx="1028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{ordered}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3717925" y="3295650"/>
            <a:ext cx="2871788" cy="1177925"/>
            <a:chOff x="2342" y="2076"/>
            <a:chExt cx="1690" cy="742"/>
          </a:xfrm>
        </p:grpSpPr>
        <p:grpSp>
          <p:nvGrpSpPr>
            <p:cNvPr id="27686" name="Group 10"/>
            <p:cNvGrpSpPr>
              <a:grpSpLocks/>
            </p:cNvGrpSpPr>
            <p:nvPr/>
          </p:nvGrpSpPr>
          <p:grpSpPr bwMode="auto">
            <a:xfrm>
              <a:off x="2342" y="2076"/>
              <a:ext cx="1690" cy="267"/>
              <a:chOff x="2342" y="2106"/>
              <a:chExt cx="1690" cy="267"/>
            </a:xfrm>
          </p:grpSpPr>
          <p:sp>
            <p:nvSpPr>
              <p:cNvPr id="27695" name="Rectangle 11"/>
              <p:cNvSpPr>
                <a:spLocks noChangeArrowheads="1"/>
              </p:cNvSpPr>
              <p:nvPr/>
            </p:nvSpPr>
            <p:spPr bwMode="auto">
              <a:xfrm>
                <a:off x="2342" y="2106"/>
                <a:ext cx="1690" cy="267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Rectangle 12"/>
              <p:cNvSpPr>
                <a:spLocks noChangeArrowheads="1"/>
              </p:cNvSpPr>
              <p:nvPr/>
            </p:nvSpPr>
            <p:spPr bwMode="auto">
              <a:xfrm>
                <a:off x="2827" y="2168"/>
                <a:ext cx="672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FF"/>
                    </a:solidFill>
                    <a:latin typeface="Lucida Sans Typewriter" pitchFamily="49" charset="0"/>
                  </a:rPr>
                  <a:t>Tournament</a:t>
                </a:r>
                <a:endParaRPr lang="en-US" b="0">
                  <a:solidFill>
                    <a:srgbClr val="0000FF"/>
                  </a:solidFill>
                  <a:latin typeface="Lucida Sans Typewriter" pitchFamily="49" charset="0"/>
                </a:endParaRPr>
              </a:p>
            </p:txBody>
          </p:sp>
        </p:grpSp>
        <p:grpSp>
          <p:nvGrpSpPr>
            <p:cNvPr id="27687" name="Group 13"/>
            <p:cNvGrpSpPr>
              <a:grpSpLocks/>
            </p:cNvGrpSpPr>
            <p:nvPr/>
          </p:nvGrpSpPr>
          <p:grpSpPr bwMode="auto">
            <a:xfrm>
              <a:off x="2342" y="2342"/>
              <a:ext cx="1690" cy="281"/>
              <a:chOff x="2342" y="2360"/>
              <a:chExt cx="1690" cy="281"/>
            </a:xfrm>
          </p:grpSpPr>
          <p:sp>
            <p:nvSpPr>
              <p:cNvPr id="27691" name="Rectangle 14"/>
              <p:cNvSpPr>
                <a:spLocks noChangeArrowheads="1"/>
              </p:cNvSpPr>
              <p:nvPr/>
            </p:nvSpPr>
            <p:spPr bwMode="auto">
              <a:xfrm>
                <a:off x="2342" y="2360"/>
                <a:ext cx="1690" cy="281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92" name="Group 15"/>
              <p:cNvGrpSpPr>
                <a:grpSpLocks/>
              </p:cNvGrpSpPr>
              <p:nvPr/>
            </p:nvGrpSpPr>
            <p:grpSpPr bwMode="auto">
              <a:xfrm>
                <a:off x="2400" y="2370"/>
                <a:ext cx="740" cy="263"/>
                <a:chOff x="2400" y="2380"/>
                <a:chExt cx="740" cy="263"/>
              </a:xfrm>
            </p:grpSpPr>
            <p:sp>
              <p:nvSpPr>
                <p:cNvPr id="27693" name="Rectangle 16"/>
                <p:cNvSpPr>
                  <a:spLocks noChangeArrowheads="1"/>
                </p:cNvSpPr>
                <p:nvPr/>
              </p:nvSpPr>
              <p:spPr bwMode="auto">
                <a:xfrm>
                  <a:off x="2400" y="2380"/>
                  <a:ext cx="740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+start:Date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  <p:sp>
              <p:nvSpPr>
                <p:cNvPr id="27694" name="Rectangle 17"/>
                <p:cNvSpPr>
                  <a:spLocks noChangeArrowheads="1"/>
                </p:cNvSpPr>
                <p:nvPr/>
              </p:nvSpPr>
              <p:spPr bwMode="auto">
                <a:xfrm>
                  <a:off x="2400" y="2499"/>
                  <a:ext cx="605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+end:Date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</p:grpSp>
        </p:grpSp>
        <p:grpSp>
          <p:nvGrpSpPr>
            <p:cNvPr id="27688" name="Group 18"/>
            <p:cNvGrpSpPr>
              <a:grpSpLocks/>
            </p:cNvGrpSpPr>
            <p:nvPr/>
          </p:nvGrpSpPr>
          <p:grpSpPr bwMode="auto">
            <a:xfrm>
              <a:off x="2342" y="2626"/>
              <a:ext cx="1690" cy="192"/>
              <a:chOff x="2342" y="2626"/>
              <a:chExt cx="1690" cy="192"/>
            </a:xfrm>
          </p:grpSpPr>
          <p:sp>
            <p:nvSpPr>
              <p:cNvPr id="27689" name="Rectangle 19"/>
              <p:cNvSpPr>
                <a:spLocks noChangeArrowheads="1"/>
              </p:cNvSpPr>
              <p:nvPr/>
            </p:nvSpPr>
            <p:spPr bwMode="auto">
              <a:xfrm>
                <a:off x="2342" y="2626"/>
                <a:ext cx="1690" cy="192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Rectangle 20"/>
              <p:cNvSpPr>
                <a:spLocks noChangeArrowheads="1"/>
              </p:cNvSpPr>
              <p:nvPr/>
            </p:nvSpPr>
            <p:spPr bwMode="auto">
              <a:xfrm>
                <a:off x="2401" y="2650"/>
                <a:ext cx="1547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+acceptPlayer(p:Player)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27658" name="Rectangle 21"/>
          <p:cNvSpPr>
            <a:spLocks noChangeArrowheads="1"/>
          </p:cNvSpPr>
          <p:nvPr/>
        </p:nvSpPr>
        <p:spPr bwMode="auto">
          <a:xfrm>
            <a:off x="3579813" y="1565275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27659" name="Group 22"/>
          <p:cNvGrpSpPr>
            <a:grpSpLocks/>
          </p:cNvGrpSpPr>
          <p:nvPr/>
        </p:nvGrpSpPr>
        <p:grpSpPr bwMode="auto">
          <a:xfrm>
            <a:off x="3740150" y="1247775"/>
            <a:ext cx="2873375" cy="1201738"/>
            <a:chOff x="2356" y="786"/>
            <a:chExt cx="1691" cy="757"/>
          </a:xfrm>
        </p:grpSpPr>
        <p:grpSp>
          <p:nvGrpSpPr>
            <p:cNvPr id="27675" name="Group 23"/>
            <p:cNvGrpSpPr>
              <a:grpSpLocks/>
            </p:cNvGrpSpPr>
            <p:nvPr/>
          </p:nvGrpSpPr>
          <p:grpSpPr bwMode="auto">
            <a:xfrm>
              <a:off x="2356" y="786"/>
              <a:ext cx="1691" cy="282"/>
              <a:chOff x="2356" y="816"/>
              <a:chExt cx="1691" cy="282"/>
            </a:xfrm>
          </p:grpSpPr>
          <p:sp>
            <p:nvSpPr>
              <p:cNvPr id="27684" name="Rectangle 24"/>
              <p:cNvSpPr>
                <a:spLocks noChangeArrowheads="1"/>
              </p:cNvSpPr>
              <p:nvPr/>
            </p:nvSpPr>
            <p:spPr bwMode="auto">
              <a:xfrm>
                <a:off x="2356" y="816"/>
                <a:ext cx="1691" cy="282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Rectangle 25"/>
              <p:cNvSpPr>
                <a:spLocks noChangeArrowheads="1"/>
              </p:cNvSpPr>
              <p:nvPr/>
            </p:nvSpPr>
            <p:spPr bwMode="auto">
              <a:xfrm>
                <a:off x="2985" y="885"/>
                <a:ext cx="40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FF"/>
                    </a:solidFill>
                    <a:latin typeface="Lucida Sans Typewriter" pitchFamily="49" charset="0"/>
                  </a:rPr>
                  <a:t>League</a:t>
                </a:r>
                <a:endParaRPr lang="en-US" b="0">
                  <a:solidFill>
                    <a:srgbClr val="0000FF"/>
                  </a:solidFill>
                  <a:latin typeface="Lucida Sans Typewriter" pitchFamily="49" charset="0"/>
                </a:endParaRPr>
              </a:p>
            </p:txBody>
          </p:sp>
        </p:grpSp>
        <p:grpSp>
          <p:nvGrpSpPr>
            <p:cNvPr id="27676" name="Group 26"/>
            <p:cNvGrpSpPr>
              <a:grpSpLocks/>
            </p:cNvGrpSpPr>
            <p:nvPr/>
          </p:nvGrpSpPr>
          <p:grpSpPr bwMode="auto">
            <a:xfrm>
              <a:off x="2356" y="1068"/>
              <a:ext cx="1691" cy="282"/>
              <a:chOff x="2356" y="1084"/>
              <a:chExt cx="1691" cy="282"/>
            </a:xfrm>
          </p:grpSpPr>
          <p:sp>
            <p:nvSpPr>
              <p:cNvPr id="27680" name="Rectangle 27"/>
              <p:cNvSpPr>
                <a:spLocks noChangeArrowheads="1"/>
              </p:cNvSpPr>
              <p:nvPr/>
            </p:nvSpPr>
            <p:spPr bwMode="auto">
              <a:xfrm>
                <a:off x="2356" y="1084"/>
                <a:ext cx="1691" cy="282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81" name="Group 28"/>
              <p:cNvGrpSpPr>
                <a:grpSpLocks/>
              </p:cNvGrpSpPr>
              <p:nvPr/>
            </p:nvGrpSpPr>
            <p:grpSpPr bwMode="auto">
              <a:xfrm>
                <a:off x="2408" y="1094"/>
                <a:ext cx="741" cy="262"/>
                <a:chOff x="2408" y="1105"/>
                <a:chExt cx="741" cy="262"/>
              </a:xfrm>
            </p:grpSpPr>
            <p:sp>
              <p:nvSpPr>
                <p:cNvPr id="27682" name="Rectangle 29"/>
                <p:cNvSpPr>
                  <a:spLocks noChangeArrowheads="1"/>
                </p:cNvSpPr>
                <p:nvPr/>
              </p:nvSpPr>
              <p:spPr bwMode="auto">
                <a:xfrm>
                  <a:off x="2408" y="1105"/>
                  <a:ext cx="741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+start:Date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  <p:sp>
              <p:nvSpPr>
                <p:cNvPr id="27683" name="Rectangle 30"/>
                <p:cNvSpPr>
                  <a:spLocks noChangeArrowheads="1"/>
                </p:cNvSpPr>
                <p:nvPr/>
              </p:nvSpPr>
              <p:spPr bwMode="auto">
                <a:xfrm>
                  <a:off x="2408" y="1223"/>
                  <a:ext cx="606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+end:Date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</p:grpSp>
        </p:grpSp>
        <p:grpSp>
          <p:nvGrpSpPr>
            <p:cNvPr id="27677" name="Group 31"/>
            <p:cNvGrpSpPr>
              <a:grpSpLocks/>
            </p:cNvGrpSpPr>
            <p:nvPr/>
          </p:nvGrpSpPr>
          <p:grpSpPr bwMode="auto">
            <a:xfrm>
              <a:off x="2356" y="1350"/>
              <a:ext cx="1691" cy="193"/>
              <a:chOff x="2356" y="1350"/>
              <a:chExt cx="1691" cy="193"/>
            </a:xfrm>
          </p:grpSpPr>
          <p:sp>
            <p:nvSpPr>
              <p:cNvPr id="27678" name="Rectangle 32"/>
              <p:cNvSpPr>
                <a:spLocks noChangeArrowheads="1"/>
              </p:cNvSpPr>
              <p:nvPr/>
            </p:nvSpPr>
            <p:spPr bwMode="auto">
              <a:xfrm>
                <a:off x="2356" y="1350"/>
                <a:ext cx="1691" cy="193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9" name="Rectangle 33"/>
              <p:cNvSpPr>
                <a:spLocks noChangeArrowheads="1"/>
              </p:cNvSpPr>
              <p:nvPr/>
            </p:nvSpPr>
            <p:spPr bwMode="auto">
              <a:xfrm>
                <a:off x="2411" y="1374"/>
                <a:ext cx="1278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+getActivePlayers()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27660" name="Rectangle 34"/>
          <p:cNvSpPr>
            <a:spLocks noChangeArrowheads="1"/>
          </p:cNvSpPr>
          <p:nvPr/>
        </p:nvSpPr>
        <p:spPr bwMode="auto">
          <a:xfrm>
            <a:off x="3579813" y="5614988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27661" name="Group 35"/>
          <p:cNvGrpSpPr>
            <a:grpSpLocks/>
          </p:cNvGrpSpPr>
          <p:nvPr/>
        </p:nvGrpSpPr>
        <p:grpSpPr bwMode="auto">
          <a:xfrm>
            <a:off x="3717925" y="5368925"/>
            <a:ext cx="2871788" cy="423863"/>
            <a:chOff x="2342" y="3382"/>
            <a:chExt cx="1690" cy="267"/>
          </a:xfrm>
        </p:grpSpPr>
        <p:sp>
          <p:nvSpPr>
            <p:cNvPr id="27673" name="Rectangle 36"/>
            <p:cNvSpPr>
              <a:spLocks noChangeArrowheads="1"/>
            </p:cNvSpPr>
            <p:nvPr/>
          </p:nvSpPr>
          <p:spPr bwMode="auto">
            <a:xfrm>
              <a:off x="2342" y="3382"/>
              <a:ext cx="1690" cy="267"/>
            </a:xfrm>
            <a:prstGeom prst="rect">
              <a:avLst/>
            </a:prstGeom>
            <a:solidFill>
              <a:srgbClr val="CC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Rectangle 37"/>
            <p:cNvSpPr>
              <a:spLocks noChangeArrowheads="1"/>
            </p:cNvSpPr>
            <p:nvPr/>
          </p:nvSpPr>
          <p:spPr bwMode="auto">
            <a:xfrm>
              <a:off x="2971" y="3444"/>
              <a:ext cx="403" cy="1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FF"/>
                  </a:solidFill>
                  <a:latin typeface="Lucida Sans Typewriter" pitchFamily="49" charset="0"/>
                </a:rPr>
                <a:t>Player</a:t>
              </a:r>
              <a:endParaRPr lang="en-US" b="0">
                <a:solidFill>
                  <a:srgbClr val="0000FF"/>
                </a:solidFill>
                <a:latin typeface="Lucida Sans Typewriter" pitchFamily="49" charset="0"/>
              </a:endParaRPr>
            </a:p>
          </p:txBody>
        </p:sp>
      </p:grpSp>
      <p:grpSp>
        <p:nvGrpSpPr>
          <p:cNvPr id="27662" name="Group 38"/>
          <p:cNvGrpSpPr>
            <a:grpSpLocks/>
          </p:cNvGrpSpPr>
          <p:nvPr/>
        </p:nvGrpSpPr>
        <p:grpSpPr bwMode="auto">
          <a:xfrm>
            <a:off x="3717925" y="5789613"/>
            <a:ext cx="2871788" cy="447675"/>
            <a:chOff x="2342" y="3635"/>
            <a:chExt cx="1690" cy="282"/>
          </a:xfrm>
        </p:grpSpPr>
        <p:sp>
          <p:nvSpPr>
            <p:cNvPr id="27669" name="Rectangle 39"/>
            <p:cNvSpPr>
              <a:spLocks noChangeArrowheads="1"/>
            </p:cNvSpPr>
            <p:nvPr/>
          </p:nvSpPr>
          <p:spPr bwMode="auto">
            <a:xfrm>
              <a:off x="2342" y="3635"/>
              <a:ext cx="1690" cy="282"/>
            </a:xfrm>
            <a:prstGeom prst="rect">
              <a:avLst/>
            </a:prstGeom>
            <a:solidFill>
              <a:srgbClr val="CC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70" name="Group 40"/>
            <p:cNvGrpSpPr>
              <a:grpSpLocks/>
            </p:cNvGrpSpPr>
            <p:nvPr/>
          </p:nvGrpSpPr>
          <p:grpSpPr bwMode="auto">
            <a:xfrm>
              <a:off x="2397" y="3645"/>
              <a:ext cx="874" cy="262"/>
              <a:chOff x="2397" y="3656"/>
              <a:chExt cx="874" cy="262"/>
            </a:xfrm>
          </p:grpSpPr>
          <p:sp>
            <p:nvSpPr>
              <p:cNvPr id="27671" name="Rectangle 41"/>
              <p:cNvSpPr>
                <a:spLocks noChangeArrowheads="1"/>
              </p:cNvSpPr>
              <p:nvPr/>
            </p:nvSpPr>
            <p:spPr bwMode="auto">
              <a:xfrm>
                <a:off x="2397" y="3656"/>
                <a:ext cx="808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+name:String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27672" name="Rectangle 42"/>
              <p:cNvSpPr>
                <a:spLocks noChangeArrowheads="1"/>
              </p:cNvSpPr>
              <p:nvPr/>
            </p:nvSpPr>
            <p:spPr bwMode="auto">
              <a:xfrm>
                <a:off x="2397" y="3774"/>
                <a:ext cx="874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+email:String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27663" name="Line 43"/>
          <p:cNvSpPr>
            <a:spLocks noChangeShapeType="1"/>
          </p:cNvSpPr>
          <p:nvPr/>
        </p:nvSpPr>
        <p:spPr bwMode="auto">
          <a:xfrm flipV="1">
            <a:off x="5059363" y="4479925"/>
            <a:ext cx="1587" cy="8937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Rectangle 44"/>
          <p:cNvSpPr>
            <a:spLocks noChangeArrowheads="1"/>
          </p:cNvSpPr>
          <p:nvPr/>
        </p:nvSpPr>
        <p:spPr bwMode="auto">
          <a:xfrm>
            <a:off x="4891088" y="5121275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27665" name="Rectangle 45"/>
          <p:cNvSpPr>
            <a:spLocks noChangeArrowheads="1"/>
          </p:cNvSpPr>
          <p:nvPr/>
        </p:nvSpPr>
        <p:spPr bwMode="auto">
          <a:xfrm>
            <a:off x="5157788" y="5121275"/>
            <a:ext cx="800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players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27666" name="Rectangle 46"/>
          <p:cNvSpPr>
            <a:spLocks noChangeArrowheads="1"/>
          </p:cNvSpPr>
          <p:nvPr/>
        </p:nvSpPr>
        <p:spPr bwMode="auto">
          <a:xfrm>
            <a:off x="5157788" y="4508500"/>
            <a:ext cx="1257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tournaments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27667" name="Rectangle 47"/>
          <p:cNvSpPr>
            <a:spLocks noChangeArrowheads="1"/>
          </p:cNvSpPr>
          <p:nvPr/>
        </p:nvSpPr>
        <p:spPr bwMode="auto">
          <a:xfrm>
            <a:off x="4891088" y="4508500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27668" name="Freeform 48"/>
          <p:cNvSpPr>
            <a:spLocks/>
          </p:cNvSpPr>
          <p:nvPr/>
        </p:nvSpPr>
        <p:spPr bwMode="auto">
          <a:xfrm>
            <a:off x="2587625" y="1506538"/>
            <a:ext cx="1152525" cy="4051300"/>
          </a:xfrm>
          <a:custGeom>
            <a:avLst/>
            <a:gdLst>
              <a:gd name="T0" fmla="*/ 1152525 w 726"/>
              <a:gd name="T1" fmla="*/ 0 h 2552"/>
              <a:gd name="T2" fmla="*/ 0 w 726"/>
              <a:gd name="T3" fmla="*/ 0 h 2552"/>
              <a:gd name="T4" fmla="*/ 0 w 726"/>
              <a:gd name="T5" fmla="*/ 4051300 h 2552"/>
              <a:gd name="T6" fmla="*/ 1130300 w 726"/>
              <a:gd name="T7" fmla="*/ 4051300 h 2552"/>
              <a:gd name="T8" fmla="*/ 0 60000 65536"/>
              <a:gd name="T9" fmla="*/ 0 60000 65536"/>
              <a:gd name="T10" fmla="*/ 0 60000 65536"/>
              <a:gd name="T11" fmla="*/ 0 60000 65536"/>
              <a:gd name="T12" fmla="*/ 0 w 726"/>
              <a:gd name="T13" fmla="*/ 0 h 2552"/>
              <a:gd name="T14" fmla="*/ 726 w 726"/>
              <a:gd name="T15" fmla="*/ 2552 h 2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6" h="2552">
                <a:moveTo>
                  <a:pt x="726" y="0"/>
                </a:moveTo>
                <a:lnTo>
                  <a:pt x="0" y="0"/>
                </a:lnTo>
                <a:lnTo>
                  <a:pt x="0" y="2552"/>
                </a:lnTo>
                <a:lnTo>
                  <a:pt x="712" y="2552"/>
                </a:lnTo>
              </a:path>
            </a:pathLst>
          </a:cu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Refinement with 3 additional Constraints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New constraints</a:t>
            </a:r>
          </a:p>
          <a:p>
            <a:pPr lvl="1"/>
            <a:r>
              <a:rPr lang="en-US" smtClean="0"/>
              <a:t>Tournament’s planned duration must be under one week.</a:t>
            </a:r>
          </a:p>
          <a:p>
            <a:pPr lvl="1"/>
            <a:r>
              <a:rPr lang="en-US" smtClean="0"/>
              <a:t>Players accepted in Tournament only if already registered in League. </a:t>
            </a:r>
          </a:p>
          <a:p>
            <a:pPr lvl="1"/>
            <a:r>
              <a:rPr lang="en-US" smtClean="0"/>
              <a:t>Number of active Players in League</a:t>
            </a:r>
          </a:p>
          <a:p>
            <a:pPr lvl="2"/>
            <a:r>
              <a:rPr lang="en-US" smtClean="0"/>
              <a:t>	Those that have taken part in at least one Tournament of  League.</a:t>
            </a:r>
          </a:p>
          <a:p>
            <a:endParaRPr lang="en-US" smtClean="0"/>
          </a:p>
          <a:p>
            <a:r>
              <a:rPr lang="en-US" smtClean="0"/>
              <a:t>We instantiate class diagram for specific group of instances </a:t>
            </a:r>
          </a:p>
          <a:p>
            <a:pPr lvl="1"/>
            <a:r>
              <a:rPr lang="en-US" smtClean="0"/>
              <a:t>2 Leagues</a:t>
            </a:r>
          </a:p>
          <a:p>
            <a:pPr lvl="1"/>
            <a:r>
              <a:rPr lang="en-US" smtClean="0"/>
              <a:t>2 Tournaments</a:t>
            </a:r>
          </a:p>
          <a:p>
            <a:pPr lvl="1"/>
            <a:r>
              <a:rPr lang="en-US" smtClean="0"/>
              <a:t>5 Players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29" y="71442"/>
            <a:ext cx="8810171" cy="608066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Instance Diagram:   2 Leagues, 2 Tournaments, and 5 Players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094288" y="3340100"/>
            <a:ext cx="1587" cy="4159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704850" y="3995738"/>
            <a:ext cx="1835150" cy="414337"/>
            <a:chOff x="444" y="2517"/>
            <a:chExt cx="1156" cy="261"/>
          </a:xfrm>
        </p:grpSpPr>
        <p:sp>
          <p:nvSpPr>
            <p:cNvPr id="29749" name="Rectangle 5"/>
            <p:cNvSpPr>
              <a:spLocks noChangeArrowheads="1"/>
            </p:cNvSpPr>
            <p:nvPr/>
          </p:nvSpPr>
          <p:spPr bwMode="auto">
            <a:xfrm>
              <a:off x="444" y="2517"/>
              <a:ext cx="1156" cy="26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Rectangle 6"/>
            <p:cNvSpPr>
              <a:spLocks noChangeArrowheads="1"/>
            </p:cNvSpPr>
            <p:nvPr/>
          </p:nvSpPr>
          <p:spPr bwMode="auto">
            <a:xfrm>
              <a:off x="620" y="2581"/>
              <a:ext cx="936" cy="1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sng">
                  <a:solidFill>
                    <a:srgbClr val="0005C5"/>
                  </a:solidFill>
                  <a:latin typeface="Lucida Sans Typewriter" pitchFamily="49" charset="0"/>
                </a:rPr>
                <a:t>amanda:</a:t>
              </a:r>
              <a:r>
                <a:rPr lang="en-US" sz="1500" u="sng">
                  <a:solidFill>
                    <a:srgbClr val="A81EA8"/>
                  </a:solidFill>
                  <a:latin typeface="Lucida Sans Typewriter" pitchFamily="49" charset="0"/>
                </a:rPr>
                <a:t>Player</a:t>
              </a:r>
            </a:p>
          </p:txBody>
        </p:sp>
      </p:grp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2239963" y="4454525"/>
            <a:ext cx="1835150" cy="392113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2454275" y="4545013"/>
            <a:ext cx="1485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u="sng">
                <a:solidFill>
                  <a:srgbClr val="0005C5"/>
                </a:solidFill>
                <a:latin typeface="Lucida Sans Typewriter" pitchFamily="49" charset="0"/>
              </a:rPr>
              <a:t>angela:</a:t>
            </a:r>
            <a:r>
              <a:rPr lang="en-US" sz="1500" u="sng">
                <a:solidFill>
                  <a:srgbClr val="A81EA8"/>
                </a:solidFill>
                <a:latin typeface="Lucida Sans Typewriter" pitchFamily="49" charset="0"/>
              </a:rPr>
              <a:t>Player</a:t>
            </a:r>
          </a:p>
        </p:txBody>
      </p:sp>
      <p:grpSp>
        <p:nvGrpSpPr>
          <p:cNvPr id="29703" name="Group 10"/>
          <p:cNvGrpSpPr>
            <a:grpSpLocks/>
          </p:cNvGrpSpPr>
          <p:nvPr/>
        </p:nvGrpSpPr>
        <p:grpSpPr bwMode="auto">
          <a:xfrm>
            <a:off x="3719513" y="4891088"/>
            <a:ext cx="1855787" cy="414337"/>
            <a:chOff x="2343" y="3081"/>
            <a:chExt cx="1169" cy="261"/>
          </a:xfrm>
        </p:grpSpPr>
        <p:sp>
          <p:nvSpPr>
            <p:cNvPr id="29747" name="Rectangle 11"/>
            <p:cNvSpPr>
              <a:spLocks noChangeArrowheads="1"/>
            </p:cNvSpPr>
            <p:nvPr/>
          </p:nvSpPr>
          <p:spPr bwMode="auto">
            <a:xfrm>
              <a:off x="2343" y="3081"/>
              <a:ext cx="1169" cy="26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Rectangle 12"/>
            <p:cNvSpPr>
              <a:spLocks noChangeArrowheads="1"/>
            </p:cNvSpPr>
            <p:nvPr/>
          </p:nvSpPr>
          <p:spPr bwMode="auto">
            <a:xfrm>
              <a:off x="2559" y="3145"/>
              <a:ext cx="792" cy="1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sng">
                  <a:solidFill>
                    <a:srgbClr val="0005C5"/>
                  </a:solidFill>
                  <a:latin typeface="Lucida Sans Typewriter" pitchFamily="49" charset="0"/>
                </a:rPr>
                <a:t>mark:</a:t>
              </a:r>
              <a:r>
                <a:rPr lang="en-US" sz="1500" u="sng">
                  <a:solidFill>
                    <a:srgbClr val="A81EA8"/>
                  </a:solidFill>
                  <a:latin typeface="Lucida Sans Typewriter" pitchFamily="49" charset="0"/>
                </a:rPr>
                <a:t>Player</a:t>
              </a:r>
            </a:p>
          </p:txBody>
        </p:sp>
      </p:grpSp>
      <p:grpSp>
        <p:nvGrpSpPr>
          <p:cNvPr id="29704" name="Group 13"/>
          <p:cNvGrpSpPr>
            <a:grpSpLocks/>
          </p:cNvGrpSpPr>
          <p:nvPr/>
        </p:nvGrpSpPr>
        <p:grpSpPr bwMode="auto">
          <a:xfrm>
            <a:off x="836613" y="2401888"/>
            <a:ext cx="2270125" cy="414337"/>
            <a:chOff x="527" y="1513"/>
            <a:chExt cx="1430" cy="261"/>
          </a:xfrm>
        </p:grpSpPr>
        <p:sp>
          <p:nvSpPr>
            <p:cNvPr id="29745" name="Rectangle 14"/>
            <p:cNvSpPr>
              <a:spLocks noChangeArrowheads="1"/>
            </p:cNvSpPr>
            <p:nvPr/>
          </p:nvSpPr>
          <p:spPr bwMode="auto">
            <a:xfrm>
              <a:off x="527" y="1513"/>
              <a:ext cx="1430" cy="26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Rectangle 15"/>
            <p:cNvSpPr>
              <a:spLocks noChangeArrowheads="1"/>
            </p:cNvSpPr>
            <p:nvPr/>
          </p:nvSpPr>
          <p:spPr bwMode="auto">
            <a:xfrm>
              <a:off x="673" y="1577"/>
              <a:ext cx="1224" cy="1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sng">
                  <a:solidFill>
                    <a:srgbClr val="0005C5"/>
                  </a:solidFill>
                  <a:latin typeface="Lucida Sans Typewriter" pitchFamily="49" charset="0"/>
                </a:rPr>
                <a:t>winter:</a:t>
              </a:r>
              <a:r>
                <a:rPr lang="en-US" sz="1500" u="sng">
                  <a:solidFill>
                    <a:schemeClr val="hlink"/>
                  </a:solidFill>
                  <a:latin typeface="Lucida Sans Typewriter" pitchFamily="49" charset="0"/>
                </a:rPr>
                <a:t>Tournament</a:t>
              </a:r>
            </a:p>
          </p:txBody>
        </p:sp>
      </p:grpSp>
      <p:grpSp>
        <p:nvGrpSpPr>
          <p:cNvPr id="29705" name="Group 16"/>
          <p:cNvGrpSpPr>
            <a:grpSpLocks/>
          </p:cNvGrpSpPr>
          <p:nvPr/>
        </p:nvGrpSpPr>
        <p:grpSpPr bwMode="auto">
          <a:xfrm>
            <a:off x="377825" y="1309688"/>
            <a:ext cx="2270125" cy="414337"/>
            <a:chOff x="238" y="825"/>
            <a:chExt cx="1430" cy="261"/>
          </a:xfrm>
        </p:grpSpPr>
        <p:sp>
          <p:nvSpPr>
            <p:cNvPr id="29743" name="Rectangle 17"/>
            <p:cNvSpPr>
              <a:spLocks noChangeArrowheads="1"/>
            </p:cNvSpPr>
            <p:nvPr/>
          </p:nvSpPr>
          <p:spPr bwMode="auto">
            <a:xfrm>
              <a:off x="238" y="825"/>
              <a:ext cx="1430" cy="26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Rectangle 18"/>
            <p:cNvSpPr>
              <a:spLocks noChangeArrowheads="1"/>
            </p:cNvSpPr>
            <p:nvPr/>
          </p:nvSpPr>
          <p:spPr bwMode="auto">
            <a:xfrm>
              <a:off x="417" y="889"/>
              <a:ext cx="1152" cy="1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sng">
                  <a:solidFill>
                    <a:srgbClr val="0005C5"/>
                  </a:solidFill>
                  <a:latin typeface="Lucida Sans Typewriter" pitchFamily="49" charset="0"/>
                </a:rPr>
                <a:t>tttExpert:</a:t>
              </a:r>
              <a:r>
                <a:rPr lang="en-US" sz="1500" u="sng">
                  <a:solidFill>
                    <a:srgbClr val="FF0000"/>
                  </a:solidFill>
                  <a:latin typeface="Lucida Sans Typewriter" pitchFamily="49" charset="0"/>
                </a:rPr>
                <a:t>League</a:t>
              </a:r>
            </a:p>
          </p:txBody>
        </p:sp>
      </p:grpSp>
      <p:grpSp>
        <p:nvGrpSpPr>
          <p:cNvPr id="29706" name="Group 19"/>
          <p:cNvGrpSpPr>
            <a:grpSpLocks/>
          </p:cNvGrpSpPr>
          <p:nvPr/>
        </p:nvGrpSpPr>
        <p:grpSpPr bwMode="auto">
          <a:xfrm>
            <a:off x="5226050" y="5353050"/>
            <a:ext cx="1855788" cy="414338"/>
            <a:chOff x="3292" y="3356"/>
            <a:chExt cx="1169" cy="261"/>
          </a:xfrm>
        </p:grpSpPr>
        <p:sp>
          <p:nvSpPr>
            <p:cNvPr id="29741" name="Rectangle 20"/>
            <p:cNvSpPr>
              <a:spLocks noChangeArrowheads="1"/>
            </p:cNvSpPr>
            <p:nvPr/>
          </p:nvSpPr>
          <p:spPr bwMode="auto">
            <a:xfrm>
              <a:off x="3292" y="3356"/>
              <a:ext cx="1169" cy="26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Rectangle 21"/>
            <p:cNvSpPr>
              <a:spLocks noChangeArrowheads="1"/>
            </p:cNvSpPr>
            <p:nvPr/>
          </p:nvSpPr>
          <p:spPr bwMode="auto">
            <a:xfrm>
              <a:off x="3542" y="3420"/>
              <a:ext cx="792" cy="1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sng">
                  <a:solidFill>
                    <a:srgbClr val="0005C5"/>
                  </a:solidFill>
                  <a:latin typeface="Lucida Sans Typewriter" pitchFamily="49" charset="0"/>
                </a:rPr>
                <a:t>jeff:</a:t>
              </a:r>
              <a:r>
                <a:rPr lang="en-US" sz="1500" u="sng">
                  <a:solidFill>
                    <a:srgbClr val="A81EA8"/>
                  </a:solidFill>
                  <a:latin typeface="Lucida Sans Typewriter" pitchFamily="49" charset="0"/>
                </a:rPr>
                <a:t>Player</a:t>
              </a:r>
            </a:p>
          </p:txBody>
        </p:sp>
      </p:grpSp>
      <p:grpSp>
        <p:nvGrpSpPr>
          <p:cNvPr id="29707" name="Group 22"/>
          <p:cNvGrpSpPr>
            <a:grpSpLocks/>
          </p:cNvGrpSpPr>
          <p:nvPr/>
        </p:nvGrpSpPr>
        <p:grpSpPr bwMode="auto">
          <a:xfrm>
            <a:off x="3959225" y="2438400"/>
            <a:ext cx="2271713" cy="414338"/>
            <a:chOff x="2494" y="1513"/>
            <a:chExt cx="1431" cy="261"/>
          </a:xfrm>
        </p:grpSpPr>
        <p:sp>
          <p:nvSpPr>
            <p:cNvPr id="29739" name="Rectangle 23"/>
            <p:cNvSpPr>
              <a:spLocks noChangeArrowheads="1"/>
            </p:cNvSpPr>
            <p:nvPr/>
          </p:nvSpPr>
          <p:spPr bwMode="auto">
            <a:xfrm>
              <a:off x="2494" y="1513"/>
              <a:ext cx="1431" cy="26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Rectangle 24"/>
            <p:cNvSpPr>
              <a:spLocks noChangeArrowheads="1"/>
            </p:cNvSpPr>
            <p:nvPr/>
          </p:nvSpPr>
          <p:spPr bwMode="auto">
            <a:xfrm>
              <a:off x="2707" y="1577"/>
              <a:ext cx="1080" cy="1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sng">
                  <a:solidFill>
                    <a:srgbClr val="0005C5"/>
                  </a:solidFill>
                  <a:latin typeface="Lucida Sans Typewriter" pitchFamily="49" charset="0"/>
                </a:rPr>
                <a:t>xmas:</a:t>
              </a:r>
              <a:r>
                <a:rPr lang="en-US" sz="1500" u="sng">
                  <a:solidFill>
                    <a:schemeClr val="hlink"/>
                  </a:solidFill>
                  <a:latin typeface="Lucida Sans Typewriter" pitchFamily="49" charset="0"/>
                </a:rPr>
                <a:t>Tournament</a:t>
              </a:r>
            </a:p>
          </p:txBody>
        </p:sp>
      </p:grpSp>
      <p:sp>
        <p:nvSpPr>
          <p:cNvPr id="29708" name="Rectangle 26"/>
          <p:cNvSpPr>
            <a:spLocks noChangeArrowheads="1"/>
          </p:cNvSpPr>
          <p:nvPr/>
        </p:nvSpPr>
        <p:spPr bwMode="auto">
          <a:xfrm>
            <a:off x="6318250" y="1338263"/>
            <a:ext cx="2270125" cy="414337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Rectangle 27"/>
          <p:cNvSpPr>
            <a:spLocks noChangeArrowheads="1"/>
          </p:cNvSpPr>
          <p:nvPr/>
        </p:nvSpPr>
        <p:spPr bwMode="auto">
          <a:xfrm>
            <a:off x="6400800" y="1401763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u="sng">
                <a:solidFill>
                  <a:srgbClr val="0005C5"/>
                </a:solidFill>
                <a:latin typeface="Lucida Sans Typewriter" pitchFamily="49" charset="0"/>
              </a:rPr>
              <a:t>chessNovice:</a:t>
            </a:r>
            <a:r>
              <a:rPr lang="en-US" sz="1500" u="sng">
                <a:solidFill>
                  <a:srgbClr val="FF0000"/>
                </a:solidFill>
                <a:latin typeface="Lucida Sans Typewriter" pitchFamily="49" charset="0"/>
              </a:rPr>
              <a:t>League</a:t>
            </a:r>
          </a:p>
        </p:txBody>
      </p:sp>
      <p:sp>
        <p:nvSpPr>
          <p:cNvPr id="29710" name="Freeform 28"/>
          <p:cNvSpPr>
            <a:spLocks/>
          </p:cNvSpPr>
          <p:nvPr/>
        </p:nvSpPr>
        <p:spPr bwMode="auto">
          <a:xfrm>
            <a:off x="5029200" y="3267075"/>
            <a:ext cx="130175" cy="282575"/>
          </a:xfrm>
          <a:custGeom>
            <a:avLst/>
            <a:gdLst>
              <a:gd name="T0" fmla="*/ 130175 w 82"/>
              <a:gd name="T1" fmla="*/ 130175 h 178"/>
              <a:gd name="T2" fmla="*/ 65088 w 82"/>
              <a:gd name="T3" fmla="*/ 282575 h 178"/>
              <a:gd name="T4" fmla="*/ 0 w 82"/>
              <a:gd name="T5" fmla="*/ 130175 h 178"/>
              <a:gd name="T6" fmla="*/ 65088 w 82"/>
              <a:gd name="T7" fmla="*/ 0 h 178"/>
              <a:gd name="T8" fmla="*/ 130175 w 82"/>
              <a:gd name="T9" fmla="*/ 130175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"/>
              <a:gd name="T16" fmla="*/ 0 h 178"/>
              <a:gd name="T17" fmla="*/ 82 w 82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" h="178">
                <a:moveTo>
                  <a:pt x="82" y="82"/>
                </a:moveTo>
                <a:lnTo>
                  <a:pt x="41" y="178"/>
                </a:lnTo>
                <a:lnTo>
                  <a:pt x="0" y="82"/>
                </a:lnTo>
                <a:lnTo>
                  <a:pt x="41" y="0"/>
                </a:lnTo>
                <a:lnTo>
                  <a:pt x="82" y="82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Freeform 29"/>
          <p:cNvSpPr>
            <a:spLocks/>
          </p:cNvSpPr>
          <p:nvPr/>
        </p:nvSpPr>
        <p:spPr bwMode="auto">
          <a:xfrm>
            <a:off x="1884363" y="3228975"/>
            <a:ext cx="131762" cy="282575"/>
          </a:xfrm>
          <a:custGeom>
            <a:avLst/>
            <a:gdLst>
              <a:gd name="T0" fmla="*/ 131762 w 83"/>
              <a:gd name="T1" fmla="*/ 130175 h 178"/>
              <a:gd name="T2" fmla="*/ 65087 w 83"/>
              <a:gd name="T3" fmla="*/ 282575 h 178"/>
              <a:gd name="T4" fmla="*/ 0 w 83"/>
              <a:gd name="T5" fmla="*/ 130175 h 178"/>
              <a:gd name="T6" fmla="*/ 65087 w 83"/>
              <a:gd name="T7" fmla="*/ 0 h 178"/>
              <a:gd name="T8" fmla="*/ 131762 w 83"/>
              <a:gd name="T9" fmla="*/ 130175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178"/>
              <a:gd name="T17" fmla="*/ 83 w 83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178">
                <a:moveTo>
                  <a:pt x="83" y="82"/>
                </a:moveTo>
                <a:lnTo>
                  <a:pt x="41" y="178"/>
                </a:lnTo>
                <a:lnTo>
                  <a:pt x="0" y="82"/>
                </a:lnTo>
                <a:lnTo>
                  <a:pt x="41" y="0"/>
                </a:lnTo>
                <a:lnTo>
                  <a:pt x="83" y="82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Freeform 30"/>
          <p:cNvSpPr>
            <a:spLocks/>
          </p:cNvSpPr>
          <p:nvPr/>
        </p:nvSpPr>
        <p:spPr bwMode="auto">
          <a:xfrm>
            <a:off x="3543300" y="3756025"/>
            <a:ext cx="2600325" cy="698500"/>
          </a:xfrm>
          <a:custGeom>
            <a:avLst/>
            <a:gdLst>
              <a:gd name="T0" fmla="*/ 0 w 1638"/>
              <a:gd name="T1" fmla="*/ 676275 h 440"/>
              <a:gd name="T2" fmla="*/ 0 w 1638"/>
              <a:gd name="T3" fmla="*/ 0 h 440"/>
              <a:gd name="T4" fmla="*/ 2600325 w 1638"/>
              <a:gd name="T5" fmla="*/ 0 h 440"/>
              <a:gd name="T6" fmla="*/ 2600325 w 1638"/>
              <a:gd name="T7" fmla="*/ 69850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1638"/>
              <a:gd name="T13" fmla="*/ 0 h 440"/>
              <a:gd name="T14" fmla="*/ 1638 w 1638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8" h="440">
                <a:moveTo>
                  <a:pt x="0" y="426"/>
                </a:moveTo>
                <a:lnTo>
                  <a:pt x="0" y="0"/>
                </a:lnTo>
                <a:lnTo>
                  <a:pt x="1638" y="0"/>
                </a:lnTo>
                <a:lnTo>
                  <a:pt x="1638" y="44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31"/>
          <p:cNvSpPr>
            <a:spLocks noChangeShapeType="1"/>
          </p:cNvSpPr>
          <p:nvPr/>
        </p:nvSpPr>
        <p:spPr bwMode="auto">
          <a:xfrm>
            <a:off x="4635500" y="3756025"/>
            <a:ext cx="1588" cy="11350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Line 32"/>
          <p:cNvSpPr>
            <a:spLocks noChangeShapeType="1"/>
          </p:cNvSpPr>
          <p:nvPr/>
        </p:nvSpPr>
        <p:spPr bwMode="auto">
          <a:xfrm>
            <a:off x="1949450" y="3492500"/>
            <a:ext cx="1588" cy="2635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Line 33"/>
          <p:cNvSpPr>
            <a:spLocks noChangeShapeType="1"/>
          </p:cNvSpPr>
          <p:nvPr/>
        </p:nvSpPr>
        <p:spPr bwMode="auto">
          <a:xfrm>
            <a:off x="574675" y="1943100"/>
            <a:ext cx="1588" cy="35814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Line 34"/>
          <p:cNvSpPr>
            <a:spLocks noChangeShapeType="1"/>
          </p:cNvSpPr>
          <p:nvPr/>
        </p:nvSpPr>
        <p:spPr bwMode="auto">
          <a:xfrm flipH="1">
            <a:off x="574675" y="4649788"/>
            <a:ext cx="163671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Line 35"/>
          <p:cNvSpPr>
            <a:spLocks noChangeShapeType="1"/>
          </p:cNvSpPr>
          <p:nvPr/>
        </p:nvSpPr>
        <p:spPr bwMode="auto">
          <a:xfrm flipH="1">
            <a:off x="574675" y="5087938"/>
            <a:ext cx="31448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Line 36"/>
          <p:cNvSpPr>
            <a:spLocks noChangeShapeType="1"/>
          </p:cNvSpPr>
          <p:nvPr/>
        </p:nvSpPr>
        <p:spPr bwMode="auto">
          <a:xfrm flipH="1">
            <a:off x="574675" y="5524500"/>
            <a:ext cx="46513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9" name="Line 37"/>
          <p:cNvSpPr>
            <a:spLocks noChangeShapeType="1"/>
          </p:cNvSpPr>
          <p:nvPr/>
        </p:nvSpPr>
        <p:spPr bwMode="auto">
          <a:xfrm>
            <a:off x="574675" y="4192588"/>
            <a:ext cx="1301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0" name="Line 38"/>
          <p:cNvSpPr>
            <a:spLocks noChangeShapeType="1"/>
          </p:cNvSpPr>
          <p:nvPr/>
        </p:nvSpPr>
        <p:spPr bwMode="auto">
          <a:xfrm>
            <a:off x="6143625" y="3756025"/>
            <a:ext cx="1588" cy="15716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1" name="Freeform 39"/>
          <p:cNvSpPr>
            <a:spLocks/>
          </p:cNvSpPr>
          <p:nvPr/>
        </p:nvSpPr>
        <p:spPr bwMode="auto">
          <a:xfrm>
            <a:off x="1535113" y="3756025"/>
            <a:ext cx="1616075" cy="676275"/>
          </a:xfrm>
          <a:custGeom>
            <a:avLst/>
            <a:gdLst>
              <a:gd name="T0" fmla="*/ 1616075 w 1018"/>
              <a:gd name="T1" fmla="*/ 676275 h 426"/>
              <a:gd name="T2" fmla="*/ 1616075 w 1018"/>
              <a:gd name="T3" fmla="*/ 0 h 426"/>
              <a:gd name="T4" fmla="*/ 0 w 1018"/>
              <a:gd name="T5" fmla="*/ 0 h 426"/>
              <a:gd name="T6" fmla="*/ 0 w 1018"/>
              <a:gd name="T7" fmla="*/ 239713 h 426"/>
              <a:gd name="T8" fmla="*/ 0 60000 65536"/>
              <a:gd name="T9" fmla="*/ 0 60000 65536"/>
              <a:gd name="T10" fmla="*/ 0 60000 65536"/>
              <a:gd name="T11" fmla="*/ 0 60000 65536"/>
              <a:gd name="T12" fmla="*/ 0 w 1018"/>
              <a:gd name="T13" fmla="*/ 0 h 426"/>
              <a:gd name="T14" fmla="*/ 1018 w 1018"/>
              <a:gd name="T15" fmla="*/ 426 h 4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" h="426">
                <a:moveTo>
                  <a:pt x="1018" y="426"/>
                </a:moveTo>
                <a:lnTo>
                  <a:pt x="1018" y="0"/>
                </a:lnTo>
                <a:lnTo>
                  <a:pt x="0" y="0"/>
                </a:lnTo>
                <a:lnTo>
                  <a:pt x="0" y="151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2" name="Freeform 40"/>
          <p:cNvSpPr>
            <a:spLocks/>
          </p:cNvSpPr>
          <p:nvPr/>
        </p:nvSpPr>
        <p:spPr bwMode="auto">
          <a:xfrm>
            <a:off x="1949450" y="2095500"/>
            <a:ext cx="3144838" cy="327025"/>
          </a:xfrm>
          <a:custGeom>
            <a:avLst/>
            <a:gdLst>
              <a:gd name="T0" fmla="*/ 0 w 1981"/>
              <a:gd name="T1" fmla="*/ 306388 h 206"/>
              <a:gd name="T2" fmla="*/ 0 w 1981"/>
              <a:gd name="T3" fmla="*/ 0 h 206"/>
              <a:gd name="T4" fmla="*/ 3144838 w 1981"/>
              <a:gd name="T5" fmla="*/ 0 h 206"/>
              <a:gd name="T6" fmla="*/ 3144838 w 1981"/>
              <a:gd name="T7" fmla="*/ 327025 h 206"/>
              <a:gd name="T8" fmla="*/ 0 60000 65536"/>
              <a:gd name="T9" fmla="*/ 0 60000 65536"/>
              <a:gd name="T10" fmla="*/ 0 60000 65536"/>
              <a:gd name="T11" fmla="*/ 0 60000 65536"/>
              <a:gd name="T12" fmla="*/ 0 w 1981"/>
              <a:gd name="T13" fmla="*/ 0 h 206"/>
              <a:gd name="T14" fmla="*/ 1981 w 1981"/>
              <a:gd name="T15" fmla="*/ 206 h 2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1" h="206">
                <a:moveTo>
                  <a:pt x="0" y="193"/>
                </a:moveTo>
                <a:lnTo>
                  <a:pt x="0" y="0"/>
                </a:lnTo>
                <a:lnTo>
                  <a:pt x="1981" y="0"/>
                </a:lnTo>
                <a:lnTo>
                  <a:pt x="1981" y="206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3" name="Line 41"/>
          <p:cNvSpPr>
            <a:spLocks noChangeShapeType="1"/>
          </p:cNvSpPr>
          <p:nvPr/>
        </p:nvSpPr>
        <p:spPr bwMode="auto">
          <a:xfrm flipV="1">
            <a:off x="1949450" y="1981200"/>
            <a:ext cx="0" cy="1143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4" name="Freeform 42"/>
          <p:cNvSpPr>
            <a:spLocks/>
          </p:cNvSpPr>
          <p:nvPr/>
        </p:nvSpPr>
        <p:spPr bwMode="auto">
          <a:xfrm>
            <a:off x="7583488" y="1752600"/>
            <a:ext cx="131762" cy="306388"/>
          </a:xfrm>
          <a:custGeom>
            <a:avLst/>
            <a:gdLst>
              <a:gd name="T0" fmla="*/ 131762 w 83"/>
              <a:gd name="T1" fmla="*/ 153988 h 193"/>
              <a:gd name="T2" fmla="*/ 66675 w 83"/>
              <a:gd name="T3" fmla="*/ 306388 h 193"/>
              <a:gd name="T4" fmla="*/ 0 w 83"/>
              <a:gd name="T5" fmla="*/ 153988 h 193"/>
              <a:gd name="T6" fmla="*/ 66675 w 83"/>
              <a:gd name="T7" fmla="*/ 0 h 193"/>
              <a:gd name="T8" fmla="*/ 131762 w 83"/>
              <a:gd name="T9" fmla="*/ 153988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193"/>
              <a:gd name="T17" fmla="*/ 83 w 83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193">
                <a:moveTo>
                  <a:pt x="83" y="97"/>
                </a:moveTo>
                <a:lnTo>
                  <a:pt x="42" y="193"/>
                </a:lnTo>
                <a:lnTo>
                  <a:pt x="0" y="97"/>
                </a:lnTo>
                <a:lnTo>
                  <a:pt x="42" y="0"/>
                </a:lnTo>
                <a:lnTo>
                  <a:pt x="83" y="97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5" name="Line 43"/>
          <p:cNvSpPr>
            <a:spLocks noChangeShapeType="1"/>
          </p:cNvSpPr>
          <p:nvPr/>
        </p:nvSpPr>
        <p:spPr bwMode="auto">
          <a:xfrm>
            <a:off x="7650163" y="2036763"/>
            <a:ext cx="0" cy="39354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6" name="Rectangle 44"/>
          <p:cNvSpPr>
            <a:spLocks noChangeArrowheads="1"/>
          </p:cNvSpPr>
          <p:nvPr/>
        </p:nvSpPr>
        <p:spPr bwMode="auto">
          <a:xfrm>
            <a:off x="917575" y="2827338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start=Dec 21</a:t>
            </a:r>
            <a:endParaRPr lang="en-US" sz="1500" b="0">
              <a:latin typeface="Lucida Sans Typewriter" pitchFamily="49" charset="0"/>
            </a:endParaRPr>
          </a:p>
        </p:txBody>
      </p:sp>
      <p:sp>
        <p:nvSpPr>
          <p:cNvPr id="29727" name="Rectangle 45"/>
          <p:cNvSpPr>
            <a:spLocks noChangeArrowheads="1"/>
          </p:cNvSpPr>
          <p:nvPr/>
        </p:nvSpPr>
        <p:spPr bwMode="auto">
          <a:xfrm>
            <a:off x="917575" y="3001963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end=Dec 22</a:t>
            </a:r>
            <a:endParaRPr lang="en-US" sz="1500" b="0">
              <a:latin typeface="Lucida Sans Typewriter" pitchFamily="49" charset="0"/>
            </a:endParaRPr>
          </a:p>
        </p:txBody>
      </p:sp>
      <p:sp>
        <p:nvSpPr>
          <p:cNvPr id="29728" name="Rectangle 46"/>
          <p:cNvSpPr>
            <a:spLocks noChangeArrowheads="1"/>
          </p:cNvSpPr>
          <p:nvPr/>
        </p:nvSpPr>
        <p:spPr bwMode="auto">
          <a:xfrm>
            <a:off x="836613" y="2816225"/>
            <a:ext cx="2270125" cy="412750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729" name="Group 47"/>
          <p:cNvGrpSpPr>
            <a:grpSpLocks/>
          </p:cNvGrpSpPr>
          <p:nvPr/>
        </p:nvGrpSpPr>
        <p:grpSpPr bwMode="auto">
          <a:xfrm>
            <a:off x="3959225" y="2852738"/>
            <a:ext cx="2271713" cy="415925"/>
            <a:chOff x="2494" y="1789"/>
            <a:chExt cx="1431" cy="262"/>
          </a:xfrm>
        </p:grpSpPr>
        <p:grpSp>
          <p:nvGrpSpPr>
            <p:cNvPr id="29735" name="Group 48"/>
            <p:cNvGrpSpPr>
              <a:grpSpLocks/>
            </p:cNvGrpSpPr>
            <p:nvPr/>
          </p:nvGrpSpPr>
          <p:grpSpPr bwMode="auto">
            <a:xfrm>
              <a:off x="2554" y="1797"/>
              <a:ext cx="864" cy="254"/>
              <a:chOff x="2554" y="1781"/>
              <a:chExt cx="864" cy="254"/>
            </a:xfrm>
          </p:grpSpPr>
          <p:sp>
            <p:nvSpPr>
              <p:cNvPr id="29737" name="Rectangle 49"/>
              <p:cNvSpPr>
                <a:spLocks noChangeArrowheads="1"/>
              </p:cNvSpPr>
              <p:nvPr/>
            </p:nvSpPr>
            <p:spPr bwMode="auto">
              <a:xfrm>
                <a:off x="2554" y="1781"/>
                <a:ext cx="864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5C5"/>
                    </a:solidFill>
                    <a:latin typeface="Lucida Sans Typewriter" pitchFamily="49" charset="0"/>
                  </a:rPr>
                  <a:t>start=Dec 23</a:t>
                </a:r>
              </a:p>
            </p:txBody>
          </p:sp>
          <p:sp>
            <p:nvSpPr>
              <p:cNvPr id="29738" name="Rectangle 50"/>
              <p:cNvSpPr>
                <a:spLocks noChangeArrowheads="1"/>
              </p:cNvSpPr>
              <p:nvPr/>
            </p:nvSpPr>
            <p:spPr bwMode="auto">
              <a:xfrm>
                <a:off x="2554" y="1891"/>
                <a:ext cx="720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5C5"/>
                    </a:solidFill>
                    <a:latin typeface="Lucida Sans Typewriter" pitchFamily="49" charset="0"/>
                  </a:rPr>
                  <a:t>end=Dec 25</a:t>
                </a:r>
              </a:p>
            </p:txBody>
          </p:sp>
        </p:grpSp>
        <p:sp>
          <p:nvSpPr>
            <p:cNvPr id="29736" name="Rectangle 51"/>
            <p:cNvSpPr>
              <a:spLocks noChangeArrowheads="1"/>
            </p:cNvSpPr>
            <p:nvPr/>
          </p:nvSpPr>
          <p:spPr bwMode="auto">
            <a:xfrm>
              <a:off x="2494" y="1789"/>
              <a:ext cx="1431" cy="262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30" name="Freeform 52"/>
          <p:cNvSpPr>
            <a:spLocks/>
          </p:cNvSpPr>
          <p:nvPr/>
        </p:nvSpPr>
        <p:spPr bwMode="auto">
          <a:xfrm>
            <a:off x="508000" y="1722438"/>
            <a:ext cx="131763" cy="304800"/>
          </a:xfrm>
          <a:custGeom>
            <a:avLst/>
            <a:gdLst>
              <a:gd name="T0" fmla="*/ 131763 w 83"/>
              <a:gd name="T1" fmla="*/ 152400 h 192"/>
              <a:gd name="T2" fmla="*/ 66675 w 83"/>
              <a:gd name="T3" fmla="*/ 304800 h 192"/>
              <a:gd name="T4" fmla="*/ 0 w 83"/>
              <a:gd name="T5" fmla="*/ 152400 h 192"/>
              <a:gd name="T6" fmla="*/ 66675 w 83"/>
              <a:gd name="T7" fmla="*/ 0 h 192"/>
              <a:gd name="T8" fmla="*/ 131763 w 83"/>
              <a:gd name="T9" fmla="*/ 15240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192"/>
              <a:gd name="T17" fmla="*/ 83 w 83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192">
                <a:moveTo>
                  <a:pt x="83" y="96"/>
                </a:moveTo>
                <a:lnTo>
                  <a:pt x="42" y="192"/>
                </a:lnTo>
                <a:lnTo>
                  <a:pt x="0" y="96"/>
                </a:lnTo>
                <a:lnTo>
                  <a:pt x="42" y="0"/>
                </a:lnTo>
                <a:lnTo>
                  <a:pt x="83" y="96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731" name="Group 53"/>
          <p:cNvGrpSpPr>
            <a:grpSpLocks/>
          </p:cNvGrpSpPr>
          <p:nvPr/>
        </p:nvGrpSpPr>
        <p:grpSpPr bwMode="auto">
          <a:xfrm>
            <a:off x="6732588" y="5972175"/>
            <a:ext cx="1855787" cy="392113"/>
            <a:chOff x="4241" y="3645"/>
            <a:chExt cx="1169" cy="247"/>
          </a:xfrm>
        </p:grpSpPr>
        <p:sp>
          <p:nvSpPr>
            <p:cNvPr id="29733" name="Rectangle 54"/>
            <p:cNvSpPr>
              <a:spLocks noChangeArrowheads="1"/>
            </p:cNvSpPr>
            <p:nvPr/>
          </p:nvSpPr>
          <p:spPr bwMode="auto">
            <a:xfrm>
              <a:off x="4241" y="3645"/>
              <a:ext cx="1169" cy="247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Rectangle 55"/>
            <p:cNvSpPr>
              <a:spLocks noChangeArrowheads="1"/>
            </p:cNvSpPr>
            <p:nvPr/>
          </p:nvSpPr>
          <p:spPr bwMode="auto">
            <a:xfrm>
              <a:off x="4491" y="3702"/>
              <a:ext cx="864" cy="1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sng">
                  <a:solidFill>
                    <a:srgbClr val="0005C5"/>
                  </a:solidFill>
                  <a:latin typeface="Lucida Sans Typewriter" pitchFamily="49" charset="0"/>
                </a:rPr>
                <a:t>james:</a:t>
              </a:r>
              <a:r>
                <a:rPr lang="en-US" sz="1500" u="sng">
                  <a:solidFill>
                    <a:srgbClr val="A81EA8"/>
                  </a:solidFill>
                  <a:latin typeface="Lucida Sans Typewriter" pitchFamily="49" charset="0"/>
                </a:rPr>
                <a:t>Player</a:t>
              </a:r>
            </a:p>
          </p:txBody>
        </p:sp>
      </p:grpSp>
      <p:sp>
        <p:nvSpPr>
          <p:cNvPr id="29732" name="Freeform 56"/>
          <p:cNvSpPr>
            <a:spLocks/>
          </p:cNvSpPr>
          <p:nvPr/>
        </p:nvSpPr>
        <p:spPr bwMode="auto">
          <a:xfrm>
            <a:off x="1885950" y="1724025"/>
            <a:ext cx="131763" cy="284163"/>
          </a:xfrm>
          <a:custGeom>
            <a:avLst/>
            <a:gdLst>
              <a:gd name="T0" fmla="*/ 131763 w 83"/>
              <a:gd name="T1" fmla="*/ 131763 h 179"/>
              <a:gd name="T2" fmla="*/ 65088 w 83"/>
              <a:gd name="T3" fmla="*/ 284163 h 179"/>
              <a:gd name="T4" fmla="*/ 0 w 83"/>
              <a:gd name="T5" fmla="*/ 131763 h 179"/>
              <a:gd name="T6" fmla="*/ 65088 w 83"/>
              <a:gd name="T7" fmla="*/ 0 h 179"/>
              <a:gd name="T8" fmla="*/ 131763 w 83"/>
              <a:gd name="T9" fmla="*/ 131763 h 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179"/>
              <a:gd name="T17" fmla="*/ 83 w 83"/>
              <a:gd name="T18" fmla="*/ 179 h 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179">
                <a:moveTo>
                  <a:pt x="83" y="83"/>
                </a:moveTo>
                <a:lnTo>
                  <a:pt x="41" y="179"/>
                </a:lnTo>
                <a:lnTo>
                  <a:pt x="0" y="83"/>
                </a:lnTo>
                <a:lnTo>
                  <a:pt x="41" y="0"/>
                </a:lnTo>
                <a:lnTo>
                  <a:pt x="83" y="83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OCL Operations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00233"/>
              </p:ext>
            </p:extLst>
          </p:nvPr>
        </p:nvGraphicFramePr>
        <p:xfrm>
          <a:off x="177800" y="1417639"/>
          <a:ext cx="8636000" cy="4114800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2616200"/>
                <a:gridCol w="60198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endParaRPr lang="en-US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Size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elements</a:t>
                      </a:r>
                      <a:r>
                        <a:rPr lang="en-US" sz="1600" baseline="0" dirty="0" smtClean="0"/>
                        <a:t> in collection</a:t>
                      </a:r>
                      <a:endParaRPr 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Includes (object)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if object is in collection</a:t>
                      </a:r>
                      <a:endParaRPr 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Select (expression)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Collection with elements from  original for which expression </a:t>
                      </a:r>
                      <a:endParaRPr 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Union (collection)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/>
                        <a:t>Collection containing elements from both original</a:t>
                      </a:r>
                      <a:r>
                        <a:rPr lang="en-US" sz="1600" baseline="0" dirty="0" smtClean="0"/>
                        <a:t> and parameter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Intersection (collection)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/>
                        <a:t>Collection containing only elements that are in both original and parameter</a:t>
                      </a:r>
                      <a:endParaRPr 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asSet</a:t>
                      </a:r>
                      <a:r>
                        <a:rPr lang="en-US" sz="1800" dirty="0" smtClean="0"/>
                        <a:t> (collection)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Set containing each element of collection.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Specifying the Model Constraints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Local attribute navigation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Directly related class navigation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1748" name="Freeform 5"/>
          <p:cNvSpPr>
            <a:spLocks/>
          </p:cNvSpPr>
          <p:nvPr/>
        </p:nvSpPr>
        <p:spPr bwMode="auto">
          <a:xfrm>
            <a:off x="7604125" y="2447925"/>
            <a:ext cx="128588" cy="306388"/>
          </a:xfrm>
          <a:custGeom>
            <a:avLst/>
            <a:gdLst>
              <a:gd name="T0" fmla="*/ 0 w 89"/>
              <a:gd name="T1" fmla="*/ 141288 h 193"/>
              <a:gd name="T2" fmla="*/ 65016 w 89"/>
              <a:gd name="T3" fmla="*/ 0 h 193"/>
              <a:gd name="T4" fmla="*/ 128588 w 89"/>
              <a:gd name="T5" fmla="*/ 141288 h 193"/>
              <a:gd name="T6" fmla="*/ 65016 w 89"/>
              <a:gd name="T7" fmla="*/ 306388 h 193"/>
              <a:gd name="T8" fmla="*/ 0 w 89"/>
              <a:gd name="T9" fmla="*/ 141288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93"/>
              <a:gd name="T17" fmla="*/ 89 w 89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93">
                <a:moveTo>
                  <a:pt x="0" y="89"/>
                </a:moveTo>
                <a:lnTo>
                  <a:pt x="45" y="0"/>
                </a:lnTo>
                <a:lnTo>
                  <a:pt x="89" y="89"/>
                </a:lnTo>
                <a:lnTo>
                  <a:pt x="45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 flipV="1">
            <a:off x="7669213" y="2732088"/>
            <a:ext cx="1587" cy="54451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5507038" y="5257800"/>
            <a:ext cx="800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players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7516813" y="3095625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7758113" y="3095625"/>
            <a:ext cx="1257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tournaments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6692900" y="2813050"/>
            <a:ext cx="10302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{ordered}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1754" name="Group 11"/>
          <p:cNvGrpSpPr>
            <a:grpSpLocks/>
          </p:cNvGrpSpPr>
          <p:nvPr/>
        </p:nvGrpSpPr>
        <p:grpSpPr bwMode="auto">
          <a:xfrm>
            <a:off x="6443663" y="3295650"/>
            <a:ext cx="2592387" cy="1177925"/>
            <a:chOff x="2342" y="2076"/>
            <a:chExt cx="1690" cy="742"/>
          </a:xfrm>
        </p:grpSpPr>
        <p:grpSp>
          <p:nvGrpSpPr>
            <p:cNvPr id="31791" name="Group 12"/>
            <p:cNvGrpSpPr>
              <a:grpSpLocks/>
            </p:cNvGrpSpPr>
            <p:nvPr/>
          </p:nvGrpSpPr>
          <p:grpSpPr bwMode="auto">
            <a:xfrm>
              <a:off x="2342" y="2076"/>
              <a:ext cx="1690" cy="267"/>
              <a:chOff x="2342" y="2106"/>
              <a:chExt cx="1690" cy="267"/>
            </a:xfrm>
          </p:grpSpPr>
          <p:sp>
            <p:nvSpPr>
              <p:cNvPr id="31800" name="Rectangle 13"/>
              <p:cNvSpPr>
                <a:spLocks noChangeArrowheads="1"/>
              </p:cNvSpPr>
              <p:nvPr/>
            </p:nvSpPr>
            <p:spPr bwMode="auto">
              <a:xfrm>
                <a:off x="2342" y="2106"/>
                <a:ext cx="1690" cy="267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1" name="Rectangle 14"/>
              <p:cNvSpPr>
                <a:spLocks noChangeArrowheads="1"/>
              </p:cNvSpPr>
              <p:nvPr/>
            </p:nvSpPr>
            <p:spPr bwMode="auto">
              <a:xfrm>
                <a:off x="2823" y="2168"/>
                <a:ext cx="745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Tournament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  <p:grpSp>
          <p:nvGrpSpPr>
            <p:cNvPr id="31792" name="Group 15"/>
            <p:cNvGrpSpPr>
              <a:grpSpLocks/>
            </p:cNvGrpSpPr>
            <p:nvPr/>
          </p:nvGrpSpPr>
          <p:grpSpPr bwMode="auto">
            <a:xfrm>
              <a:off x="2342" y="2342"/>
              <a:ext cx="1690" cy="281"/>
              <a:chOff x="2342" y="2360"/>
              <a:chExt cx="1690" cy="281"/>
            </a:xfrm>
          </p:grpSpPr>
          <p:sp>
            <p:nvSpPr>
              <p:cNvPr id="31796" name="Rectangle 16"/>
              <p:cNvSpPr>
                <a:spLocks noChangeArrowheads="1"/>
              </p:cNvSpPr>
              <p:nvPr/>
            </p:nvSpPr>
            <p:spPr bwMode="auto">
              <a:xfrm>
                <a:off x="2342" y="2360"/>
                <a:ext cx="1690" cy="281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97" name="Group 17"/>
              <p:cNvGrpSpPr>
                <a:grpSpLocks/>
              </p:cNvGrpSpPr>
              <p:nvPr/>
            </p:nvGrpSpPr>
            <p:grpSpPr bwMode="auto">
              <a:xfrm>
                <a:off x="2400" y="2370"/>
                <a:ext cx="819" cy="263"/>
                <a:chOff x="2400" y="2380"/>
                <a:chExt cx="819" cy="263"/>
              </a:xfrm>
            </p:grpSpPr>
            <p:sp>
              <p:nvSpPr>
                <p:cNvPr id="31798" name="Rectangle 18"/>
                <p:cNvSpPr>
                  <a:spLocks noChangeArrowheads="1"/>
                </p:cNvSpPr>
                <p:nvPr/>
              </p:nvSpPr>
              <p:spPr bwMode="auto">
                <a:xfrm>
                  <a:off x="2400" y="2380"/>
                  <a:ext cx="819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+start:Date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  <p:sp>
              <p:nvSpPr>
                <p:cNvPr id="31799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2499"/>
                  <a:ext cx="670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+end:Date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</p:grpSp>
        </p:grpSp>
        <p:grpSp>
          <p:nvGrpSpPr>
            <p:cNvPr id="31793" name="Group 20"/>
            <p:cNvGrpSpPr>
              <a:grpSpLocks/>
            </p:cNvGrpSpPr>
            <p:nvPr/>
          </p:nvGrpSpPr>
          <p:grpSpPr bwMode="auto">
            <a:xfrm>
              <a:off x="2342" y="2626"/>
              <a:ext cx="1690" cy="192"/>
              <a:chOff x="2342" y="2626"/>
              <a:chExt cx="1690" cy="192"/>
            </a:xfrm>
          </p:grpSpPr>
          <p:sp>
            <p:nvSpPr>
              <p:cNvPr id="31794" name="Rectangle 21"/>
              <p:cNvSpPr>
                <a:spLocks noChangeArrowheads="1"/>
              </p:cNvSpPr>
              <p:nvPr/>
            </p:nvSpPr>
            <p:spPr bwMode="auto">
              <a:xfrm>
                <a:off x="2342" y="2626"/>
                <a:ext cx="1690" cy="192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5" name="Rectangle 22"/>
              <p:cNvSpPr>
                <a:spLocks noChangeArrowheads="1"/>
              </p:cNvSpPr>
              <p:nvPr/>
            </p:nvSpPr>
            <p:spPr bwMode="auto">
              <a:xfrm>
                <a:off x="2404" y="2650"/>
                <a:ext cx="1605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</a:t>
                </a:r>
                <a:r>
                  <a:rPr lang="en-US" sz="1400" b="0">
                    <a:solidFill>
                      <a:srgbClr val="000000"/>
                    </a:solidFill>
                    <a:latin typeface="Lucida Sans Typewriter" pitchFamily="49" charset="0"/>
                  </a:rPr>
                  <a:t>acceptPlayer(p:Player</a:t>
                </a:r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)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31755" name="Rectangle 23"/>
          <p:cNvSpPr>
            <a:spLocks noChangeArrowheads="1"/>
          </p:cNvSpPr>
          <p:nvPr/>
        </p:nvSpPr>
        <p:spPr bwMode="auto">
          <a:xfrm>
            <a:off x="6316663" y="1565275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1756" name="Group 24"/>
          <p:cNvGrpSpPr>
            <a:grpSpLocks/>
          </p:cNvGrpSpPr>
          <p:nvPr/>
        </p:nvGrpSpPr>
        <p:grpSpPr bwMode="auto">
          <a:xfrm>
            <a:off x="6462713" y="1247775"/>
            <a:ext cx="2454275" cy="1201738"/>
            <a:chOff x="2356" y="786"/>
            <a:chExt cx="1691" cy="757"/>
          </a:xfrm>
        </p:grpSpPr>
        <p:grpSp>
          <p:nvGrpSpPr>
            <p:cNvPr id="31780" name="Group 25"/>
            <p:cNvGrpSpPr>
              <a:grpSpLocks/>
            </p:cNvGrpSpPr>
            <p:nvPr/>
          </p:nvGrpSpPr>
          <p:grpSpPr bwMode="auto">
            <a:xfrm>
              <a:off x="2356" y="786"/>
              <a:ext cx="1691" cy="282"/>
              <a:chOff x="2356" y="816"/>
              <a:chExt cx="1691" cy="282"/>
            </a:xfrm>
          </p:grpSpPr>
          <p:sp>
            <p:nvSpPr>
              <p:cNvPr id="31789" name="Rectangle 26"/>
              <p:cNvSpPr>
                <a:spLocks noChangeArrowheads="1"/>
              </p:cNvSpPr>
              <p:nvPr/>
            </p:nvSpPr>
            <p:spPr bwMode="auto">
              <a:xfrm>
                <a:off x="2356" y="816"/>
                <a:ext cx="1691" cy="282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0" name="Rectangle 27"/>
              <p:cNvSpPr>
                <a:spLocks noChangeArrowheads="1"/>
              </p:cNvSpPr>
              <p:nvPr/>
            </p:nvSpPr>
            <p:spPr bwMode="auto">
              <a:xfrm>
                <a:off x="2985" y="885"/>
                <a:ext cx="47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League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  <p:grpSp>
          <p:nvGrpSpPr>
            <p:cNvPr id="31781" name="Group 28"/>
            <p:cNvGrpSpPr>
              <a:grpSpLocks/>
            </p:cNvGrpSpPr>
            <p:nvPr/>
          </p:nvGrpSpPr>
          <p:grpSpPr bwMode="auto">
            <a:xfrm>
              <a:off x="2356" y="1068"/>
              <a:ext cx="1691" cy="282"/>
              <a:chOff x="2356" y="1084"/>
              <a:chExt cx="1691" cy="282"/>
            </a:xfrm>
          </p:grpSpPr>
          <p:sp>
            <p:nvSpPr>
              <p:cNvPr id="31785" name="Rectangle 29"/>
              <p:cNvSpPr>
                <a:spLocks noChangeArrowheads="1"/>
              </p:cNvSpPr>
              <p:nvPr/>
            </p:nvSpPr>
            <p:spPr bwMode="auto">
              <a:xfrm>
                <a:off x="2356" y="1084"/>
                <a:ext cx="1691" cy="282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86" name="Group 30"/>
              <p:cNvGrpSpPr>
                <a:grpSpLocks/>
              </p:cNvGrpSpPr>
              <p:nvPr/>
            </p:nvGrpSpPr>
            <p:grpSpPr bwMode="auto">
              <a:xfrm>
                <a:off x="2408" y="1094"/>
                <a:ext cx="867" cy="262"/>
                <a:chOff x="2408" y="1105"/>
                <a:chExt cx="867" cy="262"/>
              </a:xfrm>
            </p:grpSpPr>
            <p:sp>
              <p:nvSpPr>
                <p:cNvPr id="31787" name="Rectangle 31"/>
                <p:cNvSpPr>
                  <a:spLocks noChangeArrowheads="1"/>
                </p:cNvSpPr>
                <p:nvPr/>
              </p:nvSpPr>
              <p:spPr bwMode="auto">
                <a:xfrm>
                  <a:off x="2408" y="1105"/>
                  <a:ext cx="867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+start:Date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  <p:sp>
              <p:nvSpPr>
                <p:cNvPr id="31788" name="Rectangle 32"/>
                <p:cNvSpPr>
                  <a:spLocks noChangeArrowheads="1"/>
                </p:cNvSpPr>
                <p:nvPr/>
              </p:nvSpPr>
              <p:spPr bwMode="auto">
                <a:xfrm>
                  <a:off x="2408" y="1223"/>
                  <a:ext cx="709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+end:Date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</p:grpSp>
        </p:grpSp>
        <p:grpSp>
          <p:nvGrpSpPr>
            <p:cNvPr id="31782" name="Group 33"/>
            <p:cNvGrpSpPr>
              <a:grpSpLocks/>
            </p:cNvGrpSpPr>
            <p:nvPr/>
          </p:nvGrpSpPr>
          <p:grpSpPr bwMode="auto">
            <a:xfrm>
              <a:off x="2356" y="1350"/>
              <a:ext cx="1691" cy="193"/>
              <a:chOff x="2356" y="1350"/>
              <a:chExt cx="1691" cy="193"/>
            </a:xfrm>
          </p:grpSpPr>
          <p:sp>
            <p:nvSpPr>
              <p:cNvPr id="31783" name="Rectangle 34"/>
              <p:cNvSpPr>
                <a:spLocks noChangeArrowheads="1"/>
              </p:cNvSpPr>
              <p:nvPr/>
            </p:nvSpPr>
            <p:spPr bwMode="auto">
              <a:xfrm>
                <a:off x="2356" y="1350"/>
                <a:ext cx="1691" cy="193"/>
              </a:xfrm>
              <a:prstGeom prst="rect">
                <a:avLst/>
              </a:prstGeom>
              <a:solidFill>
                <a:srgbClr val="CC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4" name="Rectangle 35"/>
              <p:cNvSpPr>
                <a:spLocks noChangeArrowheads="1"/>
              </p:cNvSpPr>
              <p:nvPr/>
            </p:nvSpPr>
            <p:spPr bwMode="auto">
              <a:xfrm>
                <a:off x="2408" y="1374"/>
                <a:ext cx="1497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+getActivePlayers()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31757" name="Rectangle 36"/>
          <p:cNvSpPr>
            <a:spLocks noChangeArrowheads="1"/>
          </p:cNvSpPr>
          <p:nvPr/>
        </p:nvSpPr>
        <p:spPr bwMode="auto">
          <a:xfrm>
            <a:off x="6316663" y="5614988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1758" name="Group 37"/>
          <p:cNvGrpSpPr>
            <a:grpSpLocks/>
          </p:cNvGrpSpPr>
          <p:nvPr/>
        </p:nvGrpSpPr>
        <p:grpSpPr bwMode="auto">
          <a:xfrm>
            <a:off x="6443663" y="5368925"/>
            <a:ext cx="2451100" cy="423863"/>
            <a:chOff x="2342" y="3382"/>
            <a:chExt cx="1690" cy="267"/>
          </a:xfrm>
        </p:grpSpPr>
        <p:sp>
          <p:nvSpPr>
            <p:cNvPr id="31778" name="Rectangle 38"/>
            <p:cNvSpPr>
              <a:spLocks noChangeArrowheads="1"/>
            </p:cNvSpPr>
            <p:nvPr/>
          </p:nvSpPr>
          <p:spPr bwMode="auto">
            <a:xfrm>
              <a:off x="2342" y="3382"/>
              <a:ext cx="1690" cy="267"/>
            </a:xfrm>
            <a:prstGeom prst="rect">
              <a:avLst/>
            </a:prstGeom>
            <a:solidFill>
              <a:srgbClr val="CC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Rectangle 39"/>
            <p:cNvSpPr>
              <a:spLocks noChangeArrowheads="1"/>
            </p:cNvSpPr>
            <p:nvPr/>
          </p:nvSpPr>
          <p:spPr bwMode="auto">
            <a:xfrm>
              <a:off x="2972" y="3444"/>
              <a:ext cx="473" cy="1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pitchFamily="49" charset="0"/>
                </a:rPr>
                <a:t>Player</a:t>
              </a:r>
              <a:endParaRPr lang="en-US" b="0">
                <a:latin typeface="Lucida Sans Typewriter" pitchFamily="49" charset="0"/>
              </a:endParaRPr>
            </a:p>
          </p:txBody>
        </p:sp>
      </p:grpSp>
      <p:grpSp>
        <p:nvGrpSpPr>
          <p:cNvPr id="31759" name="Group 40"/>
          <p:cNvGrpSpPr>
            <a:grpSpLocks/>
          </p:cNvGrpSpPr>
          <p:nvPr/>
        </p:nvGrpSpPr>
        <p:grpSpPr bwMode="auto">
          <a:xfrm>
            <a:off x="6443663" y="5789613"/>
            <a:ext cx="2451100" cy="447675"/>
            <a:chOff x="2342" y="3635"/>
            <a:chExt cx="1690" cy="282"/>
          </a:xfrm>
        </p:grpSpPr>
        <p:sp>
          <p:nvSpPr>
            <p:cNvPr id="31774" name="Rectangle 41"/>
            <p:cNvSpPr>
              <a:spLocks noChangeArrowheads="1"/>
            </p:cNvSpPr>
            <p:nvPr/>
          </p:nvSpPr>
          <p:spPr bwMode="auto">
            <a:xfrm>
              <a:off x="2342" y="3635"/>
              <a:ext cx="1690" cy="282"/>
            </a:xfrm>
            <a:prstGeom prst="rect">
              <a:avLst/>
            </a:prstGeom>
            <a:solidFill>
              <a:srgbClr val="CC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75" name="Group 42"/>
            <p:cNvGrpSpPr>
              <a:grpSpLocks/>
            </p:cNvGrpSpPr>
            <p:nvPr/>
          </p:nvGrpSpPr>
          <p:grpSpPr bwMode="auto">
            <a:xfrm>
              <a:off x="2395" y="3645"/>
              <a:ext cx="1024" cy="262"/>
              <a:chOff x="2395" y="3656"/>
              <a:chExt cx="1024" cy="262"/>
            </a:xfrm>
          </p:grpSpPr>
          <p:sp>
            <p:nvSpPr>
              <p:cNvPr id="31776" name="Rectangle 43"/>
              <p:cNvSpPr>
                <a:spLocks noChangeArrowheads="1"/>
              </p:cNvSpPr>
              <p:nvPr/>
            </p:nvSpPr>
            <p:spPr bwMode="auto">
              <a:xfrm>
                <a:off x="2396" y="3656"/>
                <a:ext cx="94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+name:String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1777" name="Rectangle 44"/>
              <p:cNvSpPr>
                <a:spLocks noChangeArrowheads="1"/>
              </p:cNvSpPr>
              <p:nvPr/>
            </p:nvSpPr>
            <p:spPr bwMode="auto">
              <a:xfrm>
                <a:off x="2395" y="3774"/>
                <a:ext cx="1024" cy="14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+email:String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31760" name="Line 45"/>
          <p:cNvSpPr>
            <a:spLocks noChangeShapeType="1"/>
          </p:cNvSpPr>
          <p:nvPr/>
        </p:nvSpPr>
        <p:spPr bwMode="auto">
          <a:xfrm flipV="1">
            <a:off x="7669213" y="4479925"/>
            <a:ext cx="1587" cy="8937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Rectangle 46"/>
          <p:cNvSpPr>
            <a:spLocks noChangeArrowheads="1"/>
          </p:cNvSpPr>
          <p:nvPr/>
        </p:nvSpPr>
        <p:spPr bwMode="auto">
          <a:xfrm>
            <a:off x="7516813" y="5121275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1762" name="Rectangle 47"/>
          <p:cNvSpPr>
            <a:spLocks noChangeArrowheads="1"/>
          </p:cNvSpPr>
          <p:nvPr/>
        </p:nvSpPr>
        <p:spPr bwMode="auto">
          <a:xfrm>
            <a:off x="7758113" y="5121275"/>
            <a:ext cx="800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players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1763" name="Rectangle 48"/>
          <p:cNvSpPr>
            <a:spLocks noChangeArrowheads="1"/>
          </p:cNvSpPr>
          <p:nvPr/>
        </p:nvSpPr>
        <p:spPr bwMode="auto">
          <a:xfrm>
            <a:off x="7758113" y="4508500"/>
            <a:ext cx="1257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tournaments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1764" name="Rectangle 49"/>
          <p:cNvSpPr>
            <a:spLocks noChangeArrowheads="1"/>
          </p:cNvSpPr>
          <p:nvPr/>
        </p:nvSpPr>
        <p:spPr bwMode="auto">
          <a:xfrm>
            <a:off x="7516813" y="4508500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1765" name="Freeform 50"/>
          <p:cNvSpPr>
            <a:spLocks/>
          </p:cNvSpPr>
          <p:nvPr/>
        </p:nvSpPr>
        <p:spPr bwMode="auto">
          <a:xfrm>
            <a:off x="5410200" y="1506538"/>
            <a:ext cx="1052513" cy="4051300"/>
          </a:xfrm>
          <a:custGeom>
            <a:avLst/>
            <a:gdLst>
              <a:gd name="T0" fmla="*/ 1052513 w 726"/>
              <a:gd name="T1" fmla="*/ 0 h 2552"/>
              <a:gd name="T2" fmla="*/ 0 w 726"/>
              <a:gd name="T3" fmla="*/ 0 h 2552"/>
              <a:gd name="T4" fmla="*/ 0 w 726"/>
              <a:gd name="T5" fmla="*/ 4051300 h 2552"/>
              <a:gd name="T6" fmla="*/ 1032217 w 726"/>
              <a:gd name="T7" fmla="*/ 4051300 h 2552"/>
              <a:gd name="T8" fmla="*/ 0 60000 65536"/>
              <a:gd name="T9" fmla="*/ 0 60000 65536"/>
              <a:gd name="T10" fmla="*/ 0 60000 65536"/>
              <a:gd name="T11" fmla="*/ 0 60000 65536"/>
              <a:gd name="T12" fmla="*/ 0 w 726"/>
              <a:gd name="T13" fmla="*/ 0 h 2552"/>
              <a:gd name="T14" fmla="*/ 726 w 726"/>
              <a:gd name="T15" fmla="*/ 2552 h 2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6" h="2552">
                <a:moveTo>
                  <a:pt x="726" y="0"/>
                </a:moveTo>
                <a:lnTo>
                  <a:pt x="0" y="0"/>
                </a:lnTo>
                <a:lnTo>
                  <a:pt x="0" y="2552"/>
                </a:lnTo>
                <a:lnTo>
                  <a:pt x="712" y="2552"/>
                </a:lnTo>
              </a:path>
            </a:pathLst>
          </a:cu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7" name="Oval 51"/>
          <p:cNvSpPr>
            <a:spLocks noChangeArrowheads="1"/>
          </p:cNvSpPr>
          <p:nvPr/>
        </p:nvSpPr>
        <p:spPr bwMode="auto">
          <a:xfrm>
            <a:off x="6324600" y="3579813"/>
            <a:ext cx="1295400" cy="685800"/>
          </a:xfrm>
          <a:prstGeom prst="ellipse">
            <a:avLst/>
          </a:prstGeom>
          <a:noFill/>
          <a:ln w="38100">
            <a:solidFill>
              <a:srgbClr val="C02E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57"/>
          <p:cNvSpPr>
            <a:spLocks noChangeArrowheads="1"/>
          </p:cNvSpPr>
          <p:nvPr/>
        </p:nvSpPr>
        <p:spPr bwMode="auto">
          <a:xfrm>
            <a:off x="5167313" y="3043238"/>
            <a:ext cx="184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Palatino" charset="0"/>
            </a:endParaRPr>
          </a:p>
        </p:txBody>
      </p:sp>
      <p:sp>
        <p:nvSpPr>
          <p:cNvPr id="142396" name="Oval 60"/>
          <p:cNvSpPr>
            <a:spLocks noChangeArrowheads="1"/>
          </p:cNvSpPr>
          <p:nvPr/>
        </p:nvSpPr>
        <p:spPr bwMode="auto">
          <a:xfrm>
            <a:off x="7162800" y="1143000"/>
            <a:ext cx="11430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97" name="Oval 61"/>
          <p:cNvSpPr>
            <a:spLocks noChangeArrowheads="1"/>
          </p:cNvSpPr>
          <p:nvPr/>
        </p:nvSpPr>
        <p:spPr bwMode="auto">
          <a:xfrm>
            <a:off x="5257800" y="5105400"/>
            <a:ext cx="11430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99" name="Oval 63"/>
          <p:cNvSpPr>
            <a:spLocks noChangeArrowheads="1"/>
          </p:cNvSpPr>
          <p:nvPr/>
        </p:nvSpPr>
        <p:spPr bwMode="auto">
          <a:xfrm>
            <a:off x="6096000" y="5410200"/>
            <a:ext cx="5334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402" name="Freeform 66"/>
          <p:cNvSpPr>
            <a:spLocks/>
          </p:cNvSpPr>
          <p:nvPr/>
        </p:nvSpPr>
        <p:spPr bwMode="auto">
          <a:xfrm>
            <a:off x="5507038" y="863600"/>
            <a:ext cx="1922462" cy="4318000"/>
          </a:xfrm>
          <a:custGeom>
            <a:avLst/>
            <a:gdLst>
              <a:gd name="T0" fmla="*/ 1895257 w 1696"/>
              <a:gd name="T1" fmla="*/ 355600 h 2720"/>
              <a:gd name="T2" fmla="*/ 1786439 w 1696"/>
              <a:gd name="T3" fmla="*/ 279400 h 2720"/>
              <a:gd name="T4" fmla="*/ 1079118 w 1696"/>
              <a:gd name="T5" fmla="*/ 127000 h 2720"/>
              <a:gd name="T6" fmla="*/ 317388 w 1696"/>
              <a:gd name="T7" fmla="*/ 431800 h 2720"/>
              <a:gd name="T8" fmla="*/ 45341 w 1696"/>
              <a:gd name="T9" fmla="*/ 2717800 h 2720"/>
              <a:gd name="T10" fmla="*/ 589434 w 1696"/>
              <a:gd name="T11" fmla="*/ 4318000 h 2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6"/>
              <a:gd name="T19" fmla="*/ 0 h 2720"/>
              <a:gd name="T20" fmla="*/ 1696 w 1696"/>
              <a:gd name="T21" fmla="*/ 2720 h 2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6" h="2720">
                <a:moveTo>
                  <a:pt x="1672" y="224"/>
                </a:moveTo>
                <a:cubicBezTo>
                  <a:pt x="1684" y="212"/>
                  <a:pt x="1696" y="200"/>
                  <a:pt x="1576" y="176"/>
                </a:cubicBezTo>
                <a:cubicBezTo>
                  <a:pt x="1456" y="152"/>
                  <a:pt x="1168" y="64"/>
                  <a:pt x="952" y="80"/>
                </a:cubicBezTo>
                <a:cubicBezTo>
                  <a:pt x="736" y="96"/>
                  <a:pt x="432" y="0"/>
                  <a:pt x="280" y="272"/>
                </a:cubicBezTo>
                <a:cubicBezTo>
                  <a:pt x="128" y="544"/>
                  <a:pt x="0" y="1304"/>
                  <a:pt x="40" y="1712"/>
                </a:cubicBezTo>
                <a:cubicBezTo>
                  <a:pt x="80" y="2120"/>
                  <a:pt x="440" y="2552"/>
                  <a:pt x="520" y="2720"/>
                </a:cubicBezTo>
              </a:path>
            </a:pathLst>
          </a:custGeom>
          <a:noFill/>
          <a:ln w="57150">
            <a:solidFill>
              <a:srgbClr val="0005C5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AutoShape 68"/>
          <p:cNvSpPr>
            <a:spLocks noChangeArrowheads="1"/>
          </p:cNvSpPr>
          <p:nvPr/>
        </p:nvSpPr>
        <p:spPr bwMode="auto">
          <a:xfrm>
            <a:off x="3283896" y="1939925"/>
            <a:ext cx="1724025" cy="817245"/>
          </a:xfrm>
          <a:prstGeom prst="wedgeRoundRectCallout">
            <a:avLst>
              <a:gd name="adj1" fmla="val -63227"/>
              <a:gd name="adj2" fmla="val -5450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sz="1400" b="0" dirty="0">
                <a:latin typeface="+mn-lt"/>
              </a:rPr>
              <a:t>Tournament’s planned duration must be under one week.</a:t>
            </a:r>
          </a:p>
        </p:txBody>
      </p:sp>
      <p:sp>
        <p:nvSpPr>
          <p:cNvPr id="31773" name="AutoShape 69"/>
          <p:cNvSpPr>
            <a:spLocks noChangeArrowheads="1"/>
          </p:cNvSpPr>
          <p:nvPr/>
        </p:nvSpPr>
        <p:spPr bwMode="auto">
          <a:xfrm>
            <a:off x="1897215" y="5181600"/>
            <a:ext cx="2115985" cy="817245"/>
          </a:xfrm>
          <a:prstGeom prst="wedgeRoundRectCallout">
            <a:avLst>
              <a:gd name="adj1" fmla="val -18413"/>
              <a:gd name="adj2" fmla="val -12378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sz="1400" b="0" dirty="0">
                <a:latin typeface="+mn-lt"/>
              </a:rPr>
              <a:t>Players accepted in </a:t>
            </a:r>
            <a:r>
              <a:rPr lang="en-US" sz="1400" b="0" dirty="0" smtClean="0">
                <a:latin typeface="+mn-lt"/>
              </a:rPr>
              <a:t>Tournament only </a:t>
            </a:r>
            <a:r>
              <a:rPr lang="en-US" sz="1400" b="0" dirty="0">
                <a:latin typeface="+mn-lt"/>
              </a:rPr>
              <a:t>if already registered in League.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1820" y="1115794"/>
            <a:ext cx="44835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dirty="0" smtClean="0"/>
              <a:t>  Tournament 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inv:  </a:t>
            </a:r>
            <a:r>
              <a:rPr lang="en-US" dirty="0" smtClean="0"/>
              <a:t>end - start &lt;= </a:t>
            </a:r>
            <a:r>
              <a:rPr lang="en-US" dirty="0" err="1" smtClean="0"/>
              <a:t>Calendar.WEEK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21820" y="3745210"/>
            <a:ext cx="44835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dirty="0" smtClean="0"/>
              <a:t>  Tournament::</a:t>
            </a:r>
            <a:r>
              <a:rPr lang="en-US" dirty="0" err="1" smtClean="0"/>
              <a:t>acceptPlayer</a:t>
            </a:r>
            <a:r>
              <a:rPr lang="en-US" dirty="0" smtClean="0"/>
              <a:t>(p) 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pre: </a:t>
            </a:r>
            <a:r>
              <a:rPr lang="en-US" dirty="0" err="1" smtClean="0"/>
              <a:t>league.players</a:t>
            </a:r>
            <a:r>
              <a:rPr lang="en-US" dirty="0" smtClean="0"/>
              <a:t>-&gt;includes(p)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  <p:bldP spid="142387" grpId="0" animBg="1"/>
      <p:bldP spid="142396" grpId="0" animBg="1"/>
      <p:bldP spid="142397" grpId="0" animBg="1"/>
      <p:bldP spid="142399" grpId="0" animBg="1"/>
      <p:bldP spid="1424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Specifying the Model Constraints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3504" y="1016000"/>
            <a:ext cx="8322782" cy="4546600"/>
          </a:xfrm>
        </p:spPr>
        <p:txBody>
          <a:bodyPr>
            <a:normAutofit/>
          </a:bodyPr>
          <a:lstStyle/>
          <a:p>
            <a:r>
              <a:rPr lang="en-US" dirty="0" smtClean="0"/>
              <a:t>Local attribute navigation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Directly </a:t>
            </a:r>
            <a:r>
              <a:rPr lang="en-US" dirty="0" smtClean="0"/>
              <a:t>related class navigation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Indirectly related class navigation</a:t>
            </a:r>
          </a:p>
        </p:txBody>
      </p:sp>
      <p:sp>
        <p:nvSpPr>
          <p:cNvPr id="32772" name="Freeform 5"/>
          <p:cNvSpPr>
            <a:spLocks/>
          </p:cNvSpPr>
          <p:nvPr/>
        </p:nvSpPr>
        <p:spPr bwMode="auto">
          <a:xfrm>
            <a:off x="7602538" y="2447925"/>
            <a:ext cx="130175" cy="306388"/>
          </a:xfrm>
          <a:custGeom>
            <a:avLst/>
            <a:gdLst>
              <a:gd name="T0" fmla="*/ 0 w 89"/>
              <a:gd name="T1" fmla="*/ 141288 h 193"/>
              <a:gd name="T2" fmla="*/ 65819 w 89"/>
              <a:gd name="T3" fmla="*/ 0 h 193"/>
              <a:gd name="T4" fmla="*/ 130175 w 89"/>
              <a:gd name="T5" fmla="*/ 141288 h 193"/>
              <a:gd name="T6" fmla="*/ 65819 w 89"/>
              <a:gd name="T7" fmla="*/ 306388 h 193"/>
              <a:gd name="T8" fmla="*/ 0 w 89"/>
              <a:gd name="T9" fmla="*/ 141288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93"/>
              <a:gd name="T17" fmla="*/ 89 w 89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93">
                <a:moveTo>
                  <a:pt x="0" y="89"/>
                </a:moveTo>
                <a:lnTo>
                  <a:pt x="45" y="0"/>
                </a:lnTo>
                <a:lnTo>
                  <a:pt x="89" y="89"/>
                </a:lnTo>
                <a:lnTo>
                  <a:pt x="45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 flipV="1">
            <a:off x="7669213" y="2732088"/>
            <a:ext cx="0" cy="54451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5351463" y="5675313"/>
            <a:ext cx="800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players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7516813" y="3095625"/>
            <a:ext cx="112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7758113" y="3095625"/>
            <a:ext cx="1257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tournaments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6692900" y="2813050"/>
            <a:ext cx="1028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{ordered}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2778" name="Group 11"/>
          <p:cNvGrpSpPr>
            <a:grpSpLocks/>
          </p:cNvGrpSpPr>
          <p:nvPr/>
        </p:nvGrpSpPr>
        <p:grpSpPr bwMode="auto">
          <a:xfrm>
            <a:off x="6443663" y="3295650"/>
            <a:ext cx="2713037" cy="1177925"/>
            <a:chOff x="2342" y="2076"/>
            <a:chExt cx="1871" cy="742"/>
          </a:xfrm>
        </p:grpSpPr>
        <p:grpSp>
          <p:nvGrpSpPr>
            <p:cNvPr id="32817" name="Group 12"/>
            <p:cNvGrpSpPr>
              <a:grpSpLocks/>
            </p:cNvGrpSpPr>
            <p:nvPr/>
          </p:nvGrpSpPr>
          <p:grpSpPr bwMode="auto">
            <a:xfrm>
              <a:off x="2342" y="2076"/>
              <a:ext cx="1690" cy="267"/>
              <a:chOff x="2342" y="2106"/>
              <a:chExt cx="1690" cy="267"/>
            </a:xfrm>
          </p:grpSpPr>
          <p:sp>
            <p:nvSpPr>
              <p:cNvPr id="32826" name="Rectangle 13"/>
              <p:cNvSpPr>
                <a:spLocks noChangeArrowheads="1"/>
              </p:cNvSpPr>
              <p:nvPr/>
            </p:nvSpPr>
            <p:spPr bwMode="auto">
              <a:xfrm>
                <a:off x="2342" y="2106"/>
                <a:ext cx="1690" cy="267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7" name="Rectangle 14"/>
              <p:cNvSpPr>
                <a:spLocks noChangeArrowheads="1"/>
              </p:cNvSpPr>
              <p:nvPr/>
            </p:nvSpPr>
            <p:spPr bwMode="auto">
              <a:xfrm>
                <a:off x="2822" y="2168"/>
                <a:ext cx="78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Tournament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  <p:grpSp>
          <p:nvGrpSpPr>
            <p:cNvPr id="32818" name="Group 15"/>
            <p:cNvGrpSpPr>
              <a:grpSpLocks/>
            </p:cNvGrpSpPr>
            <p:nvPr/>
          </p:nvGrpSpPr>
          <p:grpSpPr bwMode="auto">
            <a:xfrm>
              <a:off x="2342" y="2342"/>
              <a:ext cx="1690" cy="281"/>
              <a:chOff x="2342" y="2360"/>
              <a:chExt cx="1690" cy="281"/>
            </a:xfrm>
          </p:grpSpPr>
          <p:sp>
            <p:nvSpPr>
              <p:cNvPr id="32822" name="Rectangle 16"/>
              <p:cNvSpPr>
                <a:spLocks noChangeArrowheads="1"/>
              </p:cNvSpPr>
              <p:nvPr/>
            </p:nvSpPr>
            <p:spPr bwMode="auto">
              <a:xfrm>
                <a:off x="2342" y="2360"/>
                <a:ext cx="1690" cy="281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823" name="Group 17"/>
              <p:cNvGrpSpPr>
                <a:grpSpLocks/>
              </p:cNvGrpSpPr>
              <p:nvPr/>
            </p:nvGrpSpPr>
            <p:grpSpPr bwMode="auto">
              <a:xfrm>
                <a:off x="2400" y="2370"/>
                <a:ext cx="867" cy="263"/>
                <a:chOff x="2400" y="2380"/>
                <a:chExt cx="867" cy="263"/>
              </a:xfrm>
            </p:grpSpPr>
            <p:sp>
              <p:nvSpPr>
                <p:cNvPr id="32824" name="Rectangle 18"/>
                <p:cNvSpPr>
                  <a:spLocks noChangeArrowheads="1"/>
                </p:cNvSpPr>
                <p:nvPr/>
              </p:nvSpPr>
              <p:spPr bwMode="auto">
                <a:xfrm>
                  <a:off x="2400" y="2380"/>
                  <a:ext cx="867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+start:Date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  <p:sp>
              <p:nvSpPr>
                <p:cNvPr id="32825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2499"/>
                  <a:ext cx="709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+end:Date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</p:grpSp>
        </p:grpSp>
        <p:grpSp>
          <p:nvGrpSpPr>
            <p:cNvPr id="32819" name="Group 20"/>
            <p:cNvGrpSpPr>
              <a:grpSpLocks/>
            </p:cNvGrpSpPr>
            <p:nvPr/>
          </p:nvGrpSpPr>
          <p:grpSpPr bwMode="auto">
            <a:xfrm>
              <a:off x="2342" y="2626"/>
              <a:ext cx="1871" cy="192"/>
              <a:chOff x="2342" y="2626"/>
              <a:chExt cx="1871" cy="192"/>
            </a:xfrm>
          </p:grpSpPr>
          <p:sp>
            <p:nvSpPr>
              <p:cNvPr id="32820" name="Rectangle 21"/>
              <p:cNvSpPr>
                <a:spLocks noChangeArrowheads="1"/>
              </p:cNvSpPr>
              <p:nvPr/>
            </p:nvSpPr>
            <p:spPr bwMode="auto">
              <a:xfrm>
                <a:off x="2342" y="2626"/>
                <a:ext cx="1690" cy="192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1" name="Rectangle 22"/>
              <p:cNvSpPr>
                <a:spLocks noChangeArrowheads="1"/>
              </p:cNvSpPr>
              <p:nvPr/>
            </p:nvSpPr>
            <p:spPr bwMode="auto">
              <a:xfrm>
                <a:off x="2401" y="2650"/>
                <a:ext cx="181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+acceptPlayer(p:Player)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32779" name="Rectangle 23"/>
          <p:cNvSpPr>
            <a:spLocks noChangeArrowheads="1"/>
          </p:cNvSpPr>
          <p:nvPr/>
        </p:nvSpPr>
        <p:spPr bwMode="auto">
          <a:xfrm>
            <a:off x="6316663" y="1565275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2780" name="Group 24"/>
          <p:cNvGrpSpPr>
            <a:grpSpLocks/>
          </p:cNvGrpSpPr>
          <p:nvPr/>
        </p:nvGrpSpPr>
        <p:grpSpPr bwMode="auto">
          <a:xfrm>
            <a:off x="6462713" y="1247775"/>
            <a:ext cx="2452687" cy="1201738"/>
            <a:chOff x="2356" y="786"/>
            <a:chExt cx="1691" cy="757"/>
          </a:xfrm>
        </p:grpSpPr>
        <p:grpSp>
          <p:nvGrpSpPr>
            <p:cNvPr id="32806" name="Group 25"/>
            <p:cNvGrpSpPr>
              <a:grpSpLocks/>
            </p:cNvGrpSpPr>
            <p:nvPr/>
          </p:nvGrpSpPr>
          <p:grpSpPr bwMode="auto">
            <a:xfrm>
              <a:off x="2356" y="786"/>
              <a:ext cx="1691" cy="282"/>
              <a:chOff x="2356" y="816"/>
              <a:chExt cx="1691" cy="282"/>
            </a:xfrm>
          </p:grpSpPr>
          <p:sp>
            <p:nvSpPr>
              <p:cNvPr id="32815" name="Rectangle 26"/>
              <p:cNvSpPr>
                <a:spLocks noChangeArrowheads="1"/>
              </p:cNvSpPr>
              <p:nvPr/>
            </p:nvSpPr>
            <p:spPr bwMode="auto">
              <a:xfrm>
                <a:off x="2356" y="816"/>
                <a:ext cx="1691" cy="282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6" name="Rectangle 27"/>
              <p:cNvSpPr>
                <a:spLocks noChangeArrowheads="1"/>
              </p:cNvSpPr>
              <p:nvPr/>
            </p:nvSpPr>
            <p:spPr bwMode="auto">
              <a:xfrm>
                <a:off x="2985" y="885"/>
                <a:ext cx="47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League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  <p:grpSp>
          <p:nvGrpSpPr>
            <p:cNvPr id="32807" name="Group 28"/>
            <p:cNvGrpSpPr>
              <a:grpSpLocks/>
            </p:cNvGrpSpPr>
            <p:nvPr/>
          </p:nvGrpSpPr>
          <p:grpSpPr bwMode="auto">
            <a:xfrm>
              <a:off x="2356" y="1068"/>
              <a:ext cx="1691" cy="282"/>
              <a:chOff x="2356" y="1084"/>
              <a:chExt cx="1691" cy="282"/>
            </a:xfrm>
          </p:grpSpPr>
          <p:sp>
            <p:nvSpPr>
              <p:cNvPr id="32811" name="Rectangle 29"/>
              <p:cNvSpPr>
                <a:spLocks noChangeArrowheads="1"/>
              </p:cNvSpPr>
              <p:nvPr/>
            </p:nvSpPr>
            <p:spPr bwMode="auto">
              <a:xfrm>
                <a:off x="2356" y="1084"/>
                <a:ext cx="1691" cy="282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812" name="Group 30"/>
              <p:cNvGrpSpPr>
                <a:grpSpLocks/>
              </p:cNvGrpSpPr>
              <p:nvPr/>
            </p:nvGrpSpPr>
            <p:grpSpPr bwMode="auto">
              <a:xfrm>
                <a:off x="2408" y="1094"/>
                <a:ext cx="867" cy="262"/>
                <a:chOff x="2408" y="1105"/>
                <a:chExt cx="867" cy="262"/>
              </a:xfrm>
            </p:grpSpPr>
            <p:sp>
              <p:nvSpPr>
                <p:cNvPr id="32813" name="Rectangle 31"/>
                <p:cNvSpPr>
                  <a:spLocks noChangeArrowheads="1"/>
                </p:cNvSpPr>
                <p:nvPr/>
              </p:nvSpPr>
              <p:spPr bwMode="auto">
                <a:xfrm>
                  <a:off x="2408" y="1105"/>
                  <a:ext cx="867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+start:Date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  <p:sp>
              <p:nvSpPr>
                <p:cNvPr id="32814" name="Rectangle 32"/>
                <p:cNvSpPr>
                  <a:spLocks noChangeArrowheads="1"/>
                </p:cNvSpPr>
                <p:nvPr/>
              </p:nvSpPr>
              <p:spPr bwMode="auto">
                <a:xfrm>
                  <a:off x="2408" y="1223"/>
                  <a:ext cx="709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+end:Date</a:t>
                  </a:r>
                  <a:endParaRPr lang="en-US" b="0">
                    <a:latin typeface="Lucida Sans Typewriter" pitchFamily="49" charset="0"/>
                  </a:endParaRPr>
                </a:p>
              </p:txBody>
            </p:sp>
          </p:grpSp>
        </p:grpSp>
        <p:grpSp>
          <p:nvGrpSpPr>
            <p:cNvPr id="32808" name="Group 33"/>
            <p:cNvGrpSpPr>
              <a:grpSpLocks/>
            </p:cNvGrpSpPr>
            <p:nvPr/>
          </p:nvGrpSpPr>
          <p:grpSpPr bwMode="auto">
            <a:xfrm>
              <a:off x="2356" y="1350"/>
              <a:ext cx="1691" cy="193"/>
              <a:chOff x="2356" y="1350"/>
              <a:chExt cx="1691" cy="193"/>
            </a:xfrm>
          </p:grpSpPr>
          <p:sp>
            <p:nvSpPr>
              <p:cNvPr id="32809" name="Rectangle 34"/>
              <p:cNvSpPr>
                <a:spLocks noChangeArrowheads="1"/>
              </p:cNvSpPr>
              <p:nvPr/>
            </p:nvSpPr>
            <p:spPr bwMode="auto">
              <a:xfrm>
                <a:off x="2356" y="1350"/>
                <a:ext cx="1691" cy="193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0" name="Rectangle 35"/>
              <p:cNvSpPr>
                <a:spLocks noChangeArrowheads="1"/>
              </p:cNvSpPr>
              <p:nvPr/>
            </p:nvSpPr>
            <p:spPr bwMode="auto">
              <a:xfrm>
                <a:off x="2408" y="1374"/>
                <a:ext cx="149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+getActivePlayers()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32781" name="Rectangle 36"/>
          <p:cNvSpPr>
            <a:spLocks noChangeArrowheads="1"/>
          </p:cNvSpPr>
          <p:nvPr/>
        </p:nvSpPr>
        <p:spPr bwMode="auto">
          <a:xfrm>
            <a:off x="6316663" y="5614988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2782" name="Group 37"/>
          <p:cNvGrpSpPr>
            <a:grpSpLocks/>
          </p:cNvGrpSpPr>
          <p:nvPr/>
        </p:nvGrpSpPr>
        <p:grpSpPr bwMode="auto">
          <a:xfrm>
            <a:off x="6443663" y="5368925"/>
            <a:ext cx="2451100" cy="423863"/>
            <a:chOff x="2342" y="3382"/>
            <a:chExt cx="1690" cy="267"/>
          </a:xfrm>
        </p:grpSpPr>
        <p:sp>
          <p:nvSpPr>
            <p:cNvPr id="32804" name="Rectangle 38"/>
            <p:cNvSpPr>
              <a:spLocks noChangeArrowheads="1"/>
            </p:cNvSpPr>
            <p:nvPr/>
          </p:nvSpPr>
          <p:spPr bwMode="auto">
            <a:xfrm>
              <a:off x="2342" y="3382"/>
              <a:ext cx="1690" cy="267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Rectangle 39"/>
            <p:cNvSpPr>
              <a:spLocks noChangeArrowheads="1"/>
            </p:cNvSpPr>
            <p:nvPr/>
          </p:nvSpPr>
          <p:spPr bwMode="auto">
            <a:xfrm>
              <a:off x="2972" y="3444"/>
              <a:ext cx="4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pitchFamily="49" charset="0"/>
                </a:rPr>
                <a:t>Player</a:t>
              </a:r>
              <a:endParaRPr lang="en-US" b="0">
                <a:latin typeface="Lucida Sans Typewriter" pitchFamily="49" charset="0"/>
              </a:endParaRPr>
            </a:p>
          </p:txBody>
        </p:sp>
      </p:grpSp>
      <p:grpSp>
        <p:nvGrpSpPr>
          <p:cNvPr id="32783" name="Group 40"/>
          <p:cNvGrpSpPr>
            <a:grpSpLocks/>
          </p:cNvGrpSpPr>
          <p:nvPr/>
        </p:nvGrpSpPr>
        <p:grpSpPr bwMode="auto">
          <a:xfrm>
            <a:off x="6443663" y="5789613"/>
            <a:ext cx="2451100" cy="447675"/>
            <a:chOff x="2342" y="3635"/>
            <a:chExt cx="1690" cy="282"/>
          </a:xfrm>
        </p:grpSpPr>
        <p:sp>
          <p:nvSpPr>
            <p:cNvPr id="32800" name="Rectangle 41"/>
            <p:cNvSpPr>
              <a:spLocks noChangeArrowheads="1"/>
            </p:cNvSpPr>
            <p:nvPr/>
          </p:nvSpPr>
          <p:spPr bwMode="auto">
            <a:xfrm>
              <a:off x="2342" y="3635"/>
              <a:ext cx="1690" cy="282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01" name="Group 42"/>
            <p:cNvGrpSpPr>
              <a:grpSpLocks/>
            </p:cNvGrpSpPr>
            <p:nvPr/>
          </p:nvGrpSpPr>
          <p:grpSpPr bwMode="auto">
            <a:xfrm>
              <a:off x="2395" y="3645"/>
              <a:ext cx="1024" cy="262"/>
              <a:chOff x="2395" y="3656"/>
              <a:chExt cx="1024" cy="262"/>
            </a:xfrm>
          </p:grpSpPr>
          <p:sp>
            <p:nvSpPr>
              <p:cNvPr id="32802" name="Rectangle 43"/>
              <p:cNvSpPr>
                <a:spLocks noChangeArrowheads="1"/>
              </p:cNvSpPr>
              <p:nvPr/>
            </p:nvSpPr>
            <p:spPr bwMode="auto">
              <a:xfrm>
                <a:off x="2396" y="3656"/>
                <a:ext cx="94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+name:String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2803" name="Rectangle 44"/>
              <p:cNvSpPr>
                <a:spLocks noChangeArrowheads="1"/>
              </p:cNvSpPr>
              <p:nvPr/>
            </p:nvSpPr>
            <p:spPr bwMode="auto">
              <a:xfrm>
                <a:off x="2395" y="3774"/>
                <a:ext cx="102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+email:String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32784" name="Line 45"/>
          <p:cNvSpPr>
            <a:spLocks noChangeShapeType="1"/>
          </p:cNvSpPr>
          <p:nvPr/>
        </p:nvSpPr>
        <p:spPr bwMode="auto">
          <a:xfrm flipV="1">
            <a:off x="7669213" y="4479925"/>
            <a:ext cx="0" cy="8937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Rectangle 46"/>
          <p:cNvSpPr>
            <a:spLocks noChangeArrowheads="1"/>
          </p:cNvSpPr>
          <p:nvPr/>
        </p:nvSpPr>
        <p:spPr bwMode="auto">
          <a:xfrm>
            <a:off x="7516813" y="5121275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2786" name="Rectangle 47"/>
          <p:cNvSpPr>
            <a:spLocks noChangeArrowheads="1"/>
          </p:cNvSpPr>
          <p:nvPr/>
        </p:nvSpPr>
        <p:spPr bwMode="auto">
          <a:xfrm>
            <a:off x="7758113" y="5121275"/>
            <a:ext cx="800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players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2787" name="Rectangle 48"/>
          <p:cNvSpPr>
            <a:spLocks noChangeArrowheads="1"/>
          </p:cNvSpPr>
          <p:nvPr/>
        </p:nvSpPr>
        <p:spPr bwMode="auto">
          <a:xfrm>
            <a:off x="7758113" y="4508500"/>
            <a:ext cx="1257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tournaments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2788" name="Rectangle 49"/>
          <p:cNvSpPr>
            <a:spLocks noChangeArrowheads="1"/>
          </p:cNvSpPr>
          <p:nvPr/>
        </p:nvSpPr>
        <p:spPr bwMode="auto">
          <a:xfrm>
            <a:off x="7516813" y="4508500"/>
            <a:ext cx="114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2789" name="Freeform 50"/>
          <p:cNvSpPr>
            <a:spLocks/>
          </p:cNvSpPr>
          <p:nvPr/>
        </p:nvSpPr>
        <p:spPr bwMode="auto">
          <a:xfrm>
            <a:off x="6151563" y="1506538"/>
            <a:ext cx="311150" cy="4051300"/>
          </a:xfrm>
          <a:custGeom>
            <a:avLst/>
            <a:gdLst>
              <a:gd name="T0" fmla="*/ 841375 w 726"/>
              <a:gd name="T1" fmla="*/ 0 h 2552"/>
              <a:gd name="T2" fmla="*/ 0 w 726"/>
              <a:gd name="T3" fmla="*/ 0 h 2552"/>
              <a:gd name="T4" fmla="*/ 0 w 726"/>
              <a:gd name="T5" fmla="*/ 4051300 h 2552"/>
              <a:gd name="T6" fmla="*/ 825150 w 726"/>
              <a:gd name="T7" fmla="*/ 4051300 h 2552"/>
              <a:gd name="T8" fmla="*/ 0 60000 65536"/>
              <a:gd name="T9" fmla="*/ 0 60000 65536"/>
              <a:gd name="T10" fmla="*/ 0 60000 65536"/>
              <a:gd name="T11" fmla="*/ 0 60000 65536"/>
              <a:gd name="T12" fmla="*/ 0 w 726"/>
              <a:gd name="T13" fmla="*/ 0 h 2552"/>
              <a:gd name="T14" fmla="*/ 726 w 726"/>
              <a:gd name="T15" fmla="*/ 2552 h 2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6" h="2552">
                <a:moveTo>
                  <a:pt x="726" y="0"/>
                </a:moveTo>
                <a:lnTo>
                  <a:pt x="0" y="0"/>
                </a:lnTo>
                <a:lnTo>
                  <a:pt x="0" y="2552"/>
                </a:lnTo>
                <a:lnTo>
                  <a:pt x="712" y="2552"/>
                </a:lnTo>
              </a:path>
            </a:pathLst>
          </a:cu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Rectangle 55"/>
          <p:cNvSpPr>
            <a:spLocks noChangeArrowheads="1"/>
          </p:cNvSpPr>
          <p:nvPr/>
        </p:nvSpPr>
        <p:spPr bwMode="auto">
          <a:xfrm>
            <a:off x="5167313" y="3043238"/>
            <a:ext cx="184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Palatino" charset="0"/>
            </a:endParaRPr>
          </a:p>
        </p:txBody>
      </p:sp>
      <p:sp>
        <p:nvSpPr>
          <p:cNvPr id="158776" name="Oval 56"/>
          <p:cNvSpPr>
            <a:spLocks noChangeArrowheads="1"/>
          </p:cNvSpPr>
          <p:nvPr/>
        </p:nvSpPr>
        <p:spPr bwMode="auto">
          <a:xfrm>
            <a:off x="7543800" y="4953000"/>
            <a:ext cx="9144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79" name="Oval 59"/>
          <p:cNvSpPr>
            <a:spLocks noChangeArrowheads="1"/>
          </p:cNvSpPr>
          <p:nvPr/>
        </p:nvSpPr>
        <p:spPr bwMode="auto">
          <a:xfrm>
            <a:off x="7696200" y="2895600"/>
            <a:ext cx="12954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67"/>
          <p:cNvGrpSpPr>
            <a:grpSpLocks/>
          </p:cNvGrpSpPr>
          <p:nvPr/>
        </p:nvGrpSpPr>
        <p:grpSpPr bwMode="auto">
          <a:xfrm>
            <a:off x="7239000" y="2971800"/>
            <a:ext cx="533400" cy="1905000"/>
            <a:chOff x="4560" y="1872"/>
            <a:chExt cx="336" cy="1200"/>
          </a:xfrm>
        </p:grpSpPr>
        <p:sp>
          <p:nvSpPr>
            <p:cNvPr id="32798" name="Oval 62"/>
            <p:cNvSpPr>
              <a:spLocks noChangeArrowheads="1"/>
            </p:cNvSpPr>
            <p:nvPr/>
          </p:nvSpPr>
          <p:spPr bwMode="auto">
            <a:xfrm>
              <a:off x="4560" y="1872"/>
              <a:ext cx="288" cy="288"/>
            </a:xfrm>
            <a:prstGeom prst="ellipse">
              <a:avLst/>
            </a:prstGeom>
            <a:noFill/>
            <a:ln w="38100">
              <a:solidFill>
                <a:srgbClr val="C02E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Oval 64"/>
            <p:cNvSpPr>
              <a:spLocks noChangeArrowheads="1"/>
            </p:cNvSpPr>
            <p:nvPr/>
          </p:nvSpPr>
          <p:spPr bwMode="auto">
            <a:xfrm>
              <a:off x="4608" y="2784"/>
              <a:ext cx="288" cy="288"/>
            </a:xfrm>
            <a:prstGeom prst="ellipse">
              <a:avLst/>
            </a:prstGeom>
            <a:noFill/>
            <a:ln w="38100">
              <a:solidFill>
                <a:srgbClr val="C02E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786" name="Rectangle 66"/>
          <p:cNvSpPr>
            <a:spLocks noChangeArrowheads="1"/>
          </p:cNvSpPr>
          <p:nvPr/>
        </p:nvSpPr>
        <p:spPr bwMode="auto">
          <a:xfrm>
            <a:off x="6951663" y="1219200"/>
            <a:ext cx="1658937" cy="457200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88" name="Line 68"/>
          <p:cNvSpPr>
            <a:spLocks noChangeShapeType="1"/>
          </p:cNvSpPr>
          <p:nvPr/>
        </p:nvSpPr>
        <p:spPr bwMode="auto">
          <a:xfrm>
            <a:off x="8001000" y="1676400"/>
            <a:ext cx="152400" cy="1219200"/>
          </a:xfrm>
          <a:prstGeom prst="line">
            <a:avLst/>
          </a:prstGeom>
          <a:noFill/>
          <a:ln w="57150">
            <a:solidFill>
              <a:srgbClr val="0005C5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89" name="Line 69"/>
          <p:cNvSpPr>
            <a:spLocks noChangeShapeType="1"/>
          </p:cNvSpPr>
          <p:nvPr/>
        </p:nvSpPr>
        <p:spPr bwMode="auto">
          <a:xfrm flipH="1">
            <a:off x="8077200" y="3505200"/>
            <a:ext cx="76200" cy="1371600"/>
          </a:xfrm>
          <a:prstGeom prst="line">
            <a:avLst/>
          </a:prstGeom>
          <a:noFill/>
          <a:ln w="57150">
            <a:solidFill>
              <a:srgbClr val="0005C5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AutoShape 70"/>
          <p:cNvSpPr>
            <a:spLocks noChangeArrowheads="1"/>
          </p:cNvSpPr>
          <p:nvPr/>
        </p:nvSpPr>
        <p:spPr bwMode="auto">
          <a:xfrm>
            <a:off x="603504" y="5289792"/>
            <a:ext cx="4529137" cy="650391"/>
          </a:xfrm>
          <a:prstGeom prst="wedgeRoundRectCallout">
            <a:avLst>
              <a:gd name="adj1" fmla="val -22554"/>
              <a:gd name="adj2" fmla="val -10611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sz="1400" b="0">
                <a:latin typeface="+mn-lt"/>
              </a:rPr>
              <a:t> Number of active Players in League are those that have </a:t>
            </a:r>
          </a:p>
          <a:p>
            <a:pPr algn="ctr"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sz="1400" b="0">
                <a:latin typeface="+mn-lt"/>
              </a:rPr>
              <a:t>taken part in at least one Tournament of the League.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43981" y="1366619"/>
            <a:ext cx="44835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context Tournament</a:t>
            </a:r>
          </a:p>
          <a:p>
            <a:pPr lvl="1"/>
            <a:r>
              <a:rPr lang="en-US" dirty="0" smtClean="0"/>
              <a:t>inv: end - start &lt;= </a:t>
            </a:r>
            <a:r>
              <a:rPr lang="en-US" dirty="0" err="1" smtClean="0"/>
              <a:t>Calendar.WEEK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974200" y="2754559"/>
            <a:ext cx="44835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context Tournament::</a:t>
            </a:r>
            <a:r>
              <a:rPr lang="en-US" dirty="0" err="1" smtClean="0"/>
              <a:t>acceptPlayer</a:t>
            </a:r>
            <a:r>
              <a:rPr lang="en-US" dirty="0" smtClean="0"/>
              <a:t>(p) </a:t>
            </a:r>
          </a:p>
          <a:p>
            <a:pPr lvl="1"/>
            <a:r>
              <a:rPr lang="en-US" dirty="0" smtClean="0"/>
              <a:t> pre: </a:t>
            </a:r>
            <a:r>
              <a:rPr lang="en-US" dirty="0" err="1" smtClean="0"/>
              <a:t>league.players</a:t>
            </a:r>
            <a:r>
              <a:rPr lang="en-US" dirty="0" smtClean="0"/>
              <a:t>-&gt;includes(p)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4200" y="4191000"/>
            <a:ext cx="475346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context League::</a:t>
            </a:r>
            <a:r>
              <a:rPr lang="en-US" dirty="0" err="1" smtClean="0"/>
              <a:t>getActivePlayers</a:t>
            </a:r>
            <a:r>
              <a:rPr lang="en-US" dirty="0" smtClean="0"/>
              <a:t>() </a:t>
            </a:r>
          </a:p>
          <a:p>
            <a:pPr lvl="1"/>
            <a:r>
              <a:rPr lang="en-US" dirty="0" err="1" smtClean="0"/>
              <a:t>post:result</a:t>
            </a:r>
            <a:r>
              <a:rPr lang="en-US" dirty="0" smtClean="0"/>
              <a:t>=</a:t>
            </a:r>
            <a:r>
              <a:rPr lang="en-US" dirty="0" err="1" smtClean="0"/>
              <a:t>tournaments.players</a:t>
            </a:r>
            <a:r>
              <a:rPr lang="en-US" dirty="0" smtClean="0"/>
              <a:t>-&gt;</a:t>
            </a:r>
            <a:r>
              <a:rPr lang="en-US" dirty="0" err="1" smtClean="0"/>
              <a:t>asSet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76" grpId="0" animBg="1"/>
      <p:bldP spid="158779" grpId="0" animBg="1"/>
      <p:bldP spid="158786" grpId="0" animBg="1"/>
      <p:bldP spid="158788" grpId="0" animBg="1"/>
      <p:bldP spid="1587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OCL supports Quantification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3006" y="965200"/>
            <a:ext cx="8473280" cy="5611768"/>
          </a:xfrm>
        </p:spPr>
        <p:txBody>
          <a:bodyPr>
            <a:normAutofit/>
          </a:bodyPr>
          <a:lstStyle/>
          <a:p>
            <a:r>
              <a:rPr lang="en-US" dirty="0" smtClean="0"/>
              <a:t>OCL </a:t>
            </a:r>
            <a:r>
              <a:rPr lang="en-US" dirty="0" err="1" smtClean="0"/>
              <a:t>forall</a:t>
            </a:r>
            <a:r>
              <a:rPr lang="en-US" dirty="0" smtClean="0"/>
              <a:t> quantifier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OCL </a:t>
            </a:r>
            <a:r>
              <a:rPr lang="en-US" dirty="0" smtClean="0"/>
              <a:t>exists quantifier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2461223" y="2873375"/>
            <a:ext cx="1814512" cy="654050"/>
          </a:xfrm>
          <a:prstGeom prst="wedgeEllipseCallout">
            <a:avLst>
              <a:gd name="adj1" fmla="val -6716"/>
              <a:gd name="adj2" fmla="val -8436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Variable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5339826" y="3200400"/>
            <a:ext cx="1814513" cy="654050"/>
          </a:xfrm>
          <a:prstGeom prst="wedgeEllipseCallout">
            <a:avLst>
              <a:gd name="adj1" fmla="val -2493"/>
              <a:gd name="adj2" fmla="val -8908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900" y="1315899"/>
            <a:ext cx="8255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/* All Matches in a Tournament occur within the Tournament’s time frame */</a:t>
            </a: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context  Tournament inv: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matches -&gt;</a:t>
            </a:r>
            <a:r>
              <a:rPr lang="en-US" dirty="0" err="1" smtClean="0">
                <a:solidFill>
                  <a:srgbClr val="FFFF00"/>
                </a:solidFill>
              </a:rPr>
              <a:t>forAll</a:t>
            </a:r>
            <a:r>
              <a:rPr lang="en-US" dirty="0" smtClean="0">
                <a:solidFill>
                  <a:schemeClr val="bg1"/>
                </a:solidFill>
              </a:rPr>
              <a:t> ( m : Match | </a:t>
            </a:r>
            <a:r>
              <a:rPr lang="en-US" dirty="0" err="1" smtClean="0">
                <a:solidFill>
                  <a:schemeClr val="bg1"/>
                </a:solidFill>
              </a:rPr>
              <a:t>m.start.after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t.start</a:t>
            </a:r>
            <a:r>
              <a:rPr lang="en-US" dirty="0" smtClean="0">
                <a:solidFill>
                  <a:schemeClr val="bg1"/>
                </a:solidFill>
              </a:rPr>
              <a:t>) and </a:t>
            </a:r>
            <a:r>
              <a:rPr lang="en-US" dirty="0" err="1" smtClean="0">
                <a:solidFill>
                  <a:schemeClr val="bg1"/>
                </a:solidFill>
              </a:rPr>
              <a:t>m.end.before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t.end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9000" y="4159697"/>
            <a:ext cx="8255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/* Each Tournament conducts at least one Match on first day of Tournament */</a:t>
            </a: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context  Tournament inv: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matches-&gt;</a:t>
            </a:r>
            <a:r>
              <a:rPr lang="en-US" dirty="0" smtClean="0">
                <a:solidFill>
                  <a:srgbClr val="FFFF00"/>
                </a:solidFill>
              </a:rPr>
              <a:t>exists</a:t>
            </a:r>
            <a:r>
              <a:rPr lang="en-US" dirty="0" smtClean="0">
                <a:solidFill>
                  <a:schemeClr val="bg1"/>
                </a:solidFill>
              </a:rPr>
              <a:t>( m:Match | </a:t>
            </a:r>
            <a:r>
              <a:rPr lang="en-US" dirty="0" err="1" smtClean="0">
                <a:solidFill>
                  <a:schemeClr val="bg1"/>
                </a:solidFill>
              </a:rPr>
              <a:t>m.start.equals</a:t>
            </a:r>
            <a:r>
              <a:rPr lang="en-US" dirty="0" smtClean="0">
                <a:solidFill>
                  <a:schemeClr val="bg1"/>
                </a:solidFill>
              </a:rPr>
              <a:t>(start))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 Class Exercise :  Contracts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Understand contracts involving more than 1 class.</a:t>
            </a:r>
          </a:p>
          <a:p>
            <a:endParaRPr lang="en-US" dirty="0" smtClean="0"/>
          </a:p>
          <a:p>
            <a:r>
              <a:rPr lang="en-US" dirty="0" smtClean="0"/>
              <a:t>Instructions</a:t>
            </a:r>
          </a:p>
          <a:p>
            <a:pPr lvl="1">
              <a:buNone/>
            </a:pPr>
            <a:r>
              <a:rPr lang="en-US" dirty="0" smtClean="0"/>
              <a:t>	Consider a </a:t>
            </a:r>
            <a:r>
              <a:rPr lang="en-US" dirty="0" err="1" smtClean="0"/>
              <a:t>Rectangleclass</a:t>
            </a:r>
            <a:r>
              <a:rPr lang="en-US" dirty="0" smtClean="0"/>
              <a:t> and a Square class that inherits from Rectangle</a:t>
            </a:r>
          </a:p>
          <a:p>
            <a:pPr lvl="2">
              <a:buNone/>
            </a:pPr>
            <a:r>
              <a:rPr lang="en-US" dirty="0" smtClean="0"/>
              <a:t>1.     Write post conditions for these </a:t>
            </a:r>
            <a:r>
              <a:rPr lang="en-US" dirty="0" err="1" smtClean="0"/>
              <a:t>mutator</a:t>
            </a:r>
            <a:r>
              <a:rPr lang="en-US" dirty="0" smtClean="0"/>
              <a:t> methods:</a:t>
            </a:r>
          </a:p>
          <a:p>
            <a:pPr lvl="3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Rectangle.setWidth</a:t>
            </a:r>
            <a:r>
              <a:rPr lang="en-US" dirty="0" smtClean="0"/>
              <a:t>( w:int ) </a:t>
            </a:r>
          </a:p>
          <a:p>
            <a:pPr lvl="3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Rectangle.setHeight</a:t>
            </a:r>
            <a:r>
              <a:rPr lang="en-US" dirty="0" smtClean="0"/>
              <a:t>( h:int ) </a:t>
            </a:r>
          </a:p>
          <a:p>
            <a:pPr lvl="2">
              <a:buNone/>
            </a:pPr>
            <a:r>
              <a:rPr lang="en-US" dirty="0" smtClean="0"/>
              <a:t>	in terms of these </a:t>
            </a:r>
            <a:r>
              <a:rPr lang="en-US" dirty="0" err="1" smtClean="0"/>
              <a:t>accessor</a:t>
            </a:r>
            <a:r>
              <a:rPr lang="en-US" dirty="0" smtClean="0"/>
              <a:t> methods:</a:t>
            </a:r>
          </a:p>
          <a:p>
            <a:pPr lvl="3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Rectangle.getWidth</a:t>
            </a:r>
            <a:r>
              <a:rPr lang="en-US" dirty="0" smtClean="0"/>
              <a:t>():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lvl="3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Rectangle.getHeight</a:t>
            </a:r>
            <a:r>
              <a:rPr lang="en-US" dirty="0" smtClean="0"/>
              <a:t>()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2">
              <a:buNone/>
            </a:pPr>
            <a:r>
              <a:rPr lang="en-US" dirty="0" smtClean="0"/>
              <a:t>2.    Write an invariant for Square class stating that width and height should always be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Object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 details to requirements analysis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Make implementation decisions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Decide where to put operations in object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Roles for developers during object design</a:t>
            </a:r>
          </a:p>
          <a:p>
            <a:pPr lvl="1"/>
            <a:r>
              <a:rPr lang="en-US" dirty="0" smtClean="0"/>
              <a:t>Class user,  class </a:t>
            </a:r>
            <a:r>
              <a:rPr lang="en-US" dirty="0" err="1" smtClean="0"/>
              <a:t>implementor</a:t>
            </a:r>
            <a:r>
              <a:rPr lang="en-US" dirty="0" smtClean="0"/>
              <a:t>, Class extender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During object design (only) we specify visibility rules</a:t>
            </a:r>
          </a:p>
          <a:p>
            <a:endParaRPr lang="en-US" dirty="0" smtClean="0"/>
          </a:p>
          <a:p>
            <a:r>
              <a:rPr lang="en-US" dirty="0" smtClean="0"/>
              <a:t>Constraints  </a:t>
            </a:r>
          </a:p>
          <a:p>
            <a:pPr lvl="1"/>
            <a:r>
              <a:rPr lang="en-US" dirty="0" smtClean="0"/>
              <a:t>Boolean expressions on model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Contracts</a:t>
            </a:r>
          </a:p>
          <a:p>
            <a:pPr lvl="1"/>
            <a:r>
              <a:rPr lang="en-US" dirty="0" smtClean="0"/>
              <a:t>Enable class users, </a:t>
            </a:r>
            <a:r>
              <a:rPr lang="en-US" dirty="0" err="1" smtClean="0"/>
              <a:t>implementors</a:t>
            </a:r>
            <a:r>
              <a:rPr lang="en-US" dirty="0" smtClean="0"/>
              <a:t> and extenders to share assumptions:   </a:t>
            </a:r>
            <a:r>
              <a:rPr lang="en-US" b="1" dirty="0" smtClean="0"/>
              <a:t>“Design by contract”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OCL  (Object Constraint Language)</a:t>
            </a:r>
          </a:p>
          <a:p>
            <a:pPr lvl="1"/>
            <a:r>
              <a:rPr lang="en-US" dirty="0" smtClean="0"/>
              <a:t>Language that allows us to express constraints on UML models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Complicated constraints </a:t>
            </a:r>
          </a:p>
          <a:p>
            <a:pPr lvl="1"/>
            <a:r>
              <a:rPr lang="en-US" dirty="0" smtClean="0"/>
              <a:t>Involving more than one class, attribute or operation</a:t>
            </a:r>
          </a:p>
          <a:p>
            <a:pPr lvl="1"/>
            <a:r>
              <a:rPr lang="en-US" dirty="0" smtClean="0"/>
              <a:t>Expressed with 3 basic navigation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End…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Additional examples of constraints follow which you can peruse on your own…..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8" y="274638"/>
            <a:ext cx="8502242" cy="597817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ARENA’s object model identified during analysis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100138" y="1636713"/>
            <a:ext cx="2052637" cy="1905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417888" y="1808163"/>
            <a:ext cx="2205037" cy="342900"/>
            <a:chOff x="2153" y="1139"/>
            <a:chExt cx="1389" cy="216"/>
          </a:xfrm>
        </p:grpSpPr>
        <p:sp>
          <p:nvSpPr>
            <p:cNvPr id="37967" name="Rectangle 5"/>
            <p:cNvSpPr>
              <a:spLocks noChangeArrowheads="1"/>
            </p:cNvSpPr>
            <p:nvPr/>
          </p:nvSpPr>
          <p:spPr bwMode="auto">
            <a:xfrm>
              <a:off x="2153" y="1139"/>
              <a:ext cx="1389" cy="21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8" name="Rectangle 6"/>
            <p:cNvSpPr>
              <a:spLocks noChangeArrowheads="1"/>
            </p:cNvSpPr>
            <p:nvPr/>
          </p:nvSpPr>
          <p:spPr bwMode="auto">
            <a:xfrm>
              <a:off x="2355" y="1190"/>
              <a:ext cx="8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TournamentControl</a:t>
              </a:r>
              <a:endParaRPr lang="en-US" b="0">
                <a:latin typeface="Lucida Sans Typewriter" pitchFamily="49" charset="0"/>
              </a:endParaRPr>
            </a:p>
          </p:txBody>
        </p:sp>
      </p:grp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3417888" y="2151063"/>
            <a:ext cx="2205037" cy="1698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894" name="Group 8"/>
          <p:cNvGrpSpPr>
            <a:grpSpLocks/>
          </p:cNvGrpSpPr>
          <p:nvPr/>
        </p:nvGrpSpPr>
        <p:grpSpPr bwMode="auto">
          <a:xfrm>
            <a:off x="1100138" y="4411663"/>
            <a:ext cx="2052637" cy="341312"/>
            <a:chOff x="693" y="2779"/>
            <a:chExt cx="1293" cy="215"/>
          </a:xfrm>
        </p:grpSpPr>
        <p:sp>
          <p:nvSpPr>
            <p:cNvPr id="37965" name="Rectangle 9"/>
            <p:cNvSpPr>
              <a:spLocks noChangeArrowheads="1"/>
            </p:cNvSpPr>
            <p:nvPr/>
          </p:nvSpPr>
          <p:spPr bwMode="auto">
            <a:xfrm>
              <a:off x="693" y="2779"/>
              <a:ext cx="1293" cy="2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6" name="Rectangle 10"/>
            <p:cNvSpPr>
              <a:spLocks noChangeArrowheads="1"/>
            </p:cNvSpPr>
            <p:nvPr/>
          </p:nvSpPr>
          <p:spPr bwMode="auto">
            <a:xfrm>
              <a:off x="1166" y="2829"/>
              <a:ext cx="27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Player</a:t>
              </a:r>
              <a:endParaRPr lang="en-US" b="0">
                <a:latin typeface="Lucida Sans Typewriter" pitchFamily="49" charset="0"/>
              </a:endParaRPr>
            </a:p>
          </p:txBody>
        </p:sp>
      </p:grpSp>
      <p:sp>
        <p:nvSpPr>
          <p:cNvPr id="37895" name="Freeform 11"/>
          <p:cNvSpPr>
            <a:spLocks/>
          </p:cNvSpPr>
          <p:nvPr/>
        </p:nvSpPr>
        <p:spPr bwMode="auto">
          <a:xfrm>
            <a:off x="3133725" y="5105400"/>
            <a:ext cx="1404938" cy="198438"/>
          </a:xfrm>
          <a:custGeom>
            <a:avLst/>
            <a:gdLst>
              <a:gd name="T0" fmla="*/ 0 w 885"/>
              <a:gd name="T1" fmla="*/ 198438 h 227"/>
              <a:gd name="T2" fmla="*/ 1404938 w 885"/>
              <a:gd name="T3" fmla="*/ 198438 h 227"/>
              <a:gd name="T4" fmla="*/ 1404938 w 885"/>
              <a:gd name="T5" fmla="*/ 0 h 227"/>
              <a:gd name="T6" fmla="*/ 0 60000 65536"/>
              <a:gd name="T7" fmla="*/ 0 60000 65536"/>
              <a:gd name="T8" fmla="*/ 0 60000 65536"/>
              <a:gd name="T9" fmla="*/ 0 w 885"/>
              <a:gd name="T10" fmla="*/ 0 h 227"/>
              <a:gd name="T11" fmla="*/ 885 w 88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5" h="227">
                <a:moveTo>
                  <a:pt x="0" y="227"/>
                </a:moveTo>
                <a:lnTo>
                  <a:pt x="885" y="227"/>
                </a:lnTo>
                <a:lnTo>
                  <a:pt x="88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Freeform 12"/>
          <p:cNvSpPr>
            <a:spLocks/>
          </p:cNvSpPr>
          <p:nvPr/>
        </p:nvSpPr>
        <p:spPr bwMode="auto">
          <a:xfrm>
            <a:off x="4483100" y="5000625"/>
            <a:ext cx="112713" cy="228600"/>
          </a:xfrm>
          <a:custGeom>
            <a:avLst/>
            <a:gdLst>
              <a:gd name="T0" fmla="*/ 0 w 71"/>
              <a:gd name="T1" fmla="*/ 114300 h 144"/>
              <a:gd name="T2" fmla="*/ 55563 w 71"/>
              <a:gd name="T3" fmla="*/ 0 h 144"/>
              <a:gd name="T4" fmla="*/ 112713 w 71"/>
              <a:gd name="T5" fmla="*/ 114300 h 144"/>
              <a:gd name="T6" fmla="*/ 55563 w 71"/>
              <a:gd name="T7" fmla="*/ 228600 h 144"/>
              <a:gd name="T8" fmla="*/ 0 w 71"/>
              <a:gd name="T9" fmla="*/ 11430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4"/>
              <a:gd name="T17" fmla="*/ 71 w 71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4">
                <a:moveTo>
                  <a:pt x="0" y="72"/>
                </a:moveTo>
                <a:lnTo>
                  <a:pt x="35" y="0"/>
                </a:lnTo>
                <a:lnTo>
                  <a:pt x="71" y="72"/>
                </a:lnTo>
                <a:lnTo>
                  <a:pt x="35" y="144"/>
                </a:ln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Rectangle 13"/>
          <p:cNvSpPr>
            <a:spLocks noChangeArrowheads="1"/>
          </p:cNvSpPr>
          <p:nvPr/>
        </p:nvSpPr>
        <p:spPr bwMode="auto">
          <a:xfrm>
            <a:off x="2211388" y="4237038"/>
            <a:ext cx="490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players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898" name="Rectangle 14"/>
          <p:cNvSpPr>
            <a:spLocks noChangeArrowheads="1"/>
          </p:cNvSpPr>
          <p:nvPr/>
        </p:nvSpPr>
        <p:spPr bwMode="auto">
          <a:xfrm>
            <a:off x="1968500" y="4237038"/>
            <a:ext cx="58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7899" name="Group 15"/>
          <p:cNvGrpSpPr>
            <a:grpSpLocks/>
          </p:cNvGrpSpPr>
          <p:nvPr/>
        </p:nvGrpSpPr>
        <p:grpSpPr bwMode="auto">
          <a:xfrm>
            <a:off x="3417888" y="3651250"/>
            <a:ext cx="2205037" cy="342900"/>
            <a:chOff x="2153" y="2300"/>
            <a:chExt cx="1389" cy="216"/>
          </a:xfrm>
        </p:grpSpPr>
        <p:sp>
          <p:nvSpPr>
            <p:cNvPr id="37963" name="Rectangle 16"/>
            <p:cNvSpPr>
              <a:spLocks noChangeArrowheads="1"/>
            </p:cNvSpPr>
            <p:nvPr/>
          </p:nvSpPr>
          <p:spPr bwMode="auto">
            <a:xfrm>
              <a:off x="2153" y="2300"/>
              <a:ext cx="1389" cy="21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4" name="Rectangle 17"/>
            <p:cNvSpPr>
              <a:spLocks noChangeArrowheads="1"/>
            </p:cNvSpPr>
            <p:nvPr/>
          </p:nvSpPr>
          <p:spPr bwMode="auto">
            <a:xfrm>
              <a:off x="2558" y="2351"/>
              <a:ext cx="5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Tournament</a:t>
              </a:r>
              <a:endParaRPr lang="en-US" b="0">
                <a:latin typeface="Lucida Sans Typewriter" pitchFamily="49" charset="0"/>
              </a:endParaRPr>
            </a:p>
          </p:txBody>
        </p:sp>
      </p:grpSp>
      <p:sp>
        <p:nvSpPr>
          <p:cNvPr id="37900" name="Rectangle 18"/>
          <p:cNvSpPr>
            <a:spLocks noChangeArrowheads="1"/>
          </p:cNvSpPr>
          <p:nvPr/>
        </p:nvSpPr>
        <p:spPr bwMode="auto">
          <a:xfrm>
            <a:off x="3417888" y="3994150"/>
            <a:ext cx="2205037" cy="4937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Rectangle 19"/>
          <p:cNvSpPr>
            <a:spLocks noChangeArrowheads="1"/>
          </p:cNvSpPr>
          <p:nvPr/>
        </p:nvSpPr>
        <p:spPr bwMode="auto">
          <a:xfrm>
            <a:off x="3490913" y="3989388"/>
            <a:ext cx="381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name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02" name="Line 20"/>
          <p:cNvSpPr>
            <a:spLocks noChangeShapeType="1"/>
          </p:cNvSpPr>
          <p:nvPr/>
        </p:nvSpPr>
        <p:spPr bwMode="auto">
          <a:xfrm>
            <a:off x="4519613" y="2909888"/>
            <a:ext cx="1587" cy="722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Rectangle 21"/>
          <p:cNvSpPr>
            <a:spLocks noChangeArrowheads="1"/>
          </p:cNvSpPr>
          <p:nvPr/>
        </p:nvSpPr>
        <p:spPr bwMode="auto">
          <a:xfrm>
            <a:off x="4383088" y="294481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1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04" name="Rectangle 22"/>
          <p:cNvSpPr>
            <a:spLocks noChangeArrowheads="1"/>
          </p:cNvSpPr>
          <p:nvPr/>
        </p:nvSpPr>
        <p:spPr bwMode="auto">
          <a:xfrm>
            <a:off x="4383088" y="349567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1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7905" name="Group 23"/>
          <p:cNvGrpSpPr>
            <a:grpSpLocks/>
          </p:cNvGrpSpPr>
          <p:nvPr/>
        </p:nvGrpSpPr>
        <p:grpSpPr bwMode="auto">
          <a:xfrm>
            <a:off x="1100138" y="1827213"/>
            <a:ext cx="2052637" cy="247650"/>
            <a:chOff x="693" y="1127"/>
            <a:chExt cx="1293" cy="156"/>
          </a:xfrm>
        </p:grpSpPr>
        <p:sp>
          <p:nvSpPr>
            <p:cNvPr id="37961" name="Rectangle 24"/>
            <p:cNvSpPr>
              <a:spLocks noChangeArrowheads="1"/>
            </p:cNvSpPr>
            <p:nvPr/>
          </p:nvSpPr>
          <p:spPr bwMode="auto">
            <a:xfrm>
              <a:off x="693" y="1127"/>
              <a:ext cx="1293" cy="15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Rectangle 25"/>
            <p:cNvSpPr>
              <a:spLocks noChangeArrowheads="1"/>
            </p:cNvSpPr>
            <p:nvPr/>
          </p:nvSpPr>
          <p:spPr bwMode="auto">
            <a:xfrm>
              <a:off x="759" y="1148"/>
              <a:ext cx="95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applyForTournament()</a:t>
              </a:r>
              <a:endParaRPr lang="en-US" b="0">
                <a:latin typeface="Lucida Sans Typewriter" pitchFamily="49" charset="0"/>
              </a:endParaRPr>
            </a:p>
          </p:txBody>
        </p:sp>
      </p:grpSp>
      <p:grpSp>
        <p:nvGrpSpPr>
          <p:cNvPr id="37906" name="Group 26"/>
          <p:cNvGrpSpPr>
            <a:grpSpLocks/>
          </p:cNvGrpSpPr>
          <p:nvPr/>
        </p:nvGrpSpPr>
        <p:grpSpPr bwMode="auto">
          <a:xfrm>
            <a:off x="1081088" y="5153025"/>
            <a:ext cx="2052637" cy="322263"/>
            <a:chOff x="681" y="3246"/>
            <a:chExt cx="1293" cy="203"/>
          </a:xfrm>
        </p:grpSpPr>
        <p:sp>
          <p:nvSpPr>
            <p:cNvPr id="37959" name="Rectangle 27"/>
            <p:cNvSpPr>
              <a:spLocks noChangeArrowheads="1"/>
            </p:cNvSpPr>
            <p:nvPr/>
          </p:nvSpPr>
          <p:spPr bwMode="auto">
            <a:xfrm>
              <a:off x="681" y="3246"/>
              <a:ext cx="1293" cy="2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Rectangle 28"/>
            <p:cNvSpPr>
              <a:spLocks noChangeArrowheads="1"/>
            </p:cNvSpPr>
            <p:nvPr/>
          </p:nvSpPr>
          <p:spPr bwMode="auto">
            <a:xfrm>
              <a:off x="1183" y="3290"/>
              <a:ext cx="2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Match</a:t>
              </a:r>
              <a:endParaRPr lang="en-US" b="0">
                <a:latin typeface="Lucida Sans Typewriter" pitchFamily="49" charset="0"/>
              </a:endParaRPr>
            </a:p>
          </p:txBody>
        </p:sp>
      </p:grpSp>
      <p:grpSp>
        <p:nvGrpSpPr>
          <p:cNvPr id="37907" name="Group 29"/>
          <p:cNvGrpSpPr>
            <a:grpSpLocks/>
          </p:cNvGrpSpPr>
          <p:nvPr/>
        </p:nvGrpSpPr>
        <p:grpSpPr bwMode="auto">
          <a:xfrm>
            <a:off x="1081088" y="5838825"/>
            <a:ext cx="2052637" cy="398463"/>
            <a:chOff x="681" y="3653"/>
            <a:chExt cx="1293" cy="251"/>
          </a:xfrm>
        </p:grpSpPr>
        <p:sp>
          <p:nvSpPr>
            <p:cNvPr id="37955" name="Rectangle 30"/>
            <p:cNvSpPr>
              <a:spLocks noChangeArrowheads="1"/>
            </p:cNvSpPr>
            <p:nvPr/>
          </p:nvSpPr>
          <p:spPr bwMode="auto">
            <a:xfrm>
              <a:off x="681" y="3653"/>
              <a:ext cx="1293" cy="25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56" name="Group 31"/>
            <p:cNvGrpSpPr>
              <a:grpSpLocks/>
            </p:cNvGrpSpPr>
            <p:nvPr/>
          </p:nvGrpSpPr>
          <p:grpSpPr bwMode="auto">
            <a:xfrm>
              <a:off x="722" y="3679"/>
              <a:ext cx="475" cy="199"/>
              <a:chOff x="722" y="3686"/>
              <a:chExt cx="475" cy="199"/>
            </a:xfrm>
          </p:grpSpPr>
          <p:sp>
            <p:nvSpPr>
              <p:cNvPr id="37957" name="Rectangle 32"/>
              <p:cNvSpPr>
                <a:spLocks noChangeArrowheads="1"/>
              </p:cNvSpPr>
              <p:nvPr/>
            </p:nvSpPr>
            <p:spPr bwMode="auto">
              <a:xfrm>
                <a:off x="722" y="3686"/>
                <a:ext cx="475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playMove()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7958" name="Rectangle 33"/>
              <p:cNvSpPr>
                <a:spLocks noChangeArrowheads="1"/>
              </p:cNvSpPr>
              <p:nvPr/>
            </p:nvSpPr>
            <p:spPr bwMode="auto">
              <a:xfrm>
                <a:off x="722" y="3770"/>
                <a:ext cx="44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getScore()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37908" name="Rectangle 34"/>
          <p:cNvSpPr>
            <a:spLocks noChangeArrowheads="1"/>
          </p:cNvSpPr>
          <p:nvPr/>
        </p:nvSpPr>
        <p:spPr bwMode="auto">
          <a:xfrm>
            <a:off x="3228975" y="5148263"/>
            <a:ext cx="576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matches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09" name="Rectangle 35"/>
          <p:cNvSpPr>
            <a:spLocks noChangeArrowheads="1"/>
          </p:cNvSpPr>
          <p:nvPr/>
        </p:nvSpPr>
        <p:spPr bwMode="auto">
          <a:xfrm>
            <a:off x="3228975" y="5357813"/>
            <a:ext cx="58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7910" name="Group 36"/>
          <p:cNvGrpSpPr>
            <a:grpSpLocks/>
          </p:cNvGrpSpPr>
          <p:nvPr/>
        </p:nvGrpSpPr>
        <p:grpSpPr bwMode="auto">
          <a:xfrm>
            <a:off x="1081088" y="5475288"/>
            <a:ext cx="2052637" cy="361950"/>
            <a:chOff x="681" y="3437"/>
            <a:chExt cx="1293" cy="228"/>
          </a:xfrm>
        </p:grpSpPr>
        <p:sp>
          <p:nvSpPr>
            <p:cNvPr id="37951" name="Rectangle 37"/>
            <p:cNvSpPr>
              <a:spLocks noChangeArrowheads="1"/>
            </p:cNvSpPr>
            <p:nvPr/>
          </p:nvSpPr>
          <p:spPr bwMode="auto">
            <a:xfrm>
              <a:off x="681" y="3437"/>
              <a:ext cx="1293" cy="22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52" name="Group 38"/>
            <p:cNvGrpSpPr>
              <a:grpSpLocks/>
            </p:cNvGrpSpPr>
            <p:nvPr/>
          </p:nvGrpSpPr>
          <p:grpSpPr bwMode="auto">
            <a:xfrm>
              <a:off x="722" y="3452"/>
              <a:ext cx="256" cy="199"/>
              <a:chOff x="722" y="3458"/>
              <a:chExt cx="256" cy="199"/>
            </a:xfrm>
          </p:grpSpPr>
          <p:sp>
            <p:nvSpPr>
              <p:cNvPr id="37953" name="Rectangle 39"/>
              <p:cNvSpPr>
                <a:spLocks noChangeArrowheads="1"/>
              </p:cNvSpPr>
              <p:nvPr/>
            </p:nvSpPr>
            <p:spPr bwMode="auto">
              <a:xfrm>
                <a:off x="722" y="3458"/>
                <a:ext cx="18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start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7954" name="Rectangle 40"/>
              <p:cNvSpPr>
                <a:spLocks noChangeArrowheads="1"/>
              </p:cNvSpPr>
              <p:nvPr/>
            </p:nvSpPr>
            <p:spPr bwMode="auto">
              <a:xfrm>
                <a:off x="722" y="3542"/>
                <a:ext cx="25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status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grpSp>
        <p:nvGrpSpPr>
          <p:cNvPr id="37911" name="Group 41"/>
          <p:cNvGrpSpPr>
            <a:grpSpLocks/>
          </p:cNvGrpSpPr>
          <p:nvPr/>
        </p:nvGrpSpPr>
        <p:grpSpPr bwMode="auto">
          <a:xfrm>
            <a:off x="3417888" y="2314575"/>
            <a:ext cx="2205037" cy="646113"/>
            <a:chOff x="2153" y="1440"/>
            <a:chExt cx="1389" cy="407"/>
          </a:xfrm>
        </p:grpSpPr>
        <p:sp>
          <p:nvSpPr>
            <p:cNvPr id="37945" name="Rectangle 42"/>
            <p:cNvSpPr>
              <a:spLocks noChangeArrowheads="1"/>
            </p:cNvSpPr>
            <p:nvPr/>
          </p:nvSpPr>
          <p:spPr bwMode="auto">
            <a:xfrm>
              <a:off x="2153" y="1440"/>
              <a:ext cx="1389" cy="40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46" name="Group 43"/>
            <p:cNvGrpSpPr>
              <a:grpSpLocks/>
            </p:cNvGrpSpPr>
            <p:nvPr/>
          </p:nvGrpSpPr>
          <p:grpSpPr bwMode="auto">
            <a:xfrm>
              <a:off x="2197" y="1449"/>
              <a:ext cx="1003" cy="390"/>
              <a:chOff x="2197" y="1460"/>
              <a:chExt cx="1003" cy="390"/>
            </a:xfrm>
          </p:grpSpPr>
          <p:sp>
            <p:nvSpPr>
              <p:cNvPr id="37947" name="Rectangle 44"/>
              <p:cNvSpPr>
                <a:spLocks noChangeArrowheads="1"/>
              </p:cNvSpPr>
              <p:nvPr/>
            </p:nvSpPr>
            <p:spPr bwMode="auto">
              <a:xfrm>
                <a:off x="2197" y="1460"/>
                <a:ext cx="72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selectSponsors()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7948" name="Rectangle 45"/>
              <p:cNvSpPr>
                <a:spLocks noChangeArrowheads="1"/>
              </p:cNvSpPr>
              <p:nvPr/>
            </p:nvSpPr>
            <p:spPr bwMode="auto">
              <a:xfrm>
                <a:off x="2197" y="1555"/>
                <a:ext cx="97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advertizeTournament()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7949" name="Rectangle 46"/>
              <p:cNvSpPr>
                <a:spLocks noChangeArrowheads="1"/>
              </p:cNvSpPr>
              <p:nvPr/>
            </p:nvSpPr>
            <p:spPr bwMode="auto">
              <a:xfrm>
                <a:off x="2197" y="1639"/>
                <a:ext cx="61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acceptPlayer()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7950" name="Rectangle 47"/>
              <p:cNvSpPr>
                <a:spLocks noChangeArrowheads="1"/>
              </p:cNvSpPr>
              <p:nvPr/>
            </p:nvSpPr>
            <p:spPr bwMode="auto">
              <a:xfrm>
                <a:off x="2197" y="1735"/>
                <a:ext cx="100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announceTournament()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37912" name="Rectangle 48"/>
          <p:cNvSpPr>
            <a:spLocks noChangeArrowheads="1"/>
          </p:cNvSpPr>
          <p:nvPr/>
        </p:nvSpPr>
        <p:spPr bwMode="auto">
          <a:xfrm>
            <a:off x="3490913" y="4141788"/>
            <a:ext cx="296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start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13" name="Rectangle 49"/>
          <p:cNvSpPr>
            <a:spLocks noChangeArrowheads="1"/>
          </p:cNvSpPr>
          <p:nvPr/>
        </p:nvSpPr>
        <p:spPr bwMode="auto">
          <a:xfrm>
            <a:off x="3490913" y="4273550"/>
            <a:ext cx="254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end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14" name="Freeform 50"/>
          <p:cNvSpPr>
            <a:spLocks/>
          </p:cNvSpPr>
          <p:nvPr/>
        </p:nvSpPr>
        <p:spPr bwMode="auto">
          <a:xfrm>
            <a:off x="3133725" y="1466850"/>
            <a:ext cx="1385888" cy="341313"/>
          </a:xfrm>
          <a:custGeom>
            <a:avLst/>
            <a:gdLst>
              <a:gd name="T0" fmla="*/ 0 w 873"/>
              <a:gd name="T1" fmla="*/ 0 h 215"/>
              <a:gd name="T2" fmla="*/ 1385888 w 873"/>
              <a:gd name="T3" fmla="*/ 0 h 215"/>
              <a:gd name="T4" fmla="*/ 1385888 w 873"/>
              <a:gd name="T5" fmla="*/ 341313 h 215"/>
              <a:gd name="T6" fmla="*/ 0 60000 65536"/>
              <a:gd name="T7" fmla="*/ 0 60000 65536"/>
              <a:gd name="T8" fmla="*/ 0 60000 65536"/>
              <a:gd name="T9" fmla="*/ 0 w 873"/>
              <a:gd name="T10" fmla="*/ 0 h 215"/>
              <a:gd name="T11" fmla="*/ 873 w 873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215">
                <a:moveTo>
                  <a:pt x="0" y="0"/>
                </a:moveTo>
                <a:lnTo>
                  <a:pt x="873" y="0"/>
                </a:lnTo>
                <a:lnTo>
                  <a:pt x="873" y="21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5" name="Rectangle 51"/>
          <p:cNvSpPr>
            <a:spLocks noChangeArrowheads="1"/>
          </p:cNvSpPr>
          <p:nvPr/>
        </p:nvSpPr>
        <p:spPr bwMode="auto">
          <a:xfrm>
            <a:off x="3209925" y="15192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1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16" name="Rectangle 52"/>
          <p:cNvSpPr>
            <a:spLocks noChangeArrowheads="1"/>
          </p:cNvSpPr>
          <p:nvPr/>
        </p:nvSpPr>
        <p:spPr bwMode="auto">
          <a:xfrm>
            <a:off x="4383088" y="165258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1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17" name="Rectangle 53"/>
          <p:cNvSpPr>
            <a:spLocks noChangeArrowheads="1"/>
          </p:cNvSpPr>
          <p:nvPr/>
        </p:nvSpPr>
        <p:spPr bwMode="auto">
          <a:xfrm>
            <a:off x="3294063" y="4084638"/>
            <a:ext cx="58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18" name="Line 54"/>
          <p:cNvSpPr>
            <a:spLocks noChangeShapeType="1"/>
          </p:cNvSpPr>
          <p:nvPr/>
        </p:nvSpPr>
        <p:spPr bwMode="auto">
          <a:xfrm flipV="1">
            <a:off x="2106613" y="4733925"/>
            <a:ext cx="1587" cy="419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9" name="Rectangle 55"/>
          <p:cNvSpPr>
            <a:spLocks noChangeArrowheads="1"/>
          </p:cNvSpPr>
          <p:nvPr/>
        </p:nvSpPr>
        <p:spPr bwMode="auto">
          <a:xfrm>
            <a:off x="1438275" y="4976813"/>
            <a:ext cx="576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matches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20" name="Rectangle 56"/>
          <p:cNvSpPr>
            <a:spLocks noChangeArrowheads="1"/>
          </p:cNvSpPr>
          <p:nvPr/>
        </p:nvSpPr>
        <p:spPr bwMode="auto">
          <a:xfrm>
            <a:off x="2174875" y="5033963"/>
            <a:ext cx="58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7921" name="Group 57"/>
          <p:cNvGrpSpPr>
            <a:grpSpLocks/>
          </p:cNvGrpSpPr>
          <p:nvPr/>
        </p:nvGrpSpPr>
        <p:grpSpPr bwMode="auto">
          <a:xfrm>
            <a:off x="1100138" y="1314450"/>
            <a:ext cx="2052637" cy="322263"/>
            <a:chOff x="693" y="828"/>
            <a:chExt cx="1293" cy="203"/>
          </a:xfrm>
        </p:grpSpPr>
        <p:sp>
          <p:nvSpPr>
            <p:cNvPr id="37943" name="Rectangle 58"/>
            <p:cNvSpPr>
              <a:spLocks noChangeArrowheads="1"/>
            </p:cNvSpPr>
            <p:nvPr/>
          </p:nvSpPr>
          <p:spPr bwMode="auto">
            <a:xfrm>
              <a:off x="934" y="872"/>
              <a:ext cx="7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TournamentForm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37944" name="Rectangle 59"/>
            <p:cNvSpPr>
              <a:spLocks noChangeArrowheads="1"/>
            </p:cNvSpPr>
            <p:nvPr/>
          </p:nvSpPr>
          <p:spPr bwMode="auto">
            <a:xfrm>
              <a:off x="693" y="828"/>
              <a:ext cx="1293" cy="2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22" name="Freeform 60"/>
          <p:cNvSpPr>
            <a:spLocks/>
          </p:cNvSpPr>
          <p:nvPr/>
        </p:nvSpPr>
        <p:spPr bwMode="auto">
          <a:xfrm>
            <a:off x="2106613" y="4068763"/>
            <a:ext cx="1311275" cy="342900"/>
          </a:xfrm>
          <a:custGeom>
            <a:avLst/>
            <a:gdLst>
              <a:gd name="T0" fmla="*/ 0 w 826"/>
              <a:gd name="T1" fmla="*/ 342900 h 216"/>
              <a:gd name="T2" fmla="*/ 0 w 826"/>
              <a:gd name="T3" fmla="*/ 0 h 216"/>
              <a:gd name="T4" fmla="*/ 1311275 w 826"/>
              <a:gd name="T5" fmla="*/ 0 h 216"/>
              <a:gd name="T6" fmla="*/ 0 60000 65536"/>
              <a:gd name="T7" fmla="*/ 0 60000 65536"/>
              <a:gd name="T8" fmla="*/ 0 60000 65536"/>
              <a:gd name="T9" fmla="*/ 0 w 826"/>
              <a:gd name="T10" fmla="*/ 0 h 216"/>
              <a:gd name="T11" fmla="*/ 826 w 826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6" h="216">
                <a:moveTo>
                  <a:pt x="0" y="216"/>
                </a:moveTo>
                <a:lnTo>
                  <a:pt x="0" y="0"/>
                </a:lnTo>
                <a:lnTo>
                  <a:pt x="826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23" name="Rectangle 61"/>
          <p:cNvSpPr>
            <a:spLocks noChangeArrowheads="1"/>
          </p:cNvSpPr>
          <p:nvPr/>
        </p:nvSpPr>
        <p:spPr bwMode="auto">
          <a:xfrm>
            <a:off x="1749425" y="4237038"/>
            <a:ext cx="58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24" name="Rectangle 62"/>
          <p:cNvSpPr>
            <a:spLocks noChangeArrowheads="1"/>
          </p:cNvSpPr>
          <p:nvPr/>
        </p:nvSpPr>
        <p:spPr bwMode="auto">
          <a:xfrm>
            <a:off x="3263900" y="2336800"/>
            <a:ext cx="58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25" name="Freeform 63"/>
          <p:cNvSpPr>
            <a:spLocks/>
          </p:cNvSpPr>
          <p:nvPr/>
        </p:nvSpPr>
        <p:spPr bwMode="auto">
          <a:xfrm>
            <a:off x="1670050" y="2454275"/>
            <a:ext cx="1747838" cy="1957388"/>
          </a:xfrm>
          <a:custGeom>
            <a:avLst/>
            <a:gdLst>
              <a:gd name="T0" fmla="*/ 0 w 1101"/>
              <a:gd name="T1" fmla="*/ 1957388 h 1233"/>
              <a:gd name="T2" fmla="*/ 0 w 1101"/>
              <a:gd name="T3" fmla="*/ 0 h 1233"/>
              <a:gd name="T4" fmla="*/ 1747838 w 1101"/>
              <a:gd name="T5" fmla="*/ 0 h 1233"/>
              <a:gd name="T6" fmla="*/ 0 60000 65536"/>
              <a:gd name="T7" fmla="*/ 0 60000 65536"/>
              <a:gd name="T8" fmla="*/ 0 60000 65536"/>
              <a:gd name="T9" fmla="*/ 0 w 1101"/>
              <a:gd name="T10" fmla="*/ 0 h 1233"/>
              <a:gd name="T11" fmla="*/ 1101 w 1101"/>
              <a:gd name="T12" fmla="*/ 1233 h 1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1" h="1233">
                <a:moveTo>
                  <a:pt x="0" y="1233"/>
                </a:moveTo>
                <a:lnTo>
                  <a:pt x="0" y="0"/>
                </a:lnTo>
                <a:lnTo>
                  <a:pt x="1101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926" name="Group 64"/>
          <p:cNvGrpSpPr>
            <a:grpSpLocks/>
          </p:cNvGrpSpPr>
          <p:nvPr/>
        </p:nvGrpSpPr>
        <p:grpSpPr bwMode="auto">
          <a:xfrm>
            <a:off x="3417888" y="4487863"/>
            <a:ext cx="2205037" cy="512762"/>
            <a:chOff x="2153" y="2803"/>
            <a:chExt cx="1389" cy="323"/>
          </a:xfrm>
        </p:grpSpPr>
        <p:sp>
          <p:nvSpPr>
            <p:cNvPr id="37938" name="Rectangle 65"/>
            <p:cNvSpPr>
              <a:spLocks noChangeArrowheads="1"/>
            </p:cNvSpPr>
            <p:nvPr/>
          </p:nvSpPr>
          <p:spPr bwMode="auto">
            <a:xfrm>
              <a:off x="2153" y="2803"/>
              <a:ext cx="1389" cy="32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39" name="Group 66"/>
            <p:cNvGrpSpPr>
              <a:grpSpLocks/>
            </p:cNvGrpSpPr>
            <p:nvPr/>
          </p:nvGrpSpPr>
          <p:grpSpPr bwMode="auto">
            <a:xfrm>
              <a:off x="2199" y="2817"/>
              <a:ext cx="656" cy="295"/>
              <a:chOff x="2199" y="2824"/>
              <a:chExt cx="656" cy="295"/>
            </a:xfrm>
          </p:grpSpPr>
          <p:sp>
            <p:nvSpPr>
              <p:cNvPr id="37940" name="Rectangle 67"/>
              <p:cNvSpPr>
                <a:spLocks noChangeArrowheads="1"/>
              </p:cNvSpPr>
              <p:nvPr/>
            </p:nvSpPr>
            <p:spPr bwMode="auto">
              <a:xfrm>
                <a:off x="2199" y="2824"/>
                <a:ext cx="61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acceptPlayer()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7941" name="Rectangle 68"/>
              <p:cNvSpPr>
                <a:spLocks noChangeArrowheads="1"/>
              </p:cNvSpPr>
              <p:nvPr/>
            </p:nvSpPr>
            <p:spPr bwMode="auto">
              <a:xfrm>
                <a:off x="2199" y="2920"/>
                <a:ext cx="65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removePlayer()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7942" name="Rectangle 69"/>
              <p:cNvSpPr>
                <a:spLocks noChangeArrowheads="1"/>
              </p:cNvSpPr>
              <p:nvPr/>
            </p:nvSpPr>
            <p:spPr bwMode="auto">
              <a:xfrm>
                <a:off x="2199" y="3004"/>
                <a:ext cx="44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schedule()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grpSp>
        <p:nvGrpSpPr>
          <p:cNvPr id="37927" name="Group 70"/>
          <p:cNvGrpSpPr>
            <a:grpSpLocks/>
          </p:cNvGrpSpPr>
          <p:nvPr/>
        </p:nvGrpSpPr>
        <p:grpSpPr bwMode="auto">
          <a:xfrm>
            <a:off x="5830888" y="4411663"/>
            <a:ext cx="2052637" cy="341312"/>
            <a:chOff x="3673" y="2779"/>
            <a:chExt cx="1293" cy="215"/>
          </a:xfrm>
        </p:grpSpPr>
        <p:sp>
          <p:nvSpPr>
            <p:cNvPr id="37936" name="Rectangle 71"/>
            <p:cNvSpPr>
              <a:spLocks noChangeArrowheads="1"/>
            </p:cNvSpPr>
            <p:nvPr/>
          </p:nvSpPr>
          <p:spPr bwMode="auto">
            <a:xfrm>
              <a:off x="3673" y="2779"/>
              <a:ext cx="1293" cy="2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Rectangle 72"/>
            <p:cNvSpPr>
              <a:spLocks noChangeArrowheads="1"/>
            </p:cNvSpPr>
            <p:nvPr/>
          </p:nvSpPr>
          <p:spPr bwMode="auto">
            <a:xfrm>
              <a:off x="4030" y="2829"/>
              <a:ext cx="4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Advertiser</a:t>
              </a:r>
              <a:endParaRPr lang="en-US" b="0">
                <a:latin typeface="Lucida Sans Typewriter" pitchFamily="49" charset="0"/>
              </a:endParaRPr>
            </a:p>
          </p:txBody>
        </p:sp>
      </p:grpSp>
      <p:sp>
        <p:nvSpPr>
          <p:cNvPr id="37928" name="Rectangle 73"/>
          <p:cNvSpPr>
            <a:spLocks noChangeArrowheads="1"/>
          </p:cNvSpPr>
          <p:nvPr/>
        </p:nvSpPr>
        <p:spPr bwMode="auto">
          <a:xfrm>
            <a:off x="6157913" y="4237038"/>
            <a:ext cx="6191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sponsors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29" name="Rectangle 74"/>
          <p:cNvSpPr>
            <a:spLocks noChangeArrowheads="1"/>
          </p:cNvSpPr>
          <p:nvPr/>
        </p:nvSpPr>
        <p:spPr bwMode="auto">
          <a:xfrm>
            <a:off x="7007225" y="4237038"/>
            <a:ext cx="58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30" name="Rectangle 75"/>
          <p:cNvSpPr>
            <a:spLocks noChangeArrowheads="1"/>
          </p:cNvSpPr>
          <p:nvPr/>
        </p:nvSpPr>
        <p:spPr bwMode="auto">
          <a:xfrm>
            <a:off x="5681663" y="4084638"/>
            <a:ext cx="58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31" name="Freeform 76"/>
          <p:cNvSpPr>
            <a:spLocks/>
          </p:cNvSpPr>
          <p:nvPr/>
        </p:nvSpPr>
        <p:spPr bwMode="auto">
          <a:xfrm>
            <a:off x="5622925" y="4068763"/>
            <a:ext cx="1311275" cy="342900"/>
          </a:xfrm>
          <a:custGeom>
            <a:avLst/>
            <a:gdLst>
              <a:gd name="T0" fmla="*/ 1311275 w 826"/>
              <a:gd name="T1" fmla="*/ 342900 h 216"/>
              <a:gd name="T2" fmla="*/ 1311275 w 826"/>
              <a:gd name="T3" fmla="*/ 0 h 216"/>
              <a:gd name="T4" fmla="*/ 0 w 826"/>
              <a:gd name="T5" fmla="*/ 0 h 216"/>
              <a:gd name="T6" fmla="*/ 0 60000 65536"/>
              <a:gd name="T7" fmla="*/ 0 60000 65536"/>
              <a:gd name="T8" fmla="*/ 0 60000 65536"/>
              <a:gd name="T9" fmla="*/ 0 w 826"/>
              <a:gd name="T10" fmla="*/ 0 h 216"/>
              <a:gd name="T11" fmla="*/ 826 w 826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6" h="216">
                <a:moveTo>
                  <a:pt x="826" y="216"/>
                </a:moveTo>
                <a:lnTo>
                  <a:pt x="826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Rectangle 77"/>
          <p:cNvSpPr>
            <a:spLocks noChangeArrowheads="1"/>
          </p:cNvSpPr>
          <p:nvPr/>
        </p:nvSpPr>
        <p:spPr bwMode="auto">
          <a:xfrm>
            <a:off x="7226300" y="4237038"/>
            <a:ext cx="58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33" name="Rectangle 78"/>
          <p:cNvSpPr>
            <a:spLocks noChangeArrowheads="1"/>
          </p:cNvSpPr>
          <p:nvPr/>
        </p:nvSpPr>
        <p:spPr bwMode="auto">
          <a:xfrm>
            <a:off x="5711825" y="2336800"/>
            <a:ext cx="58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7934" name="Freeform 79"/>
          <p:cNvSpPr>
            <a:spLocks/>
          </p:cNvSpPr>
          <p:nvPr/>
        </p:nvSpPr>
        <p:spPr bwMode="auto">
          <a:xfrm>
            <a:off x="5622925" y="2454275"/>
            <a:ext cx="1747838" cy="1957388"/>
          </a:xfrm>
          <a:custGeom>
            <a:avLst/>
            <a:gdLst>
              <a:gd name="T0" fmla="*/ 1747838 w 1101"/>
              <a:gd name="T1" fmla="*/ 1957388 h 1233"/>
              <a:gd name="T2" fmla="*/ 1747838 w 1101"/>
              <a:gd name="T3" fmla="*/ 0 h 1233"/>
              <a:gd name="T4" fmla="*/ 0 w 1101"/>
              <a:gd name="T5" fmla="*/ 0 h 1233"/>
              <a:gd name="T6" fmla="*/ 0 60000 65536"/>
              <a:gd name="T7" fmla="*/ 0 60000 65536"/>
              <a:gd name="T8" fmla="*/ 0 60000 65536"/>
              <a:gd name="T9" fmla="*/ 0 w 1101"/>
              <a:gd name="T10" fmla="*/ 0 h 1233"/>
              <a:gd name="T11" fmla="*/ 1101 w 1101"/>
              <a:gd name="T12" fmla="*/ 1233 h 1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1" h="1233">
                <a:moveTo>
                  <a:pt x="1101" y="1233"/>
                </a:moveTo>
                <a:lnTo>
                  <a:pt x="110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Rectangle 80"/>
          <p:cNvSpPr>
            <a:spLocks noChangeArrowheads="1"/>
          </p:cNvSpPr>
          <p:nvPr/>
        </p:nvSpPr>
        <p:spPr bwMode="auto">
          <a:xfrm>
            <a:off x="2174875" y="4768850"/>
            <a:ext cx="58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503" y="274638"/>
            <a:ext cx="8917497" cy="6649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Adding type information to ARENA’s object model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068388" y="1641475"/>
            <a:ext cx="2089150" cy="163513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3211513" y="1803400"/>
            <a:ext cx="3087687" cy="346075"/>
            <a:chOff x="2023" y="1136"/>
            <a:chExt cx="1945" cy="218"/>
          </a:xfrm>
        </p:grpSpPr>
        <p:sp>
          <p:nvSpPr>
            <p:cNvPr id="38994" name="Rectangle 5"/>
            <p:cNvSpPr>
              <a:spLocks noChangeArrowheads="1"/>
            </p:cNvSpPr>
            <p:nvPr/>
          </p:nvSpPr>
          <p:spPr bwMode="auto">
            <a:xfrm>
              <a:off x="2023" y="1136"/>
              <a:ext cx="1945" cy="218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5" name="Rectangle 6"/>
            <p:cNvSpPr>
              <a:spLocks noChangeArrowheads="1"/>
            </p:cNvSpPr>
            <p:nvPr/>
          </p:nvSpPr>
          <p:spPr bwMode="auto">
            <a:xfrm>
              <a:off x="2503" y="1188"/>
              <a:ext cx="8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TournamentControl</a:t>
              </a:r>
              <a:endParaRPr lang="en-US" b="0">
                <a:latin typeface="Lucida Sans Typewriter" pitchFamily="49" charset="0"/>
              </a:endParaRPr>
            </a:p>
          </p:txBody>
        </p:sp>
      </p:grp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3211513" y="2149475"/>
            <a:ext cx="3087687" cy="163513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8918" name="Group 8"/>
          <p:cNvGrpSpPr>
            <a:grpSpLocks/>
          </p:cNvGrpSpPr>
          <p:nvPr/>
        </p:nvGrpSpPr>
        <p:grpSpPr bwMode="auto">
          <a:xfrm>
            <a:off x="1068388" y="4419600"/>
            <a:ext cx="2071687" cy="325438"/>
            <a:chOff x="673" y="2784"/>
            <a:chExt cx="1305" cy="205"/>
          </a:xfrm>
        </p:grpSpPr>
        <p:sp>
          <p:nvSpPr>
            <p:cNvPr id="38992" name="Rectangle 9"/>
            <p:cNvSpPr>
              <a:spLocks noChangeArrowheads="1"/>
            </p:cNvSpPr>
            <p:nvPr/>
          </p:nvSpPr>
          <p:spPr bwMode="auto">
            <a:xfrm>
              <a:off x="673" y="2784"/>
              <a:ext cx="1305" cy="20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3" name="Rectangle 10"/>
            <p:cNvSpPr>
              <a:spLocks noChangeArrowheads="1"/>
            </p:cNvSpPr>
            <p:nvPr/>
          </p:nvSpPr>
          <p:spPr bwMode="auto">
            <a:xfrm>
              <a:off x="1152" y="2829"/>
              <a:ext cx="27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Player</a:t>
              </a:r>
              <a:endParaRPr lang="en-US" b="0">
                <a:latin typeface="Lucida Sans Typewriter" pitchFamily="49" charset="0"/>
              </a:endParaRPr>
            </a:p>
          </p:txBody>
        </p:sp>
      </p:grpSp>
      <p:sp>
        <p:nvSpPr>
          <p:cNvPr id="38919" name="Freeform 11"/>
          <p:cNvSpPr>
            <a:spLocks/>
          </p:cNvSpPr>
          <p:nvPr/>
        </p:nvSpPr>
        <p:spPr bwMode="auto">
          <a:xfrm>
            <a:off x="3103563" y="5029200"/>
            <a:ext cx="1416050" cy="279400"/>
          </a:xfrm>
          <a:custGeom>
            <a:avLst/>
            <a:gdLst>
              <a:gd name="T0" fmla="*/ 0 w 892"/>
              <a:gd name="T1" fmla="*/ 279400 h 229"/>
              <a:gd name="T2" fmla="*/ 1416050 w 892"/>
              <a:gd name="T3" fmla="*/ 279400 h 229"/>
              <a:gd name="T4" fmla="*/ 1416050 w 892"/>
              <a:gd name="T5" fmla="*/ 0 h 229"/>
              <a:gd name="T6" fmla="*/ 0 60000 65536"/>
              <a:gd name="T7" fmla="*/ 0 60000 65536"/>
              <a:gd name="T8" fmla="*/ 0 60000 65536"/>
              <a:gd name="T9" fmla="*/ 0 w 892"/>
              <a:gd name="T10" fmla="*/ 0 h 229"/>
              <a:gd name="T11" fmla="*/ 892 w 892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2" h="229">
                <a:moveTo>
                  <a:pt x="0" y="229"/>
                </a:moveTo>
                <a:lnTo>
                  <a:pt x="892" y="229"/>
                </a:lnTo>
                <a:lnTo>
                  <a:pt x="892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Freeform 12"/>
          <p:cNvSpPr>
            <a:spLocks/>
          </p:cNvSpPr>
          <p:nvPr/>
        </p:nvSpPr>
        <p:spPr bwMode="auto">
          <a:xfrm>
            <a:off x="4465638" y="4992688"/>
            <a:ext cx="107950" cy="236537"/>
          </a:xfrm>
          <a:custGeom>
            <a:avLst/>
            <a:gdLst>
              <a:gd name="T0" fmla="*/ 0 w 68"/>
              <a:gd name="T1" fmla="*/ 127000 h 149"/>
              <a:gd name="T2" fmla="*/ 53975 w 68"/>
              <a:gd name="T3" fmla="*/ 0 h 149"/>
              <a:gd name="T4" fmla="*/ 107950 w 68"/>
              <a:gd name="T5" fmla="*/ 127000 h 149"/>
              <a:gd name="T6" fmla="*/ 53975 w 68"/>
              <a:gd name="T7" fmla="*/ 236537 h 149"/>
              <a:gd name="T8" fmla="*/ 0 w 68"/>
              <a:gd name="T9" fmla="*/ 127000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149"/>
              <a:gd name="T17" fmla="*/ 68 w 68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149">
                <a:moveTo>
                  <a:pt x="0" y="80"/>
                </a:moveTo>
                <a:lnTo>
                  <a:pt x="34" y="0"/>
                </a:lnTo>
                <a:lnTo>
                  <a:pt x="68" y="80"/>
                </a:lnTo>
                <a:lnTo>
                  <a:pt x="34" y="149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Rectangle 13"/>
          <p:cNvSpPr>
            <a:spLocks noChangeArrowheads="1"/>
          </p:cNvSpPr>
          <p:nvPr/>
        </p:nvSpPr>
        <p:spPr bwMode="auto">
          <a:xfrm>
            <a:off x="2198688" y="4244975"/>
            <a:ext cx="490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players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22" name="Rectangle 14"/>
          <p:cNvSpPr>
            <a:spLocks noChangeArrowheads="1"/>
          </p:cNvSpPr>
          <p:nvPr/>
        </p:nvSpPr>
        <p:spPr bwMode="auto">
          <a:xfrm>
            <a:off x="1954213" y="4244975"/>
            <a:ext cx="58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8923" name="Group 15"/>
          <p:cNvGrpSpPr>
            <a:grpSpLocks/>
          </p:cNvGrpSpPr>
          <p:nvPr/>
        </p:nvGrpSpPr>
        <p:grpSpPr bwMode="auto">
          <a:xfrm>
            <a:off x="3411538" y="3656013"/>
            <a:ext cx="2233612" cy="327025"/>
            <a:chOff x="2149" y="2303"/>
            <a:chExt cx="1407" cy="206"/>
          </a:xfrm>
        </p:grpSpPr>
        <p:sp>
          <p:nvSpPr>
            <p:cNvPr id="38990" name="Rectangle 16"/>
            <p:cNvSpPr>
              <a:spLocks noChangeArrowheads="1"/>
            </p:cNvSpPr>
            <p:nvPr/>
          </p:nvSpPr>
          <p:spPr bwMode="auto">
            <a:xfrm>
              <a:off x="2149" y="2303"/>
              <a:ext cx="1407" cy="206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1" name="Rectangle 17"/>
            <p:cNvSpPr>
              <a:spLocks noChangeArrowheads="1"/>
            </p:cNvSpPr>
            <p:nvPr/>
          </p:nvSpPr>
          <p:spPr bwMode="auto">
            <a:xfrm>
              <a:off x="2563" y="2349"/>
              <a:ext cx="5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Tournament</a:t>
              </a:r>
              <a:endParaRPr lang="en-US" b="0">
                <a:latin typeface="Lucida Sans Typewriter" pitchFamily="49" charset="0"/>
              </a:endParaRPr>
            </a:p>
          </p:txBody>
        </p:sp>
      </p:grpSp>
      <p:sp>
        <p:nvSpPr>
          <p:cNvPr id="38924" name="Line 18"/>
          <p:cNvSpPr>
            <a:spLocks noChangeShapeType="1"/>
          </p:cNvSpPr>
          <p:nvPr/>
        </p:nvSpPr>
        <p:spPr bwMode="auto">
          <a:xfrm>
            <a:off x="4519613" y="3124200"/>
            <a:ext cx="1587" cy="5143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Rectangle 19"/>
          <p:cNvSpPr>
            <a:spLocks noChangeArrowheads="1"/>
          </p:cNvSpPr>
          <p:nvPr/>
        </p:nvSpPr>
        <p:spPr bwMode="auto">
          <a:xfrm>
            <a:off x="4383088" y="311150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1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26" name="Rectangle 20"/>
          <p:cNvSpPr>
            <a:spLocks noChangeArrowheads="1"/>
          </p:cNvSpPr>
          <p:nvPr/>
        </p:nvSpPr>
        <p:spPr bwMode="auto">
          <a:xfrm>
            <a:off x="4383088" y="34718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1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8927" name="Group 21"/>
          <p:cNvGrpSpPr>
            <a:grpSpLocks/>
          </p:cNvGrpSpPr>
          <p:nvPr/>
        </p:nvGrpSpPr>
        <p:grpSpPr bwMode="auto">
          <a:xfrm>
            <a:off x="1068388" y="1804988"/>
            <a:ext cx="2089150" cy="273050"/>
            <a:chOff x="673" y="1113"/>
            <a:chExt cx="1316" cy="172"/>
          </a:xfrm>
        </p:grpSpPr>
        <p:sp>
          <p:nvSpPr>
            <p:cNvPr id="38988" name="Rectangle 22"/>
            <p:cNvSpPr>
              <a:spLocks noChangeArrowheads="1"/>
            </p:cNvSpPr>
            <p:nvPr/>
          </p:nvSpPr>
          <p:spPr bwMode="auto">
            <a:xfrm>
              <a:off x="673" y="1113"/>
              <a:ext cx="1316" cy="172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9" name="Rectangle 23"/>
            <p:cNvSpPr>
              <a:spLocks noChangeArrowheads="1"/>
            </p:cNvSpPr>
            <p:nvPr/>
          </p:nvSpPr>
          <p:spPr bwMode="auto">
            <a:xfrm>
              <a:off x="722" y="1142"/>
              <a:ext cx="10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+applyForTournament()</a:t>
              </a:r>
              <a:endParaRPr lang="en-US" b="0">
                <a:latin typeface="Lucida Sans Typewriter" pitchFamily="49" charset="0"/>
              </a:endParaRPr>
            </a:p>
          </p:txBody>
        </p:sp>
      </p:grpSp>
      <p:grpSp>
        <p:nvGrpSpPr>
          <p:cNvPr id="38928" name="Group 24"/>
          <p:cNvGrpSpPr>
            <a:grpSpLocks/>
          </p:cNvGrpSpPr>
          <p:nvPr/>
        </p:nvGrpSpPr>
        <p:grpSpPr bwMode="auto">
          <a:xfrm>
            <a:off x="1050925" y="5145088"/>
            <a:ext cx="2070100" cy="344487"/>
            <a:chOff x="662" y="3241"/>
            <a:chExt cx="1304" cy="217"/>
          </a:xfrm>
        </p:grpSpPr>
        <p:sp>
          <p:nvSpPr>
            <p:cNvPr id="38986" name="Rectangle 25"/>
            <p:cNvSpPr>
              <a:spLocks noChangeArrowheads="1"/>
            </p:cNvSpPr>
            <p:nvPr/>
          </p:nvSpPr>
          <p:spPr bwMode="auto">
            <a:xfrm>
              <a:off x="662" y="3241"/>
              <a:ext cx="1304" cy="21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7" name="Rectangle 26"/>
            <p:cNvSpPr>
              <a:spLocks noChangeArrowheads="1"/>
            </p:cNvSpPr>
            <p:nvPr/>
          </p:nvSpPr>
          <p:spPr bwMode="auto">
            <a:xfrm>
              <a:off x="1169" y="3292"/>
              <a:ext cx="2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Match</a:t>
              </a:r>
              <a:endParaRPr lang="en-US" b="0">
                <a:latin typeface="Lucida Sans Typewriter" pitchFamily="49" charset="0"/>
              </a:endParaRPr>
            </a:p>
          </p:txBody>
        </p:sp>
      </p:grpSp>
      <p:grpSp>
        <p:nvGrpSpPr>
          <p:cNvPr id="38929" name="Group 27"/>
          <p:cNvGrpSpPr>
            <a:grpSpLocks/>
          </p:cNvGrpSpPr>
          <p:nvPr/>
        </p:nvGrpSpPr>
        <p:grpSpPr bwMode="auto">
          <a:xfrm>
            <a:off x="1050925" y="5837238"/>
            <a:ext cx="2070100" cy="417512"/>
            <a:chOff x="662" y="3653"/>
            <a:chExt cx="1304" cy="263"/>
          </a:xfrm>
        </p:grpSpPr>
        <p:sp>
          <p:nvSpPr>
            <p:cNvPr id="38982" name="Rectangle 28"/>
            <p:cNvSpPr>
              <a:spLocks noChangeArrowheads="1"/>
            </p:cNvSpPr>
            <p:nvPr/>
          </p:nvSpPr>
          <p:spPr bwMode="auto">
            <a:xfrm>
              <a:off x="662" y="3653"/>
              <a:ext cx="1304" cy="26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83" name="Group 29"/>
            <p:cNvGrpSpPr>
              <a:grpSpLocks/>
            </p:cNvGrpSpPr>
            <p:nvPr/>
          </p:nvGrpSpPr>
          <p:grpSpPr bwMode="auto">
            <a:xfrm>
              <a:off x="710" y="3682"/>
              <a:ext cx="717" cy="206"/>
              <a:chOff x="710" y="3693"/>
              <a:chExt cx="717" cy="206"/>
            </a:xfrm>
          </p:grpSpPr>
          <p:sp>
            <p:nvSpPr>
              <p:cNvPr id="38984" name="Rectangle 30"/>
              <p:cNvSpPr>
                <a:spLocks noChangeArrowheads="1"/>
              </p:cNvSpPr>
              <p:nvPr/>
            </p:nvSpPr>
            <p:spPr bwMode="auto">
              <a:xfrm>
                <a:off x="710" y="3693"/>
                <a:ext cx="69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+playMove(p,m)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8985" name="Rectangle 31"/>
              <p:cNvSpPr>
                <a:spLocks noChangeArrowheads="1"/>
              </p:cNvSpPr>
              <p:nvPr/>
            </p:nvSpPr>
            <p:spPr bwMode="auto">
              <a:xfrm>
                <a:off x="710" y="3784"/>
                <a:ext cx="71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+getScore():Map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38930" name="Rectangle 32"/>
          <p:cNvSpPr>
            <a:spLocks noChangeArrowheads="1"/>
          </p:cNvSpPr>
          <p:nvPr/>
        </p:nvSpPr>
        <p:spPr bwMode="auto">
          <a:xfrm>
            <a:off x="3221038" y="5133975"/>
            <a:ext cx="5762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matches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31" name="Rectangle 33"/>
          <p:cNvSpPr>
            <a:spLocks noChangeArrowheads="1"/>
          </p:cNvSpPr>
          <p:nvPr/>
        </p:nvSpPr>
        <p:spPr bwMode="auto">
          <a:xfrm>
            <a:off x="3221038" y="5353050"/>
            <a:ext cx="58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8932" name="Group 34"/>
          <p:cNvGrpSpPr>
            <a:grpSpLocks/>
          </p:cNvGrpSpPr>
          <p:nvPr/>
        </p:nvGrpSpPr>
        <p:grpSpPr bwMode="auto">
          <a:xfrm>
            <a:off x="1050925" y="5486400"/>
            <a:ext cx="2070100" cy="344488"/>
            <a:chOff x="662" y="3450"/>
            <a:chExt cx="1304" cy="217"/>
          </a:xfrm>
        </p:grpSpPr>
        <p:sp>
          <p:nvSpPr>
            <p:cNvPr id="38978" name="Rectangle 35"/>
            <p:cNvSpPr>
              <a:spLocks noChangeArrowheads="1"/>
            </p:cNvSpPr>
            <p:nvPr/>
          </p:nvSpPr>
          <p:spPr bwMode="auto">
            <a:xfrm>
              <a:off x="662" y="3450"/>
              <a:ext cx="1304" cy="21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79" name="Group 36"/>
            <p:cNvGrpSpPr>
              <a:grpSpLocks/>
            </p:cNvGrpSpPr>
            <p:nvPr/>
          </p:nvGrpSpPr>
          <p:grpSpPr bwMode="auto">
            <a:xfrm>
              <a:off x="710" y="3456"/>
              <a:ext cx="873" cy="206"/>
              <a:chOff x="710" y="3464"/>
              <a:chExt cx="873" cy="206"/>
            </a:xfrm>
          </p:grpSpPr>
          <p:sp>
            <p:nvSpPr>
              <p:cNvPr id="38980" name="Rectangle 37"/>
              <p:cNvSpPr>
                <a:spLocks noChangeArrowheads="1"/>
              </p:cNvSpPr>
              <p:nvPr/>
            </p:nvSpPr>
            <p:spPr bwMode="auto">
              <a:xfrm>
                <a:off x="710" y="3464"/>
                <a:ext cx="47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+start:Date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8981" name="Rectangle 38"/>
              <p:cNvSpPr>
                <a:spLocks noChangeArrowheads="1"/>
              </p:cNvSpPr>
              <p:nvPr/>
            </p:nvSpPr>
            <p:spPr bwMode="auto">
              <a:xfrm>
                <a:off x="710" y="3555"/>
                <a:ext cx="87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+status:MatchStatus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grpSp>
        <p:nvGrpSpPr>
          <p:cNvPr id="38933" name="Group 39"/>
          <p:cNvGrpSpPr>
            <a:grpSpLocks/>
          </p:cNvGrpSpPr>
          <p:nvPr/>
        </p:nvGrpSpPr>
        <p:grpSpPr bwMode="auto">
          <a:xfrm>
            <a:off x="3411538" y="3984625"/>
            <a:ext cx="2233612" cy="508000"/>
            <a:chOff x="2149" y="2498"/>
            <a:chExt cx="1407" cy="320"/>
          </a:xfrm>
        </p:grpSpPr>
        <p:sp>
          <p:nvSpPr>
            <p:cNvPr id="38973" name="Rectangle 40"/>
            <p:cNvSpPr>
              <a:spLocks noChangeArrowheads="1"/>
            </p:cNvSpPr>
            <p:nvPr/>
          </p:nvSpPr>
          <p:spPr bwMode="auto">
            <a:xfrm>
              <a:off x="2149" y="2498"/>
              <a:ext cx="1407" cy="320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74" name="Group 41"/>
            <p:cNvGrpSpPr>
              <a:grpSpLocks/>
            </p:cNvGrpSpPr>
            <p:nvPr/>
          </p:nvGrpSpPr>
          <p:grpSpPr bwMode="auto">
            <a:xfrm>
              <a:off x="2195" y="2509"/>
              <a:ext cx="574" cy="298"/>
              <a:chOff x="2195" y="2514"/>
              <a:chExt cx="574" cy="298"/>
            </a:xfrm>
          </p:grpSpPr>
          <p:sp>
            <p:nvSpPr>
              <p:cNvPr id="38975" name="Rectangle 42"/>
              <p:cNvSpPr>
                <a:spLocks noChangeArrowheads="1"/>
              </p:cNvSpPr>
              <p:nvPr/>
            </p:nvSpPr>
            <p:spPr bwMode="auto">
              <a:xfrm>
                <a:off x="2195" y="2514"/>
                <a:ext cx="57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+name:String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8976" name="Rectangle 43"/>
              <p:cNvSpPr>
                <a:spLocks noChangeArrowheads="1"/>
              </p:cNvSpPr>
              <p:nvPr/>
            </p:nvSpPr>
            <p:spPr bwMode="auto">
              <a:xfrm>
                <a:off x="2195" y="2606"/>
                <a:ext cx="47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+start:Date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8977" name="Rectangle 44"/>
              <p:cNvSpPr>
                <a:spLocks noChangeArrowheads="1"/>
              </p:cNvSpPr>
              <p:nvPr/>
            </p:nvSpPr>
            <p:spPr bwMode="auto">
              <a:xfrm>
                <a:off x="2195" y="2697"/>
                <a:ext cx="44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+end:Date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sp>
        <p:nvSpPr>
          <p:cNvPr id="38934" name="Freeform 45"/>
          <p:cNvSpPr>
            <a:spLocks/>
          </p:cNvSpPr>
          <p:nvPr/>
        </p:nvSpPr>
        <p:spPr bwMode="auto">
          <a:xfrm>
            <a:off x="3140075" y="1458913"/>
            <a:ext cx="1379538" cy="344487"/>
          </a:xfrm>
          <a:custGeom>
            <a:avLst/>
            <a:gdLst>
              <a:gd name="T0" fmla="*/ 0 w 869"/>
              <a:gd name="T1" fmla="*/ 0 h 217"/>
              <a:gd name="T2" fmla="*/ 1379538 w 869"/>
              <a:gd name="T3" fmla="*/ 0 h 217"/>
              <a:gd name="T4" fmla="*/ 1379538 w 869"/>
              <a:gd name="T5" fmla="*/ 344487 h 217"/>
              <a:gd name="T6" fmla="*/ 0 60000 65536"/>
              <a:gd name="T7" fmla="*/ 0 60000 65536"/>
              <a:gd name="T8" fmla="*/ 0 60000 65536"/>
              <a:gd name="T9" fmla="*/ 0 w 869"/>
              <a:gd name="T10" fmla="*/ 0 h 217"/>
              <a:gd name="T11" fmla="*/ 869 w 869"/>
              <a:gd name="T12" fmla="*/ 217 h 2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9" h="217">
                <a:moveTo>
                  <a:pt x="0" y="0"/>
                </a:moveTo>
                <a:lnTo>
                  <a:pt x="869" y="0"/>
                </a:lnTo>
                <a:lnTo>
                  <a:pt x="869" y="217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Rectangle 46"/>
          <p:cNvSpPr>
            <a:spLocks noChangeArrowheads="1"/>
          </p:cNvSpPr>
          <p:nvPr/>
        </p:nvSpPr>
        <p:spPr bwMode="auto">
          <a:xfrm>
            <a:off x="3203575" y="15033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1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36" name="Rectangle 47"/>
          <p:cNvSpPr>
            <a:spLocks noChangeArrowheads="1"/>
          </p:cNvSpPr>
          <p:nvPr/>
        </p:nvSpPr>
        <p:spPr bwMode="auto">
          <a:xfrm>
            <a:off x="4383088" y="160020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1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37" name="Rectangle 48"/>
          <p:cNvSpPr>
            <a:spLocks noChangeArrowheads="1"/>
          </p:cNvSpPr>
          <p:nvPr/>
        </p:nvSpPr>
        <p:spPr bwMode="auto">
          <a:xfrm>
            <a:off x="3287713" y="4100513"/>
            <a:ext cx="58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38" name="Line 49"/>
          <p:cNvSpPr>
            <a:spLocks noChangeShapeType="1"/>
          </p:cNvSpPr>
          <p:nvPr/>
        </p:nvSpPr>
        <p:spPr bwMode="auto">
          <a:xfrm flipV="1">
            <a:off x="2085975" y="4745038"/>
            <a:ext cx="1588" cy="400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9" name="Rectangle 50"/>
          <p:cNvSpPr>
            <a:spLocks noChangeArrowheads="1"/>
          </p:cNvSpPr>
          <p:nvPr/>
        </p:nvSpPr>
        <p:spPr bwMode="auto">
          <a:xfrm>
            <a:off x="1420813" y="4953000"/>
            <a:ext cx="5762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matches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40" name="Rectangle 51"/>
          <p:cNvSpPr>
            <a:spLocks noChangeArrowheads="1"/>
          </p:cNvSpPr>
          <p:nvPr/>
        </p:nvSpPr>
        <p:spPr bwMode="auto">
          <a:xfrm>
            <a:off x="2160588" y="4953000"/>
            <a:ext cx="58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8941" name="Group 52"/>
          <p:cNvGrpSpPr>
            <a:grpSpLocks/>
          </p:cNvGrpSpPr>
          <p:nvPr/>
        </p:nvGrpSpPr>
        <p:grpSpPr bwMode="auto">
          <a:xfrm>
            <a:off x="1068388" y="1295400"/>
            <a:ext cx="2089150" cy="344488"/>
            <a:chOff x="673" y="816"/>
            <a:chExt cx="1316" cy="217"/>
          </a:xfrm>
        </p:grpSpPr>
        <p:sp>
          <p:nvSpPr>
            <p:cNvPr id="38971" name="Rectangle 53"/>
            <p:cNvSpPr>
              <a:spLocks noChangeArrowheads="1"/>
            </p:cNvSpPr>
            <p:nvPr/>
          </p:nvSpPr>
          <p:spPr bwMode="auto">
            <a:xfrm>
              <a:off x="925" y="867"/>
              <a:ext cx="7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TournamentForm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38972" name="Rectangle 54"/>
            <p:cNvSpPr>
              <a:spLocks noChangeArrowheads="1"/>
            </p:cNvSpPr>
            <p:nvPr/>
          </p:nvSpPr>
          <p:spPr bwMode="auto">
            <a:xfrm>
              <a:off x="673" y="816"/>
              <a:ext cx="1316" cy="21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42" name="Freeform 55"/>
          <p:cNvSpPr>
            <a:spLocks/>
          </p:cNvSpPr>
          <p:nvPr/>
        </p:nvSpPr>
        <p:spPr bwMode="auto">
          <a:xfrm>
            <a:off x="2103438" y="4073525"/>
            <a:ext cx="1308100" cy="346075"/>
          </a:xfrm>
          <a:custGeom>
            <a:avLst/>
            <a:gdLst>
              <a:gd name="T0" fmla="*/ 0 w 824"/>
              <a:gd name="T1" fmla="*/ 346075 h 218"/>
              <a:gd name="T2" fmla="*/ 0 w 824"/>
              <a:gd name="T3" fmla="*/ 0 h 218"/>
              <a:gd name="T4" fmla="*/ 1308100 w 824"/>
              <a:gd name="T5" fmla="*/ 0 h 218"/>
              <a:gd name="T6" fmla="*/ 0 60000 65536"/>
              <a:gd name="T7" fmla="*/ 0 60000 65536"/>
              <a:gd name="T8" fmla="*/ 0 60000 65536"/>
              <a:gd name="T9" fmla="*/ 0 w 824"/>
              <a:gd name="T10" fmla="*/ 0 h 218"/>
              <a:gd name="T11" fmla="*/ 824 w 82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4" h="218">
                <a:moveTo>
                  <a:pt x="0" y="218"/>
                </a:moveTo>
                <a:lnTo>
                  <a:pt x="0" y="0"/>
                </a:lnTo>
                <a:lnTo>
                  <a:pt x="824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3" name="Rectangle 56"/>
          <p:cNvSpPr>
            <a:spLocks noChangeArrowheads="1"/>
          </p:cNvSpPr>
          <p:nvPr/>
        </p:nvSpPr>
        <p:spPr bwMode="auto">
          <a:xfrm>
            <a:off x="1733550" y="4244975"/>
            <a:ext cx="58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44" name="Rectangle 57"/>
          <p:cNvSpPr>
            <a:spLocks noChangeArrowheads="1"/>
          </p:cNvSpPr>
          <p:nvPr/>
        </p:nvSpPr>
        <p:spPr bwMode="auto">
          <a:xfrm>
            <a:off x="2089150" y="2320925"/>
            <a:ext cx="58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45" name="Freeform 58"/>
          <p:cNvSpPr>
            <a:spLocks/>
          </p:cNvSpPr>
          <p:nvPr/>
        </p:nvSpPr>
        <p:spPr bwMode="auto">
          <a:xfrm>
            <a:off x="1649413" y="2439988"/>
            <a:ext cx="1562100" cy="1979612"/>
          </a:xfrm>
          <a:custGeom>
            <a:avLst/>
            <a:gdLst>
              <a:gd name="T0" fmla="*/ 0 w 984"/>
              <a:gd name="T1" fmla="*/ 1979612 h 1247"/>
              <a:gd name="T2" fmla="*/ 0 w 984"/>
              <a:gd name="T3" fmla="*/ 0 h 1247"/>
              <a:gd name="T4" fmla="*/ 1562100 w 984"/>
              <a:gd name="T5" fmla="*/ 0 h 1247"/>
              <a:gd name="T6" fmla="*/ 0 60000 65536"/>
              <a:gd name="T7" fmla="*/ 0 60000 65536"/>
              <a:gd name="T8" fmla="*/ 0 60000 65536"/>
              <a:gd name="T9" fmla="*/ 0 w 984"/>
              <a:gd name="T10" fmla="*/ 0 h 1247"/>
              <a:gd name="T11" fmla="*/ 984 w 984"/>
              <a:gd name="T12" fmla="*/ 1247 h 1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4" h="1247">
                <a:moveTo>
                  <a:pt x="0" y="1247"/>
                </a:moveTo>
                <a:lnTo>
                  <a:pt x="0" y="0"/>
                </a:lnTo>
                <a:lnTo>
                  <a:pt x="984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8946" name="Group 59"/>
          <p:cNvGrpSpPr>
            <a:grpSpLocks/>
          </p:cNvGrpSpPr>
          <p:nvPr/>
        </p:nvGrpSpPr>
        <p:grpSpPr bwMode="auto">
          <a:xfrm>
            <a:off x="3411538" y="4492625"/>
            <a:ext cx="2233612" cy="509588"/>
            <a:chOff x="2149" y="2806"/>
            <a:chExt cx="1407" cy="321"/>
          </a:xfrm>
        </p:grpSpPr>
        <p:sp>
          <p:nvSpPr>
            <p:cNvPr id="38966" name="Rectangle 60"/>
            <p:cNvSpPr>
              <a:spLocks noChangeArrowheads="1"/>
            </p:cNvSpPr>
            <p:nvPr/>
          </p:nvSpPr>
          <p:spPr bwMode="auto">
            <a:xfrm>
              <a:off x="2149" y="2806"/>
              <a:ext cx="1407" cy="32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67" name="Group 61"/>
            <p:cNvGrpSpPr>
              <a:grpSpLocks/>
            </p:cNvGrpSpPr>
            <p:nvPr/>
          </p:nvGrpSpPr>
          <p:grpSpPr bwMode="auto">
            <a:xfrm>
              <a:off x="2195" y="2818"/>
              <a:ext cx="765" cy="298"/>
              <a:chOff x="2195" y="2823"/>
              <a:chExt cx="765" cy="298"/>
            </a:xfrm>
          </p:grpSpPr>
          <p:sp>
            <p:nvSpPr>
              <p:cNvPr id="38968" name="Rectangle 62"/>
              <p:cNvSpPr>
                <a:spLocks noChangeArrowheads="1"/>
              </p:cNvSpPr>
              <p:nvPr/>
            </p:nvSpPr>
            <p:spPr bwMode="auto">
              <a:xfrm>
                <a:off x="2195" y="2823"/>
                <a:ext cx="72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+acceptPlayer(p)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8969" name="Rectangle 63"/>
              <p:cNvSpPr>
                <a:spLocks noChangeArrowheads="1"/>
              </p:cNvSpPr>
              <p:nvPr/>
            </p:nvSpPr>
            <p:spPr bwMode="auto">
              <a:xfrm>
                <a:off x="2195" y="2915"/>
                <a:ext cx="765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+removePlayer(p)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8970" name="Rectangle 64"/>
              <p:cNvSpPr>
                <a:spLocks noChangeArrowheads="1"/>
              </p:cNvSpPr>
              <p:nvPr/>
            </p:nvSpPr>
            <p:spPr bwMode="auto">
              <a:xfrm>
                <a:off x="2195" y="3006"/>
                <a:ext cx="50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+schedule()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  <p:grpSp>
        <p:nvGrpSpPr>
          <p:cNvPr id="38947" name="Group 65"/>
          <p:cNvGrpSpPr>
            <a:grpSpLocks/>
          </p:cNvGrpSpPr>
          <p:nvPr/>
        </p:nvGrpSpPr>
        <p:grpSpPr bwMode="auto">
          <a:xfrm>
            <a:off x="5845175" y="4419600"/>
            <a:ext cx="2070100" cy="325438"/>
            <a:chOff x="3682" y="2784"/>
            <a:chExt cx="1304" cy="205"/>
          </a:xfrm>
        </p:grpSpPr>
        <p:sp>
          <p:nvSpPr>
            <p:cNvPr id="38964" name="Rectangle 66"/>
            <p:cNvSpPr>
              <a:spLocks noChangeArrowheads="1"/>
            </p:cNvSpPr>
            <p:nvPr/>
          </p:nvSpPr>
          <p:spPr bwMode="auto">
            <a:xfrm>
              <a:off x="3682" y="2784"/>
              <a:ext cx="1304" cy="20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Rectangle 67"/>
            <p:cNvSpPr>
              <a:spLocks noChangeArrowheads="1"/>
            </p:cNvSpPr>
            <p:nvPr/>
          </p:nvSpPr>
          <p:spPr bwMode="auto">
            <a:xfrm>
              <a:off x="4044" y="2829"/>
              <a:ext cx="4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Lucida Sans Typewriter" pitchFamily="49" charset="0"/>
                </a:rPr>
                <a:t>Advertiser</a:t>
              </a:r>
              <a:endParaRPr lang="en-US" b="0">
                <a:latin typeface="Lucida Sans Typewriter" pitchFamily="49" charset="0"/>
              </a:endParaRPr>
            </a:p>
          </p:txBody>
        </p:sp>
      </p:grpSp>
      <p:sp>
        <p:nvSpPr>
          <p:cNvPr id="38948" name="Rectangle 68"/>
          <p:cNvSpPr>
            <a:spLocks noChangeArrowheads="1"/>
          </p:cNvSpPr>
          <p:nvPr/>
        </p:nvSpPr>
        <p:spPr bwMode="auto">
          <a:xfrm>
            <a:off x="6167438" y="4244975"/>
            <a:ext cx="6191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sponsors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49" name="Rectangle 69"/>
          <p:cNvSpPr>
            <a:spLocks noChangeArrowheads="1"/>
          </p:cNvSpPr>
          <p:nvPr/>
        </p:nvSpPr>
        <p:spPr bwMode="auto">
          <a:xfrm>
            <a:off x="7023100" y="4244975"/>
            <a:ext cx="58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50" name="Rectangle 70"/>
          <p:cNvSpPr>
            <a:spLocks noChangeArrowheads="1"/>
          </p:cNvSpPr>
          <p:nvPr/>
        </p:nvSpPr>
        <p:spPr bwMode="auto">
          <a:xfrm>
            <a:off x="5688013" y="4100513"/>
            <a:ext cx="58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51" name="Freeform 71"/>
          <p:cNvSpPr>
            <a:spLocks/>
          </p:cNvSpPr>
          <p:nvPr/>
        </p:nvSpPr>
        <p:spPr bwMode="auto">
          <a:xfrm>
            <a:off x="5627688" y="4073525"/>
            <a:ext cx="1325562" cy="346075"/>
          </a:xfrm>
          <a:custGeom>
            <a:avLst/>
            <a:gdLst>
              <a:gd name="T0" fmla="*/ 1325562 w 835"/>
              <a:gd name="T1" fmla="*/ 346075 h 218"/>
              <a:gd name="T2" fmla="*/ 1325562 w 835"/>
              <a:gd name="T3" fmla="*/ 0 h 218"/>
              <a:gd name="T4" fmla="*/ 0 w 835"/>
              <a:gd name="T5" fmla="*/ 0 h 218"/>
              <a:gd name="T6" fmla="*/ 0 60000 65536"/>
              <a:gd name="T7" fmla="*/ 0 60000 65536"/>
              <a:gd name="T8" fmla="*/ 0 60000 65536"/>
              <a:gd name="T9" fmla="*/ 0 w 835"/>
              <a:gd name="T10" fmla="*/ 0 h 218"/>
              <a:gd name="T11" fmla="*/ 835 w 835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5" h="218">
                <a:moveTo>
                  <a:pt x="835" y="218"/>
                </a:moveTo>
                <a:lnTo>
                  <a:pt x="835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2" name="Rectangle 72"/>
          <p:cNvSpPr>
            <a:spLocks noChangeArrowheads="1"/>
          </p:cNvSpPr>
          <p:nvPr/>
        </p:nvSpPr>
        <p:spPr bwMode="auto">
          <a:xfrm>
            <a:off x="7243763" y="4244975"/>
            <a:ext cx="58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53" name="Rectangle 73"/>
          <p:cNvSpPr>
            <a:spLocks noChangeArrowheads="1"/>
          </p:cNvSpPr>
          <p:nvPr/>
        </p:nvSpPr>
        <p:spPr bwMode="auto">
          <a:xfrm>
            <a:off x="6705600" y="2320925"/>
            <a:ext cx="58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38954" name="Freeform 74"/>
          <p:cNvSpPr>
            <a:spLocks/>
          </p:cNvSpPr>
          <p:nvPr/>
        </p:nvSpPr>
        <p:spPr bwMode="auto">
          <a:xfrm>
            <a:off x="6280150" y="2439988"/>
            <a:ext cx="1108075" cy="1979612"/>
          </a:xfrm>
          <a:custGeom>
            <a:avLst/>
            <a:gdLst>
              <a:gd name="T0" fmla="*/ 1108075 w 698"/>
              <a:gd name="T1" fmla="*/ 1979612 h 1247"/>
              <a:gd name="T2" fmla="*/ 1108075 w 698"/>
              <a:gd name="T3" fmla="*/ 0 h 1247"/>
              <a:gd name="T4" fmla="*/ 0 w 698"/>
              <a:gd name="T5" fmla="*/ 0 h 1247"/>
              <a:gd name="T6" fmla="*/ 0 60000 65536"/>
              <a:gd name="T7" fmla="*/ 0 60000 65536"/>
              <a:gd name="T8" fmla="*/ 0 60000 65536"/>
              <a:gd name="T9" fmla="*/ 0 w 698"/>
              <a:gd name="T10" fmla="*/ 0 h 1247"/>
              <a:gd name="T11" fmla="*/ 698 w 698"/>
              <a:gd name="T12" fmla="*/ 1247 h 1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8" h="1247">
                <a:moveTo>
                  <a:pt x="698" y="1247"/>
                </a:moveTo>
                <a:lnTo>
                  <a:pt x="698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5" name="Rectangle 75"/>
          <p:cNvSpPr>
            <a:spLocks noChangeArrowheads="1"/>
          </p:cNvSpPr>
          <p:nvPr/>
        </p:nvSpPr>
        <p:spPr bwMode="auto">
          <a:xfrm>
            <a:off x="2160588" y="4772025"/>
            <a:ext cx="58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grpSp>
        <p:nvGrpSpPr>
          <p:cNvPr id="38956" name="Group 76"/>
          <p:cNvGrpSpPr>
            <a:grpSpLocks/>
          </p:cNvGrpSpPr>
          <p:nvPr/>
        </p:nvGrpSpPr>
        <p:grpSpPr bwMode="auto">
          <a:xfrm>
            <a:off x="3211513" y="2305050"/>
            <a:ext cx="3087687" cy="798513"/>
            <a:chOff x="2023" y="1434"/>
            <a:chExt cx="1945" cy="503"/>
          </a:xfrm>
        </p:grpSpPr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2023" y="1434"/>
              <a:ext cx="1945" cy="50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58" name="Group 78"/>
            <p:cNvGrpSpPr>
              <a:grpSpLocks/>
            </p:cNvGrpSpPr>
            <p:nvPr/>
          </p:nvGrpSpPr>
          <p:grpSpPr bwMode="auto">
            <a:xfrm>
              <a:off x="2071" y="1445"/>
              <a:ext cx="1422" cy="481"/>
              <a:chOff x="2071" y="1450"/>
              <a:chExt cx="1422" cy="481"/>
            </a:xfrm>
          </p:grpSpPr>
          <p:sp>
            <p:nvSpPr>
              <p:cNvPr id="38959" name="Rectangle 79"/>
              <p:cNvSpPr>
                <a:spLocks noChangeArrowheads="1"/>
              </p:cNvSpPr>
              <p:nvPr/>
            </p:nvSpPr>
            <p:spPr bwMode="auto">
              <a:xfrm>
                <a:off x="2071" y="1450"/>
                <a:ext cx="142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+selectSponsors(advertisers):List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8960" name="Rectangle 80"/>
              <p:cNvSpPr>
                <a:spLocks noChangeArrowheads="1"/>
              </p:cNvSpPr>
              <p:nvPr/>
            </p:nvSpPr>
            <p:spPr bwMode="auto">
              <a:xfrm>
                <a:off x="2071" y="1542"/>
                <a:ext cx="10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+advertizeTournament()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8961" name="Rectangle 81"/>
              <p:cNvSpPr>
                <a:spLocks noChangeArrowheads="1"/>
              </p:cNvSpPr>
              <p:nvPr/>
            </p:nvSpPr>
            <p:spPr bwMode="auto">
              <a:xfrm>
                <a:off x="2071" y="1633"/>
                <a:ext cx="72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+acceptPlayer(p)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8962" name="Rectangle 82"/>
              <p:cNvSpPr>
                <a:spLocks noChangeArrowheads="1"/>
              </p:cNvSpPr>
              <p:nvPr/>
            </p:nvSpPr>
            <p:spPr bwMode="auto">
              <a:xfrm>
                <a:off x="2071" y="1725"/>
                <a:ext cx="105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+announceTournament()</a:t>
                </a:r>
                <a:endParaRPr lang="en-US" b="0">
                  <a:latin typeface="Lucida Sans Typewriter" pitchFamily="49" charset="0"/>
                </a:endParaRPr>
              </a:p>
            </p:txBody>
          </p:sp>
          <p:sp>
            <p:nvSpPr>
              <p:cNvPr id="38963" name="Rectangle 83"/>
              <p:cNvSpPr>
                <a:spLocks noChangeArrowheads="1"/>
              </p:cNvSpPr>
              <p:nvPr/>
            </p:nvSpPr>
            <p:spPr bwMode="auto">
              <a:xfrm>
                <a:off x="2071" y="1816"/>
                <a:ext cx="13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Lucida Sans Typewriter" pitchFamily="49" charset="0"/>
                  </a:rPr>
                  <a:t>+isPlayerOverbooked():boolean</a:t>
                </a:r>
                <a:endParaRPr lang="en-US" b="0">
                  <a:latin typeface="Lucida Sans Typewriter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02" y="50334"/>
            <a:ext cx="9143999" cy="608066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Pre- &amp; post-conditions for ordering operations on </a:t>
            </a:r>
            <a:r>
              <a:rPr lang="en-US" sz="2400" dirty="0" err="1" smtClean="0"/>
              <a:t>TournamentControl</a:t>
            </a:r>
            <a:endParaRPr lang="en-US" sz="24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721922"/>
            <a:ext cx="9043183" cy="4966760"/>
          </a:xfrm>
        </p:spPr>
        <p:txBody>
          <a:bodyPr>
            <a:normAutofit fontScale="47500" lnSpcReduction="20000"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TournamentControl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selectSponsors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(advertisers) 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interestedSponsors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notEmpty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tournament.sponsors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post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tournament.sponsors.equals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(advertisers)</a:t>
            </a:r>
          </a:p>
          <a:p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TournamentControl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advertiseTournament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tournament.sponsors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and not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tournament.advertised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tournament.advertised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TournamentControl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acceptPlayer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(p) 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tournament.advertised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interestedPlayers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-&gt;includes(p) and not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isPlayerOverbooked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(p)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tournament.players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-&gt;includes(p)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5199617" y="5185666"/>
            <a:ext cx="3693128" cy="1405131"/>
            <a:chOff x="3039" y="765"/>
            <a:chExt cx="2522" cy="9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3039" y="765"/>
              <a:ext cx="2522" cy="190"/>
              <a:chOff x="3039" y="765"/>
              <a:chExt cx="2522" cy="190"/>
            </a:xfrm>
            <a:grpFill/>
          </p:grpSpPr>
          <p:sp>
            <p:nvSpPr>
              <p:cNvPr id="39951" name="Rectangle 6"/>
              <p:cNvSpPr>
                <a:spLocks noChangeArrowheads="1"/>
              </p:cNvSpPr>
              <p:nvPr/>
            </p:nvSpPr>
            <p:spPr bwMode="auto">
              <a:xfrm>
                <a:off x="3039" y="765"/>
                <a:ext cx="2522" cy="190"/>
              </a:xfrm>
              <a:prstGeom prst="rect">
                <a:avLst/>
              </a:prstGeom>
              <a:grp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952" name="Rectangle 7"/>
              <p:cNvSpPr>
                <a:spLocks noChangeArrowheads="1"/>
              </p:cNvSpPr>
              <p:nvPr/>
            </p:nvSpPr>
            <p:spPr bwMode="auto">
              <a:xfrm>
                <a:off x="3688" y="787"/>
                <a:ext cx="1150" cy="13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Lucida Sans Typewriter" pitchFamily="49" charset="0"/>
                  </a:rPr>
                  <a:t>TournamentControl</a:t>
                </a:r>
                <a:endParaRPr lang="en-US" sz="1400" b="0" dirty="0">
                  <a:latin typeface="Lucida Sans Typewriter" pitchFamily="49" charset="0"/>
                </a:endParaRPr>
              </a:p>
            </p:txBody>
          </p:sp>
        </p:grpSp>
        <p:sp>
          <p:nvSpPr>
            <p:cNvPr id="39942" name="Rectangle 8"/>
            <p:cNvSpPr>
              <a:spLocks noChangeArrowheads="1"/>
            </p:cNvSpPr>
            <p:nvPr/>
          </p:nvSpPr>
          <p:spPr bwMode="auto">
            <a:xfrm>
              <a:off x="3039" y="955"/>
              <a:ext cx="2522" cy="83"/>
            </a:xfrm>
            <a:prstGeom prst="rect">
              <a:avLst/>
            </a:prstGeom>
            <a:grp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grpSp>
          <p:nvGrpSpPr>
            <p:cNvPr id="39943" name="Group 9"/>
            <p:cNvGrpSpPr>
              <a:grpSpLocks/>
            </p:cNvGrpSpPr>
            <p:nvPr/>
          </p:nvGrpSpPr>
          <p:grpSpPr bwMode="auto">
            <a:xfrm>
              <a:off x="3039" y="1042"/>
              <a:ext cx="2522" cy="656"/>
              <a:chOff x="3039" y="1011"/>
              <a:chExt cx="2522" cy="656"/>
            </a:xfrm>
            <a:grpFill/>
          </p:grpSpPr>
          <p:sp>
            <p:nvSpPr>
              <p:cNvPr id="39944" name="Rectangle 10"/>
              <p:cNvSpPr>
                <a:spLocks noChangeArrowheads="1"/>
              </p:cNvSpPr>
              <p:nvPr/>
            </p:nvSpPr>
            <p:spPr bwMode="auto">
              <a:xfrm>
                <a:off x="3039" y="1011"/>
                <a:ext cx="2522" cy="656"/>
              </a:xfrm>
              <a:prstGeom prst="rect">
                <a:avLst/>
              </a:prstGeom>
              <a:grp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grpSp>
            <p:nvGrpSpPr>
              <p:cNvPr id="39945" name="Group 11"/>
              <p:cNvGrpSpPr>
                <a:grpSpLocks/>
              </p:cNvGrpSpPr>
              <p:nvPr/>
            </p:nvGrpSpPr>
            <p:grpSpPr bwMode="auto">
              <a:xfrm>
                <a:off x="3090" y="1029"/>
                <a:ext cx="2233" cy="613"/>
                <a:chOff x="3090" y="1033"/>
                <a:chExt cx="2233" cy="613"/>
              </a:xfrm>
              <a:grpFill/>
            </p:grpSpPr>
            <p:sp>
              <p:nvSpPr>
                <p:cNvPr id="39946" name="Rectangle 12"/>
                <p:cNvSpPr>
                  <a:spLocks noChangeArrowheads="1"/>
                </p:cNvSpPr>
                <p:nvPr/>
              </p:nvSpPr>
              <p:spPr bwMode="auto">
                <a:xfrm>
                  <a:off x="3090" y="1033"/>
                  <a:ext cx="2233" cy="13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 dirty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</a:t>
                  </a:r>
                  <a:r>
                    <a:rPr lang="en-US" sz="1400" b="0" dirty="0" err="1">
                      <a:solidFill>
                        <a:srgbClr val="000000"/>
                      </a:solidFill>
                      <a:latin typeface="Lucida Sans Typewriter" pitchFamily="49" charset="0"/>
                    </a:rPr>
                    <a:t>selectSponsors</a:t>
                  </a:r>
                  <a:r>
                    <a:rPr lang="en-US" sz="1400" b="0" dirty="0">
                      <a:solidFill>
                        <a:srgbClr val="000000"/>
                      </a:solidFill>
                      <a:latin typeface="Lucida Sans Typewriter" pitchFamily="49" charset="0"/>
                    </a:rPr>
                    <a:t>(advertisers):List</a:t>
                  </a:r>
                  <a:endParaRPr lang="en-US" sz="1400" b="0" dirty="0">
                    <a:latin typeface="Lucida Sans Typewriter" pitchFamily="49" charset="0"/>
                  </a:endParaRPr>
                </a:p>
              </p:txBody>
            </p:sp>
            <p:sp>
              <p:nvSpPr>
                <p:cNvPr id="39947" name="Rectangle 13"/>
                <p:cNvSpPr>
                  <a:spLocks noChangeArrowheads="1"/>
                </p:cNvSpPr>
                <p:nvPr/>
              </p:nvSpPr>
              <p:spPr bwMode="auto">
                <a:xfrm>
                  <a:off x="3090" y="1152"/>
                  <a:ext cx="1488" cy="13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 dirty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</a:t>
                  </a:r>
                  <a:r>
                    <a:rPr lang="en-US" sz="1400" b="0" dirty="0" err="1">
                      <a:solidFill>
                        <a:srgbClr val="000000"/>
                      </a:solidFill>
                      <a:latin typeface="Lucida Sans Typewriter" pitchFamily="49" charset="0"/>
                    </a:rPr>
                    <a:t>advertizeTournament</a:t>
                  </a:r>
                  <a:r>
                    <a:rPr lang="en-US" sz="1400" b="0" dirty="0">
                      <a:solidFill>
                        <a:srgbClr val="000000"/>
                      </a:solidFill>
                      <a:latin typeface="Lucida Sans Typewriter" pitchFamily="49" charset="0"/>
                    </a:rPr>
                    <a:t>()</a:t>
                  </a:r>
                  <a:endParaRPr lang="en-US" sz="1400" b="0" dirty="0">
                    <a:latin typeface="Lucida Sans Typewriter" pitchFamily="49" charset="0"/>
                  </a:endParaRPr>
                </a:p>
              </p:txBody>
            </p:sp>
            <p:sp>
              <p:nvSpPr>
                <p:cNvPr id="39948" name="Rectangle 14"/>
                <p:cNvSpPr>
                  <a:spLocks noChangeArrowheads="1"/>
                </p:cNvSpPr>
                <p:nvPr/>
              </p:nvSpPr>
              <p:spPr bwMode="auto">
                <a:xfrm>
                  <a:off x="3090" y="1272"/>
                  <a:ext cx="1082" cy="13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 dirty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</a:t>
                  </a:r>
                  <a:r>
                    <a:rPr lang="en-US" sz="1400" b="0" dirty="0" err="1">
                      <a:solidFill>
                        <a:srgbClr val="000000"/>
                      </a:solidFill>
                      <a:latin typeface="Lucida Sans Typewriter" pitchFamily="49" charset="0"/>
                    </a:rPr>
                    <a:t>acceptPlayer</a:t>
                  </a:r>
                  <a:r>
                    <a:rPr lang="en-US" sz="1400" b="0" dirty="0">
                      <a:solidFill>
                        <a:srgbClr val="000000"/>
                      </a:solidFill>
                      <a:latin typeface="Lucida Sans Typewriter" pitchFamily="49" charset="0"/>
                    </a:rPr>
                    <a:t>(p)</a:t>
                  </a:r>
                  <a:endParaRPr lang="en-US" sz="1400" b="0" dirty="0">
                    <a:latin typeface="Lucida Sans Typewriter" pitchFamily="49" charset="0"/>
                  </a:endParaRPr>
                </a:p>
              </p:txBody>
            </p:sp>
            <p:sp>
              <p:nvSpPr>
                <p:cNvPr id="3994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90" y="1391"/>
                  <a:ext cx="1421" cy="13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 dirty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</a:t>
                  </a:r>
                  <a:r>
                    <a:rPr lang="en-US" sz="1400" b="0" dirty="0" err="1">
                      <a:solidFill>
                        <a:srgbClr val="000000"/>
                      </a:solidFill>
                      <a:latin typeface="Lucida Sans Typewriter" pitchFamily="49" charset="0"/>
                    </a:rPr>
                    <a:t>announceTournament</a:t>
                  </a:r>
                  <a:r>
                    <a:rPr lang="en-US" sz="1400" b="0" dirty="0">
                      <a:solidFill>
                        <a:srgbClr val="000000"/>
                      </a:solidFill>
                      <a:latin typeface="Lucida Sans Typewriter" pitchFamily="49" charset="0"/>
                    </a:rPr>
                    <a:t>()</a:t>
                  </a:r>
                  <a:endParaRPr lang="en-US" sz="1400" b="0" dirty="0">
                    <a:latin typeface="Lucida Sans Typewriter" pitchFamily="49" charset="0"/>
                  </a:endParaRPr>
                </a:p>
              </p:txBody>
            </p:sp>
            <p:sp>
              <p:nvSpPr>
                <p:cNvPr id="39950" name="Rectangle 16"/>
                <p:cNvSpPr>
                  <a:spLocks noChangeArrowheads="1"/>
                </p:cNvSpPr>
                <p:nvPr/>
              </p:nvSpPr>
              <p:spPr bwMode="auto">
                <a:xfrm>
                  <a:off x="3090" y="1510"/>
                  <a:ext cx="1962" cy="13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+isPlayerOverbooked():boolean</a:t>
                  </a:r>
                  <a:endParaRPr lang="en-US" sz="1400" b="0">
                    <a:latin typeface="Lucida Sans Typewriter" pitchFamily="49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Specifying invariants on Tournament and Tournament Control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16000"/>
            <a:ext cx="9143999" cy="5370286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All Matches in a Tournament must occur within time frame of  Tournament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Tournament 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inv: 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matches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m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m.start.after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(start)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m.start.before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(end))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No Player can take part in two or more Tournaments that overlap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TournamentControl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inv: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tournament.players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 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p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p.tournaments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t |t &lt;&gt; tournament implies 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t.overlap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(tournament)))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invariants on Match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" y="2466363"/>
            <a:ext cx="9143999" cy="3394454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 match can only involve players who are accepted in the tournament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context Match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players -&gt;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p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p.tournaments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 exists( t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t.matches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 includes(self)))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context Match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players.tournaments.matches.includes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5600" y="785593"/>
            <a:ext cx="8229600" cy="1574800"/>
            <a:chOff x="355600" y="1733550"/>
            <a:chExt cx="8229600" cy="1574800"/>
          </a:xfrm>
        </p:grpSpPr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1408113" y="1906588"/>
              <a:ext cx="57626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Player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41989" name="Freeform 5"/>
            <p:cNvSpPr>
              <a:spLocks/>
            </p:cNvSpPr>
            <p:nvPr/>
          </p:nvSpPr>
          <p:spPr bwMode="auto">
            <a:xfrm>
              <a:off x="3140075" y="2216150"/>
              <a:ext cx="4041775" cy="763588"/>
            </a:xfrm>
            <a:custGeom>
              <a:avLst/>
              <a:gdLst>
                <a:gd name="T0" fmla="*/ 0 w 2546"/>
                <a:gd name="T1" fmla="*/ 763588 h 481"/>
                <a:gd name="T2" fmla="*/ 4041775 w 2546"/>
                <a:gd name="T3" fmla="*/ 763588 h 481"/>
                <a:gd name="T4" fmla="*/ 4041775 w 2546"/>
                <a:gd name="T5" fmla="*/ 0 h 481"/>
                <a:gd name="T6" fmla="*/ 0 60000 65536"/>
                <a:gd name="T7" fmla="*/ 0 60000 65536"/>
                <a:gd name="T8" fmla="*/ 0 60000 65536"/>
                <a:gd name="T9" fmla="*/ 0 w 2546"/>
                <a:gd name="T10" fmla="*/ 0 h 481"/>
                <a:gd name="T11" fmla="*/ 2546 w 2546"/>
                <a:gd name="T12" fmla="*/ 481 h 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6" h="481">
                  <a:moveTo>
                    <a:pt x="0" y="481"/>
                  </a:moveTo>
                  <a:lnTo>
                    <a:pt x="2546" y="481"/>
                  </a:lnTo>
                  <a:lnTo>
                    <a:pt x="254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0" name="Freeform 6"/>
            <p:cNvSpPr>
              <a:spLocks/>
            </p:cNvSpPr>
            <p:nvPr/>
          </p:nvSpPr>
          <p:spPr bwMode="auto">
            <a:xfrm>
              <a:off x="7107238" y="2216150"/>
              <a:ext cx="147637" cy="320675"/>
            </a:xfrm>
            <a:custGeom>
              <a:avLst/>
              <a:gdLst>
                <a:gd name="T0" fmla="*/ 0 w 93"/>
                <a:gd name="T1" fmla="*/ 147638 h 202"/>
                <a:gd name="T2" fmla="*/ 74612 w 93"/>
                <a:gd name="T3" fmla="*/ 0 h 202"/>
                <a:gd name="T4" fmla="*/ 147637 w 93"/>
                <a:gd name="T5" fmla="*/ 147638 h 202"/>
                <a:gd name="T6" fmla="*/ 74612 w 93"/>
                <a:gd name="T7" fmla="*/ 320675 h 202"/>
                <a:gd name="T8" fmla="*/ 0 w 93"/>
                <a:gd name="T9" fmla="*/ 147638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202"/>
                <a:gd name="T17" fmla="*/ 93 w 93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202">
                  <a:moveTo>
                    <a:pt x="0" y="93"/>
                  </a:moveTo>
                  <a:lnTo>
                    <a:pt x="47" y="0"/>
                  </a:lnTo>
                  <a:lnTo>
                    <a:pt x="93" y="93"/>
                  </a:lnTo>
                  <a:lnTo>
                    <a:pt x="47" y="202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3278188" y="1733550"/>
              <a:ext cx="65563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players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3368675" y="2030413"/>
              <a:ext cx="7937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*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6596063" y="1906588"/>
              <a:ext cx="109537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  <a:latin typeface="Lucida Sans Typewriter" pitchFamily="49" charset="0"/>
                </a:rPr>
                <a:t>Tournament</a:t>
              </a:r>
              <a:endParaRPr lang="en-US" b="0" dirty="0">
                <a:latin typeface="Lucida Sans Typewriter" pitchFamily="49" charset="0"/>
              </a:endParaRP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1466850" y="2892425"/>
              <a:ext cx="55403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Match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3241675" y="2719388"/>
              <a:ext cx="7683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matches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3224213" y="3063875"/>
              <a:ext cx="7937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*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5576888" y="1782763"/>
              <a:ext cx="7937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*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4422775" y="2054225"/>
              <a:ext cx="11303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tournaments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 flipV="1">
              <a:off x="1760538" y="2216150"/>
              <a:ext cx="1587" cy="5413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831850" y="2546350"/>
              <a:ext cx="65563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players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1836738" y="2571750"/>
              <a:ext cx="7937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pitchFamily="49" charset="0"/>
                </a:rPr>
                <a:t>*</a:t>
              </a:r>
              <a:endParaRPr lang="en-US" b="0">
                <a:latin typeface="Lucida Sans Typewriter" pitchFamily="49" charset="0"/>
              </a:endParaRPr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355600" y="1773238"/>
              <a:ext cx="2809875" cy="4667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Rectangle 19"/>
            <p:cNvSpPr>
              <a:spLocks noChangeArrowheads="1"/>
            </p:cNvSpPr>
            <p:nvPr/>
          </p:nvSpPr>
          <p:spPr bwMode="auto">
            <a:xfrm>
              <a:off x="355600" y="2757488"/>
              <a:ext cx="2809875" cy="4683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>
              <a:off x="5776913" y="1773238"/>
              <a:ext cx="2808287" cy="4667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H="1">
              <a:off x="3140075" y="1993900"/>
              <a:ext cx="2636838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ChangeArrowheads="1"/>
          </p:cNvSpPr>
          <p:nvPr/>
        </p:nvSpPr>
        <p:spPr bwMode="auto">
          <a:xfrm>
            <a:off x="657225" y="1263650"/>
            <a:ext cx="5268913" cy="5072063"/>
          </a:xfrm>
          <a:prstGeom prst="rect">
            <a:avLst/>
          </a:prstGeom>
          <a:solidFill>
            <a:srgbClr val="0005C5"/>
          </a:solidFill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214" y="134712"/>
            <a:ext cx="8352971" cy="755876"/>
          </a:xfrm>
        </p:spPr>
        <p:txBody>
          <a:bodyPr/>
          <a:lstStyle/>
          <a:p>
            <a:r>
              <a:rPr lang="en-US" dirty="0" smtClean="0"/>
              <a:t>Remember….</a:t>
            </a: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836613" y="3416300"/>
            <a:ext cx="4892675" cy="2805113"/>
          </a:xfrm>
          <a:prstGeom prst="rect">
            <a:avLst/>
          </a:prstGeom>
          <a:solidFill>
            <a:srgbClr val="66CCFF"/>
          </a:solidFill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Rectangle 25"/>
          <p:cNvSpPr>
            <a:spLocks noChangeArrowheads="1"/>
          </p:cNvSpPr>
          <p:nvPr/>
        </p:nvSpPr>
        <p:spPr bwMode="auto">
          <a:xfrm>
            <a:off x="854075" y="1801813"/>
            <a:ext cx="4875213" cy="1062037"/>
          </a:xfrm>
          <a:prstGeom prst="rect">
            <a:avLst/>
          </a:prstGeom>
          <a:solidFill>
            <a:srgbClr val="66CCFF"/>
          </a:solidFill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11"/>
          <p:cNvSpPr>
            <a:spLocks/>
          </p:cNvSpPr>
          <p:nvPr/>
        </p:nvSpPr>
        <p:spPr bwMode="auto">
          <a:xfrm>
            <a:off x="1130300" y="3808413"/>
            <a:ext cx="2805113" cy="33337"/>
          </a:xfrm>
          <a:custGeom>
            <a:avLst/>
            <a:gdLst>
              <a:gd name="T0" fmla="*/ 2805113 w 1767"/>
              <a:gd name="T1" fmla="*/ 33337 h 21"/>
              <a:gd name="T2" fmla="*/ 2805113 w 1767"/>
              <a:gd name="T3" fmla="*/ 0 h 21"/>
              <a:gd name="T4" fmla="*/ 33338 w 1767"/>
              <a:gd name="T5" fmla="*/ 0 h 21"/>
              <a:gd name="T6" fmla="*/ 17463 w 1767"/>
              <a:gd name="T7" fmla="*/ 15875 h 21"/>
              <a:gd name="T8" fmla="*/ 0 w 1767"/>
              <a:gd name="T9" fmla="*/ 33337 h 21"/>
              <a:gd name="T10" fmla="*/ 33338 w 1767"/>
              <a:gd name="T11" fmla="*/ 33337 h 21"/>
              <a:gd name="T12" fmla="*/ 2805113 w 1767"/>
              <a:gd name="T13" fmla="*/ 33337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67"/>
              <a:gd name="T22" fmla="*/ 0 h 21"/>
              <a:gd name="T23" fmla="*/ 1767 w 1767"/>
              <a:gd name="T24" fmla="*/ 21 h 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67" h="21">
                <a:moveTo>
                  <a:pt x="1767" y="21"/>
                </a:moveTo>
                <a:lnTo>
                  <a:pt x="1767" y="0"/>
                </a:lnTo>
                <a:lnTo>
                  <a:pt x="21" y="0"/>
                </a:lnTo>
                <a:lnTo>
                  <a:pt x="11" y="10"/>
                </a:lnTo>
                <a:lnTo>
                  <a:pt x="0" y="21"/>
                </a:lnTo>
                <a:lnTo>
                  <a:pt x="21" y="21"/>
                </a:lnTo>
                <a:lnTo>
                  <a:pt x="1767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1163638" y="3840163"/>
            <a:ext cx="4305300" cy="930275"/>
          </a:xfrm>
          <a:prstGeom prst="rect">
            <a:avLst/>
          </a:prstGeom>
          <a:solidFill>
            <a:srgbClr val="FFCCFF"/>
          </a:solidFill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1847850" y="2438400"/>
            <a:ext cx="1125538" cy="327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1855788" y="2446338"/>
            <a:ext cx="1125537" cy="3270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9"/>
          <p:cNvSpPr>
            <a:spLocks/>
          </p:cNvSpPr>
          <p:nvPr/>
        </p:nvSpPr>
        <p:spPr bwMode="auto">
          <a:xfrm>
            <a:off x="804863" y="1770063"/>
            <a:ext cx="2217737" cy="33337"/>
          </a:xfrm>
          <a:custGeom>
            <a:avLst/>
            <a:gdLst>
              <a:gd name="T0" fmla="*/ 2217737 w 1397"/>
              <a:gd name="T1" fmla="*/ 33337 h 21"/>
              <a:gd name="T2" fmla="*/ 2217737 w 1397"/>
              <a:gd name="T3" fmla="*/ 0 h 21"/>
              <a:gd name="T4" fmla="*/ 33337 w 1397"/>
              <a:gd name="T5" fmla="*/ 0 h 21"/>
              <a:gd name="T6" fmla="*/ 15875 w 1397"/>
              <a:gd name="T7" fmla="*/ 15875 h 21"/>
              <a:gd name="T8" fmla="*/ 0 w 1397"/>
              <a:gd name="T9" fmla="*/ 33337 h 21"/>
              <a:gd name="T10" fmla="*/ 33337 w 1397"/>
              <a:gd name="T11" fmla="*/ 33337 h 21"/>
              <a:gd name="T12" fmla="*/ 2217737 w 1397"/>
              <a:gd name="T13" fmla="*/ 33337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7"/>
              <a:gd name="T22" fmla="*/ 0 h 21"/>
              <a:gd name="T23" fmla="*/ 1397 w 1397"/>
              <a:gd name="T24" fmla="*/ 21 h 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7" h="21">
                <a:moveTo>
                  <a:pt x="1397" y="21"/>
                </a:moveTo>
                <a:lnTo>
                  <a:pt x="1397" y="0"/>
                </a:lnTo>
                <a:lnTo>
                  <a:pt x="21" y="0"/>
                </a:lnTo>
                <a:lnTo>
                  <a:pt x="10" y="10"/>
                </a:lnTo>
                <a:lnTo>
                  <a:pt x="0" y="21"/>
                </a:lnTo>
                <a:lnTo>
                  <a:pt x="21" y="21"/>
                </a:lnTo>
                <a:lnTo>
                  <a:pt x="1397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24"/>
          <p:cNvSpPr>
            <a:spLocks/>
          </p:cNvSpPr>
          <p:nvPr/>
        </p:nvSpPr>
        <p:spPr bwMode="auto">
          <a:xfrm>
            <a:off x="1130300" y="5162550"/>
            <a:ext cx="2805113" cy="31750"/>
          </a:xfrm>
          <a:custGeom>
            <a:avLst/>
            <a:gdLst>
              <a:gd name="T0" fmla="*/ 2805113 w 1767"/>
              <a:gd name="T1" fmla="*/ 31750 h 20"/>
              <a:gd name="T2" fmla="*/ 2805113 w 1767"/>
              <a:gd name="T3" fmla="*/ 0 h 20"/>
              <a:gd name="T4" fmla="*/ 33338 w 1767"/>
              <a:gd name="T5" fmla="*/ 0 h 20"/>
              <a:gd name="T6" fmla="*/ 17463 w 1767"/>
              <a:gd name="T7" fmla="*/ 15875 h 20"/>
              <a:gd name="T8" fmla="*/ 0 w 1767"/>
              <a:gd name="T9" fmla="*/ 31750 h 20"/>
              <a:gd name="T10" fmla="*/ 33338 w 1767"/>
              <a:gd name="T11" fmla="*/ 31750 h 20"/>
              <a:gd name="T12" fmla="*/ 2805113 w 1767"/>
              <a:gd name="T13" fmla="*/ 31750 h 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67"/>
              <a:gd name="T22" fmla="*/ 0 h 20"/>
              <a:gd name="T23" fmla="*/ 1767 w 1767"/>
              <a:gd name="T24" fmla="*/ 20 h 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67" h="20">
                <a:moveTo>
                  <a:pt x="1767" y="20"/>
                </a:moveTo>
                <a:lnTo>
                  <a:pt x="1767" y="0"/>
                </a:lnTo>
                <a:lnTo>
                  <a:pt x="21" y="0"/>
                </a:lnTo>
                <a:lnTo>
                  <a:pt x="11" y="10"/>
                </a:lnTo>
                <a:lnTo>
                  <a:pt x="0" y="20"/>
                </a:lnTo>
                <a:lnTo>
                  <a:pt x="21" y="20"/>
                </a:lnTo>
                <a:lnTo>
                  <a:pt x="1767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30"/>
          <p:cNvSpPr>
            <a:spLocks/>
          </p:cNvSpPr>
          <p:nvPr/>
        </p:nvSpPr>
        <p:spPr bwMode="auto">
          <a:xfrm>
            <a:off x="788988" y="3384550"/>
            <a:ext cx="2217737" cy="33338"/>
          </a:xfrm>
          <a:custGeom>
            <a:avLst/>
            <a:gdLst>
              <a:gd name="T0" fmla="*/ 2217737 w 1397"/>
              <a:gd name="T1" fmla="*/ 33338 h 21"/>
              <a:gd name="T2" fmla="*/ 2217737 w 1397"/>
              <a:gd name="T3" fmla="*/ 0 h 21"/>
              <a:gd name="T4" fmla="*/ 31750 w 1397"/>
              <a:gd name="T5" fmla="*/ 0 h 21"/>
              <a:gd name="T6" fmla="*/ 15875 w 1397"/>
              <a:gd name="T7" fmla="*/ 15875 h 21"/>
              <a:gd name="T8" fmla="*/ 0 w 1397"/>
              <a:gd name="T9" fmla="*/ 33338 h 21"/>
              <a:gd name="T10" fmla="*/ 31750 w 1397"/>
              <a:gd name="T11" fmla="*/ 33338 h 21"/>
              <a:gd name="T12" fmla="*/ 2217737 w 1397"/>
              <a:gd name="T13" fmla="*/ 33338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7"/>
              <a:gd name="T22" fmla="*/ 0 h 21"/>
              <a:gd name="T23" fmla="*/ 1397 w 1397"/>
              <a:gd name="T24" fmla="*/ 21 h 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7" h="21">
                <a:moveTo>
                  <a:pt x="1397" y="21"/>
                </a:moveTo>
                <a:lnTo>
                  <a:pt x="1397" y="0"/>
                </a:lnTo>
                <a:lnTo>
                  <a:pt x="20" y="0"/>
                </a:lnTo>
                <a:lnTo>
                  <a:pt x="10" y="10"/>
                </a:lnTo>
                <a:lnTo>
                  <a:pt x="0" y="21"/>
                </a:lnTo>
                <a:lnTo>
                  <a:pt x="20" y="21"/>
                </a:lnTo>
                <a:lnTo>
                  <a:pt x="1397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36"/>
          <p:cNvSpPr>
            <a:spLocks/>
          </p:cNvSpPr>
          <p:nvPr/>
        </p:nvSpPr>
        <p:spPr bwMode="auto">
          <a:xfrm>
            <a:off x="625475" y="1231900"/>
            <a:ext cx="2217738" cy="33338"/>
          </a:xfrm>
          <a:custGeom>
            <a:avLst/>
            <a:gdLst>
              <a:gd name="T0" fmla="*/ 2217738 w 1397"/>
              <a:gd name="T1" fmla="*/ 33338 h 21"/>
              <a:gd name="T2" fmla="*/ 2217738 w 1397"/>
              <a:gd name="T3" fmla="*/ 0 h 21"/>
              <a:gd name="T4" fmla="*/ 33338 w 1397"/>
              <a:gd name="T5" fmla="*/ 0 h 21"/>
              <a:gd name="T6" fmla="*/ 15875 w 1397"/>
              <a:gd name="T7" fmla="*/ 15875 h 21"/>
              <a:gd name="T8" fmla="*/ 0 w 1397"/>
              <a:gd name="T9" fmla="*/ 33338 h 21"/>
              <a:gd name="T10" fmla="*/ 33338 w 1397"/>
              <a:gd name="T11" fmla="*/ 33338 h 21"/>
              <a:gd name="T12" fmla="*/ 2217738 w 1397"/>
              <a:gd name="T13" fmla="*/ 33338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7"/>
              <a:gd name="T22" fmla="*/ 0 h 21"/>
              <a:gd name="T23" fmla="*/ 1397 w 1397"/>
              <a:gd name="T24" fmla="*/ 21 h 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7" h="21">
                <a:moveTo>
                  <a:pt x="1397" y="21"/>
                </a:moveTo>
                <a:lnTo>
                  <a:pt x="1397" y="0"/>
                </a:lnTo>
                <a:lnTo>
                  <a:pt x="21" y="0"/>
                </a:lnTo>
                <a:lnTo>
                  <a:pt x="10" y="10"/>
                </a:lnTo>
                <a:lnTo>
                  <a:pt x="0" y="21"/>
                </a:lnTo>
                <a:lnTo>
                  <a:pt x="21" y="21"/>
                </a:lnTo>
                <a:lnTo>
                  <a:pt x="1397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Rectangle 38"/>
          <p:cNvSpPr>
            <a:spLocks noChangeArrowheads="1"/>
          </p:cNvSpPr>
          <p:nvPr/>
        </p:nvSpPr>
        <p:spPr bwMode="auto">
          <a:xfrm>
            <a:off x="3365500" y="1900238"/>
            <a:ext cx="1123950" cy="3095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Rectangle 39"/>
          <p:cNvSpPr>
            <a:spLocks noChangeArrowheads="1"/>
          </p:cNvSpPr>
          <p:nvPr/>
        </p:nvSpPr>
        <p:spPr bwMode="auto">
          <a:xfrm>
            <a:off x="3373438" y="1908175"/>
            <a:ext cx="1125537" cy="3111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Rectangle 40"/>
          <p:cNvSpPr>
            <a:spLocks noChangeArrowheads="1"/>
          </p:cNvSpPr>
          <p:nvPr/>
        </p:nvSpPr>
        <p:spPr bwMode="auto">
          <a:xfrm>
            <a:off x="3594100" y="2422525"/>
            <a:ext cx="1123950" cy="325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Rectangle 41"/>
          <p:cNvSpPr>
            <a:spLocks noChangeArrowheads="1"/>
          </p:cNvSpPr>
          <p:nvPr/>
        </p:nvSpPr>
        <p:spPr bwMode="auto">
          <a:xfrm>
            <a:off x="3602038" y="2430463"/>
            <a:ext cx="1125537" cy="3270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42"/>
          <p:cNvSpPr>
            <a:spLocks noChangeShapeType="1"/>
          </p:cNvSpPr>
          <p:nvPr/>
        </p:nvSpPr>
        <p:spPr bwMode="auto">
          <a:xfrm flipV="1">
            <a:off x="2338388" y="2209800"/>
            <a:ext cx="1500187" cy="228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43"/>
          <p:cNvSpPr>
            <a:spLocks noChangeShapeType="1"/>
          </p:cNvSpPr>
          <p:nvPr/>
        </p:nvSpPr>
        <p:spPr bwMode="auto">
          <a:xfrm flipV="1">
            <a:off x="2973388" y="2586038"/>
            <a:ext cx="620712" cy="15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44"/>
          <p:cNvSpPr>
            <a:spLocks noChangeShapeType="1"/>
          </p:cNvSpPr>
          <p:nvPr/>
        </p:nvSpPr>
        <p:spPr bwMode="auto">
          <a:xfrm>
            <a:off x="3838575" y="2209800"/>
            <a:ext cx="309563" cy="212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Rectangle 45"/>
          <p:cNvSpPr>
            <a:spLocks noChangeArrowheads="1"/>
          </p:cNvSpPr>
          <p:nvPr/>
        </p:nvSpPr>
        <p:spPr bwMode="auto">
          <a:xfrm>
            <a:off x="1782763" y="4379913"/>
            <a:ext cx="1125537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Rectangle 46"/>
          <p:cNvSpPr>
            <a:spLocks noChangeArrowheads="1"/>
          </p:cNvSpPr>
          <p:nvPr/>
        </p:nvSpPr>
        <p:spPr bwMode="auto">
          <a:xfrm>
            <a:off x="1790700" y="4387850"/>
            <a:ext cx="1125538" cy="3254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Rectangle 47"/>
          <p:cNvSpPr>
            <a:spLocks noChangeArrowheads="1"/>
          </p:cNvSpPr>
          <p:nvPr/>
        </p:nvSpPr>
        <p:spPr bwMode="auto">
          <a:xfrm>
            <a:off x="2174875" y="3889375"/>
            <a:ext cx="1125538" cy="327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6" name="Rectangle 48"/>
          <p:cNvSpPr>
            <a:spLocks noChangeArrowheads="1"/>
          </p:cNvSpPr>
          <p:nvPr/>
        </p:nvSpPr>
        <p:spPr bwMode="auto">
          <a:xfrm>
            <a:off x="2182813" y="3897313"/>
            <a:ext cx="1125537" cy="3270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7" name="Rectangle 49"/>
          <p:cNvSpPr>
            <a:spLocks noChangeArrowheads="1"/>
          </p:cNvSpPr>
          <p:nvPr/>
        </p:nvSpPr>
        <p:spPr bwMode="auto">
          <a:xfrm>
            <a:off x="3724275" y="4167188"/>
            <a:ext cx="1123950" cy="3095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8" name="Rectangle 50"/>
          <p:cNvSpPr>
            <a:spLocks noChangeArrowheads="1"/>
          </p:cNvSpPr>
          <p:nvPr/>
        </p:nvSpPr>
        <p:spPr bwMode="auto">
          <a:xfrm>
            <a:off x="3732213" y="4175125"/>
            <a:ext cx="1125537" cy="30956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9" name="Line 51"/>
          <p:cNvSpPr>
            <a:spLocks noChangeShapeType="1"/>
          </p:cNvSpPr>
          <p:nvPr/>
        </p:nvSpPr>
        <p:spPr bwMode="auto">
          <a:xfrm flipV="1">
            <a:off x="2354263" y="4216400"/>
            <a:ext cx="374650" cy="1635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0" name="Line 52"/>
          <p:cNvSpPr>
            <a:spLocks noChangeShapeType="1"/>
          </p:cNvSpPr>
          <p:nvPr/>
        </p:nvSpPr>
        <p:spPr bwMode="auto">
          <a:xfrm flipV="1">
            <a:off x="2908300" y="4330700"/>
            <a:ext cx="815975" cy="2111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1" name="Line 53"/>
          <p:cNvSpPr>
            <a:spLocks noChangeShapeType="1"/>
          </p:cNvSpPr>
          <p:nvPr/>
        </p:nvSpPr>
        <p:spPr bwMode="auto">
          <a:xfrm>
            <a:off x="3300413" y="4052888"/>
            <a:ext cx="423862" cy="2778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2" name="Line 54"/>
          <p:cNvSpPr>
            <a:spLocks noChangeShapeType="1"/>
          </p:cNvSpPr>
          <p:nvPr/>
        </p:nvSpPr>
        <p:spPr bwMode="auto">
          <a:xfrm>
            <a:off x="4148138" y="2747963"/>
            <a:ext cx="341312" cy="14192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3" name="Line 55"/>
          <p:cNvSpPr>
            <a:spLocks noChangeShapeType="1"/>
          </p:cNvSpPr>
          <p:nvPr/>
        </p:nvSpPr>
        <p:spPr bwMode="auto">
          <a:xfrm flipH="1" flipV="1">
            <a:off x="4572000" y="4476750"/>
            <a:ext cx="80963" cy="12557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4" name="Rectangle 56"/>
          <p:cNvSpPr>
            <a:spLocks noChangeArrowheads="1"/>
          </p:cNvSpPr>
          <p:nvPr/>
        </p:nvSpPr>
        <p:spPr bwMode="auto">
          <a:xfrm>
            <a:off x="6789738" y="890588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Palatino" charset="0"/>
              </a:rPr>
              <a:t>Pr</a:t>
            </a:r>
            <a:endParaRPr lang="en-US"/>
          </a:p>
        </p:txBody>
      </p:sp>
      <p:sp>
        <p:nvSpPr>
          <p:cNvPr id="8225" name="Rectangle 57"/>
          <p:cNvSpPr>
            <a:spLocks noChangeArrowheads="1"/>
          </p:cNvSpPr>
          <p:nvPr/>
        </p:nvSpPr>
        <p:spPr bwMode="auto">
          <a:xfrm>
            <a:off x="7000875" y="890588"/>
            <a:ext cx="477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Palatino" charset="0"/>
              </a:rPr>
              <a:t>oblem</a:t>
            </a:r>
            <a:endParaRPr lang="en-US"/>
          </a:p>
        </p:txBody>
      </p:sp>
      <p:sp>
        <p:nvSpPr>
          <p:cNvPr id="8226" name="Rectangle 58"/>
          <p:cNvSpPr>
            <a:spLocks noChangeArrowheads="1"/>
          </p:cNvSpPr>
          <p:nvPr/>
        </p:nvSpPr>
        <p:spPr bwMode="auto">
          <a:xfrm>
            <a:off x="6772275" y="6369050"/>
            <a:ext cx="698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Palatino" charset="0"/>
              </a:rPr>
              <a:t>Machine</a:t>
            </a:r>
            <a:endParaRPr lang="en-US"/>
          </a:p>
        </p:txBody>
      </p:sp>
      <p:sp>
        <p:nvSpPr>
          <p:cNvPr id="8227" name="Rectangle 59"/>
          <p:cNvSpPr>
            <a:spLocks noChangeArrowheads="1"/>
          </p:cNvSpPr>
          <p:nvPr/>
        </p:nvSpPr>
        <p:spPr bwMode="auto">
          <a:xfrm>
            <a:off x="6480175" y="5521325"/>
            <a:ext cx="1441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Palatino" charset="0"/>
              </a:rPr>
              <a:t>System design gap</a:t>
            </a:r>
            <a:endParaRPr lang="en-US"/>
          </a:p>
        </p:txBody>
      </p:sp>
      <p:sp>
        <p:nvSpPr>
          <p:cNvPr id="8228" name="Line 60"/>
          <p:cNvSpPr>
            <a:spLocks noChangeShapeType="1"/>
          </p:cNvSpPr>
          <p:nvPr/>
        </p:nvSpPr>
        <p:spPr bwMode="auto">
          <a:xfrm flipV="1">
            <a:off x="7278688" y="4999038"/>
            <a:ext cx="1587" cy="179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9" name="Freeform 61"/>
          <p:cNvSpPr>
            <a:spLocks/>
          </p:cNvSpPr>
          <p:nvPr/>
        </p:nvSpPr>
        <p:spPr bwMode="auto">
          <a:xfrm>
            <a:off x="7229475" y="4999038"/>
            <a:ext cx="80963" cy="163512"/>
          </a:xfrm>
          <a:custGeom>
            <a:avLst/>
            <a:gdLst>
              <a:gd name="T0" fmla="*/ 0 w 51"/>
              <a:gd name="T1" fmla="*/ 163512 h 103"/>
              <a:gd name="T2" fmla="*/ 49213 w 51"/>
              <a:gd name="T3" fmla="*/ 0 h 103"/>
              <a:gd name="T4" fmla="*/ 80963 w 51"/>
              <a:gd name="T5" fmla="*/ 163512 h 103"/>
              <a:gd name="T6" fmla="*/ 0 60000 65536"/>
              <a:gd name="T7" fmla="*/ 0 60000 65536"/>
              <a:gd name="T8" fmla="*/ 0 60000 65536"/>
              <a:gd name="T9" fmla="*/ 0 w 51"/>
              <a:gd name="T10" fmla="*/ 0 h 103"/>
              <a:gd name="T11" fmla="*/ 51 w 51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" h="103">
                <a:moveTo>
                  <a:pt x="0" y="103"/>
                </a:moveTo>
                <a:lnTo>
                  <a:pt x="31" y="0"/>
                </a:lnTo>
                <a:lnTo>
                  <a:pt x="51" y="10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0" name="Line 62"/>
          <p:cNvSpPr>
            <a:spLocks noChangeShapeType="1"/>
          </p:cNvSpPr>
          <p:nvPr/>
        </p:nvSpPr>
        <p:spPr bwMode="auto">
          <a:xfrm>
            <a:off x="7278688" y="6140450"/>
            <a:ext cx="1587" cy="179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1" name="Freeform 63"/>
          <p:cNvSpPr>
            <a:spLocks/>
          </p:cNvSpPr>
          <p:nvPr/>
        </p:nvSpPr>
        <p:spPr bwMode="auto">
          <a:xfrm>
            <a:off x="7229475" y="6156325"/>
            <a:ext cx="80963" cy="163513"/>
          </a:xfrm>
          <a:custGeom>
            <a:avLst/>
            <a:gdLst>
              <a:gd name="T0" fmla="*/ 80963 w 51"/>
              <a:gd name="T1" fmla="*/ 0 h 103"/>
              <a:gd name="T2" fmla="*/ 49213 w 51"/>
              <a:gd name="T3" fmla="*/ 163513 h 103"/>
              <a:gd name="T4" fmla="*/ 0 w 51"/>
              <a:gd name="T5" fmla="*/ 0 h 103"/>
              <a:gd name="T6" fmla="*/ 0 60000 65536"/>
              <a:gd name="T7" fmla="*/ 0 60000 65536"/>
              <a:gd name="T8" fmla="*/ 0 60000 65536"/>
              <a:gd name="T9" fmla="*/ 0 w 51"/>
              <a:gd name="T10" fmla="*/ 0 h 103"/>
              <a:gd name="T11" fmla="*/ 51 w 51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" h="103">
                <a:moveTo>
                  <a:pt x="51" y="0"/>
                </a:moveTo>
                <a:lnTo>
                  <a:pt x="31" y="103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2" name="Line 64"/>
          <p:cNvSpPr>
            <a:spLocks noChangeShapeType="1"/>
          </p:cNvSpPr>
          <p:nvPr/>
        </p:nvSpPr>
        <p:spPr bwMode="auto">
          <a:xfrm>
            <a:off x="7278688" y="5178425"/>
            <a:ext cx="1587" cy="492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3" name="Line 65"/>
          <p:cNvSpPr>
            <a:spLocks noChangeShapeType="1"/>
          </p:cNvSpPr>
          <p:nvPr/>
        </p:nvSpPr>
        <p:spPr bwMode="auto">
          <a:xfrm>
            <a:off x="7278688" y="5341938"/>
            <a:ext cx="1587" cy="130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4" name="Line 66"/>
          <p:cNvSpPr>
            <a:spLocks noChangeShapeType="1"/>
          </p:cNvSpPr>
          <p:nvPr/>
        </p:nvSpPr>
        <p:spPr bwMode="auto">
          <a:xfrm>
            <a:off x="7278688" y="5586413"/>
            <a:ext cx="1587" cy="1460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5" name="Line 67"/>
          <p:cNvSpPr>
            <a:spLocks noChangeShapeType="1"/>
          </p:cNvSpPr>
          <p:nvPr/>
        </p:nvSpPr>
        <p:spPr bwMode="auto">
          <a:xfrm>
            <a:off x="7278688" y="5846763"/>
            <a:ext cx="1587" cy="130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6" name="Line 68"/>
          <p:cNvSpPr>
            <a:spLocks noChangeShapeType="1"/>
          </p:cNvSpPr>
          <p:nvPr/>
        </p:nvSpPr>
        <p:spPr bwMode="auto">
          <a:xfrm>
            <a:off x="7278688" y="6091238"/>
            <a:ext cx="1587" cy="492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7" name="Rectangle 69"/>
          <p:cNvSpPr>
            <a:spLocks noChangeArrowheads="1"/>
          </p:cNvSpPr>
          <p:nvPr/>
        </p:nvSpPr>
        <p:spPr bwMode="auto">
          <a:xfrm>
            <a:off x="1163638" y="5194300"/>
            <a:ext cx="4305300" cy="930275"/>
          </a:xfrm>
          <a:prstGeom prst="rect">
            <a:avLst/>
          </a:prstGeom>
          <a:solidFill>
            <a:srgbClr val="FFCCFF"/>
          </a:solidFill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8" name="Rectangle 70"/>
          <p:cNvSpPr>
            <a:spLocks noChangeArrowheads="1"/>
          </p:cNvSpPr>
          <p:nvPr/>
        </p:nvSpPr>
        <p:spPr bwMode="auto">
          <a:xfrm>
            <a:off x="3724275" y="5732463"/>
            <a:ext cx="1123950" cy="327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9" name="Rectangle 71"/>
          <p:cNvSpPr>
            <a:spLocks noChangeArrowheads="1"/>
          </p:cNvSpPr>
          <p:nvPr/>
        </p:nvSpPr>
        <p:spPr bwMode="auto">
          <a:xfrm>
            <a:off x="3732213" y="5740400"/>
            <a:ext cx="1125537" cy="3270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0" name="Rectangle 72"/>
          <p:cNvSpPr>
            <a:spLocks noChangeArrowheads="1"/>
          </p:cNvSpPr>
          <p:nvPr/>
        </p:nvSpPr>
        <p:spPr bwMode="auto">
          <a:xfrm>
            <a:off x="3332163" y="5243513"/>
            <a:ext cx="1125537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1" name="Rectangle 73"/>
          <p:cNvSpPr>
            <a:spLocks noChangeArrowheads="1"/>
          </p:cNvSpPr>
          <p:nvPr/>
        </p:nvSpPr>
        <p:spPr bwMode="auto">
          <a:xfrm>
            <a:off x="3340100" y="5251450"/>
            <a:ext cx="1125538" cy="3270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2" name="Rectangle 74"/>
          <p:cNvSpPr>
            <a:spLocks noChangeArrowheads="1"/>
          </p:cNvSpPr>
          <p:nvPr/>
        </p:nvSpPr>
        <p:spPr bwMode="auto">
          <a:xfrm>
            <a:off x="1782763" y="5521325"/>
            <a:ext cx="1125537" cy="3095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3" name="Rectangle 75"/>
          <p:cNvSpPr>
            <a:spLocks noChangeArrowheads="1"/>
          </p:cNvSpPr>
          <p:nvPr/>
        </p:nvSpPr>
        <p:spPr bwMode="auto">
          <a:xfrm>
            <a:off x="1790700" y="5529263"/>
            <a:ext cx="1125538" cy="30956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4" name="Line 76"/>
          <p:cNvSpPr>
            <a:spLocks noChangeShapeType="1"/>
          </p:cNvSpPr>
          <p:nvPr/>
        </p:nvSpPr>
        <p:spPr bwMode="auto">
          <a:xfrm flipH="1" flipV="1">
            <a:off x="3903663" y="5568950"/>
            <a:ext cx="374650" cy="1635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5" name="Line 77"/>
          <p:cNvSpPr>
            <a:spLocks noChangeShapeType="1"/>
          </p:cNvSpPr>
          <p:nvPr/>
        </p:nvSpPr>
        <p:spPr bwMode="auto">
          <a:xfrm flipH="1" flipV="1">
            <a:off x="2908300" y="5683250"/>
            <a:ext cx="815975" cy="212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6" name="Line 78"/>
          <p:cNvSpPr>
            <a:spLocks noChangeShapeType="1"/>
          </p:cNvSpPr>
          <p:nvPr/>
        </p:nvSpPr>
        <p:spPr bwMode="auto">
          <a:xfrm flipH="1">
            <a:off x="2908300" y="5407025"/>
            <a:ext cx="423863" cy="2762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7" name="Line 79"/>
          <p:cNvSpPr>
            <a:spLocks noChangeShapeType="1"/>
          </p:cNvSpPr>
          <p:nvPr/>
        </p:nvSpPr>
        <p:spPr bwMode="auto">
          <a:xfrm>
            <a:off x="5924550" y="6335713"/>
            <a:ext cx="650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8" name="Line 80"/>
          <p:cNvSpPr>
            <a:spLocks noChangeShapeType="1"/>
          </p:cNvSpPr>
          <p:nvPr/>
        </p:nvSpPr>
        <p:spPr bwMode="auto">
          <a:xfrm>
            <a:off x="6088063" y="633571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9" name="Line 81"/>
          <p:cNvSpPr>
            <a:spLocks noChangeShapeType="1"/>
          </p:cNvSpPr>
          <p:nvPr/>
        </p:nvSpPr>
        <p:spPr bwMode="auto">
          <a:xfrm>
            <a:off x="6332538" y="633571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0" name="Line 82"/>
          <p:cNvSpPr>
            <a:spLocks noChangeShapeType="1"/>
          </p:cNvSpPr>
          <p:nvPr/>
        </p:nvSpPr>
        <p:spPr bwMode="auto">
          <a:xfrm>
            <a:off x="6577013" y="6335713"/>
            <a:ext cx="1143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1" name="Line 83"/>
          <p:cNvSpPr>
            <a:spLocks noChangeShapeType="1"/>
          </p:cNvSpPr>
          <p:nvPr/>
        </p:nvSpPr>
        <p:spPr bwMode="auto">
          <a:xfrm>
            <a:off x="6805613" y="633571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2" name="Line 84"/>
          <p:cNvSpPr>
            <a:spLocks noChangeShapeType="1"/>
          </p:cNvSpPr>
          <p:nvPr/>
        </p:nvSpPr>
        <p:spPr bwMode="auto">
          <a:xfrm>
            <a:off x="7050088" y="6335713"/>
            <a:ext cx="1143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3" name="Line 85"/>
          <p:cNvSpPr>
            <a:spLocks noChangeShapeType="1"/>
          </p:cNvSpPr>
          <p:nvPr/>
        </p:nvSpPr>
        <p:spPr bwMode="auto">
          <a:xfrm>
            <a:off x="7278688" y="633571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4" name="Line 86"/>
          <p:cNvSpPr>
            <a:spLocks noChangeShapeType="1"/>
          </p:cNvSpPr>
          <p:nvPr/>
        </p:nvSpPr>
        <p:spPr bwMode="auto">
          <a:xfrm>
            <a:off x="7523163" y="6335713"/>
            <a:ext cx="1143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5" name="Line 87"/>
          <p:cNvSpPr>
            <a:spLocks noChangeShapeType="1"/>
          </p:cNvSpPr>
          <p:nvPr/>
        </p:nvSpPr>
        <p:spPr bwMode="auto">
          <a:xfrm>
            <a:off x="7751763" y="633571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6" name="Line 88"/>
          <p:cNvSpPr>
            <a:spLocks noChangeShapeType="1"/>
          </p:cNvSpPr>
          <p:nvPr/>
        </p:nvSpPr>
        <p:spPr bwMode="auto">
          <a:xfrm>
            <a:off x="7996238" y="633571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7" name="Line 89"/>
          <p:cNvSpPr>
            <a:spLocks noChangeShapeType="1"/>
          </p:cNvSpPr>
          <p:nvPr/>
        </p:nvSpPr>
        <p:spPr bwMode="auto">
          <a:xfrm>
            <a:off x="8224838" y="6335713"/>
            <a:ext cx="6508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8" name="Line 90"/>
          <p:cNvSpPr>
            <a:spLocks noChangeShapeType="1"/>
          </p:cNvSpPr>
          <p:nvPr/>
        </p:nvSpPr>
        <p:spPr bwMode="auto">
          <a:xfrm>
            <a:off x="5924550" y="4983163"/>
            <a:ext cx="650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9" name="Line 91"/>
          <p:cNvSpPr>
            <a:spLocks noChangeShapeType="1"/>
          </p:cNvSpPr>
          <p:nvPr/>
        </p:nvSpPr>
        <p:spPr bwMode="auto">
          <a:xfrm>
            <a:off x="6088063" y="498316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0" name="Line 92"/>
          <p:cNvSpPr>
            <a:spLocks noChangeShapeType="1"/>
          </p:cNvSpPr>
          <p:nvPr/>
        </p:nvSpPr>
        <p:spPr bwMode="auto">
          <a:xfrm>
            <a:off x="6332538" y="498316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1" name="Line 93"/>
          <p:cNvSpPr>
            <a:spLocks noChangeShapeType="1"/>
          </p:cNvSpPr>
          <p:nvPr/>
        </p:nvSpPr>
        <p:spPr bwMode="auto">
          <a:xfrm>
            <a:off x="6577013" y="4983163"/>
            <a:ext cx="1143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2" name="Line 94"/>
          <p:cNvSpPr>
            <a:spLocks noChangeShapeType="1"/>
          </p:cNvSpPr>
          <p:nvPr/>
        </p:nvSpPr>
        <p:spPr bwMode="auto">
          <a:xfrm>
            <a:off x="6805613" y="498316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3" name="Line 95"/>
          <p:cNvSpPr>
            <a:spLocks noChangeShapeType="1"/>
          </p:cNvSpPr>
          <p:nvPr/>
        </p:nvSpPr>
        <p:spPr bwMode="auto">
          <a:xfrm>
            <a:off x="7050088" y="4983163"/>
            <a:ext cx="1143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4" name="Line 96"/>
          <p:cNvSpPr>
            <a:spLocks noChangeShapeType="1"/>
          </p:cNvSpPr>
          <p:nvPr/>
        </p:nvSpPr>
        <p:spPr bwMode="auto">
          <a:xfrm>
            <a:off x="7278688" y="498316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5" name="Line 97"/>
          <p:cNvSpPr>
            <a:spLocks noChangeShapeType="1"/>
          </p:cNvSpPr>
          <p:nvPr/>
        </p:nvSpPr>
        <p:spPr bwMode="auto">
          <a:xfrm>
            <a:off x="7523163" y="4983163"/>
            <a:ext cx="1143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6" name="Line 98"/>
          <p:cNvSpPr>
            <a:spLocks noChangeShapeType="1"/>
          </p:cNvSpPr>
          <p:nvPr/>
        </p:nvSpPr>
        <p:spPr bwMode="auto">
          <a:xfrm>
            <a:off x="7751763" y="498316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7" name="Line 99"/>
          <p:cNvSpPr>
            <a:spLocks noChangeShapeType="1"/>
          </p:cNvSpPr>
          <p:nvPr/>
        </p:nvSpPr>
        <p:spPr bwMode="auto">
          <a:xfrm>
            <a:off x="7996238" y="4983163"/>
            <a:ext cx="130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8" name="Line 100"/>
          <p:cNvSpPr>
            <a:spLocks noChangeShapeType="1"/>
          </p:cNvSpPr>
          <p:nvPr/>
        </p:nvSpPr>
        <p:spPr bwMode="auto">
          <a:xfrm>
            <a:off x="8224838" y="4983163"/>
            <a:ext cx="6508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9" name="Line 101"/>
          <p:cNvSpPr>
            <a:spLocks noChangeShapeType="1"/>
          </p:cNvSpPr>
          <p:nvPr/>
        </p:nvSpPr>
        <p:spPr bwMode="auto">
          <a:xfrm>
            <a:off x="5924550" y="3124200"/>
            <a:ext cx="650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0" name="Line 102"/>
          <p:cNvSpPr>
            <a:spLocks noChangeShapeType="1"/>
          </p:cNvSpPr>
          <p:nvPr/>
        </p:nvSpPr>
        <p:spPr bwMode="auto">
          <a:xfrm>
            <a:off x="6088063" y="3124200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1" name="Line 103"/>
          <p:cNvSpPr>
            <a:spLocks noChangeShapeType="1"/>
          </p:cNvSpPr>
          <p:nvPr/>
        </p:nvSpPr>
        <p:spPr bwMode="auto">
          <a:xfrm>
            <a:off x="6332538" y="3124200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2" name="Line 104"/>
          <p:cNvSpPr>
            <a:spLocks noChangeShapeType="1"/>
          </p:cNvSpPr>
          <p:nvPr/>
        </p:nvSpPr>
        <p:spPr bwMode="auto">
          <a:xfrm>
            <a:off x="6577013" y="3124200"/>
            <a:ext cx="1143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3" name="Line 105"/>
          <p:cNvSpPr>
            <a:spLocks noChangeShapeType="1"/>
          </p:cNvSpPr>
          <p:nvPr/>
        </p:nvSpPr>
        <p:spPr bwMode="auto">
          <a:xfrm>
            <a:off x="6805613" y="3124200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4" name="Line 106"/>
          <p:cNvSpPr>
            <a:spLocks noChangeShapeType="1"/>
          </p:cNvSpPr>
          <p:nvPr/>
        </p:nvSpPr>
        <p:spPr bwMode="auto">
          <a:xfrm>
            <a:off x="7050088" y="3124200"/>
            <a:ext cx="1143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5" name="Line 107"/>
          <p:cNvSpPr>
            <a:spLocks noChangeShapeType="1"/>
          </p:cNvSpPr>
          <p:nvPr/>
        </p:nvSpPr>
        <p:spPr bwMode="auto">
          <a:xfrm>
            <a:off x="7278688" y="3124200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6" name="Line 108"/>
          <p:cNvSpPr>
            <a:spLocks noChangeShapeType="1"/>
          </p:cNvSpPr>
          <p:nvPr/>
        </p:nvSpPr>
        <p:spPr bwMode="auto">
          <a:xfrm>
            <a:off x="7523163" y="3124200"/>
            <a:ext cx="1143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7" name="Line 109"/>
          <p:cNvSpPr>
            <a:spLocks noChangeShapeType="1"/>
          </p:cNvSpPr>
          <p:nvPr/>
        </p:nvSpPr>
        <p:spPr bwMode="auto">
          <a:xfrm>
            <a:off x="7751763" y="3124200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8" name="Line 110"/>
          <p:cNvSpPr>
            <a:spLocks noChangeShapeType="1"/>
          </p:cNvSpPr>
          <p:nvPr/>
        </p:nvSpPr>
        <p:spPr bwMode="auto">
          <a:xfrm>
            <a:off x="7996238" y="3124200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9" name="Line 111"/>
          <p:cNvSpPr>
            <a:spLocks noChangeShapeType="1"/>
          </p:cNvSpPr>
          <p:nvPr/>
        </p:nvSpPr>
        <p:spPr bwMode="auto">
          <a:xfrm>
            <a:off x="8224838" y="3124200"/>
            <a:ext cx="6508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0" name="Line 112"/>
          <p:cNvSpPr>
            <a:spLocks noChangeShapeType="1"/>
          </p:cNvSpPr>
          <p:nvPr/>
        </p:nvSpPr>
        <p:spPr bwMode="auto">
          <a:xfrm flipV="1">
            <a:off x="7278688" y="3140075"/>
            <a:ext cx="1587" cy="179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1" name="Freeform 113"/>
          <p:cNvSpPr>
            <a:spLocks/>
          </p:cNvSpPr>
          <p:nvPr/>
        </p:nvSpPr>
        <p:spPr bwMode="auto">
          <a:xfrm>
            <a:off x="7229475" y="3140075"/>
            <a:ext cx="80963" cy="163513"/>
          </a:xfrm>
          <a:custGeom>
            <a:avLst/>
            <a:gdLst>
              <a:gd name="T0" fmla="*/ 0 w 51"/>
              <a:gd name="T1" fmla="*/ 163513 h 103"/>
              <a:gd name="T2" fmla="*/ 49213 w 51"/>
              <a:gd name="T3" fmla="*/ 0 h 103"/>
              <a:gd name="T4" fmla="*/ 80963 w 51"/>
              <a:gd name="T5" fmla="*/ 163513 h 103"/>
              <a:gd name="T6" fmla="*/ 0 60000 65536"/>
              <a:gd name="T7" fmla="*/ 0 60000 65536"/>
              <a:gd name="T8" fmla="*/ 0 60000 65536"/>
              <a:gd name="T9" fmla="*/ 0 w 51"/>
              <a:gd name="T10" fmla="*/ 0 h 103"/>
              <a:gd name="T11" fmla="*/ 51 w 51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" h="103">
                <a:moveTo>
                  <a:pt x="0" y="103"/>
                </a:moveTo>
                <a:lnTo>
                  <a:pt x="31" y="0"/>
                </a:lnTo>
                <a:lnTo>
                  <a:pt x="51" y="10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2" name="Line 114"/>
          <p:cNvSpPr>
            <a:spLocks noChangeShapeType="1"/>
          </p:cNvSpPr>
          <p:nvPr/>
        </p:nvSpPr>
        <p:spPr bwMode="auto">
          <a:xfrm>
            <a:off x="7278688" y="4803775"/>
            <a:ext cx="1587" cy="179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3" name="Freeform 115"/>
          <p:cNvSpPr>
            <a:spLocks/>
          </p:cNvSpPr>
          <p:nvPr/>
        </p:nvSpPr>
        <p:spPr bwMode="auto">
          <a:xfrm>
            <a:off x="7229475" y="4819650"/>
            <a:ext cx="80963" cy="163513"/>
          </a:xfrm>
          <a:custGeom>
            <a:avLst/>
            <a:gdLst>
              <a:gd name="T0" fmla="*/ 80963 w 51"/>
              <a:gd name="T1" fmla="*/ 0 h 103"/>
              <a:gd name="T2" fmla="*/ 49213 w 51"/>
              <a:gd name="T3" fmla="*/ 163513 h 103"/>
              <a:gd name="T4" fmla="*/ 0 w 51"/>
              <a:gd name="T5" fmla="*/ 0 h 103"/>
              <a:gd name="T6" fmla="*/ 0 60000 65536"/>
              <a:gd name="T7" fmla="*/ 0 60000 65536"/>
              <a:gd name="T8" fmla="*/ 0 60000 65536"/>
              <a:gd name="T9" fmla="*/ 0 w 51"/>
              <a:gd name="T10" fmla="*/ 0 h 103"/>
              <a:gd name="T11" fmla="*/ 51 w 51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" h="103">
                <a:moveTo>
                  <a:pt x="51" y="0"/>
                </a:moveTo>
                <a:lnTo>
                  <a:pt x="31" y="103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4" name="Line 116"/>
          <p:cNvSpPr>
            <a:spLocks noChangeShapeType="1"/>
          </p:cNvSpPr>
          <p:nvPr/>
        </p:nvSpPr>
        <p:spPr bwMode="auto">
          <a:xfrm>
            <a:off x="7278688" y="3319463"/>
            <a:ext cx="1587" cy="492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5" name="Line 117"/>
          <p:cNvSpPr>
            <a:spLocks noChangeShapeType="1"/>
          </p:cNvSpPr>
          <p:nvPr/>
        </p:nvSpPr>
        <p:spPr bwMode="auto">
          <a:xfrm>
            <a:off x="7278688" y="3465513"/>
            <a:ext cx="1587" cy="1143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6" name="Line 118"/>
          <p:cNvSpPr>
            <a:spLocks noChangeShapeType="1"/>
          </p:cNvSpPr>
          <p:nvPr/>
        </p:nvSpPr>
        <p:spPr bwMode="auto">
          <a:xfrm>
            <a:off x="7278688" y="3678238"/>
            <a:ext cx="1587" cy="1143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7" name="Line 119"/>
          <p:cNvSpPr>
            <a:spLocks noChangeShapeType="1"/>
          </p:cNvSpPr>
          <p:nvPr/>
        </p:nvSpPr>
        <p:spPr bwMode="auto">
          <a:xfrm>
            <a:off x="7278688" y="3889375"/>
            <a:ext cx="1587" cy="1143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8" name="Line 120"/>
          <p:cNvSpPr>
            <a:spLocks noChangeShapeType="1"/>
          </p:cNvSpPr>
          <p:nvPr/>
        </p:nvSpPr>
        <p:spPr bwMode="auto">
          <a:xfrm>
            <a:off x="7278688" y="4117975"/>
            <a:ext cx="1587" cy="1143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9" name="Line 121"/>
          <p:cNvSpPr>
            <a:spLocks noChangeShapeType="1"/>
          </p:cNvSpPr>
          <p:nvPr/>
        </p:nvSpPr>
        <p:spPr bwMode="auto">
          <a:xfrm>
            <a:off x="7278688" y="4330700"/>
            <a:ext cx="1587" cy="1143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0" name="Line 122"/>
          <p:cNvSpPr>
            <a:spLocks noChangeShapeType="1"/>
          </p:cNvSpPr>
          <p:nvPr/>
        </p:nvSpPr>
        <p:spPr bwMode="auto">
          <a:xfrm>
            <a:off x="7278688" y="4541838"/>
            <a:ext cx="1587" cy="1143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1" name="Line 123"/>
          <p:cNvSpPr>
            <a:spLocks noChangeShapeType="1"/>
          </p:cNvSpPr>
          <p:nvPr/>
        </p:nvSpPr>
        <p:spPr bwMode="auto">
          <a:xfrm>
            <a:off x="7278688" y="4754563"/>
            <a:ext cx="1587" cy="492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2" name="Line 124"/>
          <p:cNvSpPr>
            <a:spLocks noChangeShapeType="1"/>
          </p:cNvSpPr>
          <p:nvPr/>
        </p:nvSpPr>
        <p:spPr bwMode="auto">
          <a:xfrm flipV="1">
            <a:off x="7278688" y="1281113"/>
            <a:ext cx="1587" cy="179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3" name="Freeform 125"/>
          <p:cNvSpPr>
            <a:spLocks/>
          </p:cNvSpPr>
          <p:nvPr/>
        </p:nvSpPr>
        <p:spPr bwMode="auto">
          <a:xfrm>
            <a:off x="7229475" y="1281113"/>
            <a:ext cx="80963" cy="163512"/>
          </a:xfrm>
          <a:custGeom>
            <a:avLst/>
            <a:gdLst>
              <a:gd name="T0" fmla="*/ 0 w 51"/>
              <a:gd name="T1" fmla="*/ 163512 h 103"/>
              <a:gd name="T2" fmla="*/ 49213 w 51"/>
              <a:gd name="T3" fmla="*/ 0 h 103"/>
              <a:gd name="T4" fmla="*/ 80963 w 51"/>
              <a:gd name="T5" fmla="*/ 163512 h 103"/>
              <a:gd name="T6" fmla="*/ 0 60000 65536"/>
              <a:gd name="T7" fmla="*/ 0 60000 65536"/>
              <a:gd name="T8" fmla="*/ 0 60000 65536"/>
              <a:gd name="T9" fmla="*/ 0 w 51"/>
              <a:gd name="T10" fmla="*/ 0 h 103"/>
              <a:gd name="T11" fmla="*/ 51 w 51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" h="103">
                <a:moveTo>
                  <a:pt x="0" y="103"/>
                </a:moveTo>
                <a:lnTo>
                  <a:pt x="31" y="0"/>
                </a:lnTo>
                <a:lnTo>
                  <a:pt x="51" y="10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4" name="Line 126"/>
          <p:cNvSpPr>
            <a:spLocks noChangeShapeType="1"/>
          </p:cNvSpPr>
          <p:nvPr/>
        </p:nvSpPr>
        <p:spPr bwMode="auto">
          <a:xfrm>
            <a:off x="7278688" y="2927350"/>
            <a:ext cx="1587" cy="179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" name="Freeform 127"/>
          <p:cNvSpPr>
            <a:spLocks/>
          </p:cNvSpPr>
          <p:nvPr/>
        </p:nvSpPr>
        <p:spPr bwMode="auto">
          <a:xfrm>
            <a:off x="7229475" y="2944813"/>
            <a:ext cx="80963" cy="161925"/>
          </a:xfrm>
          <a:custGeom>
            <a:avLst/>
            <a:gdLst>
              <a:gd name="T0" fmla="*/ 80963 w 51"/>
              <a:gd name="T1" fmla="*/ 0 h 102"/>
              <a:gd name="T2" fmla="*/ 49213 w 51"/>
              <a:gd name="T3" fmla="*/ 161925 h 102"/>
              <a:gd name="T4" fmla="*/ 0 w 51"/>
              <a:gd name="T5" fmla="*/ 0 h 102"/>
              <a:gd name="T6" fmla="*/ 0 60000 65536"/>
              <a:gd name="T7" fmla="*/ 0 60000 65536"/>
              <a:gd name="T8" fmla="*/ 0 60000 65536"/>
              <a:gd name="T9" fmla="*/ 0 w 51"/>
              <a:gd name="T10" fmla="*/ 0 h 102"/>
              <a:gd name="T11" fmla="*/ 51 w 51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" h="102">
                <a:moveTo>
                  <a:pt x="51" y="0"/>
                </a:moveTo>
                <a:lnTo>
                  <a:pt x="31" y="102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" name="Line 128"/>
          <p:cNvSpPr>
            <a:spLocks noChangeShapeType="1"/>
          </p:cNvSpPr>
          <p:nvPr/>
        </p:nvSpPr>
        <p:spPr bwMode="auto">
          <a:xfrm>
            <a:off x="7278688" y="1460500"/>
            <a:ext cx="1587" cy="492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" name="Line 129"/>
          <p:cNvSpPr>
            <a:spLocks noChangeShapeType="1"/>
          </p:cNvSpPr>
          <p:nvPr/>
        </p:nvSpPr>
        <p:spPr bwMode="auto">
          <a:xfrm>
            <a:off x="7278688" y="1624013"/>
            <a:ext cx="1587" cy="1460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" name="Line 130"/>
          <p:cNvSpPr>
            <a:spLocks noChangeShapeType="1"/>
          </p:cNvSpPr>
          <p:nvPr/>
        </p:nvSpPr>
        <p:spPr bwMode="auto">
          <a:xfrm>
            <a:off x="7278688" y="1884363"/>
            <a:ext cx="1587" cy="130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" name="Line 131"/>
          <p:cNvSpPr>
            <a:spLocks noChangeShapeType="1"/>
          </p:cNvSpPr>
          <p:nvPr/>
        </p:nvSpPr>
        <p:spPr bwMode="auto">
          <a:xfrm>
            <a:off x="7278688" y="2128838"/>
            <a:ext cx="1587" cy="130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" name="Line 132"/>
          <p:cNvSpPr>
            <a:spLocks noChangeShapeType="1"/>
          </p:cNvSpPr>
          <p:nvPr/>
        </p:nvSpPr>
        <p:spPr bwMode="auto">
          <a:xfrm>
            <a:off x="7278688" y="2373313"/>
            <a:ext cx="1587" cy="130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" name="Line 133"/>
          <p:cNvSpPr>
            <a:spLocks noChangeShapeType="1"/>
          </p:cNvSpPr>
          <p:nvPr/>
        </p:nvSpPr>
        <p:spPr bwMode="auto">
          <a:xfrm>
            <a:off x="7278688" y="2617788"/>
            <a:ext cx="1587" cy="1476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" name="Line 134"/>
          <p:cNvSpPr>
            <a:spLocks noChangeShapeType="1"/>
          </p:cNvSpPr>
          <p:nvPr/>
        </p:nvSpPr>
        <p:spPr bwMode="auto">
          <a:xfrm>
            <a:off x="7278688" y="2879725"/>
            <a:ext cx="1587" cy="476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" name="Rectangle 135"/>
          <p:cNvSpPr>
            <a:spLocks noChangeArrowheads="1"/>
          </p:cNvSpPr>
          <p:nvPr/>
        </p:nvSpPr>
        <p:spPr bwMode="auto">
          <a:xfrm>
            <a:off x="6496050" y="3922713"/>
            <a:ext cx="13954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C02E06"/>
                </a:solidFill>
                <a:latin typeface="Palatino" charset="0"/>
              </a:rPr>
              <a:t>Object design gap</a:t>
            </a:r>
            <a:endParaRPr lang="en-US">
              <a:solidFill>
                <a:srgbClr val="C02E06"/>
              </a:solidFill>
            </a:endParaRPr>
          </a:p>
        </p:txBody>
      </p:sp>
      <p:sp>
        <p:nvSpPr>
          <p:cNvPr id="8304" name="Line 136"/>
          <p:cNvSpPr>
            <a:spLocks noChangeShapeType="1"/>
          </p:cNvSpPr>
          <p:nvPr/>
        </p:nvSpPr>
        <p:spPr bwMode="auto">
          <a:xfrm>
            <a:off x="5942013" y="1247775"/>
            <a:ext cx="6508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" name="Line 137"/>
          <p:cNvSpPr>
            <a:spLocks noChangeShapeType="1"/>
          </p:cNvSpPr>
          <p:nvPr/>
        </p:nvSpPr>
        <p:spPr bwMode="auto">
          <a:xfrm>
            <a:off x="6103938" y="1247775"/>
            <a:ext cx="131762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" name="Line 138"/>
          <p:cNvSpPr>
            <a:spLocks noChangeShapeType="1"/>
          </p:cNvSpPr>
          <p:nvPr/>
        </p:nvSpPr>
        <p:spPr bwMode="auto">
          <a:xfrm>
            <a:off x="6348413" y="1247775"/>
            <a:ext cx="131762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" name="Line 139"/>
          <p:cNvSpPr>
            <a:spLocks noChangeShapeType="1"/>
          </p:cNvSpPr>
          <p:nvPr/>
        </p:nvSpPr>
        <p:spPr bwMode="auto">
          <a:xfrm>
            <a:off x="6577013" y="1247775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" name="Line 140"/>
          <p:cNvSpPr>
            <a:spLocks noChangeShapeType="1"/>
          </p:cNvSpPr>
          <p:nvPr/>
        </p:nvSpPr>
        <p:spPr bwMode="auto">
          <a:xfrm>
            <a:off x="6821488" y="1247775"/>
            <a:ext cx="1143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" name="Line 141"/>
          <p:cNvSpPr>
            <a:spLocks noChangeShapeType="1"/>
          </p:cNvSpPr>
          <p:nvPr/>
        </p:nvSpPr>
        <p:spPr bwMode="auto">
          <a:xfrm>
            <a:off x="7050088" y="1247775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0" name="Line 142"/>
          <p:cNvSpPr>
            <a:spLocks noChangeShapeType="1"/>
          </p:cNvSpPr>
          <p:nvPr/>
        </p:nvSpPr>
        <p:spPr bwMode="auto">
          <a:xfrm>
            <a:off x="7294563" y="1247775"/>
            <a:ext cx="1143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1" name="Line 143"/>
          <p:cNvSpPr>
            <a:spLocks noChangeShapeType="1"/>
          </p:cNvSpPr>
          <p:nvPr/>
        </p:nvSpPr>
        <p:spPr bwMode="auto">
          <a:xfrm>
            <a:off x="7523163" y="1247775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2" name="Line 144"/>
          <p:cNvSpPr>
            <a:spLocks noChangeShapeType="1"/>
          </p:cNvSpPr>
          <p:nvPr/>
        </p:nvSpPr>
        <p:spPr bwMode="auto">
          <a:xfrm>
            <a:off x="7751763" y="1247775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3" name="Line 145"/>
          <p:cNvSpPr>
            <a:spLocks noChangeShapeType="1"/>
          </p:cNvSpPr>
          <p:nvPr/>
        </p:nvSpPr>
        <p:spPr bwMode="auto">
          <a:xfrm>
            <a:off x="7996238" y="1247775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4" name="Line 146"/>
          <p:cNvSpPr>
            <a:spLocks noChangeShapeType="1"/>
          </p:cNvSpPr>
          <p:nvPr/>
        </p:nvSpPr>
        <p:spPr bwMode="auto">
          <a:xfrm>
            <a:off x="8224838" y="1247775"/>
            <a:ext cx="6508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5" name="Rectangle 147"/>
          <p:cNvSpPr>
            <a:spLocks noChangeArrowheads="1"/>
          </p:cNvSpPr>
          <p:nvPr/>
        </p:nvSpPr>
        <p:spPr bwMode="auto">
          <a:xfrm>
            <a:off x="6496050" y="1966913"/>
            <a:ext cx="14684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Palatino" charset="0"/>
              </a:rPr>
              <a:t>Requirements Gap</a:t>
            </a:r>
            <a:endParaRPr lang="en-US"/>
          </a:p>
        </p:txBody>
      </p:sp>
      <p:sp>
        <p:nvSpPr>
          <p:cNvPr id="8316" name="AutoShape 149"/>
          <p:cNvSpPr>
            <a:spLocks noChangeArrowheads="1"/>
          </p:cNvSpPr>
          <p:nvPr/>
        </p:nvSpPr>
        <p:spPr bwMode="auto">
          <a:xfrm flipV="1">
            <a:off x="688975" y="890588"/>
            <a:ext cx="1838325" cy="342900"/>
          </a:xfrm>
          <a:custGeom>
            <a:avLst/>
            <a:gdLst>
              <a:gd name="T0" fmla="*/ 136898524 w 21600"/>
              <a:gd name="T1" fmla="*/ 2721769 h 21600"/>
              <a:gd name="T2" fmla="*/ 78227786 w 21600"/>
              <a:gd name="T3" fmla="*/ 5443538 h 21600"/>
              <a:gd name="T4" fmla="*/ 19556968 w 21600"/>
              <a:gd name="T5" fmla="*/ 2721769 h 21600"/>
              <a:gd name="T6" fmla="*/ 782277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5C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System</a:t>
            </a:r>
          </a:p>
        </p:txBody>
      </p:sp>
      <p:sp>
        <p:nvSpPr>
          <p:cNvPr id="8317" name="AutoShape 150"/>
          <p:cNvSpPr>
            <a:spLocks noChangeArrowheads="1"/>
          </p:cNvSpPr>
          <p:nvPr/>
        </p:nvSpPr>
        <p:spPr bwMode="auto">
          <a:xfrm flipV="1">
            <a:off x="841375" y="1428750"/>
            <a:ext cx="2197100" cy="342900"/>
          </a:xfrm>
          <a:custGeom>
            <a:avLst/>
            <a:gdLst>
              <a:gd name="T0" fmla="*/ 195548288 w 21600"/>
              <a:gd name="T1" fmla="*/ 2721769 h 21600"/>
              <a:gd name="T2" fmla="*/ 111741872 w 21600"/>
              <a:gd name="T3" fmla="*/ 5443538 h 21600"/>
              <a:gd name="T4" fmla="*/ 27935519 w 21600"/>
              <a:gd name="T5" fmla="*/ 2721769 h 21600"/>
              <a:gd name="T6" fmla="*/ 11174187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sz="1200"/>
              <a:t>Application Objects</a:t>
            </a:r>
          </a:p>
        </p:txBody>
      </p:sp>
      <p:sp>
        <p:nvSpPr>
          <p:cNvPr id="8318" name="AutoShape 151"/>
          <p:cNvSpPr>
            <a:spLocks noChangeArrowheads="1"/>
          </p:cNvSpPr>
          <p:nvPr/>
        </p:nvSpPr>
        <p:spPr bwMode="auto">
          <a:xfrm flipV="1">
            <a:off x="854075" y="3041650"/>
            <a:ext cx="2197100" cy="342900"/>
          </a:xfrm>
          <a:custGeom>
            <a:avLst/>
            <a:gdLst>
              <a:gd name="T0" fmla="*/ 195548288 w 21600"/>
              <a:gd name="T1" fmla="*/ 2721769 h 21600"/>
              <a:gd name="T2" fmla="*/ 111741872 w 21600"/>
              <a:gd name="T3" fmla="*/ 5443538 h 21600"/>
              <a:gd name="T4" fmla="*/ 27935519 w 21600"/>
              <a:gd name="T5" fmla="*/ 2721769 h 21600"/>
              <a:gd name="T6" fmla="*/ 11174187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sz="1200"/>
              <a:t>Solution Objects</a:t>
            </a:r>
          </a:p>
        </p:txBody>
      </p:sp>
      <p:sp>
        <p:nvSpPr>
          <p:cNvPr id="8319" name="AutoShape 152"/>
          <p:cNvSpPr>
            <a:spLocks noChangeArrowheads="1"/>
          </p:cNvSpPr>
          <p:nvPr/>
        </p:nvSpPr>
        <p:spPr bwMode="auto">
          <a:xfrm flipV="1">
            <a:off x="1168400" y="3494088"/>
            <a:ext cx="2197100" cy="342900"/>
          </a:xfrm>
          <a:custGeom>
            <a:avLst/>
            <a:gdLst>
              <a:gd name="T0" fmla="*/ 195548288 w 21600"/>
              <a:gd name="T1" fmla="*/ 2721769 h 21600"/>
              <a:gd name="T2" fmla="*/ 111741872 w 21600"/>
              <a:gd name="T3" fmla="*/ 5443538 h 21600"/>
              <a:gd name="T4" fmla="*/ 27935519 w 21600"/>
              <a:gd name="T5" fmla="*/ 2721769 h 21600"/>
              <a:gd name="T6" fmla="*/ 11174187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sz="1200" b="0">
                <a:solidFill>
                  <a:srgbClr val="FF0000"/>
                </a:solidFill>
              </a:rPr>
              <a:t>Custom Objects</a:t>
            </a:r>
          </a:p>
        </p:txBody>
      </p:sp>
      <p:sp>
        <p:nvSpPr>
          <p:cNvPr id="8320" name="AutoShape 153"/>
          <p:cNvSpPr>
            <a:spLocks noChangeArrowheads="1"/>
          </p:cNvSpPr>
          <p:nvPr/>
        </p:nvSpPr>
        <p:spPr bwMode="auto">
          <a:xfrm flipV="1">
            <a:off x="1162050" y="4841875"/>
            <a:ext cx="2197100" cy="342900"/>
          </a:xfrm>
          <a:custGeom>
            <a:avLst/>
            <a:gdLst>
              <a:gd name="T0" fmla="*/ 195548288 w 21600"/>
              <a:gd name="T1" fmla="*/ 2721769 h 21600"/>
              <a:gd name="T2" fmla="*/ 111741872 w 21600"/>
              <a:gd name="T3" fmla="*/ 5443538 h 21600"/>
              <a:gd name="T4" fmla="*/ 27935519 w 21600"/>
              <a:gd name="T5" fmla="*/ 2721769 h 21600"/>
              <a:gd name="T6" fmla="*/ 11174187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sz="1000" b="0">
                <a:solidFill>
                  <a:srgbClr val="FF0000"/>
                </a:solidFill>
              </a:rPr>
              <a:t>Off-The-Shelf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317038" cy="704850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Developers :  Roles during Object Design</a:t>
            </a:r>
          </a:p>
        </p:txBody>
      </p:sp>
      <p:sp>
        <p:nvSpPr>
          <p:cNvPr id="9219" name="Freeform 5"/>
          <p:cNvSpPr>
            <a:spLocks/>
          </p:cNvSpPr>
          <p:nvPr/>
        </p:nvSpPr>
        <p:spPr bwMode="auto">
          <a:xfrm>
            <a:off x="727075" y="3397250"/>
            <a:ext cx="212725" cy="584200"/>
          </a:xfrm>
          <a:custGeom>
            <a:avLst/>
            <a:gdLst>
              <a:gd name="T0" fmla="*/ 212725 w 134"/>
              <a:gd name="T1" fmla="*/ 0 h 368"/>
              <a:gd name="T2" fmla="*/ 212725 w 134"/>
              <a:gd name="T3" fmla="*/ 371475 h 368"/>
              <a:gd name="T4" fmla="*/ 0 w 134"/>
              <a:gd name="T5" fmla="*/ 584200 h 368"/>
              <a:gd name="T6" fmla="*/ 0 60000 65536"/>
              <a:gd name="T7" fmla="*/ 0 60000 65536"/>
              <a:gd name="T8" fmla="*/ 0 60000 65536"/>
              <a:gd name="T9" fmla="*/ 0 w 134"/>
              <a:gd name="T10" fmla="*/ 0 h 368"/>
              <a:gd name="T11" fmla="*/ 134 w 134"/>
              <a:gd name="T12" fmla="*/ 368 h 3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" h="368">
                <a:moveTo>
                  <a:pt x="134" y="0"/>
                </a:moveTo>
                <a:lnTo>
                  <a:pt x="134" y="234"/>
                </a:lnTo>
                <a:lnTo>
                  <a:pt x="0" y="36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Line 6"/>
          <p:cNvSpPr>
            <a:spLocks noChangeShapeType="1"/>
          </p:cNvSpPr>
          <p:nvPr/>
        </p:nvSpPr>
        <p:spPr bwMode="auto">
          <a:xfrm>
            <a:off x="939800" y="3768725"/>
            <a:ext cx="212725" cy="2127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auto">
          <a:xfrm>
            <a:off x="727075" y="3556000"/>
            <a:ext cx="42545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833438" y="3238500"/>
            <a:ext cx="212725" cy="211138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371475" y="4146550"/>
            <a:ext cx="11715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0">
                <a:solidFill>
                  <a:srgbClr val="FF0000"/>
                </a:solidFill>
                <a:latin typeface="Lucida Sans Typewriter" pitchFamily="49" charset="0"/>
              </a:rPr>
              <a:t>Developer</a:t>
            </a:r>
            <a:endParaRPr lang="en-US" b="0">
              <a:solidFill>
                <a:srgbClr val="FF0000"/>
              </a:solidFill>
              <a:latin typeface="Lucida Sans Typewriter" pitchFamily="49" charset="0"/>
            </a:endParaRPr>
          </a:p>
        </p:txBody>
      </p:sp>
      <p:sp>
        <p:nvSpPr>
          <p:cNvPr id="9224" name="Oval 10"/>
          <p:cNvSpPr>
            <a:spLocks noChangeArrowheads="1"/>
          </p:cNvSpPr>
          <p:nvPr/>
        </p:nvSpPr>
        <p:spPr bwMode="auto">
          <a:xfrm>
            <a:off x="7070725" y="2149475"/>
            <a:ext cx="1354138" cy="557213"/>
          </a:xfrm>
          <a:prstGeom prst="ellipse">
            <a:avLst/>
          </a:prstGeom>
          <a:solidFill>
            <a:srgbClr val="0005C5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7121525" y="2773363"/>
            <a:ext cx="13017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0" i="1">
                <a:solidFill>
                  <a:srgbClr val="FF0000"/>
                </a:solidFill>
                <a:latin typeface="Lucida Sans Typewriter" pitchFamily="49" charset="0"/>
              </a:rPr>
              <a:t>Call</a:t>
            </a:r>
            <a:r>
              <a:rPr lang="en-US" sz="1700" b="0">
                <a:solidFill>
                  <a:srgbClr val="FF0000"/>
                </a:solidFill>
                <a:latin typeface="Lucida Sans Typewriter" pitchFamily="49" charset="0"/>
              </a:rPr>
              <a:t> Class</a:t>
            </a:r>
            <a:endParaRPr lang="en-US" b="0">
              <a:solidFill>
                <a:srgbClr val="FF0000"/>
              </a:solidFill>
              <a:latin typeface="Lucida Sans Typewriter" pitchFamily="49" charset="0"/>
            </a:endParaRPr>
          </a:p>
        </p:txBody>
      </p:sp>
      <p:sp>
        <p:nvSpPr>
          <p:cNvPr id="9226" name="Freeform 12"/>
          <p:cNvSpPr>
            <a:spLocks/>
          </p:cNvSpPr>
          <p:nvPr/>
        </p:nvSpPr>
        <p:spPr bwMode="auto">
          <a:xfrm>
            <a:off x="4124325" y="4564063"/>
            <a:ext cx="212725" cy="584200"/>
          </a:xfrm>
          <a:custGeom>
            <a:avLst/>
            <a:gdLst>
              <a:gd name="T0" fmla="*/ 212725 w 134"/>
              <a:gd name="T1" fmla="*/ 0 h 368"/>
              <a:gd name="T2" fmla="*/ 212725 w 134"/>
              <a:gd name="T3" fmla="*/ 371475 h 368"/>
              <a:gd name="T4" fmla="*/ 0 w 134"/>
              <a:gd name="T5" fmla="*/ 584200 h 368"/>
              <a:gd name="T6" fmla="*/ 0 60000 65536"/>
              <a:gd name="T7" fmla="*/ 0 60000 65536"/>
              <a:gd name="T8" fmla="*/ 0 60000 65536"/>
              <a:gd name="T9" fmla="*/ 0 w 134"/>
              <a:gd name="T10" fmla="*/ 0 h 368"/>
              <a:gd name="T11" fmla="*/ 134 w 134"/>
              <a:gd name="T12" fmla="*/ 368 h 3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" h="368">
                <a:moveTo>
                  <a:pt x="134" y="0"/>
                </a:moveTo>
                <a:lnTo>
                  <a:pt x="134" y="234"/>
                </a:lnTo>
                <a:lnTo>
                  <a:pt x="0" y="36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4337050" y="4935538"/>
            <a:ext cx="239713" cy="2127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>
            <a:off x="4124325" y="4724400"/>
            <a:ext cx="452438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Oval 15"/>
          <p:cNvSpPr>
            <a:spLocks noChangeArrowheads="1"/>
          </p:cNvSpPr>
          <p:nvPr/>
        </p:nvSpPr>
        <p:spPr bwMode="auto">
          <a:xfrm>
            <a:off x="4230688" y="4405313"/>
            <a:ext cx="239712" cy="212725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Rectangle 16"/>
          <p:cNvSpPr>
            <a:spLocks noChangeArrowheads="1"/>
          </p:cNvSpPr>
          <p:nvPr/>
        </p:nvSpPr>
        <p:spPr bwMode="auto">
          <a:xfrm>
            <a:off x="3465513" y="5187950"/>
            <a:ext cx="18224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0">
                <a:solidFill>
                  <a:srgbClr val="FF0000"/>
                </a:solidFill>
                <a:latin typeface="Lucida Sans Typewriter" pitchFamily="49" charset="0"/>
              </a:rPr>
              <a:t>Class Extender</a:t>
            </a:r>
            <a:endParaRPr lang="en-US" b="0">
              <a:solidFill>
                <a:srgbClr val="FF0000"/>
              </a:solidFill>
              <a:latin typeface="Lucida Sans Typewriter" pitchFamily="49" charset="0"/>
            </a:endParaRPr>
          </a:p>
        </p:txBody>
      </p:sp>
      <p:sp>
        <p:nvSpPr>
          <p:cNvPr id="9231" name="Freeform 17"/>
          <p:cNvSpPr>
            <a:spLocks/>
          </p:cNvSpPr>
          <p:nvPr/>
        </p:nvSpPr>
        <p:spPr bwMode="auto">
          <a:xfrm>
            <a:off x="4124325" y="3397250"/>
            <a:ext cx="212725" cy="584200"/>
          </a:xfrm>
          <a:custGeom>
            <a:avLst/>
            <a:gdLst>
              <a:gd name="T0" fmla="*/ 212725 w 134"/>
              <a:gd name="T1" fmla="*/ 0 h 368"/>
              <a:gd name="T2" fmla="*/ 212725 w 134"/>
              <a:gd name="T3" fmla="*/ 371475 h 368"/>
              <a:gd name="T4" fmla="*/ 0 w 134"/>
              <a:gd name="T5" fmla="*/ 584200 h 368"/>
              <a:gd name="T6" fmla="*/ 0 60000 65536"/>
              <a:gd name="T7" fmla="*/ 0 60000 65536"/>
              <a:gd name="T8" fmla="*/ 0 60000 65536"/>
              <a:gd name="T9" fmla="*/ 0 w 134"/>
              <a:gd name="T10" fmla="*/ 0 h 368"/>
              <a:gd name="T11" fmla="*/ 134 w 134"/>
              <a:gd name="T12" fmla="*/ 368 h 3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" h="368">
                <a:moveTo>
                  <a:pt x="134" y="0"/>
                </a:moveTo>
                <a:lnTo>
                  <a:pt x="134" y="234"/>
                </a:lnTo>
                <a:lnTo>
                  <a:pt x="0" y="36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>
            <a:off x="4337050" y="3768725"/>
            <a:ext cx="239713" cy="2127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9"/>
          <p:cNvSpPr>
            <a:spLocks noChangeShapeType="1"/>
          </p:cNvSpPr>
          <p:nvPr/>
        </p:nvSpPr>
        <p:spPr bwMode="auto">
          <a:xfrm>
            <a:off x="4124325" y="3556000"/>
            <a:ext cx="452438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4" name="Oval 20"/>
          <p:cNvSpPr>
            <a:spLocks noChangeArrowheads="1"/>
          </p:cNvSpPr>
          <p:nvPr/>
        </p:nvSpPr>
        <p:spPr bwMode="auto">
          <a:xfrm>
            <a:off x="4230688" y="3238500"/>
            <a:ext cx="239712" cy="211138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Rectangle 21"/>
          <p:cNvSpPr>
            <a:spLocks noChangeArrowheads="1"/>
          </p:cNvSpPr>
          <p:nvPr/>
        </p:nvSpPr>
        <p:spPr bwMode="auto">
          <a:xfrm>
            <a:off x="3273425" y="3992563"/>
            <a:ext cx="22129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0">
                <a:solidFill>
                  <a:srgbClr val="FF0000"/>
                </a:solidFill>
                <a:latin typeface="Lucida Sans Typewriter" pitchFamily="49" charset="0"/>
              </a:rPr>
              <a:t>Class Implementor</a:t>
            </a:r>
            <a:endParaRPr lang="en-US" b="0">
              <a:solidFill>
                <a:srgbClr val="FF0000"/>
              </a:solidFill>
              <a:latin typeface="Lucida Sans Typewriter" pitchFamily="49" charset="0"/>
            </a:endParaRPr>
          </a:p>
        </p:txBody>
      </p:sp>
      <p:sp>
        <p:nvSpPr>
          <p:cNvPr id="9236" name="Freeform 22"/>
          <p:cNvSpPr>
            <a:spLocks/>
          </p:cNvSpPr>
          <p:nvPr/>
        </p:nvSpPr>
        <p:spPr bwMode="auto">
          <a:xfrm>
            <a:off x="4124325" y="2228850"/>
            <a:ext cx="212725" cy="584200"/>
          </a:xfrm>
          <a:custGeom>
            <a:avLst/>
            <a:gdLst>
              <a:gd name="T0" fmla="*/ 212725 w 134"/>
              <a:gd name="T1" fmla="*/ 0 h 368"/>
              <a:gd name="T2" fmla="*/ 212725 w 134"/>
              <a:gd name="T3" fmla="*/ 371475 h 368"/>
              <a:gd name="T4" fmla="*/ 0 w 134"/>
              <a:gd name="T5" fmla="*/ 584200 h 368"/>
              <a:gd name="T6" fmla="*/ 0 60000 65536"/>
              <a:gd name="T7" fmla="*/ 0 60000 65536"/>
              <a:gd name="T8" fmla="*/ 0 60000 65536"/>
              <a:gd name="T9" fmla="*/ 0 w 134"/>
              <a:gd name="T10" fmla="*/ 0 h 368"/>
              <a:gd name="T11" fmla="*/ 134 w 134"/>
              <a:gd name="T12" fmla="*/ 368 h 3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" h="368">
                <a:moveTo>
                  <a:pt x="134" y="0"/>
                </a:moveTo>
                <a:lnTo>
                  <a:pt x="134" y="234"/>
                </a:lnTo>
                <a:lnTo>
                  <a:pt x="0" y="36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3"/>
          <p:cNvSpPr>
            <a:spLocks noChangeShapeType="1"/>
          </p:cNvSpPr>
          <p:nvPr/>
        </p:nvSpPr>
        <p:spPr bwMode="auto">
          <a:xfrm>
            <a:off x="4337050" y="2600325"/>
            <a:ext cx="239713" cy="2127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8" name="Line 24"/>
          <p:cNvSpPr>
            <a:spLocks noChangeShapeType="1"/>
          </p:cNvSpPr>
          <p:nvPr/>
        </p:nvSpPr>
        <p:spPr bwMode="auto">
          <a:xfrm>
            <a:off x="4124325" y="2389188"/>
            <a:ext cx="452438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9" name="Oval 25"/>
          <p:cNvSpPr>
            <a:spLocks noChangeArrowheads="1"/>
          </p:cNvSpPr>
          <p:nvPr/>
        </p:nvSpPr>
        <p:spPr bwMode="auto">
          <a:xfrm>
            <a:off x="4230688" y="2070100"/>
            <a:ext cx="239712" cy="212725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0" name="Rectangle 26"/>
          <p:cNvSpPr>
            <a:spLocks noChangeArrowheads="1"/>
          </p:cNvSpPr>
          <p:nvPr/>
        </p:nvSpPr>
        <p:spPr bwMode="auto">
          <a:xfrm>
            <a:off x="3719513" y="2852738"/>
            <a:ext cx="13017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0">
                <a:solidFill>
                  <a:srgbClr val="FF0000"/>
                </a:solidFill>
                <a:latin typeface="Lucida Sans Typewriter" pitchFamily="49" charset="0"/>
              </a:rPr>
              <a:t>Class User</a:t>
            </a:r>
            <a:endParaRPr lang="en-US" b="0">
              <a:solidFill>
                <a:srgbClr val="FF0000"/>
              </a:solidFill>
              <a:latin typeface="Lucida Sans Typewriter" pitchFamily="49" charset="0"/>
            </a:endParaRPr>
          </a:p>
        </p:txBody>
      </p:sp>
      <p:sp>
        <p:nvSpPr>
          <p:cNvPr id="9241" name="Oval 27"/>
          <p:cNvSpPr>
            <a:spLocks noChangeArrowheads="1"/>
          </p:cNvSpPr>
          <p:nvPr/>
        </p:nvSpPr>
        <p:spPr bwMode="auto">
          <a:xfrm>
            <a:off x="7070725" y="3317875"/>
            <a:ext cx="1354138" cy="557213"/>
          </a:xfrm>
          <a:prstGeom prst="ellipse">
            <a:avLst/>
          </a:prstGeom>
          <a:solidFill>
            <a:srgbClr val="0005C5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2" name="Rectangle 28"/>
          <p:cNvSpPr>
            <a:spLocks noChangeArrowheads="1"/>
          </p:cNvSpPr>
          <p:nvPr/>
        </p:nvSpPr>
        <p:spPr bwMode="auto">
          <a:xfrm>
            <a:off x="6931025" y="3913188"/>
            <a:ext cx="16922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0" i="1">
                <a:solidFill>
                  <a:srgbClr val="FF0000"/>
                </a:solidFill>
                <a:latin typeface="Lucida Sans Typewriter" pitchFamily="49" charset="0"/>
              </a:rPr>
              <a:t>Realize</a:t>
            </a:r>
            <a:r>
              <a:rPr lang="en-US" sz="1700" b="0">
                <a:solidFill>
                  <a:srgbClr val="FF0000"/>
                </a:solidFill>
                <a:latin typeface="Lucida Sans Typewriter" pitchFamily="49" charset="0"/>
              </a:rPr>
              <a:t> Class</a:t>
            </a:r>
            <a:endParaRPr lang="en-US" b="0">
              <a:solidFill>
                <a:srgbClr val="FF0000"/>
              </a:solidFill>
              <a:latin typeface="Lucida Sans Typewriter" pitchFamily="49" charset="0"/>
            </a:endParaRPr>
          </a:p>
        </p:txBody>
      </p:sp>
      <p:sp>
        <p:nvSpPr>
          <p:cNvPr id="9243" name="Oval 29"/>
          <p:cNvSpPr>
            <a:spLocks noChangeArrowheads="1"/>
          </p:cNvSpPr>
          <p:nvPr/>
        </p:nvSpPr>
        <p:spPr bwMode="auto">
          <a:xfrm>
            <a:off x="7070725" y="4484688"/>
            <a:ext cx="1354138" cy="584200"/>
          </a:xfrm>
          <a:prstGeom prst="ellipse">
            <a:avLst/>
          </a:prstGeom>
          <a:solidFill>
            <a:srgbClr val="0005C5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4" name="Rectangle 30"/>
          <p:cNvSpPr>
            <a:spLocks noChangeArrowheads="1"/>
          </p:cNvSpPr>
          <p:nvPr/>
        </p:nvSpPr>
        <p:spPr bwMode="auto">
          <a:xfrm>
            <a:off x="6994525" y="5108575"/>
            <a:ext cx="15621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0" i="1">
                <a:solidFill>
                  <a:srgbClr val="FF0000"/>
                </a:solidFill>
                <a:latin typeface="Lucida Sans Typewriter" pitchFamily="49" charset="0"/>
              </a:rPr>
              <a:t>Refine</a:t>
            </a:r>
            <a:r>
              <a:rPr lang="en-US" sz="1700" b="0">
                <a:solidFill>
                  <a:srgbClr val="FF0000"/>
                </a:solidFill>
                <a:latin typeface="Lucida Sans Typewriter" pitchFamily="49" charset="0"/>
              </a:rPr>
              <a:t> Class</a:t>
            </a:r>
            <a:endParaRPr lang="en-US" b="0">
              <a:solidFill>
                <a:srgbClr val="FF0000"/>
              </a:solidFill>
              <a:latin typeface="Lucida Sans Typewriter" pitchFamily="49" charset="0"/>
            </a:endParaRPr>
          </a:p>
        </p:txBody>
      </p:sp>
      <p:sp>
        <p:nvSpPr>
          <p:cNvPr id="9245" name="Freeform 31"/>
          <p:cNvSpPr>
            <a:spLocks/>
          </p:cNvSpPr>
          <p:nvPr/>
        </p:nvSpPr>
        <p:spPr bwMode="auto">
          <a:xfrm>
            <a:off x="1576388" y="3556000"/>
            <a:ext cx="292100" cy="344488"/>
          </a:xfrm>
          <a:custGeom>
            <a:avLst/>
            <a:gdLst>
              <a:gd name="T0" fmla="*/ 292100 w 184"/>
              <a:gd name="T1" fmla="*/ 158750 h 217"/>
              <a:gd name="T2" fmla="*/ 292100 w 184"/>
              <a:gd name="T3" fmla="*/ 344488 h 217"/>
              <a:gd name="T4" fmla="*/ 0 w 184"/>
              <a:gd name="T5" fmla="*/ 158750 h 217"/>
              <a:gd name="T6" fmla="*/ 292100 w 184"/>
              <a:gd name="T7" fmla="*/ 0 h 217"/>
              <a:gd name="T8" fmla="*/ 292100 w 184"/>
              <a:gd name="T9" fmla="*/ 158750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217"/>
              <a:gd name="T17" fmla="*/ 184 w 184"/>
              <a:gd name="T18" fmla="*/ 217 h 2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217">
                <a:moveTo>
                  <a:pt x="184" y="100"/>
                </a:moveTo>
                <a:lnTo>
                  <a:pt x="184" y="217"/>
                </a:lnTo>
                <a:lnTo>
                  <a:pt x="0" y="100"/>
                </a:lnTo>
                <a:lnTo>
                  <a:pt x="184" y="0"/>
                </a:lnTo>
                <a:lnTo>
                  <a:pt x="184" y="100"/>
                </a:lnTo>
                <a:close/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6" name="Freeform 32"/>
          <p:cNvSpPr>
            <a:spLocks/>
          </p:cNvSpPr>
          <p:nvPr/>
        </p:nvSpPr>
        <p:spPr bwMode="auto">
          <a:xfrm>
            <a:off x="1576388" y="3157538"/>
            <a:ext cx="344487" cy="319087"/>
          </a:xfrm>
          <a:custGeom>
            <a:avLst/>
            <a:gdLst>
              <a:gd name="T0" fmla="*/ 292100 w 217"/>
              <a:gd name="T1" fmla="*/ 160337 h 201"/>
              <a:gd name="T2" fmla="*/ 344487 w 217"/>
              <a:gd name="T3" fmla="*/ 319087 h 201"/>
              <a:gd name="T4" fmla="*/ 0 w 217"/>
              <a:gd name="T5" fmla="*/ 292100 h 201"/>
              <a:gd name="T6" fmla="*/ 212725 w 217"/>
              <a:gd name="T7" fmla="*/ 0 h 201"/>
              <a:gd name="T8" fmla="*/ 292100 w 217"/>
              <a:gd name="T9" fmla="*/ 160337 h 2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7"/>
              <a:gd name="T16" fmla="*/ 0 h 201"/>
              <a:gd name="T17" fmla="*/ 217 w 217"/>
              <a:gd name="T18" fmla="*/ 201 h 2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7" h="201">
                <a:moveTo>
                  <a:pt x="184" y="101"/>
                </a:moveTo>
                <a:lnTo>
                  <a:pt x="217" y="201"/>
                </a:lnTo>
                <a:lnTo>
                  <a:pt x="0" y="184"/>
                </a:lnTo>
                <a:lnTo>
                  <a:pt x="134" y="0"/>
                </a:lnTo>
                <a:lnTo>
                  <a:pt x="184" y="101"/>
                </a:lnTo>
                <a:close/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7" name="Line 33"/>
          <p:cNvSpPr>
            <a:spLocks noChangeShapeType="1"/>
          </p:cNvSpPr>
          <p:nvPr/>
        </p:nvSpPr>
        <p:spPr bwMode="auto">
          <a:xfrm flipH="1">
            <a:off x="1868488" y="3714750"/>
            <a:ext cx="15668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8" name="Line 34"/>
          <p:cNvSpPr>
            <a:spLocks noChangeShapeType="1"/>
          </p:cNvSpPr>
          <p:nvPr/>
        </p:nvSpPr>
        <p:spPr bwMode="auto">
          <a:xfrm flipH="1">
            <a:off x="1868488" y="2706688"/>
            <a:ext cx="1566862" cy="6111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9" name="Freeform 35"/>
          <p:cNvSpPr>
            <a:spLocks/>
          </p:cNvSpPr>
          <p:nvPr/>
        </p:nvSpPr>
        <p:spPr bwMode="auto">
          <a:xfrm>
            <a:off x="1682750" y="4006850"/>
            <a:ext cx="344488" cy="319088"/>
          </a:xfrm>
          <a:custGeom>
            <a:avLst/>
            <a:gdLst>
              <a:gd name="T0" fmla="*/ 292100 w 217"/>
              <a:gd name="T1" fmla="*/ 160338 h 201"/>
              <a:gd name="T2" fmla="*/ 238125 w 217"/>
              <a:gd name="T3" fmla="*/ 319088 h 201"/>
              <a:gd name="T4" fmla="*/ 0 w 217"/>
              <a:gd name="T5" fmla="*/ 53975 h 201"/>
              <a:gd name="T6" fmla="*/ 344488 w 217"/>
              <a:gd name="T7" fmla="*/ 0 h 201"/>
              <a:gd name="T8" fmla="*/ 292100 w 217"/>
              <a:gd name="T9" fmla="*/ 160338 h 2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7"/>
              <a:gd name="T16" fmla="*/ 0 h 201"/>
              <a:gd name="T17" fmla="*/ 217 w 217"/>
              <a:gd name="T18" fmla="*/ 201 h 2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7" h="201">
                <a:moveTo>
                  <a:pt x="184" y="101"/>
                </a:moveTo>
                <a:lnTo>
                  <a:pt x="150" y="201"/>
                </a:lnTo>
                <a:lnTo>
                  <a:pt x="0" y="34"/>
                </a:lnTo>
                <a:lnTo>
                  <a:pt x="217" y="0"/>
                </a:lnTo>
                <a:lnTo>
                  <a:pt x="184" y="101"/>
                </a:lnTo>
                <a:close/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0" name="Line 36"/>
          <p:cNvSpPr>
            <a:spLocks noChangeShapeType="1"/>
          </p:cNvSpPr>
          <p:nvPr/>
        </p:nvSpPr>
        <p:spPr bwMode="auto">
          <a:xfrm flipH="1" flipV="1">
            <a:off x="1974850" y="4167188"/>
            <a:ext cx="1725613" cy="6889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1" name="Line 37"/>
          <p:cNvSpPr>
            <a:spLocks noChangeShapeType="1"/>
          </p:cNvSpPr>
          <p:nvPr/>
        </p:nvSpPr>
        <p:spPr bwMode="auto">
          <a:xfrm>
            <a:off x="4867275" y="2547938"/>
            <a:ext cx="2017713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2" name="Line 38"/>
          <p:cNvSpPr>
            <a:spLocks noChangeShapeType="1"/>
          </p:cNvSpPr>
          <p:nvPr/>
        </p:nvSpPr>
        <p:spPr bwMode="auto">
          <a:xfrm>
            <a:off x="4867275" y="3714750"/>
            <a:ext cx="2017713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3" name="Line 39"/>
          <p:cNvSpPr>
            <a:spLocks noChangeShapeType="1"/>
          </p:cNvSpPr>
          <p:nvPr/>
        </p:nvSpPr>
        <p:spPr bwMode="auto">
          <a:xfrm>
            <a:off x="4867275" y="4910138"/>
            <a:ext cx="2017713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53400" cy="704850"/>
          </a:xfrm>
        </p:spPr>
        <p:txBody>
          <a:bodyPr>
            <a:normAutofit/>
          </a:bodyPr>
          <a:lstStyle/>
          <a:p>
            <a:r>
              <a:rPr lang="en-US" smtClean="0"/>
              <a:t>Class user versus Class Extender</a:t>
            </a:r>
          </a:p>
        </p:txBody>
      </p:sp>
      <p:grpSp>
        <p:nvGrpSpPr>
          <p:cNvPr id="10243" name="Group 1027"/>
          <p:cNvGrpSpPr>
            <a:grpSpLocks/>
          </p:cNvGrpSpPr>
          <p:nvPr/>
        </p:nvGrpSpPr>
        <p:grpSpPr bwMode="auto">
          <a:xfrm>
            <a:off x="5495925" y="2860675"/>
            <a:ext cx="1920875" cy="519113"/>
            <a:chOff x="3462" y="1802"/>
            <a:chExt cx="1210" cy="327"/>
          </a:xfrm>
        </p:grpSpPr>
        <p:sp>
          <p:nvSpPr>
            <p:cNvPr id="10267" name="Rectangle 1028"/>
            <p:cNvSpPr>
              <a:spLocks noChangeArrowheads="1"/>
            </p:cNvSpPr>
            <p:nvPr/>
          </p:nvSpPr>
          <p:spPr bwMode="auto">
            <a:xfrm>
              <a:off x="3462" y="1802"/>
              <a:ext cx="1210" cy="327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Rectangle 1029"/>
            <p:cNvSpPr>
              <a:spLocks noChangeArrowheads="1"/>
            </p:cNvSpPr>
            <p:nvPr/>
          </p:nvSpPr>
          <p:spPr bwMode="auto">
            <a:xfrm>
              <a:off x="3903" y="1884"/>
              <a:ext cx="328" cy="1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pitchFamily="49" charset="0"/>
                </a:rPr>
                <a:t>Game</a:t>
              </a:r>
              <a:endParaRPr lang="en-US" b="0">
                <a:latin typeface="Lucida Sans Typewriter" pitchFamily="49" charset="0"/>
              </a:endParaRPr>
            </a:p>
          </p:txBody>
        </p:sp>
      </p:grpSp>
      <p:sp>
        <p:nvSpPr>
          <p:cNvPr id="10244" name="Freeform 1030"/>
          <p:cNvSpPr>
            <a:spLocks/>
          </p:cNvSpPr>
          <p:nvPr/>
        </p:nvSpPr>
        <p:spPr bwMode="auto">
          <a:xfrm>
            <a:off x="6273800" y="3379788"/>
            <a:ext cx="338138" cy="285750"/>
          </a:xfrm>
          <a:custGeom>
            <a:avLst/>
            <a:gdLst>
              <a:gd name="T0" fmla="*/ 155575 w 213"/>
              <a:gd name="T1" fmla="*/ 285750 h 180"/>
              <a:gd name="T2" fmla="*/ 0 w 213"/>
              <a:gd name="T3" fmla="*/ 285750 h 180"/>
              <a:gd name="T4" fmla="*/ 155575 w 213"/>
              <a:gd name="T5" fmla="*/ 0 h 180"/>
              <a:gd name="T6" fmla="*/ 338138 w 213"/>
              <a:gd name="T7" fmla="*/ 285750 h 180"/>
              <a:gd name="T8" fmla="*/ 155575 w 213"/>
              <a:gd name="T9" fmla="*/ 285750 h 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180"/>
              <a:gd name="T17" fmla="*/ 213 w 213"/>
              <a:gd name="T18" fmla="*/ 180 h 1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180">
                <a:moveTo>
                  <a:pt x="98" y="180"/>
                </a:moveTo>
                <a:lnTo>
                  <a:pt x="0" y="180"/>
                </a:lnTo>
                <a:lnTo>
                  <a:pt x="98" y="0"/>
                </a:lnTo>
                <a:lnTo>
                  <a:pt x="213" y="180"/>
                </a:lnTo>
                <a:lnTo>
                  <a:pt x="98" y="18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Freeform 1031"/>
          <p:cNvSpPr>
            <a:spLocks/>
          </p:cNvSpPr>
          <p:nvPr/>
        </p:nvSpPr>
        <p:spPr bwMode="auto">
          <a:xfrm>
            <a:off x="5235575" y="3873500"/>
            <a:ext cx="2389188" cy="258763"/>
          </a:xfrm>
          <a:custGeom>
            <a:avLst/>
            <a:gdLst>
              <a:gd name="T0" fmla="*/ 0 w 1505"/>
              <a:gd name="T1" fmla="*/ 258763 h 163"/>
              <a:gd name="T2" fmla="*/ 0 w 1505"/>
              <a:gd name="T3" fmla="*/ 0 h 163"/>
              <a:gd name="T4" fmla="*/ 2389188 w 1505"/>
              <a:gd name="T5" fmla="*/ 0 h 163"/>
              <a:gd name="T6" fmla="*/ 2389188 w 1505"/>
              <a:gd name="T7" fmla="*/ 233363 h 163"/>
              <a:gd name="T8" fmla="*/ 0 60000 65536"/>
              <a:gd name="T9" fmla="*/ 0 60000 65536"/>
              <a:gd name="T10" fmla="*/ 0 60000 65536"/>
              <a:gd name="T11" fmla="*/ 0 60000 65536"/>
              <a:gd name="T12" fmla="*/ 0 w 1505"/>
              <a:gd name="T13" fmla="*/ 0 h 163"/>
              <a:gd name="T14" fmla="*/ 1505 w 1505"/>
              <a:gd name="T15" fmla="*/ 163 h 1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5" h="163">
                <a:moveTo>
                  <a:pt x="0" y="163"/>
                </a:moveTo>
                <a:lnTo>
                  <a:pt x="0" y="0"/>
                </a:lnTo>
                <a:lnTo>
                  <a:pt x="1505" y="0"/>
                </a:lnTo>
                <a:lnTo>
                  <a:pt x="1505" y="147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1032"/>
          <p:cNvSpPr>
            <a:spLocks noChangeShapeType="1"/>
          </p:cNvSpPr>
          <p:nvPr/>
        </p:nvSpPr>
        <p:spPr bwMode="auto">
          <a:xfrm flipV="1">
            <a:off x="6429375" y="3690938"/>
            <a:ext cx="1588" cy="182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47" name="Group 1033"/>
          <p:cNvGrpSpPr>
            <a:grpSpLocks/>
          </p:cNvGrpSpPr>
          <p:nvPr/>
        </p:nvGrpSpPr>
        <p:grpSpPr bwMode="auto">
          <a:xfrm>
            <a:off x="4302125" y="4132263"/>
            <a:ext cx="1920875" cy="519112"/>
            <a:chOff x="2710" y="2603"/>
            <a:chExt cx="1210" cy="327"/>
          </a:xfrm>
        </p:grpSpPr>
        <p:sp>
          <p:nvSpPr>
            <p:cNvPr id="10265" name="Rectangle 1034"/>
            <p:cNvSpPr>
              <a:spLocks noChangeArrowheads="1"/>
            </p:cNvSpPr>
            <p:nvPr/>
          </p:nvSpPr>
          <p:spPr bwMode="auto">
            <a:xfrm>
              <a:off x="2710" y="2603"/>
              <a:ext cx="1210" cy="327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Rectangle 1035"/>
            <p:cNvSpPr>
              <a:spLocks noChangeArrowheads="1"/>
            </p:cNvSpPr>
            <p:nvPr/>
          </p:nvSpPr>
          <p:spPr bwMode="auto">
            <a:xfrm>
              <a:off x="2946" y="2685"/>
              <a:ext cx="738" cy="1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pitchFamily="49" charset="0"/>
                </a:rPr>
                <a:t>TicTacToe</a:t>
              </a:r>
              <a:endParaRPr lang="en-US" b="0">
                <a:latin typeface="Lucida Sans Typewriter" pitchFamily="49" charset="0"/>
              </a:endParaRPr>
            </a:p>
          </p:txBody>
        </p:sp>
      </p:grpSp>
      <p:grpSp>
        <p:nvGrpSpPr>
          <p:cNvPr id="10248" name="Group 1036"/>
          <p:cNvGrpSpPr>
            <a:grpSpLocks/>
          </p:cNvGrpSpPr>
          <p:nvPr/>
        </p:nvGrpSpPr>
        <p:grpSpPr bwMode="auto">
          <a:xfrm>
            <a:off x="6689725" y="4132263"/>
            <a:ext cx="1920875" cy="519112"/>
            <a:chOff x="4214" y="2603"/>
            <a:chExt cx="1210" cy="327"/>
          </a:xfrm>
        </p:grpSpPr>
        <p:sp>
          <p:nvSpPr>
            <p:cNvPr id="10263" name="Rectangle 1037"/>
            <p:cNvSpPr>
              <a:spLocks noChangeArrowheads="1"/>
            </p:cNvSpPr>
            <p:nvPr/>
          </p:nvSpPr>
          <p:spPr bwMode="auto">
            <a:xfrm>
              <a:off x="4214" y="2603"/>
              <a:ext cx="1210" cy="327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Rectangle 1038"/>
            <p:cNvSpPr>
              <a:spLocks noChangeArrowheads="1"/>
            </p:cNvSpPr>
            <p:nvPr/>
          </p:nvSpPr>
          <p:spPr bwMode="auto">
            <a:xfrm>
              <a:off x="4614" y="2685"/>
              <a:ext cx="410" cy="1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pitchFamily="49" charset="0"/>
                </a:rPr>
                <a:t>Chess</a:t>
              </a:r>
              <a:endParaRPr lang="en-US" b="0">
                <a:latin typeface="Lucida Sans Typewriter" pitchFamily="49" charset="0"/>
              </a:endParaRPr>
            </a:p>
          </p:txBody>
        </p:sp>
      </p:grpSp>
      <p:grpSp>
        <p:nvGrpSpPr>
          <p:cNvPr id="10249" name="Group 1039"/>
          <p:cNvGrpSpPr>
            <a:grpSpLocks/>
          </p:cNvGrpSpPr>
          <p:nvPr/>
        </p:nvGrpSpPr>
        <p:grpSpPr bwMode="auto">
          <a:xfrm>
            <a:off x="381000" y="2860675"/>
            <a:ext cx="2284413" cy="441325"/>
            <a:chOff x="240" y="1802"/>
            <a:chExt cx="1439" cy="278"/>
          </a:xfrm>
        </p:grpSpPr>
        <p:sp>
          <p:nvSpPr>
            <p:cNvPr id="10261" name="Rectangle 1040"/>
            <p:cNvSpPr>
              <a:spLocks noChangeArrowheads="1"/>
            </p:cNvSpPr>
            <p:nvPr/>
          </p:nvSpPr>
          <p:spPr bwMode="auto">
            <a:xfrm>
              <a:off x="240" y="1802"/>
              <a:ext cx="1439" cy="278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Rectangle 1041"/>
            <p:cNvSpPr>
              <a:spLocks noChangeArrowheads="1"/>
            </p:cNvSpPr>
            <p:nvPr/>
          </p:nvSpPr>
          <p:spPr bwMode="auto">
            <a:xfrm>
              <a:off x="714" y="1860"/>
              <a:ext cx="492" cy="1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pitchFamily="49" charset="0"/>
                </a:rPr>
                <a:t>League</a:t>
              </a:r>
              <a:endParaRPr lang="en-US" b="0">
                <a:latin typeface="Lucida Sans Typewriter" pitchFamily="49" charset="0"/>
              </a:endParaRPr>
            </a:p>
          </p:txBody>
        </p:sp>
      </p:grpSp>
      <p:grpSp>
        <p:nvGrpSpPr>
          <p:cNvPr id="10250" name="Group 1042"/>
          <p:cNvGrpSpPr>
            <a:grpSpLocks/>
          </p:cNvGrpSpPr>
          <p:nvPr/>
        </p:nvGrpSpPr>
        <p:grpSpPr bwMode="auto">
          <a:xfrm>
            <a:off x="381000" y="4210050"/>
            <a:ext cx="2284413" cy="441325"/>
            <a:chOff x="240" y="2652"/>
            <a:chExt cx="1439" cy="278"/>
          </a:xfrm>
        </p:grpSpPr>
        <p:sp>
          <p:nvSpPr>
            <p:cNvPr id="10259" name="Rectangle 1043"/>
            <p:cNvSpPr>
              <a:spLocks noChangeArrowheads="1"/>
            </p:cNvSpPr>
            <p:nvPr/>
          </p:nvSpPr>
          <p:spPr bwMode="auto">
            <a:xfrm>
              <a:off x="240" y="2652"/>
              <a:ext cx="1439" cy="278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Rectangle 1044"/>
            <p:cNvSpPr>
              <a:spLocks noChangeArrowheads="1"/>
            </p:cNvSpPr>
            <p:nvPr/>
          </p:nvSpPr>
          <p:spPr bwMode="auto">
            <a:xfrm>
              <a:off x="550" y="2710"/>
              <a:ext cx="820" cy="1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pitchFamily="49" charset="0"/>
                </a:rPr>
                <a:t>Tournament</a:t>
              </a:r>
              <a:endParaRPr lang="en-US" b="0">
                <a:latin typeface="Lucida Sans Typewriter" pitchFamily="49" charset="0"/>
              </a:endParaRPr>
            </a:p>
          </p:txBody>
        </p:sp>
      </p:grpSp>
      <p:sp>
        <p:nvSpPr>
          <p:cNvPr id="10251" name="Freeform 1045"/>
          <p:cNvSpPr>
            <a:spLocks/>
          </p:cNvSpPr>
          <p:nvPr/>
        </p:nvSpPr>
        <p:spPr bwMode="auto">
          <a:xfrm>
            <a:off x="1419225" y="3314700"/>
            <a:ext cx="182563" cy="311150"/>
          </a:xfrm>
          <a:custGeom>
            <a:avLst/>
            <a:gdLst>
              <a:gd name="T0" fmla="*/ 0 w 115"/>
              <a:gd name="T1" fmla="*/ 155575 h 196"/>
              <a:gd name="T2" fmla="*/ 77788 w 115"/>
              <a:gd name="T3" fmla="*/ 0 h 196"/>
              <a:gd name="T4" fmla="*/ 182563 w 115"/>
              <a:gd name="T5" fmla="*/ 155575 h 196"/>
              <a:gd name="T6" fmla="*/ 77788 w 115"/>
              <a:gd name="T7" fmla="*/ 311150 h 196"/>
              <a:gd name="T8" fmla="*/ 0 w 115"/>
              <a:gd name="T9" fmla="*/ 155575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96"/>
              <a:gd name="T17" fmla="*/ 115 w 115"/>
              <a:gd name="T18" fmla="*/ 196 h 1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96">
                <a:moveTo>
                  <a:pt x="0" y="98"/>
                </a:moveTo>
                <a:lnTo>
                  <a:pt x="49" y="0"/>
                </a:lnTo>
                <a:lnTo>
                  <a:pt x="115" y="98"/>
                </a:lnTo>
                <a:lnTo>
                  <a:pt x="49" y="196"/>
                </a:lnTo>
                <a:lnTo>
                  <a:pt x="0" y="98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046"/>
          <p:cNvSpPr>
            <a:spLocks noChangeShapeType="1"/>
          </p:cNvSpPr>
          <p:nvPr/>
        </p:nvSpPr>
        <p:spPr bwMode="auto">
          <a:xfrm>
            <a:off x="1497013" y="3587750"/>
            <a:ext cx="1587" cy="622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Rectangle 1047"/>
          <p:cNvSpPr>
            <a:spLocks noChangeArrowheads="1"/>
          </p:cNvSpPr>
          <p:nvPr/>
        </p:nvSpPr>
        <p:spPr bwMode="auto">
          <a:xfrm>
            <a:off x="1655763" y="3314700"/>
            <a:ext cx="1301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0">
                <a:solidFill>
                  <a:srgbClr val="000000"/>
                </a:solidFill>
                <a:latin typeface="Lucida Sans Typewriter" pitchFamily="49" charset="0"/>
              </a:rPr>
              <a:t>1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10254" name="Rectangle 1048"/>
          <p:cNvSpPr>
            <a:spLocks noChangeArrowheads="1"/>
          </p:cNvSpPr>
          <p:nvPr/>
        </p:nvSpPr>
        <p:spPr bwMode="auto">
          <a:xfrm>
            <a:off x="1655763" y="4041775"/>
            <a:ext cx="1301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  <a:endParaRPr lang="en-US" b="0">
              <a:latin typeface="Lucida Sans Typewriter" pitchFamily="49" charset="0"/>
            </a:endParaRPr>
          </a:p>
        </p:txBody>
      </p:sp>
      <p:sp>
        <p:nvSpPr>
          <p:cNvPr id="10255" name="Line 1049"/>
          <p:cNvSpPr>
            <a:spLocks noChangeShapeType="1"/>
          </p:cNvSpPr>
          <p:nvPr/>
        </p:nvSpPr>
        <p:spPr bwMode="auto">
          <a:xfrm>
            <a:off x="2640013" y="3068638"/>
            <a:ext cx="28559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78" name="AutoShape 1050"/>
          <p:cNvSpPr>
            <a:spLocks noChangeArrowheads="1"/>
          </p:cNvSpPr>
          <p:nvPr/>
        </p:nvSpPr>
        <p:spPr bwMode="auto">
          <a:xfrm>
            <a:off x="381000" y="914400"/>
            <a:ext cx="4191000" cy="1371600"/>
          </a:xfrm>
          <a:prstGeom prst="cloudCallout">
            <a:avLst>
              <a:gd name="adj1" fmla="val -7574"/>
              <a:gd name="adj2" fmla="val 96528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charset="0"/>
              </a:rPr>
              <a:t>Developers responsible for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Palatino" charset="0"/>
              </a:rPr>
              <a:t> implementation of League are</a:t>
            </a:r>
          </a:p>
          <a:p>
            <a:pPr algn="ctr"/>
            <a:r>
              <a:rPr lang="en-US" sz="1600" u="sng" dirty="0">
                <a:solidFill>
                  <a:schemeClr val="bg1"/>
                </a:solidFill>
                <a:latin typeface="Palatino" charset="0"/>
              </a:rPr>
              <a:t>class users </a:t>
            </a:r>
            <a:r>
              <a:rPr lang="en-US" sz="1600" dirty="0">
                <a:solidFill>
                  <a:schemeClr val="bg1"/>
                </a:solidFill>
                <a:latin typeface="Palatino" charset="0"/>
              </a:rPr>
              <a:t>of Game</a:t>
            </a:r>
          </a:p>
        </p:txBody>
      </p:sp>
      <p:sp>
        <p:nvSpPr>
          <p:cNvPr id="125979" name="AutoShape 1051"/>
          <p:cNvSpPr>
            <a:spLocks noChangeArrowheads="1"/>
          </p:cNvSpPr>
          <p:nvPr/>
        </p:nvSpPr>
        <p:spPr bwMode="auto">
          <a:xfrm flipV="1">
            <a:off x="1905000" y="5105400"/>
            <a:ext cx="4495800" cy="1338263"/>
          </a:xfrm>
          <a:prstGeom prst="cloudCallout">
            <a:avLst>
              <a:gd name="adj1" fmla="val 22347"/>
              <a:gd name="adj2" fmla="val 8060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charset="0"/>
              </a:rPr>
              <a:t>Developer responsible for 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Palatino" charset="0"/>
              </a:rPr>
              <a:t>implementation of  </a:t>
            </a:r>
            <a:r>
              <a:rPr lang="en-US" sz="1600" dirty="0" err="1">
                <a:solidFill>
                  <a:schemeClr val="bg1"/>
                </a:solidFill>
                <a:latin typeface="Palatino" charset="0"/>
              </a:rPr>
              <a:t>TicTacToe</a:t>
            </a:r>
            <a:endParaRPr lang="en-US" sz="1600" dirty="0">
              <a:solidFill>
                <a:schemeClr val="bg1"/>
              </a:solidFill>
              <a:latin typeface="Palatino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Palatino" charset="0"/>
              </a:rPr>
              <a:t>is </a:t>
            </a:r>
            <a:r>
              <a:rPr lang="en-US" sz="1600" u="sng" dirty="0">
                <a:solidFill>
                  <a:schemeClr val="bg1"/>
                </a:solidFill>
                <a:latin typeface="Palatino" charset="0"/>
              </a:rPr>
              <a:t>class extender </a:t>
            </a:r>
            <a:r>
              <a:rPr lang="en-US" sz="1600" dirty="0">
                <a:solidFill>
                  <a:schemeClr val="bg1"/>
                </a:solidFill>
                <a:latin typeface="Palatino" charset="0"/>
              </a:rPr>
              <a:t>of Game</a:t>
            </a:r>
          </a:p>
        </p:txBody>
      </p:sp>
      <p:sp>
        <p:nvSpPr>
          <p:cNvPr id="125980" name="AutoShape 1052"/>
          <p:cNvSpPr>
            <a:spLocks noChangeArrowheads="1"/>
          </p:cNvSpPr>
          <p:nvPr/>
        </p:nvSpPr>
        <p:spPr bwMode="auto">
          <a:xfrm>
            <a:off x="4953000" y="704850"/>
            <a:ext cx="3962400" cy="1835150"/>
          </a:xfrm>
          <a:prstGeom prst="cloudCallout">
            <a:avLst>
              <a:gd name="adj1" fmla="val -9131"/>
              <a:gd name="adj2" fmla="val 6609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charset="0"/>
              </a:rPr>
              <a:t>Developers responsible for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Palatino" charset="0"/>
              </a:rPr>
              <a:t> implementation of Game are</a:t>
            </a:r>
          </a:p>
          <a:p>
            <a:pPr algn="ctr"/>
            <a:r>
              <a:rPr lang="en-US" sz="1600" u="sng" dirty="0">
                <a:solidFill>
                  <a:schemeClr val="bg1"/>
                </a:solidFill>
                <a:latin typeface="Palatino" charset="0"/>
              </a:rPr>
              <a:t>class </a:t>
            </a:r>
            <a:r>
              <a:rPr lang="en-US" sz="1600" u="sng" dirty="0" err="1">
                <a:solidFill>
                  <a:schemeClr val="bg1"/>
                </a:solidFill>
                <a:latin typeface="Palatino" charset="0"/>
              </a:rPr>
              <a:t>implementors</a:t>
            </a:r>
            <a:endParaRPr lang="en-US" sz="1600" u="sng" dirty="0">
              <a:solidFill>
                <a:schemeClr val="bg1"/>
              </a:solidFill>
              <a:latin typeface="Palati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8" grpId="0" animBg="1" autoUpdateAnimBg="0"/>
      <p:bldP spid="125979" grpId="0" animBg="1" autoUpdateAnimBg="0"/>
      <p:bldP spid="12598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Specifying Interfaces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Requirements analysis</a:t>
            </a:r>
          </a:p>
          <a:p>
            <a:pPr lvl="1"/>
            <a:r>
              <a:rPr lang="en-US" smtClean="0"/>
              <a:t>Identifying </a:t>
            </a:r>
          </a:p>
          <a:p>
            <a:pPr lvl="2"/>
            <a:r>
              <a:rPr lang="en-US" smtClean="0"/>
              <a:t>Attributes</a:t>
            </a:r>
          </a:p>
          <a:p>
            <a:pPr lvl="2"/>
            <a:r>
              <a:rPr lang="en-US" smtClean="0"/>
              <a:t>Operations</a:t>
            </a:r>
          </a:p>
          <a:p>
            <a:pPr lvl="1"/>
            <a:r>
              <a:rPr lang="en-US" smtClean="0"/>
              <a:t>Do not specify </a:t>
            </a:r>
          </a:p>
          <a:p>
            <a:pPr lvl="2"/>
            <a:r>
              <a:rPr lang="en-US" smtClean="0"/>
              <a:t>Types</a:t>
            </a:r>
          </a:p>
          <a:p>
            <a:pPr lvl="2"/>
            <a:r>
              <a:rPr lang="en-US" smtClean="0"/>
              <a:t>Parameters</a:t>
            </a:r>
          </a:p>
          <a:p>
            <a:pPr lvl="1"/>
            <a:endParaRPr lang="en-US" smtClean="0"/>
          </a:p>
          <a:p>
            <a:r>
              <a:rPr lang="en-US" smtClean="0"/>
              <a:t>Object design</a:t>
            </a:r>
          </a:p>
          <a:p>
            <a:pPr lvl="1"/>
            <a:r>
              <a:rPr lang="en-US" smtClean="0"/>
              <a:t>Visibility </a:t>
            </a:r>
          </a:p>
          <a:p>
            <a:pPr lvl="1"/>
            <a:r>
              <a:rPr lang="en-US" smtClean="0"/>
              <a:t>Type signature</a:t>
            </a:r>
          </a:p>
          <a:p>
            <a:pPr lvl="1"/>
            <a:r>
              <a:rPr lang="en-US" smtClean="0"/>
              <a:t>Contracts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29" y="-1128"/>
            <a:ext cx="8592457" cy="7558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Visibility : Three Levels in UML  (same as Java)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3504" y="754748"/>
            <a:ext cx="8322782" cy="6103252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Private  </a:t>
            </a:r>
            <a:r>
              <a:rPr lang="en-US" b="0" i="1" dirty="0" smtClean="0"/>
              <a:t>(Class </a:t>
            </a:r>
            <a:r>
              <a:rPr lang="en-US" b="0" i="1" dirty="0" err="1" smtClean="0"/>
              <a:t>implementor</a:t>
            </a:r>
            <a:r>
              <a:rPr lang="en-US" b="0" i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Cannot be accessed by subclasses or other classes.</a:t>
            </a:r>
          </a:p>
          <a:p>
            <a:pPr lvl="2"/>
            <a:r>
              <a:rPr lang="en-US" dirty="0" smtClean="0"/>
              <a:t>Attribute  - </a:t>
            </a:r>
            <a:r>
              <a:rPr lang="en-US" i="1" dirty="0" smtClean="0"/>
              <a:t>Accessed </a:t>
            </a:r>
            <a:r>
              <a:rPr lang="en-US" dirty="0" smtClean="0"/>
              <a:t>only by the class in which it is defined. </a:t>
            </a:r>
          </a:p>
          <a:p>
            <a:pPr lvl="2"/>
            <a:r>
              <a:rPr lang="en-US" dirty="0" smtClean="0"/>
              <a:t>Operation - </a:t>
            </a:r>
            <a:r>
              <a:rPr lang="en-US" i="1" dirty="0" smtClean="0"/>
              <a:t>Invoked </a:t>
            </a:r>
            <a:r>
              <a:rPr lang="en-US" dirty="0" smtClean="0"/>
              <a:t>only by the class in which it is defined. </a:t>
            </a:r>
          </a:p>
          <a:p>
            <a:pPr lvl="1"/>
            <a:r>
              <a:rPr lang="en-US" dirty="0" smtClean="0"/>
              <a:t>Example  </a:t>
            </a:r>
          </a:p>
          <a:p>
            <a:pPr lvl="2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Protected </a:t>
            </a:r>
            <a:r>
              <a:rPr lang="en-US" b="0" i="1" dirty="0" smtClean="0"/>
              <a:t>(Class extender)</a:t>
            </a:r>
            <a:endParaRPr lang="en-US" dirty="0" smtClean="0"/>
          </a:p>
          <a:p>
            <a:pPr lvl="1"/>
            <a:r>
              <a:rPr lang="en-US" dirty="0" smtClean="0"/>
              <a:t>Accessed by</a:t>
            </a:r>
          </a:p>
          <a:p>
            <a:pPr lvl="2"/>
            <a:r>
              <a:rPr lang="en-US" dirty="0" smtClean="0"/>
              <a:t>Class in which it defined</a:t>
            </a:r>
          </a:p>
          <a:p>
            <a:pPr lvl="2"/>
            <a:r>
              <a:rPr lang="en-US" dirty="0" smtClean="0"/>
              <a:t>Descendent of class.</a:t>
            </a:r>
          </a:p>
          <a:p>
            <a:pPr lvl="1"/>
            <a:r>
              <a:rPr lang="en-US" dirty="0" smtClean="0"/>
              <a:t>Example  	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b="0" i="1" dirty="0" smtClean="0"/>
              <a:t>(Class user)</a:t>
            </a:r>
            <a:endParaRPr lang="en-US" dirty="0" smtClean="0"/>
          </a:p>
          <a:p>
            <a:pPr lvl="1"/>
            <a:r>
              <a:rPr lang="en-US" dirty="0" smtClean="0"/>
              <a:t>Accessed by any class.</a:t>
            </a:r>
          </a:p>
          <a:p>
            <a:pPr lvl="1"/>
            <a:r>
              <a:rPr lang="en-US" dirty="0" smtClean="0"/>
              <a:t>Example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473950" y="1352550"/>
            <a:ext cx="56673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842250" y="3389313"/>
            <a:ext cx="730250" cy="493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7842250" y="4424363"/>
            <a:ext cx="730250" cy="493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5" name="AutoShape 8"/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8207375" y="3883025"/>
            <a:ext cx="0" cy="541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5846763" y="4994275"/>
            <a:ext cx="730250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5846763" y="6015038"/>
            <a:ext cx="730250" cy="493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8" name="AutoShape 11"/>
          <p:cNvCxnSpPr>
            <a:cxnSpLocks noChangeShapeType="1"/>
            <a:stCxn id="12296" idx="2"/>
            <a:endCxn id="12297" idx="0"/>
          </p:cNvCxnSpPr>
          <p:nvPr/>
        </p:nvCxnSpPr>
        <p:spPr bwMode="auto">
          <a:xfrm>
            <a:off x="6211888" y="5487988"/>
            <a:ext cx="0" cy="527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4202113" y="4994275"/>
            <a:ext cx="730250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 flipV="1">
            <a:off x="4989513" y="5210175"/>
            <a:ext cx="785812" cy="301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 flipV="1">
            <a:off x="8040688" y="3921125"/>
            <a:ext cx="0" cy="414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Freeform 15"/>
          <p:cNvSpPr>
            <a:spLocks/>
          </p:cNvSpPr>
          <p:nvPr/>
        </p:nvSpPr>
        <p:spPr bwMode="auto">
          <a:xfrm>
            <a:off x="7896225" y="1463675"/>
            <a:ext cx="585788" cy="315913"/>
          </a:xfrm>
          <a:custGeom>
            <a:avLst/>
            <a:gdLst>
              <a:gd name="T0" fmla="*/ 57150 w 369"/>
              <a:gd name="T1" fmla="*/ 88900 h 199"/>
              <a:gd name="T2" fmla="*/ 508000 w 369"/>
              <a:gd name="T3" fmla="*/ 31750 h 199"/>
              <a:gd name="T4" fmla="*/ 522288 w 369"/>
              <a:gd name="T5" fmla="*/ 277813 h 199"/>
              <a:gd name="T6" fmla="*/ 246063 w 369"/>
              <a:gd name="T7" fmla="*/ 263525 h 199"/>
              <a:gd name="T8" fmla="*/ 0 w 369"/>
              <a:gd name="T9" fmla="*/ 190500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"/>
              <a:gd name="T16" fmla="*/ 0 h 199"/>
              <a:gd name="T17" fmla="*/ 369 w 369"/>
              <a:gd name="T18" fmla="*/ 199 h 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" h="199">
                <a:moveTo>
                  <a:pt x="36" y="56"/>
                </a:moveTo>
                <a:cubicBezTo>
                  <a:pt x="153" y="28"/>
                  <a:pt x="271" y="0"/>
                  <a:pt x="320" y="20"/>
                </a:cubicBezTo>
                <a:cubicBezTo>
                  <a:pt x="369" y="40"/>
                  <a:pt x="356" y="151"/>
                  <a:pt x="329" y="175"/>
                </a:cubicBezTo>
                <a:cubicBezTo>
                  <a:pt x="302" y="199"/>
                  <a:pt x="210" y="175"/>
                  <a:pt x="155" y="166"/>
                </a:cubicBezTo>
                <a:cubicBezTo>
                  <a:pt x="100" y="157"/>
                  <a:pt x="26" y="131"/>
                  <a:pt x="0" y="12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Freeform 17"/>
          <p:cNvSpPr>
            <a:spLocks/>
          </p:cNvSpPr>
          <p:nvPr/>
        </p:nvSpPr>
        <p:spPr bwMode="auto">
          <a:xfrm>
            <a:off x="8267700" y="3402013"/>
            <a:ext cx="585788" cy="315912"/>
          </a:xfrm>
          <a:custGeom>
            <a:avLst/>
            <a:gdLst>
              <a:gd name="T0" fmla="*/ 57150 w 369"/>
              <a:gd name="T1" fmla="*/ 88900 h 199"/>
              <a:gd name="T2" fmla="*/ 508000 w 369"/>
              <a:gd name="T3" fmla="*/ 31750 h 199"/>
              <a:gd name="T4" fmla="*/ 522288 w 369"/>
              <a:gd name="T5" fmla="*/ 277812 h 199"/>
              <a:gd name="T6" fmla="*/ 246063 w 369"/>
              <a:gd name="T7" fmla="*/ 263525 h 199"/>
              <a:gd name="T8" fmla="*/ 0 w 369"/>
              <a:gd name="T9" fmla="*/ 190500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"/>
              <a:gd name="T16" fmla="*/ 0 h 199"/>
              <a:gd name="T17" fmla="*/ 369 w 369"/>
              <a:gd name="T18" fmla="*/ 199 h 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" h="199">
                <a:moveTo>
                  <a:pt x="36" y="56"/>
                </a:moveTo>
                <a:cubicBezTo>
                  <a:pt x="153" y="28"/>
                  <a:pt x="271" y="0"/>
                  <a:pt x="320" y="20"/>
                </a:cubicBezTo>
                <a:cubicBezTo>
                  <a:pt x="369" y="40"/>
                  <a:pt x="356" y="151"/>
                  <a:pt x="329" y="175"/>
                </a:cubicBezTo>
                <a:cubicBezTo>
                  <a:pt x="302" y="199"/>
                  <a:pt x="210" y="175"/>
                  <a:pt x="155" y="166"/>
                </a:cubicBezTo>
                <a:cubicBezTo>
                  <a:pt x="100" y="157"/>
                  <a:pt x="26" y="131"/>
                  <a:pt x="0" y="12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Freeform 18"/>
          <p:cNvSpPr>
            <a:spLocks/>
          </p:cNvSpPr>
          <p:nvPr/>
        </p:nvSpPr>
        <p:spPr bwMode="auto">
          <a:xfrm>
            <a:off x="6373813" y="5049838"/>
            <a:ext cx="585787" cy="315912"/>
          </a:xfrm>
          <a:custGeom>
            <a:avLst/>
            <a:gdLst>
              <a:gd name="T0" fmla="*/ 57150 w 369"/>
              <a:gd name="T1" fmla="*/ 88900 h 199"/>
              <a:gd name="T2" fmla="*/ 508000 w 369"/>
              <a:gd name="T3" fmla="*/ 31750 h 199"/>
              <a:gd name="T4" fmla="*/ 522287 w 369"/>
              <a:gd name="T5" fmla="*/ 277812 h 199"/>
              <a:gd name="T6" fmla="*/ 246062 w 369"/>
              <a:gd name="T7" fmla="*/ 263525 h 199"/>
              <a:gd name="T8" fmla="*/ 0 w 369"/>
              <a:gd name="T9" fmla="*/ 190500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"/>
              <a:gd name="T16" fmla="*/ 0 h 199"/>
              <a:gd name="T17" fmla="*/ 369 w 369"/>
              <a:gd name="T18" fmla="*/ 199 h 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" h="199">
                <a:moveTo>
                  <a:pt x="36" y="56"/>
                </a:moveTo>
                <a:cubicBezTo>
                  <a:pt x="153" y="28"/>
                  <a:pt x="271" y="0"/>
                  <a:pt x="320" y="20"/>
                </a:cubicBezTo>
                <a:cubicBezTo>
                  <a:pt x="369" y="40"/>
                  <a:pt x="356" y="151"/>
                  <a:pt x="329" y="175"/>
                </a:cubicBezTo>
                <a:cubicBezTo>
                  <a:pt x="302" y="199"/>
                  <a:pt x="210" y="175"/>
                  <a:pt x="155" y="166"/>
                </a:cubicBezTo>
                <a:cubicBezTo>
                  <a:pt x="100" y="157"/>
                  <a:pt x="26" y="131"/>
                  <a:pt x="0" y="12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19"/>
          <p:cNvSpPr>
            <a:spLocks noChangeShapeType="1"/>
          </p:cNvSpPr>
          <p:nvPr/>
        </p:nvSpPr>
        <p:spPr bwMode="auto">
          <a:xfrm flipV="1">
            <a:off x="6043613" y="5510213"/>
            <a:ext cx="0" cy="414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77407" y="2505806"/>
            <a:ext cx="242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  </a:t>
            </a:r>
            <a:r>
              <a:rPr lang="en-US" dirty="0" err="1" smtClean="0"/>
              <a:t>maxNumPlayers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25174" y="4535120"/>
            <a:ext cx="172053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# name :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12271" y="6139418"/>
            <a:ext cx="156017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age : double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1000" y="843280"/>
          <a:ext cx="36449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Tournament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maxNumPlayers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getMaxNumPlayers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getPlayers</a:t>
                      </a:r>
                      <a:r>
                        <a:rPr lang="en-US" baseline="0" dirty="0" smtClean="0"/>
                        <a:t>() : List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acceptPlayer</a:t>
                      </a:r>
                      <a:r>
                        <a:rPr lang="en-US" baseline="0" dirty="0" smtClean="0"/>
                        <a:t>(p: Player)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removePlayer</a:t>
                      </a:r>
                      <a:r>
                        <a:rPr lang="en-US" baseline="0" dirty="0" smtClean="0"/>
                        <a:t>(p : Player)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isPlayerAccepted</a:t>
                      </a:r>
                      <a:r>
                        <a:rPr lang="en-US" baseline="0" dirty="0" smtClean="0"/>
                        <a:t>(p : Player) : </a:t>
                      </a:r>
                      <a:r>
                        <a:rPr lang="en-US" baseline="0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7004" name="Rectangle 1052"/>
          <p:cNvSpPr>
            <a:spLocks noChangeArrowheads="1"/>
          </p:cNvSpPr>
          <p:nvPr/>
        </p:nvSpPr>
        <p:spPr bwMode="auto">
          <a:xfrm>
            <a:off x="1747838" y="3581400"/>
            <a:ext cx="7672387" cy="28654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public class</a:t>
            </a:r>
            <a:r>
              <a:rPr lang="en-US" b="0" dirty="0">
                <a:latin typeface="Courier New" pitchFamily="49" charset="0"/>
              </a:rPr>
              <a:t> Tournament {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</a:rPr>
              <a:t>private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</a:rPr>
              <a:t>maxNumPlayers</a:t>
            </a:r>
            <a:r>
              <a:rPr lang="en-US" b="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endParaRPr lang="en-US" b="0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public</a:t>
            </a:r>
            <a:r>
              <a:rPr lang="en-US" b="0" dirty="0">
                <a:latin typeface="Courier New" pitchFamily="49" charset="0"/>
              </a:rPr>
              <a:t> Tournament(League l, </a:t>
            </a:r>
            <a:r>
              <a:rPr lang="en-US" b="0" dirty="0" err="1">
                <a:latin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</a:rPr>
              <a:t>maxNumPlayers</a:t>
            </a:r>
            <a:r>
              <a:rPr lang="en-US" b="0" dirty="0">
                <a:latin typeface="Courier New" pitchFamily="49" charset="0"/>
              </a:rPr>
              <a:t>)</a:t>
            </a:r>
          </a:p>
          <a:p>
            <a:endParaRPr lang="en-US" b="0" dirty="0">
              <a:latin typeface="Courier New" pitchFamily="49" charset="0"/>
            </a:endParaRPr>
          </a:p>
          <a:p>
            <a:r>
              <a:rPr lang="en-US" b="0" dirty="0">
                <a:latin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</a:rPr>
              <a:t>getMaxNumPlayers</a:t>
            </a:r>
            <a:r>
              <a:rPr lang="en-US" b="0" dirty="0">
                <a:latin typeface="Courier New" pitchFamily="49" charset="0"/>
              </a:rPr>
              <a:t>() {…};</a:t>
            </a:r>
          </a:p>
          <a:p>
            <a:r>
              <a:rPr lang="en-US" b="0" dirty="0">
                <a:latin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b="0" dirty="0">
                <a:latin typeface="Courier New" pitchFamily="49" charset="0"/>
              </a:rPr>
              <a:t> List </a:t>
            </a:r>
            <a:r>
              <a:rPr lang="en-US" b="0" dirty="0" err="1">
                <a:latin typeface="Courier New" pitchFamily="49" charset="0"/>
              </a:rPr>
              <a:t>getPlayers</a:t>
            </a:r>
            <a:r>
              <a:rPr lang="en-US" b="0" dirty="0">
                <a:latin typeface="Courier New" pitchFamily="49" charset="0"/>
              </a:rPr>
              <a:t>() {…};</a:t>
            </a:r>
          </a:p>
          <a:p>
            <a:r>
              <a:rPr lang="en-US" b="0" dirty="0">
                <a:latin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</a:rPr>
              <a:t>public void</a:t>
            </a:r>
            <a:r>
              <a:rPr lang="en-US" b="0" dirty="0">
                <a:latin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</a:rPr>
              <a:t>acceptPlayer</a:t>
            </a:r>
            <a:r>
              <a:rPr lang="en-US" b="0" dirty="0">
                <a:latin typeface="Courier New" pitchFamily="49" charset="0"/>
              </a:rPr>
              <a:t>(Player p) {…};</a:t>
            </a:r>
          </a:p>
          <a:p>
            <a:r>
              <a:rPr lang="en-US" b="0" dirty="0">
                <a:latin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</a:rPr>
              <a:t>public void</a:t>
            </a:r>
            <a:r>
              <a:rPr lang="en-US" b="0" dirty="0">
                <a:latin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</a:rPr>
              <a:t>removePlayer</a:t>
            </a:r>
            <a:r>
              <a:rPr lang="en-US" b="0" dirty="0">
                <a:latin typeface="Courier New" pitchFamily="49" charset="0"/>
              </a:rPr>
              <a:t>(Player p) {…};</a:t>
            </a:r>
          </a:p>
          <a:p>
            <a:r>
              <a:rPr lang="en-US" b="0" dirty="0">
                <a:latin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</a:rPr>
              <a:t>boolean</a:t>
            </a:r>
            <a:r>
              <a:rPr lang="en-US" b="0" dirty="0">
                <a:latin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</a:rPr>
              <a:t>isPlayerAccepted</a:t>
            </a:r>
            <a:r>
              <a:rPr lang="en-US" b="0" dirty="0">
                <a:latin typeface="Courier New" pitchFamily="49" charset="0"/>
              </a:rPr>
              <a:t>(Player p) {…};</a:t>
            </a: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5359" y="-72570"/>
            <a:ext cx="7772400" cy="792162"/>
          </a:xfrm>
        </p:spPr>
        <p:txBody>
          <a:bodyPr/>
          <a:lstStyle/>
          <a:p>
            <a:r>
              <a:rPr lang="en-US" dirty="0" smtClean="0"/>
              <a:t>Visibility in UML and  Java</a:t>
            </a:r>
          </a:p>
        </p:txBody>
      </p:sp>
      <p:sp>
        <p:nvSpPr>
          <p:cNvPr id="126980" name="Rectangle 1028"/>
          <p:cNvSpPr>
            <a:spLocks noChangeArrowheads="1"/>
          </p:cNvSpPr>
          <p:nvPr/>
        </p:nvSpPr>
        <p:spPr bwMode="auto">
          <a:xfrm>
            <a:off x="2590800" y="4495800"/>
            <a:ext cx="6205538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b="0">
                <a:latin typeface="Lucida Sans Typewriter" pitchFamily="49" charset="0"/>
              </a:rPr>
              <a:t>	</a:t>
            </a:r>
          </a:p>
        </p:txBody>
      </p:sp>
      <p:sp>
        <p:nvSpPr>
          <p:cNvPr id="126995" name="AutoShape 1043"/>
          <p:cNvSpPr>
            <a:spLocks noChangeArrowheads="1"/>
          </p:cNvSpPr>
          <p:nvPr/>
        </p:nvSpPr>
        <p:spPr bwMode="auto">
          <a:xfrm rot="5400000">
            <a:off x="4595813" y="1503363"/>
            <a:ext cx="2133600" cy="1524000"/>
          </a:xfrm>
          <a:custGeom>
            <a:avLst/>
            <a:gdLst>
              <a:gd name="T0" fmla="*/ 147585158 w 21600"/>
              <a:gd name="T1" fmla="*/ 0 h 21600"/>
              <a:gd name="T2" fmla="*/ 147585158 w 21600"/>
              <a:gd name="T3" fmla="*/ 60523539 h 21600"/>
              <a:gd name="T4" fmla="*/ 31583603 w 21600"/>
              <a:gd name="T5" fmla="*/ 107526663 h 21600"/>
              <a:gd name="T6" fmla="*/ 210752289 w 21600"/>
              <a:gd name="T7" fmla="*/ 3026177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1044"/>
          <p:cNvSpPr>
            <a:spLocks noChangeArrowheads="1"/>
          </p:cNvSpPr>
          <p:nvPr/>
        </p:nvSpPr>
        <p:spPr bwMode="auto">
          <a:xfrm>
            <a:off x="275359" y="1198563"/>
            <a:ext cx="486641" cy="4572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1045"/>
          <p:cNvSpPr>
            <a:spLocks noChangeArrowheads="1"/>
          </p:cNvSpPr>
          <p:nvPr/>
        </p:nvSpPr>
        <p:spPr bwMode="auto">
          <a:xfrm>
            <a:off x="2647950" y="3821113"/>
            <a:ext cx="1168400" cy="574675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1046"/>
          <p:cNvSpPr>
            <a:spLocks noChangeShapeType="1"/>
          </p:cNvSpPr>
          <p:nvPr/>
        </p:nvSpPr>
        <p:spPr bwMode="auto">
          <a:xfrm>
            <a:off x="596900" y="1655763"/>
            <a:ext cx="2219325" cy="2265362"/>
          </a:xfrm>
          <a:prstGeom prst="lin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047"/>
          <p:cNvSpPr>
            <a:spLocks noChangeArrowheads="1"/>
          </p:cNvSpPr>
          <p:nvPr/>
        </p:nvSpPr>
        <p:spPr bwMode="auto">
          <a:xfrm>
            <a:off x="275359" y="2694781"/>
            <a:ext cx="486641" cy="353219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048"/>
          <p:cNvSpPr>
            <a:spLocks noChangeArrowheads="1"/>
          </p:cNvSpPr>
          <p:nvPr/>
        </p:nvSpPr>
        <p:spPr bwMode="auto">
          <a:xfrm>
            <a:off x="2590800" y="6086475"/>
            <a:ext cx="1168400" cy="360363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049"/>
          <p:cNvSpPr>
            <a:spLocks noChangeShapeType="1"/>
          </p:cNvSpPr>
          <p:nvPr/>
        </p:nvSpPr>
        <p:spPr bwMode="auto">
          <a:xfrm>
            <a:off x="596900" y="3048000"/>
            <a:ext cx="1993900" cy="3038475"/>
          </a:xfrm>
          <a:prstGeom prst="lin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6980" grpId="0" autoUpdateAnimBg="0"/>
      <p:bldP spid="12699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OfContents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TableOfContents</Template>
  <TotalTime>1258</TotalTime>
  <Pages>35</Pages>
  <Words>1656</Words>
  <Application>Microsoft Office PowerPoint</Application>
  <PresentationFormat>On-screen Show (4:3)</PresentationFormat>
  <Paragraphs>678</Paragraphs>
  <Slides>36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TableOfContents</vt:lpstr>
      <vt:lpstr>Object Design: Specifying Interfaces </vt:lpstr>
      <vt:lpstr>Lecture Outline</vt:lpstr>
      <vt:lpstr>Object Design</vt:lpstr>
      <vt:lpstr>Remember….</vt:lpstr>
      <vt:lpstr>Developers :  Roles during Object Design</vt:lpstr>
      <vt:lpstr>Class user versus Class Extender</vt:lpstr>
      <vt:lpstr>Specifying Interfaces</vt:lpstr>
      <vt:lpstr>Visibility : Three Levels in UML  (same as Java)</vt:lpstr>
      <vt:lpstr>Visibility in UML and  Java</vt:lpstr>
      <vt:lpstr>In Class Exercise : Visibility in UML and Java</vt:lpstr>
      <vt:lpstr>Information Hiding Heuristics</vt:lpstr>
      <vt:lpstr>Information Hiding Design Principles</vt:lpstr>
      <vt:lpstr>Type Signature Information</vt:lpstr>
      <vt:lpstr>Contracts on a Class</vt:lpstr>
      <vt:lpstr>Expressing constraints in UML Models</vt:lpstr>
      <vt:lpstr>Expressing Constraints in UML Models</vt:lpstr>
      <vt:lpstr>Contracts </vt:lpstr>
      <vt:lpstr>Annotation of  Tournament class</vt:lpstr>
      <vt:lpstr>In Class Exercise : Preconditions and Postconditions</vt:lpstr>
      <vt:lpstr>Constraints can involve more than one class</vt:lpstr>
      <vt:lpstr>3 Types of Navigation through a Class Diagram</vt:lpstr>
      <vt:lpstr>ARENA Example:  League, Tournament and Player</vt:lpstr>
      <vt:lpstr>Model Refinement with 3 additional Constraints</vt:lpstr>
      <vt:lpstr>Instance Diagram:   2 Leagues, 2 Tournaments, and 5 Players</vt:lpstr>
      <vt:lpstr>OCL Operations</vt:lpstr>
      <vt:lpstr>Specifying the Model Constraints </vt:lpstr>
      <vt:lpstr>Specifying the Model Constraints</vt:lpstr>
      <vt:lpstr>OCL supports Quantification</vt:lpstr>
      <vt:lpstr>In Class Exercise :  Contracts</vt:lpstr>
      <vt:lpstr>Summary</vt:lpstr>
      <vt:lpstr>The End…</vt:lpstr>
      <vt:lpstr>ARENA’s object model identified during analysis</vt:lpstr>
      <vt:lpstr>Adding type information to ARENA’s object model</vt:lpstr>
      <vt:lpstr>Pre- &amp; post-conditions for ordering operations on TournamentControl</vt:lpstr>
      <vt:lpstr>Specifying invariants on Tournament and Tournament Control</vt:lpstr>
      <vt:lpstr>Specifying invariants on Match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Chapter 9, Object Design: Specifying Interfaces</dc:title>
  <dc:subject>Object-Oriented Software Engineering</dc:subject>
  <dc:creator>Bernd Bruegge &amp; Allen Dutoit</dc:creator>
  <cp:keywords/>
  <dc:description/>
  <cp:lastModifiedBy>assiterk@wit.edu</cp:lastModifiedBy>
  <cp:revision>233</cp:revision>
  <cp:lastPrinted>2003-09-18T20:50:31Z</cp:lastPrinted>
  <dcterms:created xsi:type="dcterms:W3CDTF">1995-10-26T12:11:40Z</dcterms:created>
  <dcterms:modified xsi:type="dcterms:W3CDTF">2012-03-16T18:32:20Z</dcterms:modified>
  <cp:category/>
</cp:coreProperties>
</file>