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68D20-F0A3-498A-97B7-EC63E3A2330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9453F-32D4-4688-9517-9BA5F7630F2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1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E821F-7A2A-4433-8A8C-6C57624D05D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6461-C754-FBA8-B21B-68C9BCA81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69DA3-609E-59E5-6ECB-A0E5A5976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D138B-170A-BBB2-CA6E-8D5629D6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40838-816B-D8B4-3D6D-CF2F271A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154F-F7D3-3DF9-FEF7-2737AD09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2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2804-32AE-116F-2D70-91EB6942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29716-047F-D134-2DDB-6548C937C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4DA73-A35E-B27C-C748-19AAF604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14BE4-33B6-E18D-B0DC-EE7A20B1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31EF8-02ED-DAAD-82B8-CC630026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534BF-66A6-729A-D487-7566A15D2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27D0B-850E-5732-488E-0E763112C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D482-5DAD-0315-BBC1-2C501BE3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1427-1564-1062-6BEF-4F9FD00A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C915-9C92-D4B4-989E-69F353DE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6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FA58EC-5148-4AE5-9725-A7F41140EE5D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68" y="2409343"/>
            <a:ext cx="10916873" cy="16779"/>
          </a:xfrm>
          <a:prstGeom prst="line">
            <a:avLst/>
          </a:prstGeom>
          <a:ln w="19050">
            <a:solidFill>
              <a:srgbClr val="3C5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A2DF4526-75C8-44C6-8AB6-45F609CE5ECE}"/>
              </a:ext>
            </a:extLst>
          </p:cNvPr>
          <p:cNvSpPr>
            <a:spLocks noGrp="1"/>
          </p:cNvSpPr>
          <p:nvPr userDrawn="1">
            <p:ph sz="quarter" idx="10" hasCustomPrompt="1"/>
          </p:nvPr>
        </p:nvSpPr>
        <p:spPr>
          <a:xfrm>
            <a:off x="781052" y="1566334"/>
            <a:ext cx="10773833" cy="13297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4000"/>
              </a:lnSpc>
              <a:buNone/>
              <a:defRPr sz="3733" b="1">
                <a:solidFill>
                  <a:srgbClr val="3C5896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  <a:br>
              <a:rPr lang="en-US" noProof="0"/>
            </a:br>
            <a:r>
              <a:rPr lang="en-US" noProof="0"/>
              <a:t>Second Line of Title</a:t>
            </a:r>
          </a:p>
        </p:txBody>
      </p:sp>
      <p:sp>
        <p:nvSpPr>
          <p:cNvPr id="21" name="Segnaposto contenuto 20">
            <a:extLst>
              <a:ext uri="{FF2B5EF4-FFF2-40B4-BE49-F238E27FC236}">
                <a16:creationId xmlns:a16="http://schemas.microsoft.com/office/drawing/2014/main" id="{5D285C3D-E7EB-430B-9602-97E969F9B4E3}"/>
              </a:ext>
            </a:extLst>
          </p:cNvPr>
          <p:cNvSpPr>
            <a:spLocks noGrp="1"/>
          </p:cNvSpPr>
          <p:nvPr userDrawn="1">
            <p:ph sz="quarter" idx="11" hasCustomPrompt="1"/>
          </p:nvPr>
        </p:nvSpPr>
        <p:spPr>
          <a:xfrm>
            <a:off x="781054" y="3164128"/>
            <a:ext cx="10773833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F4E25C43-D5F7-415F-8B15-7769743D879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572233" y="374968"/>
            <a:ext cx="2314209" cy="4281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buNone/>
              <a:defRPr lang="en-US" sz="2400" kern="1200" noProof="0" dirty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Date today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8F64BB-6655-4B38-B95E-7A23E0241573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>
          <a:xfrm>
            <a:off x="781051" y="4091518"/>
            <a:ext cx="10773389" cy="884767"/>
          </a:xfrm>
        </p:spPr>
        <p:txBody>
          <a:bodyPr/>
          <a:lstStyle>
            <a:lvl1pPr marL="0" indent="0">
              <a:buNone/>
              <a:defRPr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/>
              <a:t>Author name surname</a:t>
            </a:r>
            <a:br>
              <a:rPr lang="en-US"/>
            </a:br>
            <a:r>
              <a:rPr lang="en-US"/>
              <a:t>email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E4EBA059-4151-4C61-87E4-1509E95111B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1051" y="5254915"/>
            <a:ext cx="10773389" cy="884767"/>
          </a:xfrm>
        </p:spPr>
        <p:txBody>
          <a:bodyPr/>
          <a:lstStyle>
            <a:lvl1pPr marL="0" indent="0">
              <a:buNone/>
              <a:defRPr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/>
              <a:t>Affiliation</a:t>
            </a:r>
          </a:p>
        </p:txBody>
      </p:sp>
      <p:pic>
        <p:nvPicPr>
          <p:cNvPr id="7" name="Picture 6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D28A018D-A81B-F41E-839F-60EAB72A00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 t="29062" r="6493" b="30390"/>
          <a:stretch/>
        </p:blipFill>
        <p:spPr>
          <a:xfrm>
            <a:off x="305559" y="208309"/>
            <a:ext cx="2455179" cy="80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1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B678-16F0-5EEE-A817-FD385ADA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A3CC-99F0-8484-81F6-14ED8A0B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C2452-C49C-D067-48CC-16B6CEAD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6F38-EADC-D733-17D2-B9431419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95EC7-6964-3AEF-64C9-F95E06E0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7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E277-073B-9145-51E8-AED23062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E342C-B311-92BF-52C0-84E6757F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F27C-61A4-115F-3A9F-6C9D2C2A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78DC4-51BE-4EFC-8879-5800F57D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595B2-6E5B-8078-1BF1-9E837AED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E746-06BA-799A-51AB-ECD1B860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60F8-9FE8-135F-30C3-35E5BC899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9DDE0-E395-FD16-CEF8-8DD5D4854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44B33-6EF1-27BB-C7B5-56D1CF84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4EAB4-B01A-D020-1D3E-AFED9D60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7FAA2-9DC2-C2ED-0694-74ABACDE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0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6AEF-0B3A-9BD6-D2F5-58931C39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6235E-B8B5-910F-82FB-17638024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C163A-4EA3-70C2-C613-227B32001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F0E2C-00C2-65FD-3FED-F5F6A93FE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9BE40-E91C-781B-7274-9FA69F52A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4B1DF-E7FC-76AC-39F1-1CB6D2CE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A59CC-2BF4-5341-DA23-F3036010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0194C-55D0-EB4B-C2D7-7C296E25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9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EEE-BA68-E714-734A-294A75DE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68AF1-9D26-499F-E22F-FD46C227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F2910-7617-8C18-25B8-4174D7AB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4A70B-F581-40B3-5761-77B512C4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7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0BC1C-14B1-A915-9BA3-88071302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C951D-81EF-B4C8-FD37-B3F52929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CC83F-2C39-8F29-802A-469849D9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45CB-D8CF-6FF0-CC5F-749C0E20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38BB-151F-216D-3383-4C671C3B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F4CB5-ADB9-46BF-36A9-890965B67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FBB76-4AAF-E983-00D0-23FA508B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592B2-3775-22FF-48B1-DBCAE26A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E96CD-5F1C-B632-41D2-224D2C86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5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70E9-DEB3-6990-F8D1-064A9874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48BF3-3592-BB34-303D-D16A60054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6AF96-D44E-3457-797C-F49886ECB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21DC-4282-341E-79B4-3BEB800C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CE3E7-B395-EFC5-14FD-24236E67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9B433-1FA3-E77F-315D-EC503076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B83E2-EE96-0AD2-B91C-3DE17BE7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970C5-E011-82E1-B0BF-8C96A505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97C99-B49A-CC70-921B-8D887922B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6E1383-3C7E-4AC6-BE6C-459D51C9EAE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829E-0820-07DE-6EC5-6BF018203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4D63-3E16-E479-9079-6F2A57B05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44AB2E-F5F3-42E0-B58A-8A1B127299C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5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jp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egnaposto testo 34">
            <a:extLst>
              <a:ext uri="{FF2B5EF4-FFF2-40B4-BE49-F238E27FC236}">
                <a16:creationId xmlns:a16="http://schemas.microsoft.com/office/drawing/2014/main" id="{97119C37-184B-4B47-B741-8970A738A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06542" y="157085"/>
            <a:ext cx="9490243" cy="1251717"/>
          </a:xfrm>
        </p:spPr>
        <p:txBody>
          <a:bodyPr vert="horz" lIns="121920" tIns="60960" rIns="121920" bIns="60960" rtlCol="0" anchor="t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300" b="1" dirty="0">
                <a:latin typeface="Avenir Next LT Pro"/>
              </a:rPr>
              <a:t>Workshop MOST SPOKE 7: "CCAM e Smart Infrastructures", 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it-IT" sz="1300" b="1" dirty="0">
                <a:latin typeface="Avenir Next LT Pro"/>
              </a:rPr>
              <a:t>GESTIONE INNOVATIVA DELLA SICUREZZA DEI PONTI: RISCHIO STRUTTURALE E DA TRAFFICO VEICOLARE</a:t>
            </a:r>
            <a:r>
              <a:rPr lang="en-US" sz="1300" b="1" dirty="0">
                <a:latin typeface="Avenir Next LT Pro"/>
              </a:rPr>
              <a:t> 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300" dirty="0">
                <a:latin typeface="Avenir Next LT Pro"/>
              </a:rPr>
              <a:t>26 Settembre 2025, Università </a:t>
            </a:r>
            <a:r>
              <a:rPr lang="en-US" sz="1300" dirty="0" err="1">
                <a:latin typeface="Avenir Next LT Pro"/>
              </a:rPr>
              <a:t>degli</a:t>
            </a:r>
            <a:r>
              <a:rPr lang="en-US" sz="1300" dirty="0">
                <a:latin typeface="Avenir Next LT Pro"/>
              </a:rPr>
              <a:t> Studi di Brescia</a:t>
            </a:r>
            <a:endParaRPr lang="en-US" sz="1300" dirty="0"/>
          </a:p>
        </p:txBody>
      </p:sp>
      <p:sp>
        <p:nvSpPr>
          <p:cNvPr id="31" name="Segnaposto contenuto 30">
            <a:extLst>
              <a:ext uri="{FF2B5EF4-FFF2-40B4-BE49-F238E27FC236}">
                <a16:creationId xmlns:a16="http://schemas.microsoft.com/office/drawing/2014/main" id="{6F32EAA6-98BD-438A-B50E-699A7EA58C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1050" y="2902232"/>
            <a:ext cx="10773389" cy="1154157"/>
          </a:xfrm>
        </p:spPr>
        <p:txBody>
          <a:bodyPr vert="horz" lIns="121920" tIns="60960" rIns="121920" bIns="60960" rtlCol="0" anchor="t">
            <a:noAutofit/>
          </a:bodyPr>
          <a:lstStyle/>
          <a:p>
            <a:pPr>
              <a:lnSpc>
                <a:spcPts val="3733"/>
              </a:lnSpc>
            </a:pPr>
            <a:r>
              <a:rPr lang="en-US" sz="2533" b="1" baseline="30000" dirty="0">
                <a:latin typeface="Avenir Next LT Pro Light"/>
              </a:rPr>
              <a:t>AUTHORS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8EA50-CC62-647E-97FE-5017757A68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5" r="22361" b="14643"/>
          <a:stretch/>
        </p:blipFill>
        <p:spPr>
          <a:xfrm>
            <a:off x="528" y="6002069"/>
            <a:ext cx="9465733" cy="8559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2E83D9-7DC8-6D1D-AA45-75D4388BF431}"/>
              </a:ext>
            </a:extLst>
          </p:cNvPr>
          <p:cNvSpPr/>
          <p:nvPr/>
        </p:nvSpPr>
        <p:spPr>
          <a:xfrm>
            <a:off x="9466261" y="6002069"/>
            <a:ext cx="2725211" cy="855932"/>
          </a:xfrm>
          <a:prstGeom prst="rect">
            <a:avLst/>
          </a:prstGeom>
          <a:solidFill>
            <a:srgbClr val="2B65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512480CB-590A-3F9F-3526-03AC1D447F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1" t="29062" r="6493" b="38181"/>
          <a:stretch/>
        </p:blipFill>
        <p:spPr>
          <a:xfrm>
            <a:off x="9906039" y="6186959"/>
            <a:ext cx="1845656" cy="48614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C8BEF4-302B-BDED-FB89-F2EB6C4603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1128" y="1033207"/>
            <a:ext cx="10773833" cy="1329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F6B55-8630-9FAD-9568-9A81D329409A}"/>
              </a:ext>
            </a:extLst>
          </p:cNvPr>
          <p:cNvSpPr txBox="1"/>
          <p:nvPr/>
        </p:nvSpPr>
        <p:spPr>
          <a:xfrm>
            <a:off x="781050" y="3871723"/>
            <a:ext cx="17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Affiliation Logo</a:t>
            </a:r>
          </a:p>
        </p:txBody>
      </p:sp>
      <p:pic>
        <p:nvPicPr>
          <p:cNvPr id="9" name="image3.png">
            <a:extLst>
              <a:ext uri="{FF2B5EF4-FFF2-40B4-BE49-F238E27FC236}">
                <a16:creationId xmlns:a16="http://schemas.microsoft.com/office/drawing/2014/main" id="{F81992B3-8896-278F-330B-3A1DF6339A2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60640" y="5401628"/>
            <a:ext cx="1240821" cy="540000"/>
          </a:xfrm>
          <a:prstGeom prst="rect">
            <a:avLst/>
          </a:prstGeom>
          <a:ln/>
        </p:spPr>
      </p:pic>
      <p:pic>
        <p:nvPicPr>
          <p:cNvPr id="10" name="image2.jpg" descr="Ordine degli Ingegneri della Provincia di Brescia | LinkedIn">
            <a:extLst>
              <a:ext uri="{FF2B5EF4-FFF2-40B4-BE49-F238E27FC236}">
                <a16:creationId xmlns:a16="http://schemas.microsoft.com/office/drawing/2014/main" id="{03544760-9E8C-B332-1E5F-DB64F65C0B6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6400" b="26000"/>
          <a:stretch>
            <a:fillRect/>
          </a:stretch>
        </p:blipFill>
        <p:spPr>
          <a:xfrm>
            <a:off x="1530312" y="5401628"/>
            <a:ext cx="1134455" cy="540000"/>
          </a:xfrm>
          <a:prstGeom prst="rect">
            <a:avLst/>
          </a:prstGeom>
          <a:ln/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156BC5D8-CB53-1599-E7DE-E426B5F3B0F7}"/>
              </a:ext>
            </a:extLst>
          </p:cNvPr>
          <p:cNvSpPr txBox="1">
            <a:spLocks/>
          </p:cNvSpPr>
          <p:nvPr/>
        </p:nvSpPr>
        <p:spPr>
          <a:xfrm>
            <a:off x="160640" y="5054384"/>
            <a:ext cx="2397500" cy="3045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0192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b="1" dirty="0">
                <a:solidFill>
                  <a:srgbClr val="002060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Organizzatori dell’evento:</a:t>
            </a:r>
            <a:endParaRPr lang="en-GB" sz="1800" dirty="0">
              <a:solidFill>
                <a:srgbClr val="002060"/>
              </a:solidFill>
              <a:latin typeface="Avenir Next LT Pro" panose="020B05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1BC1B98-83D4-21BE-658C-03F31A7A13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3618" y="5371408"/>
            <a:ext cx="1086923" cy="540000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EC3E172E-CF42-32CF-751C-BD5289FA15D2}"/>
              </a:ext>
            </a:extLst>
          </p:cNvPr>
          <p:cNvSpPr txBox="1">
            <a:spLocks/>
          </p:cNvSpPr>
          <p:nvPr/>
        </p:nvSpPr>
        <p:spPr>
          <a:xfrm>
            <a:off x="4709107" y="5041913"/>
            <a:ext cx="3165916" cy="317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0192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b="1" dirty="0">
                <a:solidFill>
                  <a:srgbClr val="002060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Sponsors dell’evento:</a:t>
            </a:r>
            <a:endParaRPr lang="en-GB" sz="1800" dirty="0">
              <a:solidFill>
                <a:srgbClr val="002060"/>
              </a:solidFill>
              <a:latin typeface="Avenir Next LT Pro" panose="020B05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DB1BAC0-8B2C-1681-1E5E-ED8AE19235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49" y="5621819"/>
            <a:ext cx="1211215" cy="144000"/>
          </a:xfrm>
          <a:prstGeom prst="rect">
            <a:avLst/>
          </a:prstGeom>
        </p:spPr>
      </p:pic>
      <p:pic>
        <p:nvPicPr>
          <p:cNvPr id="15" name="Immagine 14" descr="Immagine che contiene testo, Carattere, log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E06C4ABC-00D6-95C2-9BA9-65C7D106BD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2" b="22516"/>
          <a:stretch>
            <a:fillRect/>
          </a:stretch>
        </p:blipFill>
        <p:spPr>
          <a:xfrm>
            <a:off x="8544428" y="5509787"/>
            <a:ext cx="1029715" cy="324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FB31598-2A9C-77F7-C05E-298CAE9F22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6462" y="5581787"/>
            <a:ext cx="1097122" cy="25200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0A0C46A8-CCF8-A5CF-276A-4B43950BD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954" y="5531819"/>
            <a:ext cx="904014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Logo">
            <a:extLst>
              <a:ext uri="{FF2B5EF4-FFF2-40B4-BE49-F238E27FC236}">
                <a16:creationId xmlns:a16="http://schemas.microsoft.com/office/drawing/2014/main" id="{959381CA-1628-408E-A68D-6361D537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789" y="5549819"/>
            <a:ext cx="106751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ANALISI ECONOMICO-FINANZIARIA DELLE IMPRESE EDILI BRESCIANE 2007 – 2011 - ANCE  Brescia - Collegio Costruttori Edili">
            <a:extLst>
              <a:ext uri="{FF2B5EF4-FFF2-40B4-BE49-F238E27FC236}">
                <a16:creationId xmlns:a16="http://schemas.microsoft.com/office/drawing/2014/main" id="{C5AAF641-F630-1BEC-913A-C587F3705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258" y="5527219"/>
            <a:ext cx="95415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9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72"/>
    </mc:Choice>
    <mc:Fallback xmlns="">
      <p:transition spd="slow" advTm="2027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D5F25E-7F45-716B-7B32-6ED1546C2906}"/>
              </a:ext>
            </a:extLst>
          </p:cNvPr>
          <p:cNvCxnSpPr/>
          <p:nvPr/>
        </p:nvCxnSpPr>
        <p:spPr>
          <a:xfrm>
            <a:off x="0" y="690664"/>
            <a:ext cx="12192000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ue and orange text on a black background&#10;&#10;AI-generated content may be incorrect.">
            <a:extLst>
              <a:ext uri="{FF2B5EF4-FFF2-40B4-BE49-F238E27FC236}">
                <a16:creationId xmlns:a16="http://schemas.microsoft.com/office/drawing/2014/main" id="{941861CC-66E7-813C-49C9-D3225EA65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17" y="-378444"/>
            <a:ext cx="2026651" cy="1431445"/>
          </a:xfrm>
          <a:prstGeom prst="rect">
            <a:avLst/>
          </a:prstGeom>
        </p:spPr>
      </p:pic>
      <p:sp>
        <p:nvSpPr>
          <p:cNvPr id="19" name="Segnaposto testo 34">
            <a:extLst>
              <a:ext uri="{FF2B5EF4-FFF2-40B4-BE49-F238E27FC236}">
                <a16:creationId xmlns:a16="http://schemas.microsoft.com/office/drawing/2014/main" id="{47858D37-2BB5-C42C-6D34-0E7EB728A210}"/>
              </a:ext>
            </a:extLst>
          </p:cNvPr>
          <p:cNvSpPr txBox="1">
            <a:spLocks/>
          </p:cNvSpPr>
          <p:nvPr/>
        </p:nvSpPr>
        <p:spPr>
          <a:xfrm>
            <a:off x="157867" y="51080"/>
            <a:ext cx="10219635" cy="42699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Avenir Next LT Pro"/>
              </a:rPr>
              <a:t>Workshop MOST SPOKE 7: "CCAM e Smart Infrastructures",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000" b="1" dirty="0">
                <a:latin typeface="Avenir Next LT Pro"/>
              </a:rPr>
              <a:t>GESTIONE INNOVATIVA DELLA SICUREZZA DEI PONTI: RISCHIO STRUTTURALE E DA TRAFFICO VEICOLARE</a:t>
            </a:r>
            <a:r>
              <a:rPr lang="en-US" sz="1000" b="1" dirty="0">
                <a:latin typeface="Avenir Next LT Pro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Avenir Next LT Pro"/>
              </a:rPr>
              <a:t>26 Settembre 2025, Università </a:t>
            </a:r>
            <a:r>
              <a:rPr lang="en-US" sz="1000" dirty="0" err="1">
                <a:latin typeface="Avenir Next LT Pro"/>
              </a:rPr>
              <a:t>degli</a:t>
            </a:r>
            <a:r>
              <a:rPr lang="en-US" sz="1000" dirty="0">
                <a:latin typeface="Avenir Next LT Pro"/>
              </a:rPr>
              <a:t> Studi di Brescia</a:t>
            </a:r>
            <a:endParaRPr lang="en-US" sz="1000" dirty="0"/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0E2EA3B5-C0E1-DAF8-7455-25E3FF84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5978"/>
            <a:ext cx="10515600" cy="464463"/>
          </a:xfrm>
        </p:spPr>
        <p:txBody>
          <a:bodyPr>
            <a:noAutofit/>
          </a:bodyPr>
          <a:lstStyle/>
          <a:p>
            <a:endParaRPr lang="en-GB" sz="3733" b="1" dirty="0">
              <a:solidFill>
                <a:srgbClr val="3C5896"/>
              </a:solidFill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1" name="Segnaposto contenuto 20">
            <a:extLst>
              <a:ext uri="{FF2B5EF4-FFF2-40B4-BE49-F238E27FC236}">
                <a16:creationId xmlns:a16="http://schemas.microsoft.com/office/drawing/2014/main" id="{BA6D5EAE-1115-B39E-B6E5-93E699E6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533" b="1" baseline="30000" dirty="0">
              <a:latin typeface="Avenir Next LT Pro Light"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B9029352-0045-2E11-46AD-16293CA89A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02" t="68856" r="49498" b="1131"/>
          <a:stretch/>
        </p:blipFill>
        <p:spPr>
          <a:xfrm rot="5400000">
            <a:off x="5915148" y="581148"/>
            <a:ext cx="361704" cy="1219200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729A38-2D68-CD2A-08E5-E39E19904B32}"/>
              </a:ext>
            </a:extLst>
          </p:cNvPr>
          <p:cNvSpPr txBox="1"/>
          <p:nvPr/>
        </p:nvSpPr>
        <p:spPr>
          <a:xfrm>
            <a:off x="228987" y="6513639"/>
            <a:ext cx="1173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Authors</a:t>
            </a:r>
            <a:r>
              <a:rPr lang="it-IT" sz="1400" dirty="0">
                <a:latin typeface="Avenir Next LT Pro" panose="020B0504020202020204" pitchFamily="34" charset="0"/>
              </a:rPr>
              <a:t> | </a:t>
            </a:r>
            <a:r>
              <a:rPr lang="it-IT" sz="1400" dirty="0" err="1">
                <a:latin typeface="Avenir Next LT Pro" panose="020B0504020202020204" pitchFamily="34" charset="0"/>
              </a:rPr>
              <a:t>Affiliation</a:t>
            </a:r>
            <a:endParaRPr lang="it-IT" sz="14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8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79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Avenir Next LT Pro</vt:lpstr>
      <vt:lpstr>Avenir Next LT Pro Light</vt:lpstr>
      <vt:lpstr>Office Theme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Lorenzo Peirano</dc:creator>
  <cp:lastModifiedBy>Roberto Ventura</cp:lastModifiedBy>
  <cp:revision>17</cp:revision>
  <dcterms:created xsi:type="dcterms:W3CDTF">2025-09-15T08:52:18Z</dcterms:created>
  <dcterms:modified xsi:type="dcterms:W3CDTF">2025-09-15T09:47:14Z</dcterms:modified>
</cp:coreProperties>
</file>