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90" r:id="rId6"/>
    <p:sldId id="261" r:id="rId7"/>
    <p:sldId id="278" r:id="rId8"/>
    <p:sldId id="262" r:id="rId9"/>
    <p:sldId id="263" r:id="rId10"/>
    <p:sldId id="279" r:id="rId11"/>
    <p:sldId id="280" r:id="rId12"/>
    <p:sldId id="285" r:id="rId13"/>
    <p:sldId id="264" r:id="rId14"/>
    <p:sldId id="265" r:id="rId15"/>
    <p:sldId id="281" r:id="rId16"/>
    <p:sldId id="266" r:id="rId17"/>
    <p:sldId id="267" r:id="rId18"/>
    <p:sldId id="282" r:id="rId19"/>
    <p:sldId id="286" r:id="rId20"/>
    <p:sldId id="259" r:id="rId21"/>
    <p:sldId id="268" r:id="rId22"/>
    <p:sldId id="287" r:id="rId23"/>
    <p:sldId id="269" r:id="rId24"/>
    <p:sldId id="288" r:id="rId25"/>
    <p:sldId id="270" r:id="rId26"/>
    <p:sldId id="271" r:id="rId27"/>
    <p:sldId id="289" r:id="rId28"/>
    <p:sldId id="272" r:id="rId29"/>
    <p:sldId id="273" r:id="rId30"/>
    <p:sldId id="274" r:id="rId31"/>
    <p:sldId id="275" r:id="rId32"/>
    <p:sldId id="276" r:id="rId33"/>
    <p:sldId id="27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0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5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5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253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2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11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17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97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5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5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7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7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8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5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3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3B86-EC25-404C-A766-2B13A4901B0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6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33B86-EC25-404C-A766-2B13A4901B0D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035F2-AA0A-469C-B158-0270FAA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55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B8AD-F242-4D72-A574-701AECD43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8CD0A-8645-42D2-9590-964C453BC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Inheritance – Derived Classes, Functions in a Hierarchy</a:t>
            </a:r>
          </a:p>
        </p:txBody>
      </p:sp>
    </p:spTree>
    <p:extLst>
      <p:ext uri="{BB962C8B-B14F-4D97-AF65-F5344CB8AC3E}">
        <p14:creationId xmlns:p14="http://schemas.microsoft.com/office/powerpoint/2010/main" val="1543984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525A-828A-4913-B5B1-F29E22C2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C2F33-F301-4650-83F6-48F2355F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87182"/>
            <a:ext cx="7313199" cy="4058751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Effectively we can use those arrows to denote a “</a:t>
            </a:r>
            <a:r>
              <a:rPr lang="en-US" dirty="0">
                <a:solidFill>
                  <a:srgbClr val="92D050"/>
                </a:solidFill>
              </a:rPr>
              <a:t>is a kind of</a:t>
            </a:r>
            <a:r>
              <a:rPr lang="en-US" dirty="0"/>
              <a:t>” relationship between the classes.</a:t>
            </a:r>
          </a:p>
          <a:p>
            <a:pPr lvl="1"/>
            <a:r>
              <a:rPr lang="en-US" dirty="0"/>
              <a:t>A Student is a type of Person</a:t>
            </a:r>
          </a:p>
          <a:p>
            <a:pPr lvl="1"/>
            <a:r>
              <a:rPr lang="en-US" dirty="0"/>
              <a:t>A Teacher is a type of Person</a:t>
            </a:r>
          </a:p>
          <a:p>
            <a:r>
              <a:rPr lang="en-US" dirty="0"/>
              <a:t>In other words, </a:t>
            </a:r>
            <a:r>
              <a:rPr lang="en-US" dirty="0">
                <a:solidFill>
                  <a:srgbClr val="92D050"/>
                </a:solidFill>
              </a:rPr>
              <a:t>the student class derives from person class</a:t>
            </a:r>
            <a:r>
              <a:rPr lang="en-US" dirty="0"/>
              <a:t>.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442B62D-54B4-4D34-AA84-0AE1E3C0B542}"/>
              </a:ext>
            </a:extLst>
          </p:cNvPr>
          <p:cNvSpPr txBox="1">
            <a:spLocks/>
          </p:cNvSpPr>
          <p:nvPr/>
        </p:nvSpPr>
        <p:spPr>
          <a:xfrm>
            <a:off x="8772939" y="2713248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BD4A10B-A73A-4B7B-9078-A876CBD5FF15}"/>
              </a:ext>
            </a:extLst>
          </p:cNvPr>
          <p:cNvSpPr txBox="1">
            <a:spLocks/>
          </p:cNvSpPr>
          <p:nvPr/>
        </p:nvSpPr>
        <p:spPr>
          <a:xfrm>
            <a:off x="8769626" y="3901109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06F147C-14B3-4867-A552-EBDBF2002C58}"/>
              </a:ext>
            </a:extLst>
          </p:cNvPr>
          <p:cNvSpPr txBox="1">
            <a:spLocks/>
          </p:cNvSpPr>
          <p:nvPr/>
        </p:nvSpPr>
        <p:spPr>
          <a:xfrm>
            <a:off x="10303566" y="3901109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Teacher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D535D9-E04D-4C06-9CC8-968E35EC95E3}"/>
              </a:ext>
            </a:extLst>
          </p:cNvPr>
          <p:cNvCxnSpPr>
            <a:stCxn id="13" idx="0"/>
            <a:endCxn id="11" idx="3"/>
          </p:cNvCxnSpPr>
          <p:nvPr/>
        </p:nvCxnSpPr>
        <p:spPr>
          <a:xfrm flipH="1" flipV="1">
            <a:off x="9806609" y="2936878"/>
            <a:ext cx="1013792" cy="96423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1EA893-A353-4885-9183-33BC81C7E179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9286461" y="3160508"/>
            <a:ext cx="3313" cy="74060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3D27AFD-F49C-41BC-981D-E711FF0E5738}"/>
              </a:ext>
            </a:extLst>
          </p:cNvPr>
          <p:cNvSpPr txBox="1"/>
          <p:nvPr/>
        </p:nvSpPr>
        <p:spPr>
          <a:xfrm>
            <a:off x="10391363" y="3059668"/>
            <a:ext cx="13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 kind of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F667F0-A4A8-48A7-AFFD-F6E6B5B9A463}"/>
              </a:ext>
            </a:extLst>
          </p:cNvPr>
          <p:cNvSpPr txBox="1"/>
          <p:nvPr/>
        </p:nvSpPr>
        <p:spPr>
          <a:xfrm>
            <a:off x="7879831" y="3328161"/>
            <a:ext cx="13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 kind of</a:t>
            </a:r>
          </a:p>
        </p:txBody>
      </p:sp>
    </p:spTree>
    <p:extLst>
      <p:ext uri="{BB962C8B-B14F-4D97-AF65-F5344CB8AC3E}">
        <p14:creationId xmlns:p14="http://schemas.microsoft.com/office/powerpoint/2010/main" val="97585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2FDD-9818-471B-A6CD-0B8C0C32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Classes &amp; Base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62AA-CD65-4D09-9198-BF13797B5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395318" cy="4058751"/>
          </a:xfrm>
        </p:spPr>
        <p:txBody>
          <a:bodyPr>
            <a:normAutofit/>
          </a:bodyPr>
          <a:lstStyle/>
          <a:p>
            <a:r>
              <a:rPr lang="en-US" sz="3200" dirty="0"/>
              <a:t>Going into how these relationships will be represented in our code let’s place down the terms </a:t>
            </a:r>
            <a:r>
              <a:rPr lang="en-US" sz="3200" dirty="0">
                <a:solidFill>
                  <a:srgbClr val="92D050"/>
                </a:solidFill>
              </a:rPr>
              <a:t>derived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92D050"/>
                </a:solidFill>
              </a:rPr>
              <a:t>base</a:t>
            </a:r>
            <a:r>
              <a:rPr lang="en-US" sz="3200" dirty="0"/>
              <a:t> for our classes.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E3E9CAD-678B-4F41-8949-D45FD2E79B34}"/>
              </a:ext>
            </a:extLst>
          </p:cNvPr>
          <p:cNvSpPr txBox="1">
            <a:spLocks/>
          </p:cNvSpPr>
          <p:nvPr/>
        </p:nvSpPr>
        <p:spPr>
          <a:xfrm>
            <a:off x="8703260" y="2494587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17D33B9-8FCE-42C1-A82A-B74E6EEF91B9}"/>
              </a:ext>
            </a:extLst>
          </p:cNvPr>
          <p:cNvSpPr txBox="1">
            <a:spLocks/>
          </p:cNvSpPr>
          <p:nvPr/>
        </p:nvSpPr>
        <p:spPr>
          <a:xfrm>
            <a:off x="8699947" y="3682448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60EBB21-635D-44EB-8F5D-53D37CF56B71}"/>
              </a:ext>
            </a:extLst>
          </p:cNvPr>
          <p:cNvSpPr txBox="1">
            <a:spLocks/>
          </p:cNvSpPr>
          <p:nvPr/>
        </p:nvSpPr>
        <p:spPr>
          <a:xfrm>
            <a:off x="10233887" y="3682448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Teacher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491CD8-066D-447D-AE59-CBD66371A0C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9216782" y="2941847"/>
            <a:ext cx="3313" cy="74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BBCFC0-2184-4005-BC2D-3D22CF14E6E5}"/>
              </a:ext>
            </a:extLst>
          </p:cNvPr>
          <p:cNvCxnSpPr>
            <a:stCxn id="9" idx="3"/>
            <a:endCxn id="11" idx="0"/>
          </p:cNvCxnSpPr>
          <p:nvPr/>
        </p:nvCxnSpPr>
        <p:spPr>
          <a:xfrm>
            <a:off x="9736930" y="2718217"/>
            <a:ext cx="1013792" cy="96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89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2FDD-9818-471B-A6CD-0B8C0C32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Classes &amp; Base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62AA-CD65-4D09-9198-BF13797B5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395318" cy="4058751"/>
          </a:xfrm>
        </p:spPr>
        <p:txBody>
          <a:bodyPr>
            <a:normAutofit/>
          </a:bodyPr>
          <a:lstStyle/>
          <a:p>
            <a:r>
              <a:rPr lang="en-US" sz="2400" dirty="0"/>
              <a:t>A base class can be said to be a </a:t>
            </a:r>
            <a:r>
              <a:rPr lang="en-US" sz="2400" dirty="0">
                <a:solidFill>
                  <a:srgbClr val="92D050"/>
                </a:solidFill>
              </a:rPr>
              <a:t>parent</a:t>
            </a:r>
            <a:r>
              <a:rPr lang="en-US" sz="2400" dirty="0"/>
              <a:t> class or a super class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The base will act like our origin from which other classes can spring from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Much like the birth of a child requires an origin which is their parent</a:t>
            </a:r>
          </a:p>
          <a:p>
            <a:pPr lvl="1"/>
            <a:r>
              <a:rPr lang="en-US" sz="2400" dirty="0"/>
              <a:t>It is essentially just a regular class as we have experienced so far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E3E9CAD-678B-4F41-8949-D45FD2E79B34}"/>
              </a:ext>
            </a:extLst>
          </p:cNvPr>
          <p:cNvSpPr txBox="1">
            <a:spLocks/>
          </p:cNvSpPr>
          <p:nvPr/>
        </p:nvSpPr>
        <p:spPr>
          <a:xfrm>
            <a:off x="8703260" y="2494587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17D33B9-8FCE-42C1-A82A-B74E6EEF91B9}"/>
              </a:ext>
            </a:extLst>
          </p:cNvPr>
          <p:cNvSpPr txBox="1">
            <a:spLocks/>
          </p:cNvSpPr>
          <p:nvPr/>
        </p:nvSpPr>
        <p:spPr>
          <a:xfrm>
            <a:off x="8699947" y="3682448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60EBB21-635D-44EB-8F5D-53D37CF56B71}"/>
              </a:ext>
            </a:extLst>
          </p:cNvPr>
          <p:cNvSpPr txBox="1">
            <a:spLocks/>
          </p:cNvSpPr>
          <p:nvPr/>
        </p:nvSpPr>
        <p:spPr>
          <a:xfrm>
            <a:off x="10233887" y="3682448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Teacher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491CD8-066D-447D-AE59-CBD66371A0C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9216782" y="2941847"/>
            <a:ext cx="3313" cy="74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BBCFC0-2184-4005-BC2D-3D22CF14E6E5}"/>
              </a:ext>
            </a:extLst>
          </p:cNvPr>
          <p:cNvCxnSpPr>
            <a:stCxn id="9" idx="3"/>
            <a:endCxn id="11" idx="0"/>
          </p:cNvCxnSpPr>
          <p:nvPr/>
        </p:nvCxnSpPr>
        <p:spPr>
          <a:xfrm>
            <a:off x="9736930" y="2718217"/>
            <a:ext cx="1013792" cy="96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CE3482-790E-43B1-BDEB-656597640B36}"/>
              </a:ext>
            </a:extLst>
          </p:cNvPr>
          <p:cNvSpPr txBox="1"/>
          <p:nvPr/>
        </p:nvSpPr>
        <p:spPr>
          <a:xfrm>
            <a:off x="8699947" y="1967948"/>
            <a:ext cx="112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227441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2FDD-9818-471B-A6CD-0B8C0C32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Classes &amp; Base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62AA-CD65-4D09-9198-BF13797B5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8057927" cy="4058751"/>
          </a:xfrm>
        </p:spPr>
        <p:txBody>
          <a:bodyPr>
            <a:normAutofit/>
          </a:bodyPr>
          <a:lstStyle/>
          <a:p>
            <a:r>
              <a:rPr lang="en-US" sz="2800" dirty="0"/>
              <a:t>A derived class can be said to be a </a:t>
            </a:r>
            <a:r>
              <a:rPr lang="en-US" sz="2800" dirty="0">
                <a:solidFill>
                  <a:srgbClr val="92D050"/>
                </a:solidFill>
              </a:rPr>
              <a:t>child</a:t>
            </a:r>
            <a:r>
              <a:rPr lang="en-US" sz="2800" dirty="0"/>
              <a:t> class or a sub class</a:t>
            </a:r>
          </a:p>
          <a:p>
            <a:pPr lvl="1"/>
            <a:r>
              <a:rPr lang="en-US" sz="2800" dirty="0"/>
              <a:t>The derived will use the base class as a starting point to build themselves</a:t>
            </a:r>
          </a:p>
          <a:p>
            <a:pPr lvl="1"/>
            <a:r>
              <a:rPr lang="en-US" sz="2800" dirty="0"/>
              <a:t>In other words anything in the base class will be inherited by the child (much like DNA, or physical traits)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5006E-9628-4412-9B7A-728ACF296C5F}"/>
              </a:ext>
            </a:extLst>
          </p:cNvPr>
          <p:cNvSpPr txBox="1">
            <a:spLocks/>
          </p:cNvSpPr>
          <p:nvPr/>
        </p:nvSpPr>
        <p:spPr>
          <a:xfrm>
            <a:off x="9220095" y="2633735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7269EB0-023F-4E42-9226-D48DF3EE00E8}"/>
              </a:ext>
            </a:extLst>
          </p:cNvPr>
          <p:cNvSpPr txBox="1">
            <a:spLocks/>
          </p:cNvSpPr>
          <p:nvPr/>
        </p:nvSpPr>
        <p:spPr>
          <a:xfrm>
            <a:off x="9216782" y="3821596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EBDC4BE-D562-4D9E-B719-6843E6C4CDE3}"/>
              </a:ext>
            </a:extLst>
          </p:cNvPr>
          <p:cNvSpPr txBox="1">
            <a:spLocks/>
          </p:cNvSpPr>
          <p:nvPr/>
        </p:nvSpPr>
        <p:spPr>
          <a:xfrm>
            <a:off x="10750722" y="3821596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Teacher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4FCEF7-9980-4221-BF89-2AB401B6264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9733617" y="3080995"/>
            <a:ext cx="3313" cy="74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872E2B-ED79-4607-B029-9E02DCB9DFB0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10253765" y="2857365"/>
            <a:ext cx="1013792" cy="96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65AF93-50B7-4EBE-ADF1-5DCB8E7B9988}"/>
              </a:ext>
            </a:extLst>
          </p:cNvPr>
          <p:cNvSpPr txBox="1"/>
          <p:nvPr/>
        </p:nvSpPr>
        <p:spPr>
          <a:xfrm>
            <a:off x="9168690" y="4377531"/>
            <a:ext cx="112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44E3F-F3E6-434A-B2D8-27F2317DBAF4}"/>
              </a:ext>
            </a:extLst>
          </p:cNvPr>
          <p:cNvSpPr txBox="1"/>
          <p:nvPr/>
        </p:nvSpPr>
        <p:spPr>
          <a:xfrm>
            <a:off x="10760661" y="4377531"/>
            <a:ext cx="112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584224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170F-2BB3-4338-BA15-5D931AA8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7538D-9CED-4C7B-800C-5875F4B1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 mentioned previously, a derived class takes in all the attributes of its parent class and builds on top that. When speaking of all the attributes, this means </a:t>
            </a:r>
            <a:r>
              <a:rPr lang="en-US" sz="2800" dirty="0">
                <a:solidFill>
                  <a:srgbClr val="92D050"/>
                </a:solidFill>
              </a:rPr>
              <a:t>all the data members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92D050"/>
                </a:solidFill>
              </a:rPr>
              <a:t>all the member functions </a:t>
            </a:r>
            <a:r>
              <a:rPr lang="en-US" sz="2800" dirty="0">
                <a:solidFill>
                  <a:srgbClr val="FFFF00"/>
                </a:solidFill>
              </a:rPr>
              <a:t>(NOT including the specials ones </a:t>
            </a:r>
            <a:r>
              <a:rPr lang="en-US" sz="2800" dirty="0" err="1">
                <a:solidFill>
                  <a:srgbClr val="FFFF00"/>
                </a:solidFill>
              </a:rPr>
              <a:t>ie</a:t>
            </a:r>
            <a:r>
              <a:rPr lang="en-US" sz="2800" dirty="0">
                <a:solidFill>
                  <a:srgbClr val="FFFF00"/>
                </a:solidFill>
              </a:rPr>
              <a:t> constructors, destructors…)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4959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170F-2BB3-4338-BA15-5D931AA8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7538D-9CED-4C7B-800C-5875F4B1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syntax to define a class as a derived class is as follows:</a:t>
            </a:r>
          </a:p>
          <a:p>
            <a:pPr marL="450000" lvl="1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Derived 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FF00"/>
                </a:solidFill>
              </a:rPr>
              <a:t>access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Base</a:t>
            </a:r>
            <a:r>
              <a:rPr lang="en-US" sz="2400" dirty="0"/>
              <a:t> { … }</a:t>
            </a:r>
          </a:p>
          <a:p>
            <a:pPr marL="450000" lvl="1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playdoh 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FF00"/>
                </a:solidFill>
              </a:rPr>
              <a:t>public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compound</a:t>
            </a:r>
            <a:r>
              <a:rPr lang="en-US" sz="2400" dirty="0"/>
              <a:t> { … }</a:t>
            </a:r>
          </a:p>
          <a:p>
            <a:pPr marL="450000" lvl="1" indent="0">
              <a:buNone/>
            </a:pPr>
            <a:endParaRPr lang="en-US" sz="2400" dirty="0"/>
          </a:p>
          <a:p>
            <a:r>
              <a:rPr lang="en-US" dirty="0"/>
              <a:t>In this case the </a:t>
            </a:r>
            <a:r>
              <a:rPr lang="en-US" dirty="0">
                <a:solidFill>
                  <a:schemeClr val="accent1"/>
                </a:solidFill>
              </a:rPr>
              <a:t>Derived</a:t>
            </a:r>
            <a:r>
              <a:rPr lang="en-US" dirty="0"/>
              <a:t> is the name of the derived class, the </a:t>
            </a:r>
            <a:r>
              <a:rPr lang="en-US" dirty="0">
                <a:solidFill>
                  <a:srgbClr val="FFFF00"/>
                </a:solidFill>
              </a:rPr>
              <a:t>access</a:t>
            </a:r>
            <a:r>
              <a:rPr lang="en-US" dirty="0"/>
              <a:t> is the access level permitted to the derived class from the base (</a:t>
            </a:r>
            <a:r>
              <a:rPr lang="en-US" dirty="0" err="1"/>
              <a:t>eg</a:t>
            </a:r>
            <a:r>
              <a:rPr lang="en-US" dirty="0"/>
              <a:t> can the derived class access the base’s private members?). </a:t>
            </a:r>
            <a:r>
              <a:rPr lang="en-US" dirty="0">
                <a:solidFill>
                  <a:schemeClr val="accent3"/>
                </a:solidFill>
              </a:rPr>
              <a:t>Typically access is stated to be </a:t>
            </a:r>
            <a:r>
              <a:rPr lang="en-US" dirty="0">
                <a:solidFill>
                  <a:srgbClr val="FFFF00"/>
                </a:solidFill>
              </a:rPr>
              <a:t>public</a:t>
            </a:r>
            <a:r>
              <a:rPr lang="en-US" dirty="0">
                <a:solidFill>
                  <a:schemeClr val="accent3"/>
                </a:solidFill>
              </a:rPr>
              <a:t> but by default it is </a:t>
            </a:r>
            <a:r>
              <a:rPr lang="en-US" dirty="0">
                <a:solidFill>
                  <a:srgbClr val="FFFF00"/>
                </a:solidFill>
              </a:rPr>
              <a:t>private</a:t>
            </a:r>
            <a:r>
              <a:rPr lang="en-US" dirty="0"/>
              <a:t>. Lastly the </a:t>
            </a:r>
            <a:r>
              <a:rPr lang="en-US" dirty="0">
                <a:solidFill>
                  <a:srgbClr val="92D050"/>
                </a:solidFill>
              </a:rPr>
              <a:t>Base</a:t>
            </a:r>
            <a:r>
              <a:rPr lang="en-US" dirty="0"/>
              <a:t> is the name of the base class.</a:t>
            </a:r>
          </a:p>
        </p:txBody>
      </p:sp>
    </p:spTree>
    <p:extLst>
      <p:ext uri="{BB962C8B-B14F-4D97-AF65-F5344CB8AC3E}">
        <p14:creationId xmlns:p14="http://schemas.microsoft.com/office/powerpoint/2010/main" val="378244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66983-E61C-402B-A309-E1F6672C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+ Playdoh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A35DD-264B-4CF3-8081-5596C29E7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3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C074CF-FF57-4814-801E-611AF334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6F6C6E-130A-4122-BA84-E76DFCC0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There are three access levels present for use in C++, you already know two of them:</a:t>
            </a:r>
          </a:p>
          <a:p>
            <a:pPr lvl="1"/>
            <a:r>
              <a:rPr lang="en-US" sz="2800" dirty="0">
                <a:solidFill>
                  <a:srgbClr val="92D050"/>
                </a:solidFill>
              </a:rPr>
              <a:t>Public</a:t>
            </a:r>
            <a:r>
              <a:rPr lang="en-US" sz="2800" dirty="0"/>
              <a:t> – Essentially everyone can access  this from anywhere.</a:t>
            </a:r>
          </a:p>
          <a:p>
            <a:pPr lvl="1"/>
            <a:r>
              <a:rPr lang="en-US" sz="2800" dirty="0">
                <a:solidFill>
                  <a:srgbClr val="92D050"/>
                </a:solidFill>
              </a:rPr>
              <a:t>Private</a:t>
            </a:r>
            <a:r>
              <a:rPr lang="en-US" sz="2800" dirty="0"/>
              <a:t> – Can only access from within a class or its members.</a:t>
            </a:r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6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C074CF-FF57-4814-801E-611AF334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6F6C6E-130A-4122-BA84-E76DFCC0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third is </a:t>
            </a:r>
            <a:r>
              <a:rPr lang="en-US" sz="2800" dirty="0">
                <a:solidFill>
                  <a:srgbClr val="FFFF00"/>
                </a:solidFill>
              </a:rPr>
              <a:t>protected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This level of access specifies that </a:t>
            </a:r>
            <a:r>
              <a:rPr lang="en-US" sz="2800" dirty="0">
                <a:solidFill>
                  <a:schemeClr val="accent1"/>
                </a:solidFill>
              </a:rPr>
              <a:t>only members of a derived class (and the class itself)</a:t>
            </a:r>
            <a:r>
              <a:rPr lang="en-US" sz="2800" dirty="0"/>
              <a:t> can access this member</a:t>
            </a:r>
          </a:p>
          <a:p>
            <a:pPr lvl="1"/>
            <a:r>
              <a:rPr lang="en-US" sz="2800" dirty="0"/>
              <a:t>Protected access should be </a:t>
            </a:r>
            <a:r>
              <a:rPr lang="en-US" sz="2800" dirty="0">
                <a:solidFill>
                  <a:srgbClr val="FFFF00"/>
                </a:solidFill>
              </a:rPr>
              <a:t>limited to member functions </a:t>
            </a:r>
            <a:r>
              <a:rPr lang="en-US" sz="2800" dirty="0"/>
              <a:t>only (a </a:t>
            </a:r>
            <a:r>
              <a:rPr lang="en-US" sz="2800" dirty="0">
                <a:solidFill>
                  <a:srgbClr val="FFFF00"/>
                </a:solidFill>
              </a:rPr>
              <a:t>query</a:t>
            </a:r>
            <a:r>
              <a:rPr lang="en-US" sz="2800" dirty="0"/>
              <a:t> perhaps)</a:t>
            </a:r>
          </a:p>
        </p:txBody>
      </p:sp>
    </p:spTree>
    <p:extLst>
      <p:ext uri="{BB962C8B-B14F-4D97-AF65-F5344CB8AC3E}">
        <p14:creationId xmlns:p14="http://schemas.microsoft.com/office/powerpoint/2010/main" val="1338742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C074CF-FF57-4814-801E-611AF334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6F6C6E-130A-4122-BA84-E76DFCC0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FFFF00"/>
                </a:solidFill>
              </a:rPr>
              <a:t>Giving protected access to a data member is not advised as this can allow for unwarranted access to what would be our private data from the base class. </a:t>
            </a:r>
            <a:r>
              <a:rPr lang="en-US" sz="2600" dirty="0">
                <a:solidFill>
                  <a:srgbClr val="92D050"/>
                </a:solidFill>
              </a:rPr>
              <a:t>We should continue to access private members through member functions (perhaps protected ones)</a:t>
            </a:r>
            <a:endParaRPr lang="en-US" sz="2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66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68C6-5F8F-4BEE-A77A-5283F62D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001F-B822-463A-BF04-C24061B9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8-1</a:t>
            </a:r>
          </a:p>
          <a:p>
            <a:pPr lvl="1"/>
            <a:r>
              <a:rPr lang="en-US" sz="2000" dirty="0"/>
              <a:t>Hierarchy</a:t>
            </a:r>
          </a:p>
          <a:p>
            <a:pPr lvl="1"/>
            <a:r>
              <a:rPr lang="en-US" sz="2000" dirty="0"/>
              <a:t>Relationship</a:t>
            </a:r>
          </a:p>
          <a:p>
            <a:pPr lvl="1"/>
            <a:r>
              <a:rPr lang="en-US" sz="2000" dirty="0"/>
              <a:t>Derived Classes &amp; Base Classes</a:t>
            </a:r>
          </a:p>
          <a:p>
            <a:pPr lvl="1"/>
            <a:r>
              <a:rPr lang="en-US" sz="2000" dirty="0"/>
              <a:t>Access Levels</a:t>
            </a:r>
          </a:p>
          <a:p>
            <a:r>
              <a:rPr lang="en-US" dirty="0"/>
              <a:t>Week 8-2</a:t>
            </a:r>
          </a:p>
          <a:p>
            <a:pPr lvl="1"/>
            <a:r>
              <a:rPr lang="en-US" sz="2000" dirty="0"/>
              <a:t>Functions in a Hierarchy</a:t>
            </a:r>
          </a:p>
          <a:p>
            <a:pPr lvl="2"/>
            <a:r>
              <a:rPr lang="en-US" sz="2000" dirty="0"/>
              <a:t>Shadowing</a:t>
            </a:r>
          </a:p>
          <a:p>
            <a:pPr lvl="1"/>
            <a:r>
              <a:rPr lang="en-US" sz="2000" dirty="0"/>
              <a:t>Constructors and Destructors</a:t>
            </a:r>
          </a:p>
        </p:txBody>
      </p:sp>
    </p:spTree>
    <p:extLst>
      <p:ext uri="{BB962C8B-B14F-4D97-AF65-F5344CB8AC3E}">
        <p14:creationId xmlns:p14="http://schemas.microsoft.com/office/powerpoint/2010/main" val="3344339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B26E5D-8238-4C5A-908D-E1B50435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8-2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2CB85-982A-42E3-B665-3B4F46823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in a Hierarchy</a:t>
            </a:r>
          </a:p>
        </p:txBody>
      </p:sp>
    </p:spTree>
    <p:extLst>
      <p:ext uri="{BB962C8B-B14F-4D97-AF65-F5344CB8AC3E}">
        <p14:creationId xmlns:p14="http://schemas.microsoft.com/office/powerpoint/2010/main" val="3518448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631D9A-B5BA-4246-AEFA-8BDE02A8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Hierarchy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40C40A-41B4-4DE4-AD00-5EEF77161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Perhaps already noted from the </a:t>
            </a:r>
            <a:r>
              <a:rPr lang="en-US" sz="2400" dirty="0">
                <a:solidFill>
                  <a:srgbClr val="FFFF00"/>
                </a:solidFill>
              </a:rPr>
              <a:t>compound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base</a:t>
            </a:r>
            <a:r>
              <a:rPr lang="en-US" sz="2400" dirty="0"/>
              <a:t> class + </a:t>
            </a:r>
            <a:r>
              <a:rPr lang="en-US" sz="2400" dirty="0">
                <a:solidFill>
                  <a:srgbClr val="FFFF00"/>
                </a:solidFill>
              </a:rPr>
              <a:t>playdoh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derived</a:t>
            </a:r>
            <a:r>
              <a:rPr lang="en-US" sz="2400" dirty="0"/>
              <a:t> class example, we encountered functions in both our base class and the derived class</a:t>
            </a:r>
          </a:p>
          <a:p>
            <a:r>
              <a:rPr lang="en-US" sz="2400" dirty="0">
                <a:solidFill>
                  <a:srgbClr val="FFFF00"/>
                </a:solidFill>
              </a:rPr>
              <a:t>The functions present in our base class were inherited to the derived class which could make use of them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70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631D9A-B5BA-4246-AEFA-8BDE02A8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Hierarchy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40C40A-41B4-4DE4-AD00-5EEF77161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Note that we had a </a:t>
            </a:r>
            <a:r>
              <a:rPr lang="en-US" sz="2800" dirty="0">
                <a:solidFill>
                  <a:srgbClr val="00B0F0"/>
                </a:solidFill>
              </a:rPr>
              <a:t>display</a:t>
            </a:r>
            <a:r>
              <a:rPr lang="en-US" sz="2800" dirty="0"/>
              <a:t> function in both classes with the exact same identifier.</a:t>
            </a:r>
          </a:p>
          <a:p>
            <a:r>
              <a:rPr lang="en-US" sz="2800" dirty="0"/>
              <a:t>When we called </a:t>
            </a:r>
            <a:r>
              <a:rPr lang="en-US" sz="2800" dirty="0" err="1"/>
              <a:t>p.</a:t>
            </a:r>
            <a:r>
              <a:rPr lang="en-US" sz="2800" dirty="0" err="1">
                <a:solidFill>
                  <a:srgbClr val="00B0F0"/>
                </a:solidFill>
              </a:rPr>
              <a:t>display</a:t>
            </a:r>
            <a:r>
              <a:rPr lang="en-US" sz="2800" dirty="0"/>
              <a:t>(); which display function was called?</a:t>
            </a:r>
          </a:p>
          <a:p>
            <a:pPr lvl="1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Was it the playdoh display or the compound display?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Was it the base display or the derived display function?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15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7DFA-CB96-46CC-9DCD-C4590FF0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Hierarchy - </a:t>
            </a:r>
            <a:r>
              <a:rPr lang="en-US" dirty="0">
                <a:solidFill>
                  <a:srgbClr val="92D050"/>
                </a:solidFill>
              </a:rPr>
              <a:t>Shadowing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D3142-FC57-48EB-AC90-073D61502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answer to that previous question was the </a:t>
            </a:r>
            <a:r>
              <a:rPr lang="en-US" sz="3200" dirty="0">
                <a:solidFill>
                  <a:srgbClr val="FFFF00"/>
                </a:solidFill>
              </a:rPr>
              <a:t>derived</a:t>
            </a:r>
            <a:r>
              <a:rPr lang="en-US" sz="3200" dirty="0"/>
              <a:t> class’ display function was called.</a:t>
            </a:r>
          </a:p>
          <a:p>
            <a:r>
              <a:rPr lang="en-US" sz="3200" dirty="0"/>
              <a:t>This act wherein the </a:t>
            </a:r>
            <a:r>
              <a:rPr lang="en-US" sz="3200" dirty="0">
                <a:solidFill>
                  <a:srgbClr val="FFFF00"/>
                </a:solidFill>
              </a:rPr>
              <a:t>derived function masks the base function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FF00"/>
                </a:solidFill>
              </a:rPr>
              <a:t>of the same name </a:t>
            </a:r>
            <a:r>
              <a:rPr lang="en-US" sz="3200" dirty="0"/>
              <a:t>is called </a:t>
            </a:r>
            <a:r>
              <a:rPr lang="en-US" sz="3200" dirty="0">
                <a:solidFill>
                  <a:srgbClr val="92D050"/>
                </a:solidFill>
              </a:rPr>
              <a:t>shadowing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7508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7DFA-CB96-46CC-9DCD-C4590FF0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Hierarchy - </a:t>
            </a:r>
            <a:r>
              <a:rPr lang="en-US" dirty="0">
                <a:solidFill>
                  <a:srgbClr val="92D050"/>
                </a:solidFill>
              </a:rPr>
              <a:t>Shadowing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D3142-FC57-48EB-AC90-073D61502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/>
              <a:t>Eventually we’ll learn what controls this mechanism in the weeks to come but for now consider that when a class in a hierarchy makes a call to a function that exists throughout that hierarchy the ‘</a:t>
            </a:r>
            <a:r>
              <a:rPr lang="en-US" sz="2300" dirty="0">
                <a:solidFill>
                  <a:srgbClr val="FFFF00"/>
                </a:solidFill>
              </a:rPr>
              <a:t>most derived one</a:t>
            </a:r>
            <a:r>
              <a:rPr lang="en-US" sz="2300" dirty="0"/>
              <a:t>’ that matches will be called.</a:t>
            </a:r>
          </a:p>
          <a:p>
            <a:r>
              <a:rPr lang="en-US" sz="2300" dirty="0" err="1">
                <a:solidFill>
                  <a:srgbClr val="FFFF00"/>
                </a:solidFill>
              </a:rPr>
              <a:t>Eg</a:t>
            </a:r>
            <a:r>
              <a:rPr lang="en-US" sz="2300" dirty="0">
                <a:solidFill>
                  <a:srgbClr val="FFFF00"/>
                </a:solidFill>
              </a:rPr>
              <a:t> a playdoh object calling display will default to the playdoh definition of display rather than the compound version</a:t>
            </a:r>
          </a:p>
        </p:txBody>
      </p:sp>
    </p:spTree>
    <p:extLst>
      <p:ext uri="{BB962C8B-B14F-4D97-AF65-F5344CB8AC3E}">
        <p14:creationId xmlns:p14="http://schemas.microsoft.com/office/powerpoint/2010/main" val="2751159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A35F-98DD-406A-BF01-866EB41C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Hierarchy - </a:t>
            </a:r>
            <a:r>
              <a:rPr lang="en-US" dirty="0">
                <a:solidFill>
                  <a:srgbClr val="92D050"/>
                </a:solidFill>
              </a:rPr>
              <a:t>Shadowing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B115-BBA9-47F2-A700-295434663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We can choose to manually access a particular member function from our hierarchy with the use of the </a:t>
            </a:r>
            <a:r>
              <a:rPr lang="en-US" sz="2400" dirty="0">
                <a:solidFill>
                  <a:schemeClr val="accent5"/>
                </a:solidFill>
              </a:rPr>
              <a:t>scope resolution operator </a:t>
            </a:r>
            <a:r>
              <a:rPr lang="en-US" sz="2400" dirty="0">
                <a:solidFill>
                  <a:srgbClr val="FFFF00"/>
                </a:solidFill>
              </a:rPr>
              <a:t>:: (double colon)</a:t>
            </a:r>
          </a:p>
          <a:p>
            <a:r>
              <a:rPr lang="en-US" sz="2400" dirty="0"/>
              <a:t>The syntax looks similar to when we are specifying the scope/domain of a member function of class’s definition:</a:t>
            </a:r>
          </a:p>
          <a:p>
            <a:pPr lvl="1"/>
            <a:r>
              <a:rPr lang="en-US" sz="2400" dirty="0">
                <a:solidFill>
                  <a:srgbClr val="92D050"/>
                </a:solidFill>
              </a:rPr>
              <a:t>Base</a:t>
            </a:r>
            <a:r>
              <a:rPr lang="en-US" sz="2400" dirty="0">
                <a:solidFill>
                  <a:srgbClr val="FFFF00"/>
                </a:solidFill>
              </a:rPr>
              <a:t>::</a:t>
            </a:r>
            <a:r>
              <a:rPr lang="en-US" sz="2400" dirty="0">
                <a:solidFill>
                  <a:srgbClr val="00B0F0"/>
                </a:solidFill>
              </a:rPr>
              <a:t>identifier</a:t>
            </a:r>
            <a:r>
              <a:rPr lang="en-US" sz="2400" dirty="0"/>
              <a:t>(arguments)</a:t>
            </a:r>
          </a:p>
          <a:p>
            <a:pPr lvl="1"/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compound</a:t>
            </a:r>
            <a:r>
              <a:rPr lang="en-US" sz="2400" dirty="0">
                <a:solidFill>
                  <a:srgbClr val="FFFF00"/>
                </a:solidFill>
              </a:rPr>
              <a:t>::</a:t>
            </a:r>
            <a:r>
              <a:rPr lang="en-US" sz="2400" dirty="0">
                <a:solidFill>
                  <a:srgbClr val="00B0F0"/>
                </a:solidFill>
              </a:rPr>
              <a:t>display</a:t>
            </a:r>
            <a:r>
              <a:rPr lang="en-US" sz="2400" dirty="0"/>
              <a:t>() – This will explicitly call the compound version of display</a:t>
            </a:r>
          </a:p>
        </p:txBody>
      </p:sp>
    </p:spTree>
    <p:extLst>
      <p:ext uri="{BB962C8B-B14F-4D97-AF65-F5344CB8AC3E}">
        <p14:creationId xmlns:p14="http://schemas.microsoft.com/office/powerpoint/2010/main" val="1050914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6D90-BDB4-48B0-AA75-2FD1432F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5324-5F63-4CA1-A07F-8CA87190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A derived class doesn’t inherit the base class constructor by default</a:t>
            </a:r>
          </a:p>
          <a:p>
            <a:r>
              <a:rPr lang="en-US" sz="2800" dirty="0"/>
              <a:t>If we don’t define a constructor in our derived class as per normal </a:t>
            </a:r>
            <a:r>
              <a:rPr lang="en-US" sz="2800" dirty="0">
                <a:solidFill>
                  <a:srgbClr val="92D050"/>
                </a:solidFill>
              </a:rPr>
              <a:t>the compiler inserts an empty default for us</a:t>
            </a:r>
          </a:p>
        </p:txBody>
      </p:sp>
    </p:spTree>
    <p:extLst>
      <p:ext uri="{BB962C8B-B14F-4D97-AF65-F5344CB8AC3E}">
        <p14:creationId xmlns:p14="http://schemas.microsoft.com/office/powerpoint/2010/main" val="1110599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6D90-BDB4-48B0-AA75-2FD1432F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5324-5F63-4CA1-A07F-8CA87190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/>
                </a:solidFill>
              </a:rPr>
              <a:t>So then what occurs for our playdoh object when it goes through construction</a:t>
            </a:r>
            <a:r>
              <a:rPr lang="en-US" sz="2800" dirty="0"/>
              <a:t>? </a:t>
            </a:r>
            <a:r>
              <a:rPr lang="en-US" sz="2800" dirty="0">
                <a:solidFill>
                  <a:srgbClr val="FFFF00"/>
                </a:solidFill>
              </a:rPr>
              <a:t>One part of its data is derived from the base compound class</a:t>
            </a:r>
            <a:r>
              <a:rPr lang="en-US" sz="2800" dirty="0"/>
              <a:t> (the weight) </a:t>
            </a:r>
          </a:p>
          <a:p>
            <a:r>
              <a:rPr lang="en-US" sz="2800" dirty="0"/>
              <a:t>The sequence will be reminiscent to our previous stint with the creation of objects</a:t>
            </a:r>
          </a:p>
        </p:txBody>
      </p:sp>
    </p:spTree>
    <p:extLst>
      <p:ext uri="{BB962C8B-B14F-4D97-AF65-F5344CB8AC3E}">
        <p14:creationId xmlns:p14="http://schemas.microsoft.com/office/powerpoint/2010/main" val="703674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BF9E-E1C2-4259-B96E-A495A6CB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270D30-DCCC-4E22-99CF-B85C5E56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Broken down into to phases and using our </a:t>
            </a:r>
            <a:r>
              <a:rPr lang="en-US" sz="2400" dirty="0">
                <a:solidFill>
                  <a:srgbClr val="FFFF00"/>
                </a:solidFill>
              </a:rPr>
              <a:t>compound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92D050"/>
                </a:solidFill>
              </a:rPr>
              <a:t>playdoh</a:t>
            </a:r>
            <a:r>
              <a:rPr lang="en-US" sz="2400" dirty="0"/>
              <a:t> example:</a:t>
            </a:r>
          </a:p>
          <a:p>
            <a:pPr lvl="1"/>
            <a:r>
              <a:rPr lang="en-US" sz="2400" dirty="0"/>
              <a:t>1. The base class portion of the derived class is created first</a:t>
            </a:r>
          </a:p>
          <a:p>
            <a:pPr lvl="2"/>
            <a:r>
              <a:rPr lang="en-US" sz="2400" dirty="0"/>
              <a:t>Allocate </a:t>
            </a:r>
            <a:r>
              <a:rPr lang="en-US" sz="2400" dirty="0">
                <a:solidFill>
                  <a:srgbClr val="00B050"/>
                </a:solidFill>
              </a:rPr>
              <a:t>memory</a:t>
            </a:r>
            <a:r>
              <a:rPr lang="en-US" sz="2400" dirty="0"/>
              <a:t> for the </a:t>
            </a:r>
            <a:r>
              <a:rPr lang="en-US" sz="2400" dirty="0">
                <a:solidFill>
                  <a:srgbClr val="FFFF00"/>
                </a:solidFill>
              </a:rPr>
              <a:t>compound</a:t>
            </a:r>
            <a:r>
              <a:rPr lang="en-US" sz="2400" dirty="0"/>
              <a:t> portion of the playdoh object</a:t>
            </a:r>
          </a:p>
          <a:p>
            <a:pPr lvl="2"/>
            <a:r>
              <a:rPr lang="en-US" sz="2400" dirty="0"/>
              <a:t>Execute the base class’ (</a:t>
            </a:r>
            <a:r>
              <a:rPr lang="en-US" sz="2400" dirty="0">
                <a:solidFill>
                  <a:srgbClr val="FFFF00"/>
                </a:solidFill>
              </a:rPr>
              <a:t>compound</a:t>
            </a:r>
            <a:r>
              <a:rPr lang="en-US" sz="2400" dirty="0"/>
              <a:t>) </a:t>
            </a:r>
            <a:r>
              <a:rPr lang="en-US" sz="2400" dirty="0">
                <a:solidFill>
                  <a:schemeClr val="accent5"/>
                </a:solidFill>
              </a:rPr>
              <a:t>constructor</a:t>
            </a:r>
          </a:p>
          <a:p>
            <a:pPr lvl="1"/>
            <a:r>
              <a:rPr lang="en-US" sz="2400" dirty="0"/>
              <a:t>2. The derived portion is then constructed</a:t>
            </a:r>
          </a:p>
          <a:p>
            <a:pPr lvl="2"/>
            <a:r>
              <a:rPr lang="en-US" sz="2400" dirty="0"/>
              <a:t>Allocate </a:t>
            </a:r>
            <a:r>
              <a:rPr lang="en-US" sz="2400" dirty="0">
                <a:solidFill>
                  <a:srgbClr val="00B050"/>
                </a:solidFill>
              </a:rPr>
              <a:t>memory</a:t>
            </a:r>
            <a:r>
              <a:rPr lang="en-US" sz="2400" dirty="0"/>
              <a:t> for the </a:t>
            </a:r>
            <a:r>
              <a:rPr lang="en-US" sz="2400" dirty="0">
                <a:solidFill>
                  <a:srgbClr val="92D050"/>
                </a:solidFill>
              </a:rPr>
              <a:t>playdoh</a:t>
            </a:r>
            <a:r>
              <a:rPr lang="en-US" sz="2400" dirty="0"/>
              <a:t> portion of the </a:t>
            </a:r>
            <a:r>
              <a:rPr lang="en-US" sz="2400" dirty="0">
                <a:solidFill>
                  <a:srgbClr val="92D050"/>
                </a:solidFill>
              </a:rPr>
              <a:t>playdoh</a:t>
            </a:r>
            <a:r>
              <a:rPr lang="en-US" sz="2400" dirty="0"/>
              <a:t> object</a:t>
            </a:r>
          </a:p>
          <a:p>
            <a:pPr lvl="2"/>
            <a:r>
              <a:rPr lang="en-US" sz="2400" dirty="0"/>
              <a:t>Execute the derived class’ (</a:t>
            </a:r>
            <a:r>
              <a:rPr lang="en-US" sz="2400" dirty="0">
                <a:solidFill>
                  <a:srgbClr val="92D050"/>
                </a:solidFill>
              </a:rPr>
              <a:t>playdoh</a:t>
            </a:r>
            <a:r>
              <a:rPr lang="en-US" sz="2400" dirty="0"/>
              <a:t>) </a:t>
            </a:r>
            <a:r>
              <a:rPr lang="en-US" sz="2400" dirty="0">
                <a:solidFill>
                  <a:schemeClr val="accent5"/>
                </a:solidFill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984527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BF9E-E1C2-4259-B96E-A495A6CB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270D30-DCCC-4E22-99CF-B85C5E56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57" y="3245967"/>
            <a:ext cx="2286605" cy="451254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marL="36900" indent="0" algn="ctr">
              <a:buNone/>
            </a:pPr>
            <a:r>
              <a:rPr lang="en-US" dirty="0"/>
              <a:t>Compound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7A7A6BD-D73D-4059-B253-26DA61A5E24A}"/>
              </a:ext>
            </a:extLst>
          </p:cNvPr>
          <p:cNvSpPr txBox="1">
            <a:spLocks/>
          </p:cNvSpPr>
          <p:nvPr/>
        </p:nvSpPr>
        <p:spPr>
          <a:xfrm>
            <a:off x="3415248" y="3238160"/>
            <a:ext cx="2286605" cy="109729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Compound</a:t>
            </a:r>
          </a:p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weight =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4E4AF-AD28-4197-96DC-B2F91AF866D7}"/>
              </a:ext>
            </a:extLst>
          </p:cNvPr>
          <p:cNvSpPr txBox="1"/>
          <p:nvPr/>
        </p:nvSpPr>
        <p:spPr>
          <a:xfrm>
            <a:off x="665316" y="2050080"/>
            <a:ext cx="228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Allocate memory for compound portion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4226B-5A93-4E90-AB3F-F0CBECBBC38F}"/>
              </a:ext>
            </a:extLst>
          </p:cNvPr>
          <p:cNvSpPr txBox="1"/>
          <p:nvPr/>
        </p:nvSpPr>
        <p:spPr>
          <a:xfrm>
            <a:off x="3431707" y="2024042"/>
            <a:ext cx="2286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the compound default </a:t>
            </a:r>
            <a:r>
              <a:rPr lang="en-US" dirty="0" err="1"/>
              <a:t>constr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61FD2DD-4C10-4012-BACF-D32EDF808C9D}"/>
              </a:ext>
            </a:extLst>
          </p:cNvPr>
          <p:cNvSpPr txBox="1">
            <a:spLocks/>
          </p:cNvSpPr>
          <p:nvPr/>
        </p:nvSpPr>
        <p:spPr>
          <a:xfrm>
            <a:off x="6198099" y="3238160"/>
            <a:ext cx="2286605" cy="109729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Compound</a:t>
            </a:r>
          </a:p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weight 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AAAC0-6E83-4B7C-A8BA-395F71517416}"/>
              </a:ext>
            </a:extLst>
          </p:cNvPr>
          <p:cNvSpPr txBox="1"/>
          <p:nvPr/>
        </p:nvSpPr>
        <p:spPr>
          <a:xfrm>
            <a:off x="6198099" y="4351327"/>
            <a:ext cx="228660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Playdoh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331F65-6879-440C-A7E1-10816A0AC4F2}"/>
              </a:ext>
            </a:extLst>
          </p:cNvPr>
          <p:cNvSpPr txBox="1"/>
          <p:nvPr/>
        </p:nvSpPr>
        <p:spPr>
          <a:xfrm>
            <a:off x="6198098" y="2115399"/>
            <a:ext cx="228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Allocate memory for playdoh portion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4667235-4EBC-40E1-847A-EBEFAE908374}"/>
              </a:ext>
            </a:extLst>
          </p:cNvPr>
          <p:cNvSpPr txBox="1">
            <a:spLocks/>
          </p:cNvSpPr>
          <p:nvPr/>
        </p:nvSpPr>
        <p:spPr>
          <a:xfrm>
            <a:off x="8964490" y="3232286"/>
            <a:ext cx="2286605" cy="109729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Compound</a:t>
            </a:r>
          </a:p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weight = 55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023D6-C5B8-4B42-83E1-C8B8F37160AD}"/>
              </a:ext>
            </a:extLst>
          </p:cNvPr>
          <p:cNvSpPr txBox="1"/>
          <p:nvPr/>
        </p:nvSpPr>
        <p:spPr>
          <a:xfrm>
            <a:off x="8964490" y="4345453"/>
            <a:ext cx="2286605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Playdoh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colour</a:t>
            </a:r>
            <a:r>
              <a:rPr lang="en-US" dirty="0"/>
              <a:t> = ‘r’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DE6C-DF61-4F5F-95A1-714BCF8293AB}"/>
              </a:ext>
            </a:extLst>
          </p:cNvPr>
          <p:cNvSpPr txBox="1"/>
          <p:nvPr/>
        </p:nvSpPr>
        <p:spPr>
          <a:xfrm>
            <a:off x="8964490" y="2024042"/>
            <a:ext cx="228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the playdoh 2 </a:t>
            </a:r>
            <a:r>
              <a:rPr lang="en-US" dirty="0" err="1"/>
              <a:t>arg</a:t>
            </a:r>
            <a:r>
              <a:rPr lang="en-US" dirty="0"/>
              <a:t> </a:t>
            </a:r>
            <a:r>
              <a:rPr lang="en-US" dirty="0" err="1"/>
              <a:t>constr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1B540-98EB-4D01-8D4F-3B23EE325481}"/>
              </a:ext>
            </a:extLst>
          </p:cNvPr>
          <p:cNvSpPr txBox="1"/>
          <p:nvPr/>
        </p:nvSpPr>
        <p:spPr>
          <a:xfrm>
            <a:off x="913795" y="5327374"/>
            <a:ext cx="651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 p (‘r’, 55); // Goes through the above process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57B3669-5300-4122-946C-43A9AD73AD35}"/>
              </a:ext>
            </a:extLst>
          </p:cNvPr>
          <p:cNvSpPr/>
          <p:nvPr/>
        </p:nvSpPr>
        <p:spPr>
          <a:xfrm>
            <a:off x="1457739" y="6003235"/>
            <a:ext cx="8885583" cy="41446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B26E5D-8238-4C5A-908D-E1B50435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8-1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2CB85-982A-42E3-B665-3B4F46823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07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4037-239B-4DCD-8CB6-1F6EC52E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724A-667F-4919-87E0-D47A2D33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Notice that in our previous attempt we saw that the compiler seemed to automatically call the default constructor when creating the playdoh derived object.</a:t>
            </a:r>
          </a:p>
          <a:p>
            <a:r>
              <a:rPr lang="en-US" sz="2400" dirty="0"/>
              <a:t>In regards to derived classes the following is the default behavior:</a:t>
            </a:r>
          </a:p>
          <a:p>
            <a:pPr lvl="1"/>
            <a:r>
              <a:rPr lang="en-CA" sz="2400" dirty="0">
                <a:solidFill>
                  <a:srgbClr val="92D050"/>
                </a:solidFill>
              </a:rPr>
              <a:t>A derived class' constructor automatically calls the base class' default constructor.  </a:t>
            </a:r>
          </a:p>
          <a:p>
            <a:pPr lvl="1"/>
            <a:r>
              <a:rPr lang="en-CA" sz="2400" dirty="0">
                <a:solidFill>
                  <a:srgbClr val="FFFF00"/>
                </a:solidFill>
              </a:rPr>
              <a:t>A derived class' destructor automatically calls the base class' destructor. </a:t>
            </a:r>
            <a:r>
              <a:rPr lang="en-CA" sz="2400" dirty="0"/>
              <a:t> </a:t>
            </a:r>
          </a:p>
          <a:p>
            <a:pPr lvl="1"/>
            <a:r>
              <a:rPr lang="en-CA" sz="2400" dirty="0">
                <a:solidFill>
                  <a:schemeClr val="accent6"/>
                </a:solidFill>
              </a:rPr>
              <a:t>A derived class' copy assignment operator automatically calls the base class' copy assignment operator.  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418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E7D4-68BC-441C-9E5D-EE2E1AB5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41F6-A913-4DB6-830C-60EB6AF3F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Rather than default to the compiler’s automatic calls for the default constructor</a:t>
            </a:r>
            <a:r>
              <a:rPr lang="en-US" sz="2400" dirty="0"/>
              <a:t> when we’re creating a </a:t>
            </a:r>
            <a:r>
              <a:rPr lang="en-US" sz="2400" dirty="0">
                <a:solidFill>
                  <a:srgbClr val="92D050"/>
                </a:solidFill>
              </a:rPr>
              <a:t>playdoh</a:t>
            </a:r>
            <a:r>
              <a:rPr lang="en-US" sz="2400" dirty="0"/>
              <a:t> object, we can </a:t>
            </a:r>
            <a:r>
              <a:rPr lang="en-US" sz="2400" dirty="0">
                <a:solidFill>
                  <a:srgbClr val="FFFF00"/>
                </a:solidFill>
              </a:rPr>
              <a:t>reuse the compound’s constructors</a:t>
            </a:r>
          </a:p>
          <a:p>
            <a:r>
              <a:rPr lang="en-US" sz="2400" dirty="0"/>
              <a:t>While we don’t inherit those special functions in our derived class we can pass values into the base constructor by adding the following to our derived constructors: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Derived</a:t>
            </a:r>
            <a:r>
              <a:rPr lang="en-US" sz="2400" dirty="0"/>
              <a:t> (parameters) : </a:t>
            </a:r>
            <a:r>
              <a:rPr lang="en-US" sz="2400" dirty="0">
                <a:solidFill>
                  <a:srgbClr val="00B0F0"/>
                </a:solidFill>
              </a:rPr>
              <a:t>Base</a:t>
            </a:r>
            <a:r>
              <a:rPr lang="en-US" sz="2400" dirty="0"/>
              <a:t> (parameters) { … }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playdoh</a:t>
            </a:r>
            <a:r>
              <a:rPr lang="en-US" sz="2400" dirty="0"/>
              <a:t>(char c, int w) : </a:t>
            </a:r>
            <a:r>
              <a:rPr lang="en-US" sz="2400" dirty="0">
                <a:solidFill>
                  <a:srgbClr val="00B0F0"/>
                </a:solidFill>
              </a:rPr>
              <a:t>compound</a:t>
            </a:r>
            <a:r>
              <a:rPr lang="en-US" sz="2400" dirty="0"/>
              <a:t> (w) { … 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63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146B-7CFB-4C39-9631-3BC5A869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D0C15-0DE0-43E3-9AF4-4186092D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As mentioned already destructors in a derived class </a:t>
            </a:r>
            <a:r>
              <a:rPr lang="en-US" sz="2400" dirty="0">
                <a:solidFill>
                  <a:srgbClr val="FFFF00"/>
                </a:solidFill>
              </a:rPr>
              <a:t>automatically call the destructors of its base class</a:t>
            </a:r>
          </a:p>
          <a:p>
            <a:r>
              <a:rPr lang="en-US" sz="2400" dirty="0"/>
              <a:t>Because of this nature, clean up of derived classes will act in the way we desire. </a:t>
            </a:r>
            <a:r>
              <a:rPr lang="en-US" sz="2400" dirty="0" err="1"/>
              <a:t>Ie</a:t>
            </a:r>
            <a:r>
              <a:rPr lang="en-US" sz="2400" dirty="0"/>
              <a:t> everything will be </a:t>
            </a:r>
            <a:r>
              <a:rPr lang="en-US" sz="2400" dirty="0">
                <a:solidFill>
                  <a:srgbClr val="FFFF00"/>
                </a:solidFill>
              </a:rPr>
              <a:t>cleaned up in sequence in a domino like fashion</a:t>
            </a:r>
          </a:p>
          <a:p>
            <a:r>
              <a:rPr lang="en-US" sz="2400" dirty="0"/>
              <a:t>This will be similar to what we learned about destruction order previously (</a:t>
            </a:r>
            <a:r>
              <a:rPr lang="en-US" sz="2400" dirty="0">
                <a:solidFill>
                  <a:srgbClr val="92D050"/>
                </a:solidFill>
              </a:rPr>
              <a:t>First in Last out, first created last destroyed – FILO</a:t>
            </a:r>
            <a:r>
              <a:rPr lang="en-US" sz="2400" dirty="0"/>
              <a:t>)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The base portion of a derived class is created first thus it is destructed last and the derived portions are destructed first</a:t>
            </a:r>
          </a:p>
        </p:txBody>
      </p:sp>
    </p:spTree>
    <p:extLst>
      <p:ext uri="{BB962C8B-B14F-4D97-AF65-F5344CB8AC3E}">
        <p14:creationId xmlns:p14="http://schemas.microsoft.com/office/powerpoint/2010/main" val="1147764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146B-7CFB-4C39-9631-3BC5A869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E9757D4D-7D15-4CEA-A867-CE7401BAA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" y="3161934"/>
            <a:ext cx="2286605" cy="451254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marL="36900" indent="0" algn="ctr">
              <a:buNone/>
            </a:pPr>
            <a:r>
              <a:rPr lang="en-US" dirty="0"/>
              <a:t>Compound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EB74BB-F386-47AC-8CAF-75674434CBF0}"/>
              </a:ext>
            </a:extLst>
          </p:cNvPr>
          <p:cNvSpPr txBox="1">
            <a:spLocks/>
          </p:cNvSpPr>
          <p:nvPr/>
        </p:nvSpPr>
        <p:spPr>
          <a:xfrm>
            <a:off x="3304155" y="3159128"/>
            <a:ext cx="2286605" cy="109729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Compound</a:t>
            </a:r>
          </a:p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weight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B47F3-25AA-458F-A11D-3B0928401501}"/>
              </a:ext>
            </a:extLst>
          </p:cNvPr>
          <p:cNvSpPr txBox="1"/>
          <p:nvPr/>
        </p:nvSpPr>
        <p:spPr>
          <a:xfrm>
            <a:off x="665317" y="2224359"/>
            <a:ext cx="2385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Deallocate memory for compound portion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9B87DD-48C9-453E-881E-174DEC95220C}"/>
              </a:ext>
            </a:extLst>
          </p:cNvPr>
          <p:cNvSpPr txBox="1"/>
          <p:nvPr/>
        </p:nvSpPr>
        <p:spPr>
          <a:xfrm>
            <a:off x="3431709" y="2224359"/>
            <a:ext cx="228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the compound destructor 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A9835FB0-AB91-4AB3-9AE2-C9300E5D3D4A}"/>
              </a:ext>
            </a:extLst>
          </p:cNvPr>
          <p:cNvSpPr txBox="1">
            <a:spLocks/>
          </p:cNvSpPr>
          <p:nvPr/>
        </p:nvSpPr>
        <p:spPr>
          <a:xfrm>
            <a:off x="6198100" y="2939437"/>
            <a:ext cx="2286605" cy="109729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Compound</a:t>
            </a:r>
          </a:p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weight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886342-18AD-46BA-9425-190F2393F507}"/>
              </a:ext>
            </a:extLst>
          </p:cNvPr>
          <p:cNvSpPr txBox="1"/>
          <p:nvPr/>
        </p:nvSpPr>
        <p:spPr>
          <a:xfrm>
            <a:off x="6198100" y="4052604"/>
            <a:ext cx="228660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Playdoh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ED21F-81AB-4131-A973-86E19DBB1553}"/>
              </a:ext>
            </a:extLst>
          </p:cNvPr>
          <p:cNvSpPr txBox="1"/>
          <p:nvPr/>
        </p:nvSpPr>
        <p:spPr>
          <a:xfrm>
            <a:off x="6198099" y="2277236"/>
            <a:ext cx="228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Deallocate memory for playdoh portion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E87A9DA5-4939-4EC4-80FA-D6B7D56C7E14}"/>
              </a:ext>
            </a:extLst>
          </p:cNvPr>
          <p:cNvSpPr txBox="1">
            <a:spLocks/>
          </p:cNvSpPr>
          <p:nvPr/>
        </p:nvSpPr>
        <p:spPr>
          <a:xfrm>
            <a:off x="8980952" y="2955307"/>
            <a:ext cx="2286605" cy="109729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Compound</a:t>
            </a:r>
          </a:p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weight = 55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D9D1F-E394-4354-8A4F-FF04E232BA66}"/>
              </a:ext>
            </a:extLst>
          </p:cNvPr>
          <p:cNvSpPr txBox="1"/>
          <p:nvPr/>
        </p:nvSpPr>
        <p:spPr>
          <a:xfrm>
            <a:off x="8980952" y="4068474"/>
            <a:ext cx="2286605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Playdoh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colour</a:t>
            </a:r>
            <a:r>
              <a:rPr lang="en-US" dirty="0"/>
              <a:t> = ‘r’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E39139-93FA-4019-A1BD-B14C883F5336}"/>
              </a:ext>
            </a:extLst>
          </p:cNvPr>
          <p:cNvSpPr txBox="1"/>
          <p:nvPr/>
        </p:nvSpPr>
        <p:spPr>
          <a:xfrm>
            <a:off x="8964489" y="2205475"/>
            <a:ext cx="228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the playdoh destructor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F8D8E8-4C42-4071-B2F9-3CAB21520941}"/>
              </a:ext>
            </a:extLst>
          </p:cNvPr>
          <p:cNvSpPr txBox="1"/>
          <p:nvPr/>
        </p:nvSpPr>
        <p:spPr>
          <a:xfrm>
            <a:off x="544518" y="5294867"/>
            <a:ext cx="7067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 p (‘r’, 55); // Goes through the above process for destruction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3116E02-6C2E-4A03-90CB-242E8975B692}"/>
              </a:ext>
            </a:extLst>
          </p:cNvPr>
          <p:cNvSpPr/>
          <p:nvPr/>
        </p:nvSpPr>
        <p:spPr>
          <a:xfrm rot="10800000">
            <a:off x="1457739" y="6003235"/>
            <a:ext cx="8885583" cy="41446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53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E0DF6E-E100-47ED-881C-8F8C8488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24D38F-A50F-4BF9-B3E3-824AD075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92D050"/>
                </a:solidFill>
              </a:rPr>
              <a:t>Inheritance</a:t>
            </a:r>
            <a:r>
              <a:rPr lang="en-US" sz="2600" dirty="0"/>
              <a:t> is the 2</a:t>
            </a:r>
            <a:r>
              <a:rPr lang="en-US" sz="2600" baseline="30000" dirty="0"/>
              <a:t>nd</a:t>
            </a:r>
            <a:r>
              <a:rPr lang="en-US" sz="2600" dirty="0"/>
              <a:t> pillar of OOP and it forms a set of relationships between related classes</a:t>
            </a:r>
          </a:p>
          <a:p>
            <a:r>
              <a:rPr lang="en-US" sz="2600" dirty="0"/>
              <a:t>A hierarchy will help us describe the concept of inheritance in the Object Oriented style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101704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E0DF6E-E100-47ED-881C-8F8C8488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24D38F-A50F-4BF9-B3E3-824AD075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Hierarchies exist in our world in a variety of shapes and sizes</a:t>
            </a:r>
          </a:p>
          <a:p>
            <a:pPr lvl="1"/>
            <a:r>
              <a:rPr lang="en-US" sz="2600" dirty="0">
                <a:solidFill>
                  <a:schemeClr val="accent5"/>
                </a:solidFill>
              </a:rPr>
              <a:t>The categorization of the animal kingdom where a species is related to another</a:t>
            </a:r>
          </a:p>
          <a:p>
            <a:pPr lvl="1"/>
            <a:r>
              <a:rPr lang="en-US" sz="2600" dirty="0">
                <a:solidFill>
                  <a:schemeClr val="accent6"/>
                </a:solidFill>
              </a:rPr>
              <a:t>The chain of command in an army</a:t>
            </a:r>
          </a:p>
          <a:p>
            <a:pPr lvl="1"/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genealogy of a family</a:t>
            </a:r>
          </a:p>
          <a:p>
            <a:pPr lvl="1"/>
            <a:r>
              <a:rPr lang="en-US" sz="2600" dirty="0">
                <a:solidFill>
                  <a:srgbClr val="92D050"/>
                </a:solidFill>
              </a:rPr>
              <a:t>The evolution of Pokémon</a:t>
            </a:r>
          </a:p>
          <a:p>
            <a:r>
              <a:rPr lang="en-US" sz="2600" dirty="0"/>
              <a:t>In essence this sort of connecting relationship of related items is a visual representation of inheritance. It looks like a tree of sorts.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152D-EC7B-46D3-B569-32175390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Hierarchy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6AD06E-2128-497C-AF68-82E2801E8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125" y="649496"/>
            <a:ext cx="6964080" cy="5559008"/>
          </a:xfrm>
        </p:spPr>
      </p:pic>
    </p:spTree>
    <p:extLst>
      <p:ext uri="{BB962C8B-B14F-4D97-AF65-F5344CB8AC3E}">
        <p14:creationId xmlns:p14="http://schemas.microsoft.com/office/powerpoint/2010/main" val="228417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152D-EC7B-46D3-B569-32175390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Hierarchy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368D39-C634-4321-9A2E-724F9EE9E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948" y="397285"/>
            <a:ext cx="6526608" cy="6063430"/>
          </a:xfrm>
        </p:spPr>
      </p:pic>
    </p:spTree>
    <p:extLst>
      <p:ext uri="{BB962C8B-B14F-4D97-AF65-F5344CB8AC3E}">
        <p14:creationId xmlns:p14="http://schemas.microsoft.com/office/powerpoint/2010/main" val="21230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152D-EC7B-46D3-B569-32175390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D3499-C161-4A65-9A53-6C356021D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895" y="2643674"/>
            <a:ext cx="1033670" cy="44726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 marL="3690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Father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CAE833C-D51C-45B9-81AD-D7A5B3ACAA75}"/>
              </a:ext>
            </a:extLst>
          </p:cNvPr>
          <p:cNvSpPr txBox="1">
            <a:spLocks/>
          </p:cNvSpPr>
          <p:nvPr/>
        </p:nvSpPr>
        <p:spPr>
          <a:xfrm>
            <a:off x="3591339" y="2643674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Mother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176FA65-A54C-45D8-89B6-EA2A3582DD75}"/>
              </a:ext>
            </a:extLst>
          </p:cNvPr>
          <p:cNvSpPr txBox="1">
            <a:spLocks/>
          </p:cNvSpPr>
          <p:nvPr/>
        </p:nvSpPr>
        <p:spPr>
          <a:xfrm>
            <a:off x="2661675" y="3970546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You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871700-1A61-488D-B4F9-CE2E2741BD8F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2166730" y="3090934"/>
            <a:ext cx="494945" cy="110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2C0625-D98C-47D5-B944-E74A864542F0}"/>
              </a:ext>
            </a:extLst>
          </p:cNvPr>
          <p:cNvCxnSpPr>
            <a:stCxn id="6" idx="2"/>
            <a:endCxn id="7" idx="3"/>
          </p:cNvCxnSpPr>
          <p:nvPr/>
        </p:nvCxnSpPr>
        <p:spPr>
          <a:xfrm flipH="1">
            <a:off x="3695345" y="3090934"/>
            <a:ext cx="412829" cy="110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764649-0710-4045-80AC-97077691B64C}"/>
              </a:ext>
            </a:extLst>
          </p:cNvPr>
          <p:cNvSpPr txBox="1">
            <a:spLocks/>
          </p:cNvSpPr>
          <p:nvPr/>
        </p:nvSpPr>
        <p:spPr>
          <a:xfrm>
            <a:off x="8087140" y="2643674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8D1C1F5-C5D1-4570-BA37-ACBBF565765E}"/>
              </a:ext>
            </a:extLst>
          </p:cNvPr>
          <p:cNvSpPr txBox="1">
            <a:spLocks/>
          </p:cNvSpPr>
          <p:nvPr/>
        </p:nvSpPr>
        <p:spPr>
          <a:xfrm>
            <a:off x="8083827" y="3831535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0BCC89D-6B06-442F-B585-8C5E3EF99433}"/>
              </a:ext>
            </a:extLst>
          </p:cNvPr>
          <p:cNvSpPr txBox="1">
            <a:spLocks/>
          </p:cNvSpPr>
          <p:nvPr/>
        </p:nvSpPr>
        <p:spPr>
          <a:xfrm>
            <a:off x="9617767" y="3831535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Teacher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444C08-9D0A-4FA7-BF83-3634BCA82E53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8600662" y="3090934"/>
            <a:ext cx="3313" cy="74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3E2D74-9145-44D1-821D-FB886B1472D3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9120810" y="2867304"/>
            <a:ext cx="1013792" cy="96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932ED60-4451-4E8A-B471-1CAFC6C983A6}"/>
              </a:ext>
            </a:extLst>
          </p:cNvPr>
          <p:cNvSpPr txBox="1"/>
          <p:nvPr/>
        </p:nvSpPr>
        <p:spPr>
          <a:xfrm>
            <a:off x="1901688" y="4704456"/>
            <a:ext cx="2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common hierarchy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9F215B-2076-46EC-92C8-8484CDC4EF9F}"/>
              </a:ext>
            </a:extLst>
          </p:cNvPr>
          <p:cNvSpPr txBox="1"/>
          <p:nvPr/>
        </p:nvSpPr>
        <p:spPr>
          <a:xfrm>
            <a:off x="7676321" y="4436821"/>
            <a:ext cx="261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common hierarchy for inheritance in OOP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A9A740-1F80-4DEB-8136-5CB1282D55DC}"/>
              </a:ext>
            </a:extLst>
          </p:cNvPr>
          <p:cNvSpPr txBox="1"/>
          <p:nvPr/>
        </p:nvSpPr>
        <p:spPr>
          <a:xfrm>
            <a:off x="7482510" y="1930442"/>
            <a:ext cx="326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of these are C++ classes</a:t>
            </a:r>
          </a:p>
        </p:txBody>
      </p:sp>
    </p:spTree>
    <p:extLst>
      <p:ext uri="{BB962C8B-B14F-4D97-AF65-F5344CB8AC3E}">
        <p14:creationId xmlns:p14="http://schemas.microsoft.com/office/powerpoint/2010/main" val="34136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525A-828A-4913-B5B1-F29E22C2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C2F33-F301-4650-83F6-48F2355F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338996" cy="4058751"/>
          </a:xfrm>
        </p:spPr>
        <p:txBody>
          <a:bodyPr>
            <a:normAutofit/>
          </a:bodyPr>
          <a:lstStyle/>
          <a:p>
            <a:r>
              <a:rPr lang="en-US" dirty="0"/>
              <a:t>The relationship of inheritance is said to be a transitive one</a:t>
            </a:r>
          </a:p>
          <a:p>
            <a:r>
              <a:rPr lang="en-US" dirty="0"/>
              <a:t>Considering the previous example of a person class: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student is a person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teacher is person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</a:rPr>
              <a:t>person could be a student or a teacher but isn’t necessarily one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B078C-82E4-4126-AEAF-74EDAD6BD94A}"/>
              </a:ext>
            </a:extLst>
          </p:cNvPr>
          <p:cNvSpPr txBox="1">
            <a:spLocks/>
          </p:cNvSpPr>
          <p:nvPr/>
        </p:nvSpPr>
        <p:spPr>
          <a:xfrm>
            <a:off x="8554279" y="2554222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01DEA0F-762A-4245-B588-807918C1338F}"/>
              </a:ext>
            </a:extLst>
          </p:cNvPr>
          <p:cNvSpPr txBox="1">
            <a:spLocks/>
          </p:cNvSpPr>
          <p:nvPr/>
        </p:nvSpPr>
        <p:spPr>
          <a:xfrm>
            <a:off x="8550966" y="3742083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FEA5740-1E08-455D-BFCF-A04C41F2ED2C}"/>
              </a:ext>
            </a:extLst>
          </p:cNvPr>
          <p:cNvSpPr txBox="1">
            <a:spLocks/>
          </p:cNvSpPr>
          <p:nvPr/>
        </p:nvSpPr>
        <p:spPr>
          <a:xfrm>
            <a:off x="10084906" y="3742083"/>
            <a:ext cx="1033670" cy="44726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Teacher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C171C7-B396-4350-B1EE-8683AB6464D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9067801" y="3001482"/>
            <a:ext cx="3313" cy="74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1844B6-7D6F-441C-8261-C68240AFD586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9587949" y="2777852"/>
            <a:ext cx="1013792" cy="96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030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785</TotalTime>
  <Words>1524</Words>
  <Application>Microsoft Office PowerPoint</Application>
  <PresentationFormat>Widescreen</PresentationFormat>
  <Paragraphs>182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Bookman Old Style</vt:lpstr>
      <vt:lpstr>Rockwell</vt:lpstr>
      <vt:lpstr>Wingdings 2</vt:lpstr>
      <vt:lpstr>Damask</vt:lpstr>
      <vt:lpstr>Week 8</vt:lpstr>
      <vt:lpstr>Agenda</vt:lpstr>
      <vt:lpstr>Week 8-1</vt:lpstr>
      <vt:lpstr>Hierarchy</vt:lpstr>
      <vt:lpstr>Hierarchy</vt:lpstr>
      <vt:lpstr>Hierarchy</vt:lpstr>
      <vt:lpstr>Hierarchy</vt:lpstr>
      <vt:lpstr>Hierarchy</vt:lpstr>
      <vt:lpstr>Relationship</vt:lpstr>
      <vt:lpstr>Relationship</vt:lpstr>
      <vt:lpstr>Derived Classes &amp; Base Classes</vt:lpstr>
      <vt:lpstr>Derived Classes &amp; Base Classes</vt:lpstr>
      <vt:lpstr>Derived Classes &amp; Base Classes</vt:lpstr>
      <vt:lpstr>Derived Classes</vt:lpstr>
      <vt:lpstr>Derived Classes</vt:lpstr>
      <vt:lpstr>Compound + Playdoh Example</vt:lpstr>
      <vt:lpstr>Access Levels</vt:lpstr>
      <vt:lpstr>Access Levels</vt:lpstr>
      <vt:lpstr>Access Levels</vt:lpstr>
      <vt:lpstr>Week 8-2</vt:lpstr>
      <vt:lpstr>Functions in a Hierarchy</vt:lpstr>
      <vt:lpstr>Functions in a Hierarchy</vt:lpstr>
      <vt:lpstr>Functions in a Hierarchy - Shadowing</vt:lpstr>
      <vt:lpstr>Functions in a Hierarchy - Shadowing</vt:lpstr>
      <vt:lpstr>Functions in a Hierarchy - Shadowing</vt:lpstr>
      <vt:lpstr>Constructors</vt:lpstr>
      <vt:lpstr>Constructors</vt:lpstr>
      <vt:lpstr>Constructors</vt:lpstr>
      <vt:lpstr>Constructors</vt:lpstr>
      <vt:lpstr>Constructors</vt:lpstr>
      <vt:lpstr>Constructors</vt:lpstr>
      <vt:lpstr>Destructors</vt:lpstr>
      <vt:lpstr>Destructors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</dc:title>
  <dc:creator>Hong Zhan Huang</dc:creator>
  <cp:lastModifiedBy>Hong Zhan Huang</cp:lastModifiedBy>
  <cp:revision>286</cp:revision>
  <dcterms:created xsi:type="dcterms:W3CDTF">2019-03-04T01:55:59Z</dcterms:created>
  <dcterms:modified xsi:type="dcterms:W3CDTF">2021-03-07T01:00:55Z</dcterms:modified>
</cp:coreProperties>
</file>