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93" r:id="rId6"/>
    <p:sldId id="261" r:id="rId7"/>
    <p:sldId id="294" r:id="rId8"/>
    <p:sldId id="263" r:id="rId9"/>
    <p:sldId id="262" r:id="rId10"/>
    <p:sldId id="264" r:id="rId11"/>
    <p:sldId id="265" r:id="rId12"/>
    <p:sldId id="267" r:id="rId13"/>
    <p:sldId id="296" r:id="rId14"/>
    <p:sldId id="298" r:id="rId15"/>
    <p:sldId id="266" r:id="rId16"/>
    <p:sldId id="269" r:id="rId17"/>
    <p:sldId id="268" r:id="rId18"/>
    <p:sldId id="270" r:id="rId19"/>
    <p:sldId id="275" r:id="rId20"/>
    <p:sldId id="273" r:id="rId21"/>
    <p:sldId id="274" r:id="rId22"/>
    <p:sldId id="276" r:id="rId23"/>
    <p:sldId id="277" r:id="rId24"/>
    <p:sldId id="259" r:id="rId25"/>
    <p:sldId id="278" r:id="rId26"/>
    <p:sldId id="299" r:id="rId27"/>
    <p:sldId id="279" r:id="rId28"/>
    <p:sldId id="301" r:id="rId29"/>
    <p:sldId id="300" r:id="rId30"/>
    <p:sldId id="280" r:id="rId31"/>
    <p:sldId id="281" r:id="rId32"/>
    <p:sldId id="302" r:id="rId33"/>
    <p:sldId id="282" r:id="rId34"/>
    <p:sldId id="283" r:id="rId35"/>
    <p:sldId id="284" r:id="rId36"/>
    <p:sldId id="285" r:id="rId37"/>
    <p:sldId id="286" r:id="rId38"/>
    <p:sldId id="303" r:id="rId39"/>
    <p:sldId id="287" r:id="rId40"/>
    <p:sldId id="288" r:id="rId41"/>
    <p:sldId id="291" r:id="rId42"/>
    <p:sldId id="289" r:id="rId43"/>
    <p:sldId id="290" r:id="rId44"/>
    <p:sldId id="29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4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9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9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96AF-72BE-427E-B563-F39B136EE16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66E5-CA93-49AE-BB54-0F53B8BBC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7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5BA5-9DA9-4F89-B1FE-324718F0D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B5816-7437-4087-AFEB-3E6A898E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and Resources, I/O Operators</a:t>
            </a:r>
          </a:p>
        </p:txBody>
      </p:sp>
    </p:spTree>
    <p:extLst>
      <p:ext uri="{BB962C8B-B14F-4D97-AF65-F5344CB8AC3E}">
        <p14:creationId xmlns:p14="http://schemas.microsoft.com/office/powerpoint/2010/main" val="123050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PlaydohPack</a:t>
            </a:r>
            <a:r>
              <a:rPr lang="en-US" dirty="0"/>
              <a:t>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minor note about deallocation of dynamic memory:</a:t>
            </a:r>
          </a:p>
          <a:p>
            <a:r>
              <a:rPr lang="en-US" sz="2800" dirty="0">
                <a:solidFill>
                  <a:srgbClr val="FFFF00"/>
                </a:solidFill>
              </a:rPr>
              <a:t>The delete keyword has no effect on </a:t>
            </a:r>
            <a:r>
              <a:rPr lang="en-US" sz="2800" dirty="0" err="1">
                <a:solidFill>
                  <a:srgbClr val="FFFF00"/>
                </a:solidFill>
              </a:rPr>
              <a:t>nullptr’s</a:t>
            </a:r>
            <a:r>
              <a:rPr lang="en-US" sz="2800" dirty="0"/>
              <a:t> </a:t>
            </a:r>
          </a:p>
          <a:p>
            <a:r>
              <a:rPr lang="en-US" sz="2800" dirty="0"/>
              <a:t>Thus when the destructor is called on a object in an empty state it won’t have any effect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 it won’t attempt to delete / deallocate memory that wasn’t ever initialized or is otherwise pointing to </a:t>
            </a:r>
            <a:r>
              <a:rPr lang="en-US" sz="2400" dirty="0" err="1">
                <a:solidFill>
                  <a:srgbClr val="FFFF00"/>
                </a:solidFill>
              </a:rPr>
              <a:t>nullptr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1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Shallow</a:t>
            </a:r>
            <a:r>
              <a:rPr lang="en-US" dirty="0"/>
              <a:t>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</a:t>
            </a:r>
            <a:r>
              <a:rPr lang="en-US" sz="2600" dirty="0">
                <a:solidFill>
                  <a:schemeClr val="accent6"/>
                </a:solidFill>
              </a:rPr>
              <a:t>shallow copy </a:t>
            </a:r>
            <a:r>
              <a:rPr lang="en-US" sz="2600" dirty="0"/>
              <a:t>is a copy that does not </a:t>
            </a:r>
            <a:r>
              <a:rPr lang="en-US" sz="2600" dirty="0">
                <a:solidFill>
                  <a:srgbClr val="FFFF00"/>
                </a:solidFill>
              </a:rPr>
              <a:t>do the independent resource allocation for dynamic resources</a:t>
            </a:r>
          </a:p>
          <a:p>
            <a:r>
              <a:rPr lang="en-US" sz="2600" dirty="0">
                <a:solidFill>
                  <a:schemeClr val="accent6"/>
                </a:solidFill>
              </a:rPr>
              <a:t>Shallow</a:t>
            </a:r>
            <a:r>
              <a:rPr lang="en-US" sz="2600" dirty="0"/>
              <a:t> copying should only be applied to non dynamic resources</a:t>
            </a:r>
          </a:p>
          <a:p>
            <a:pPr lvl="1"/>
            <a:r>
              <a:rPr lang="en-US" sz="2600" dirty="0"/>
              <a:t>In essence shallow copying is the simple use of the assignment operator (=) </a:t>
            </a:r>
          </a:p>
          <a:p>
            <a:pPr lvl="2"/>
            <a:r>
              <a:rPr lang="en-US" sz="2600" dirty="0" err="1"/>
              <a:t>Eg.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P1</a:t>
            </a:r>
            <a:r>
              <a:rPr lang="en-US" sz="2600" dirty="0"/>
              <a:t>.weight = </a:t>
            </a:r>
            <a:r>
              <a:rPr lang="en-US" sz="2600" dirty="0">
                <a:solidFill>
                  <a:srgbClr val="00B0F0"/>
                </a:solidFill>
              </a:rPr>
              <a:t>P2</a:t>
            </a:r>
            <a:r>
              <a:rPr lang="en-US" sz="2600" dirty="0"/>
              <a:t>.weight;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0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Shallow</a:t>
            </a:r>
            <a:r>
              <a:rPr lang="en-US" dirty="0"/>
              <a:t>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Shallow</a:t>
            </a:r>
            <a:r>
              <a:rPr lang="en-US" sz="2800" dirty="0"/>
              <a:t> copying has one main problem if applied to </a:t>
            </a:r>
            <a:r>
              <a:rPr lang="en-US" sz="2800" dirty="0">
                <a:solidFill>
                  <a:srgbClr val="FFFF00"/>
                </a:solidFill>
              </a:rPr>
              <a:t>classes with resources</a:t>
            </a:r>
            <a:r>
              <a:rPr lang="en-US" sz="2800" dirty="0"/>
              <a:t>. We will end up with two objects with the exact same dynamic resources (</a:t>
            </a:r>
            <a:r>
              <a:rPr lang="en-US" sz="2800" dirty="0" err="1"/>
              <a:t>ie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affecting object a’s dynamic resource also affects object </a:t>
            </a:r>
            <a:r>
              <a:rPr lang="en-US" sz="2800" dirty="0" err="1">
                <a:solidFill>
                  <a:schemeClr val="accent1"/>
                </a:solidFill>
              </a:rPr>
              <a:t>a_copy’s</a:t>
            </a:r>
            <a:r>
              <a:rPr lang="en-US" sz="2800" dirty="0">
                <a:solidFill>
                  <a:schemeClr val="accent1"/>
                </a:solidFill>
              </a:rPr>
              <a:t> resource</a:t>
            </a:r>
            <a:r>
              <a:rPr lang="en-US" sz="2800" dirty="0"/>
              <a:t>)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Deep</a:t>
            </a:r>
            <a:r>
              <a:rPr lang="en-US" dirty="0"/>
              <a:t> Copies and Assignment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When dealing with </a:t>
            </a:r>
            <a:r>
              <a:rPr lang="en-US" sz="2400" dirty="0">
                <a:solidFill>
                  <a:schemeClr val="accent1"/>
                </a:solidFill>
              </a:rPr>
              <a:t>classes with resources</a:t>
            </a:r>
            <a:r>
              <a:rPr lang="en-US" sz="2400" dirty="0"/>
              <a:t>, much like with regular non dynamically allocated data members </a:t>
            </a:r>
            <a:r>
              <a:rPr lang="en-US" sz="2400" dirty="0">
                <a:solidFill>
                  <a:srgbClr val="FFFF00"/>
                </a:solidFill>
              </a:rPr>
              <a:t>there is an expectation that the data stored is specific to an instance of the class</a:t>
            </a:r>
          </a:p>
          <a:p>
            <a:r>
              <a:rPr lang="en-US" sz="2400" dirty="0"/>
              <a:t>In other words the resources of an object while perhaps holding the same values should be independent of other resources (</a:t>
            </a:r>
            <a:r>
              <a:rPr lang="en-US" sz="2400" dirty="0">
                <a:solidFill>
                  <a:srgbClr val="FFFF00"/>
                </a:solidFill>
              </a:rPr>
              <a:t>changing the resources in one object won’t have any effect on another</a:t>
            </a:r>
            <a:r>
              <a:rPr lang="en-US" sz="2400" dirty="0"/>
              <a:t>)</a:t>
            </a:r>
          </a:p>
          <a:p>
            <a:r>
              <a:rPr lang="en-US" sz="2400" dirty="0"/>
              <a:t>When we are talking about copying classes with resources we have to keep the above in mind.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Deep</a:t>
            </a:r>
            <a:r>
              <a:rPr lang="en-US" dirty="0"/>
              <a:t> vs </a:t>
            </a:r>
            <a:r>
              <a:rPr lang="en-US" dirty="0">
                <a:solidFill>
                  <a:schemeClr val="accent6"/>
                </a:solidFill>
              </a:rPr>
              <a:t>Shallow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96" y="2285314"/>
            <a:ext cx="6859408" cy="22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8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Deep</a:t>
            </a:r>
            <a:r>
              <a:rPr lang="en-US" dirty="0"/>
              <a:t> Copying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facilitate the copying and assignment of classes with resources, we have a couple of </a:t>
            </a:r>
            <a:r>
              <a:rPr lang="en-US" sz="2400" dirty="0">
                <a:solidFill>
                  <a:schemeClr val="accent3"/>
                </a:solidFill>
              </a:rPr>
              <a:t>special member </a:t>
            </a:r>
            <a:r>
              <a:rPr lang="en-US" sz="2400" dirty="0"/>
              <a:t>functions to help out: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Copy Constructors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Copy Assignment Operators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Similar to the default constructor, if we don’t implement these two special functions the compiler will insert empty ones for you.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These empty ones will only do </a:t>
            </a:r>
            <a:r>
              <a:rPr lang="en-US" sz="2400" dirty="0">
                <a:solidFill>
                  <a:schemeClr val="accent6"/>
                </a:solidFill>
              </a:rPr>
              <a:t>shallow copying</a:t>
            </a:r>
          </a:p>
        </p:txBody>
      </p:sp>
    </p:spTree>
    <p:extLst>
      <p:ext uri="{BB962C8B-B14F-4D97-AF65-F5344CB8AC3E}">
        <p14:creationId xmlns:p14="http://schemas.microsoft.com/office/powerpoint/2010/main" val="117548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copy </a:t>
            </a:r>
            <a:r>
              <a:rPr lang="en-US" dirty="0" err="1"/>
              <a:t>constr</a:t>
            </a:r>
            <a:r>
              <a:rPr lang="en-US" dirty="0"/>
              <a:t> is a constructor that contains logic for </a:t>
            </a:r>
            <a:r>
              <a:rPr lang="en-US" dirty="0">
                <a:solidFill>
                  <a:schemeClr val="accent1"/>
                </a:solidFill>
              </a:rPr>
              <a:t>copying from a source object to a newly created object</a:t>
            </a:r>
            <a:r>
              <a:rPr lang="en-US" dirty="0"/>
              <a:t> of the same type</a:t>
            </a:r>
          </a:p>
          <a:p>
            <a:r>
              <a:rPr lang="en-US" dirty="0"/>
              <a:t>The copy </a:t>
            </a:r>
            <a:r>
              <a:rPr lang="en-US" dirty="0" err="1"/>
              <a:t>constr</a:t>
            </a:r>
            <a:r>
              <a:rPr lang="en-US" dirty="0"/>
              <a:t> is called in the following contexts: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Creates an object by initializing it to an existing object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Copies an object by value in a function call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Returns an object by value from a function</a:t>
            </a:r>
          </a:p>
          <a:p>
            <a:pPr marL="792900" lvl="1" indent="-342900">
              <a:buFont typeface="+mj-lt"/>
              <a:buAutoNum type="arabicPeriod"/>
            </a:pPr>
            <a:endParaRPr lang="en-US" dirty="0">
              <a:solidFill>
                <a:schemeClr val="accent2"/>
              </a:solidFill>
            </a:endParaRPr>
          </a:p>
          <a:p>
            <a:pPr marL="415800" indent="-342900"/>
            <a:r>
              <a:rPr lang="en-US" dirty="0"/>
              <a:t>Declaration example:</a:t>
            </a:r>
          </a:p>
          <a:p>
            <a:pPr marL="792900" lvl="1" indent="-342900"/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&amp;)</a:t>
            </a:r>
          </a:p>
          <a:p>
            <a:pPr marL="792900" lvl="1" indent="-342900"/>
            <a:r>
              <a:rPr lang="en-US" dirty="0" err="1">
                <a:solidFill>
                  <a:srgbClr val="00B0F0"/>
                </a:solidFill>
              </a:rPr>
              <a:t>PlaydohPack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PlaydohPack</a:t>
            </a:r>
            <a:r>
              <a:rPr lang="en-US" dirty="0"/>
              <a:t>&amp;)</a:t>
            </a:r>
          </a:p>
        </p:txBody>
      </p:sp>
    </p:spTree>
    <p:extLst>
      <p:ext uri="{BB962C8B-B14F-4D97-AF65-F5344CB8AC3E}">
        <p14:creationId xmlns:p14="http://schemas.microsoft.com/office/powerpoint/2010/main" val="351183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7892" y="502899"/>
            <a:ext cx="77401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Copy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Constr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PlaydohPack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PlaydohPack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PlaydohPack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Shallow copy non dynamic resources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strncpy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(name, src.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max_name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playdohCount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Allocate memory for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playdohs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playdoh[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// copy data from the source resource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// to the newly allocated source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set it to null if we can't copy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5785" y="641839"/>
            <a:ext cx="331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when the </a:t>
            </a:r>
            <a:r>
              <a:rPr lang="en-US" dirty="0">
                <a:solidFill>
                  <a:schemeClr val="accent1"/>
                </a:solidFill>
              </a:rPr>
              <a:t>copy </a:t>
            </a:r>
            <a:r>
              <a:rPr lang="en-US" dirty="0" err="1">
                <a:solidFill>
                  <a:schemeClr val="accent1"/>
                </a:solidFill>
              </a:rPr>
              <a:t>constr</a:t>
            </a:r>
            <a:r>
              <a:rPr lang="en-US" dirty="0">
                <a:solidFill>
                  <a:schemeClr val="accent1"/>
                </a:solidFill>
              </a:rPr>
              <a:t> is called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>
                <a:solidFill>
                  <a:srgbClr val="92D050"/>
                </a:solidFill>
              </a:rPr>
              <a:t>PlaydohPack</a:t>
            </a:r>
            <a:r>
              <a:rPr lang="en-US" dirty="0"/>
              <a:t> p1;</a:t>
            </a:r>
          </a:p>
          <a:p>
            <a:r>
              <a:rPr lang="en-US" dirty="0" err="1">
                <a:solidFill>
                  <a:srgbClr val="92D050"/>
                </a:solidFill>
              </a:rPr>
              <a:t>PlaydohPack</a:t>
            </a:r>
            <a:r>
              <a:rPr lang="en-US" dirty="0"/>
              <a:t> p2 = p1;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0085" y="2927838"/>
            <a:ext cx="2523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steps:</a:t>
            </a:r>
          </a:p>
          <a:p>
            <a:pPr marL="342900" indent="-342900">
              <a:buAutoNum type="arabicPeriod"/>
            </a:pPr>
            <a:r>
              <a:rPr lang="en-US" dirty="0"/>
              <a:t>Shallow copy</a:t>
            </a:r>
          </a:p>
          <a:p>
            <a:pPr marL="342900" indent="-342900">
              <a:buAutoNum type="arabicPeriod"/>
            </a:pPr>
            <a:r>
              <a:rPr lang="en-US" dirty="0"/>
              <a:t>Allocate memory for deep copy</a:t>
            </a:r>
          </a:p>
          <a:p>
            <a:pPr marL="342900" indent="-342900">
              <a:buAutoNum type="arabicPeriod"/>
            </a:pPr>
            <a:r>
              <a:rPr lang="en-US" dirty="0"/>
              <a:t>Deep copy</a:t>
            </a:r>
          </a:p>
          <a:p>
            <a:pPr marL="342900" indent="-342900">
              <a:buAutoNum type="arabicPeriod"/>
            </a:pPr>
            <a:r>
              <a:rPr lang="en-US" dirty="0"/>
              <a:t>Set to </a:t>
            </a:r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86400" y="1519002"/>
            <a:ext cx="3174023" cy="18660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301762" y="2664069"/>
            <a:ext cx="3288323" cy="9495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36931" y="4262201"/>
            <a:ext cx="324436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38092" y="4580792"/>
            <a:ext cx="2637693" cy="5627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5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5178-BA0D-42CA-9523-329525B0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EBE6-21EC-4A0B-B0EB-E9BDE802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6-1</a:t>
            </a:r>
          </a:p>
          <a:p>
            <a:pPr lvl="1"/>
            <a:r>
              <a:rPr lang="en-US" dirty="0"/>
              <a:t>Classes with resource / Resource pointers</a:t>
            </a:r>
          </a:p>
          <a:p>
            <a:pPr lvl="1"/>
            <a:r>
              <a:rPr lang="en-US" dirty="0"/>
              <a:t>Deep vs Shallow copy / assignment</a:t>
            </a:r>
          </a:p>
          <a:p>
            <a:pPr lvl="1"/>
            <a:r>
              <a:rPr lang="en-US" dirty="0"/>
              <a:t>Copy constructor / Copy assignment operator</a:t>
            </a:r>
          </a:p>
          <a:p>
            <a:r>
              <a:rPr lang="en-US" dirty="0"/>
              <a:t>Week 6-2</a:t>
            </a:r>
          </a:p>
          <a:p>
            <a:pPr lvl="1"/>
            <a:r>
              <a:rPr lang="en-US" dirty="0"/>
              <a:t>Standard I/O operators</a:t>
            </a:r>
          </a:p>
          <a:p>
            <a:pPr lvl="1"/>
            <a:r>
              <a:rPr lang="en-US" dirty="0"/>
              <a:t>File I/O operators</a:t>
            </a:r>
          </a:p>
        </p:txBody>
      </p:sp>
    </p:spTree>
    <p:extLst>
      <p:ext uri="{BB962C8B-B14F-4D97-AF65-F5344CB8AC3E}">
        <p14:creationId xmlns:p14="http://schemas.microsoft.com/office/powerpoint/2010/main" val="183176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copy assignment operator contains logic for </a:t>
            </a:r>
            <a:r>
              <a:rPr lang="en-US" dirty="0">
                <a:solidFill>
                  <a:schemeClr val="accent1"/>
                </a:solidFill>
              </a:rPr>
              <a:t>copying data from an existing object to an existing object</a:t>
            </a:r>
            <a:r>
              <a:rPr lang="en-US" dirty="0"/>
              <a:t>  </a:t>
            </a:r>
          </a:p>
          <a:p>
            <a:r>
              <a:rPr lang="en-US" dirty="0"/>
              <a:t>The compiler calls this function when it sees client code like: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identifier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identifier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p1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p2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Declaration example: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&amp; operator=(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&amp;)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PlaydohPack</a:t>
            </a:r>
            <a:r>
              <a:rPr lang="en-US" dirty="0"/>
              <a:t>&amp; operator=(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PlaydohPack</a:t>
            </a:r>
            <a:r>
              <a:rPr lang="en-US" dirty="0"/>
              <a:t>&amp;)</a:t>
            </a:r>
          </a:p>
        </p:txBody>
      </p:sp>
    </p:spTree>
    <p:extLst>
      <p:ext uri="{BB962C8B-B14F-4D97-AF65-F5344CB8AC3E}">
        <p14:creationId xmlns:p14="http://schemas.microsoft.com/office/powerpoint/2010/main" val="31297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75785" y="641839"/>
            <a:ext cx="331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when the </a:t>
            </a:r>
            <a:r>
              <a:rPr lang="en-US" dirty="0">
                <a:solidFill>
                  <a:schemeClr val="accent1"/>
                </a:solidFill>
              </a:rPr>
              <a:t>assignment operator is called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>
                <a:solidFill>
                  <a:srgbClr val="92D050"/>
                </a:solidFill>
              </a:rPr>
              <a:t>PlaydohPack</a:t>
            </a:r>
            <a:r>
              <a:rPr lang="en-US" dirty="0"/>
              <a:t> p1;</a:t>
            </a:r>
          </a:p>
          <a:p>
            <a:r>
              <a:rPr lang="en-US" dirty="0" err="1">
                <a:solidFill>
                  <a:srgbClr val="92D050"/>
                </a:solidFill>
              </a:rPr>
              <a:t>PlaydohPack</a:t>
            </a:r>
            <a:r>
              <a:rPr lang="en-US" dirty="0"/>
              <a:t> p2;</a:t>
            </a:r>
          </a:p>
          <a:p>
            <a:r>
              <a:rPr lang="en-US" dirty="0"/>
              <a:t>p1 = p2;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5785" y="2716823"/>
            <a:ext cx="2523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steps:</a:t>
            </a:r>
          </a:p>
          <a:p>
            <a:pPr marL="342900" indent="-342900">
              <a:buAutoNum type="arabicPeriod"/>
            </a:pPr>
            <a:r>
              <a:rPr lang="en-US" dirty="0"/>
              <a:t>Check for self assignment</a:t>
            </a:r>
          </a:p>
          <a:p>
            <a:pPr marL="342900" indent="-342900">
              <a:buAutoNum type="arabicPeriod"/>
            </a:pPr>
            <a:r>
              <a:rPr lang="en-US" dirty="0"/>
              <a:t>Shallow copy</a:t>
            </a:r>
          </a:p>
          <a:p>
            <a:pPr marL="342900" indent="-342900">
              <a:buAutoNum type="arabicPeriod"/>
            </a:pPr>
            <a:r>
              <a:rPr lang="en-US" dirty="0"/>
              <a:t>Deallocate previous memory</a:t>
            </a:r>
          </a:p>
          <a:p>
            <a:pPr marL="342900" indent="-342900">
              <a:buAutoNum type="arabicPeriod"/>
            </a:pPr>
            <a:r>
              <a:rPr lang="en-US" dirty="0"/>
              <a:t>Allocate new memory</a:t>
            </a:r>
          </a:p>
          <a:p>
            <a:pPr marL="342900" indent="-342900">
              <a:buAutoNum type="arabicPeriod"/>
            </a:pPr>
            <a:r>
              <a:rPr lang="en-US" dirty="0"/>
              <a:t>Deep copy</a:t>
            </a:r>
          </a:p>
          <a:p>
            <a:pPr marL="342900" indent="-342900">
              <a:buAutoNum type="arabicPeriod"/>
            </a:pPr>
            <a:r>
              <a:rPr lang="en-US" dirty="0"/>
              <a:t>Set to </a:t>
            </a:r>
            <a:r>
              <a:rPr lang="en-US" dirty="0" err="1"/>
              <a:t>nullptr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Return the current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82911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Assignment operator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PlaydohPack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PlaydohPack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PlaydohPack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// Check for self assignment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// shallow copy non dynamic variables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playdohCount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strncpy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(name, src.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max_name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deallocate previous allocated memory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delete 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// allocate new memory if needed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playdoh[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// deep copy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src.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playdohs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set to null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26877" y="720969"/>
            <a:ext cx="4448908" cy="23915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32485" y="1749669"/>
            <a:ext cx="3543300" cy="19694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147646" y="2644760"/>
            <a:ext cx="5328139" cy="13645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574323" y="3604846"/>
            <a:ext cx="2901462" cy="9426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26977" y="4319956"/>
            <a:ext cx="3648808" cy="7163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292969" y="5398477"/>
            <a:ext cx="3182816" cy="87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27738" y="5642937"/>
            <a:ext cx="6277708" cy="5996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Constr</a:t>
            </a:r>
            <a:r>
              <a:rPr lang="en-US" dirty="0"/>
              <a:t>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this point we may notice that the </a:t>
            </a:r>
            <a:r>
              <a:rPr lang="en-US" sz="2400" dirty="0">
                <a:solidFill>
                  <a:srgbClr val="FFFF00"/>
                </a:solidFill>
              </a:rPr>
              <a:t>copy </a:t>
            </a:r>
            <a:r>
              <a:rPr lang="en-US" sz="2400" dirty="0" err="1">
                <a:solidFill>
                  <a:srgbClr val="FFFF00"/>
                </a:solidFill>
              </a:rPr>
              <a:t>constr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FFFF00"/>
                </a:solidFill>
              </a:rPr>
              <a:t>assignment operator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FF0000"/>
                </a:solidFill>
              </a:rPr>
              <a:t>logic present is very similar</a:t>
            </a:r>
            <a:r>
              <a:rPr lang="en-US" sz="2400" dirty="0"/>
              <a:t>.</a:t>
            </a:r>
          </a:p>
          <a:p>
            <a:r>
              <a:rPr lang="en-US" sz="2400" dirty="0"/>
              <a:t>We could make some adjustments to it so that we reduce the redundancy of the code</a:t>
            </a:r>
          </a:p>
          <a:p>
            <a:r>
              <a:rPr lang="en-US" sz="2400" dirty="0"/>
              <a:t>There are two approaches we could take here: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A private member function that handles the duplicate copying code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A direct call of the assignment operator in the copy </a:t>
            </a:r>
            <a:r>
              <a:rPr lang="en-US" sz="2000" dirty="0" err="1">
                <a:solidFill>
                  <a:srgbClr val="FFFF00"/>
                </a:solidFill>
              </a:rPr>
              <a:t>constr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8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Copy </a:t>
            </a:r>
            <a:r>
              <a:rPr lang="en-US" dirty="0" err="1"/>
              <a:t>Constr</a:t>
            </a:r>
            <a:r>
              <a:rPr lang="en-US" dirty="0"/>
              <a:t>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want to disallow the copying of objects via the copy </a:t>
            </a:r>
            <a:r>
              <a:rPr lang="en-US" dirty="0" err="1"/>
              <a:t>constr</a:t>
            </a:r>
            <a:r>
              <a:rPr lang="en-US" dirty="0"/>
              <a:t> and assignment operator (perhaps we ant to have any objects created through other functions) we can do so with the </a:t>
            </a:r>
            <a:r>
              <a:rPr lang="en-US" dirty="0">
                <a:solidFill>
                  <a:srgbClr val="FFFF00"/>
                </a:solidFill>
              </a:rPr>
              <a:t>delete</a:t>
            </a:r>
            <a:r>
              <a:rPr lang="en-US" dirty="0"/>
              <a:t> keyword.</a:t>
            </a:r>
          </a:p>
          <a:p>
            <a:r>
              <a:rPr lang="en-US" dirty="0"/>
              <a:t>In the declaration of those functions append a = delete: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PlaydohPack</a:t>
            </a:r>
            <a:r>
              <a:rPr lang="en-US" dirty="0"/>
              <a:t>&amp; operator=(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PlaydohPack</a:t>
            </a:r>
            <a:r>
              <a:rPr lang="en-US" dirty="0"/>
              <a:t>&amp;) = </a:t>
            </a:r>
            <a:r>
              <a:rPr lang="en-US" dirty="0">
                <a:solidFill>
                  <a:srgbClr val="FFFF00"/>
                </a:solidFill>
              </a:rPr>
              <a:t>delete</a:t>
            </a:r>
            <a:r>
              <a:rPr lang="en-US" dirty="0"/>
              <a:t>;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PlaydohPack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PlaydohPack</a:t>
            </a:r>
            <a:r>
              <a:rPr lang="en-US" dirty="0"/>
              <a:t>&amp;) = </a:t>
            </a:r>
            <a:r>
              <a:rPr lang="en-US" dirty="0">
                <a:solidFill>
                  <a:srgbClr val="FFFF00"/>
                </a:solidFill>
              </a:rPr>
              <a:t>delete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These are referred to as </a:t>
            </a:r>
            <a:r>
              <a:rPr lang="en-US" dirty="0">
                <a:solidFill>
                  <a:srgbClr val="FFFF00"/>
                </a:solidFill>
              </a:rPr>
              <a:t>deleted functions</a:t>
            </a:r>
          </a:p>
          <a:p>
            <a:r>
              <a:rPr lang="en-US" dirty="0">
                <a:solidFill>
                  <a:srgbClr val="FFFF00"/>
                </a:solidFill>
              </a:rPr>
              <a:t>Deleted functions can’t be defined/given implementation nor called in client code</a:t>
            </a:r>
          </a:p>
        </p:txBody>
      </p:sp>
    </p:spTree>
    <p:extLst>
      <p:ext uri="{BB962C8B-B14F-4D97-AF65-F5344CB8AC3E}">
        <p14:creationId xmlns:p14="http://schemas.microsoft.com/office/powerpoint/2010/main" val="429415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0F1EB-5D13-4DF7-82D4-36DA3CD7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6-2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AB8E7-20BA-4899-8411-084DB13F0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Operators</a:t>
            </a:r>
          </a:p>
        </p:txBody>
      </p:sp>
    </p:spTree>
    <p:extLst>
      <p:ext uri="{BB962C8B-B14F-4D97-AF65-F5344CB8AC3E}">
        <p14:creationId xmlns:p14="http://schemas.microsoft.com/office/powerpoint/2010/main" val="637455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library in which we get the main I/O functionality of C++ is the </a:t>
            </a:r>
            <a:r>
              <a:rPr lang="en-US" sz="2400" dirty="0">
                <a:solidFill>
                  <a:schemeClr val="accent5"/>
                </a:solidFill>
              </a:rPr>
              <a:t>&lt;</a:t>
            </a:r>
            <a:r>
              <a:rPr lang="en-US" sz="2400" dirty="0" err="1">
                <a:solidFill>
                  <a:schemeClr val="accent5"/>
                </a:solidFill>
              </a:rPr>
              <a:t>iostream</a:t>
            </a:r>
            <a:r>
              <a:rPr lang="en-US" sz="2400" dirty="0">
                <a:solidFill>
                  <a:schemeClr val="accent5"/>
                </a:solidFill>
              </a:rPr>
              <a:t>&gt; </a:t>
            </a:r>
            <a:r>
              <a:rPr lang="en-US" sz="2400" dirty="0"/>
              <a:t>library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accent5"/>
                </a:solidFill>
              </a:rPr>
              <a:t>iostream</a:t>
            </a:r>
            <a:r>
              <a:rPr lang="en-US" sz="2400" dirty="0"/>
              <a:t> library’s definitions are also contained in the </a:t>
            </a:r>
            <a:r>
              <a:rPr lang="en-US" sz="2400" dirty="0" err="1">
                <a:solidFill>
                  <a:srgbClr val="92D050"/>
                </a:solidFill>
              </a:rPr>
              <a:t>std</a:t>
            </a:r>
            <a:r>
              <a:rPr lang="en-US" sz="2400" dirty="0"/>
              <a:t> namespace</a:t>
            </a:r>
          </a:p>
          <a:p>
            <a:r>
              <a:rPr lang="en-US" sz="2400" dirty="0"/>
              <a:t>In that library we have the </a:t>
            </a:r>
            <a:r>
              <a:rPr lang="en-US" sz="2400" dirty="0" err="1">
                <a:solidFill>
                  <a:srgbClr val="92D050"/>
                </a:solidFill>
              </a:rPr>
              <a:t>cin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92D050"/>
                </a:solidFill>
              </a:rPr>
              <a:t>cout</a:t>
            </a:r>
            <a:r>
              <a:rPr lang="en-US" sz="2400" dirty="0"/>
              <a:t> objects representing the standard input and output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cin</a:t>
            </a:r>
            <a:r>
              <a:rPr lang="en-US" sz="2400" dirty="0"/>
              <a:t> object is of type </a:t>
            </a:r>
            <a:r>
              <a:rPr lang="en-US" sz="2400" dirty="0" err="1">
                <a:solidFill>
                  <a:srgbClr val="FFFF00"/>
                </a:solidFill>
              </a:rPr>
              <a:t>ostream</a:t>
            </a:r>
            <a:r>
              <a:rPr lang="en-US" sz="2400" dirty="0"/>
              <a:t> and </a:t>
            </a:r>
            <a:r>
              <a:rPr lang="en-US" sz="2400" dirty="0" err="1"/>
              <a:t>cin</a:t>
            </a:r>
            <a:r>
              <a:rPr lang="en-US" sz="2400" dirty="0"/>
              <a:t> is of type </a:t>
            </a:r>
            <a:r>
              <a:rPr lang="en-US" sz="2400" dirty="0" err="1">
                <a:solidFill>
                  <a:srgbClr val="FFFF00"/>
                </a:solidFill>
              </a:rPr>
              <a:t>istream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1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review there are two operators we typically use in reference to I/O operations (</a:t>
            </a:r>
            <a:r>
              <a:rPr lang="en-US" sz="2800" dirty="0" err="1"/>
              <a:t>ie</a:t>
            </a:r>
            <a:r>
              <a:rPr lang="en-US" sz="2800" dirty="0"/>
              <a:t> with the </a:t>
            </a:r>
            <a:r>
              <a:rPr lang="en-US" sz="2800" dirty="0" err="1">
                <a:solidFill>
                  <a:srgbClr val="00B0F0"/>
                </a:solidFill>
              </a:rPr>
              <a:t>cin</a:t>
            </a:r>
            <a:r>
              <a:rPr lang="en-US" sz="2800" dirty="0"/>
              <a:t> &amp; </a:t>
            </a:r>
            <a:r>
              <a:rPr lang="en-US" sz="2800" dirty="0" err="1">
                <a:solidFill>
                  <a:srgbClr val="00B0F0"/>
                </a:solidFill>
              </a:rPr>
              <a:t>cout</a:t>
            </a:r>
            <a:r>
              <a:rPr lang="en-US" sz="2800" dirty="0"/>
              <a:t> objects).</a:t>
            </a:r>
          </a:p>
          <a:p>
            <a:endParaRPr lang="en-US" sz="2800" dirty="0"/>
          </a:p>
          <a:p>
            <a:r>
              <a:rPr lang="en-US" sz="2800" dirty="0"/>
              <a:t>These are the extraction and insertion operators: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&lt;&lt;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insertion</a:t>
            </a:r>
            <a:r>
              <a:rPr lang="en-US" sz="2400" dirty="0"/>
              <a:t> operator – inserts into a output stream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extraction</a:t>
            </a:r>
            <a:r>
              <a:rPr lang="en-US" sz="2400" dirty="0"/>
              <a:t> operator – extracts from the input stream </a:t>
            </a:r>
          </a:p>
        </p:txBody>
      </p:sp>
    </p:spTree>
    <p:extLst>
      <p:ext uri="{BB962C8B-B14F-4D97-AF65-F5344CB8AC3E}">
        <p14:creationId xmlns:p14="http://schemas.microsoft.com/office/powerpoint/2010/main" val="3505520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I/O </a:t>
            </a:r>
            <a:r>
              <a:rPr lang="en-US" sz="2800" dirty="0">
                <a:solidFill>
                  <a:srgbClr val="FFFF00"/>
                </a:solidFill>
              </a:rPr>
              <a:t>operators</a:t>
            </a:r>
            <a:r>
              <a:rPr lang="en-US" sz="2800" dirty="0"/>
              <a:t> are in much like the operators in the previous week, things we can </a:t>
            </a:r>
            <a:r>
              <a:rPr lang="en-US" sz="2800" dirty="0">
                <a:solidFill>
                  <a:srgbClr val="FF0000"/>
                </a:solidFill>
              </a:rPr>
              <a:t>overload</a:t>
            </a:r>
            <a:r>
              <a:rPr lang="en-US" sz="2800" dirty="0"/>
              <a:t> to depict new behavior or meaning with our user defined / custom types</a:t>
            </a:r>
          </a:p>
          <a:p>
            <a:r>
              <a:rPr lang="en-US" sz="2800" dirty="0"/>
              <a:t>The I/O </a:t>
            </a:r>
            <a:r>
              <a:rPr lang="en-US" sz="2800" dirty="0">
                <a:solidFill>
                  <a:srgbClr val="FFFF00"/>
                </a:solidFill>
              </a:rPr>
              <a:t>operators</a:t>
            </a:r>
            <a:r>
              <a:rPr lang="en-US" sz="2800" dirty="0"/>
              <a:t> are </a:t>
            </a:r>
            <a:r>
              <a:rPr lang="en-US" sz="2800" dirty="0">
                <a:solidFill>
                  <a:srgbClr val="92D050"/>
                </a:solidFill>
              </a:rPr>
              <a:t>helper operators</a:t>
            </a:r>
          </a:p>
        </p:txBody>
      </p:sp>
    </p:spTree>
    <p:extLst>
      <p:ext uri="{BB962C8B-B14F-4D97-AF65-F5344CB8AC3E}">
        <p14:creationId xmlns:p14="http://schemas.microsoft.com/office/powerpoint/2010/main" val="262105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example, so far we’ve seen display functions called in perhaps this manner: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P1</a:t>
            </a:r>
            <a:r>
              <a:rPr lang="en-US" sz="2800" dirty="0"/>
              <a:t>.display();</a:t>
            </a:r>
          </a:p>
          <a:p>
            <a:pPr lvl="1"/>
            <a:r>
              <a:rPr lang="en-US" sz="2800" dirty="0"/>
              <a:t>Internally this makes use of a line in the shape of: </a:t>
            </a:r>
            <a:br>
              <a:rPr lang="en-US" sz="2800" dirty="0"/>
            </a:br>
            <a:r>
              <a:rPr lang="en-US" sz="2800" dirty="0" err="1">
                <a:solidFill>
                  <a:srgbClr val="FFFF00"/>
                </a:solidFill>
              </a:rPr>
              <a:t>cout</a:t>
            </a:r>
            <a:r>
              <a:rPr lang="en-US" sz="2800" dirty="0">
                <a:solidFill>
                  <a:srgbClr val="FFFF00"/>
                </a:solidFill>
              </a:rPr>
              <a:t> &lt;&lt; info &lt;&lt; </a:t>
            </a:r>
            <a:r>
              <a:rPr lang="en-US" sz="2800" dirty="0" err="1">
                <a:solidFill>
                  <a:srgbClr val="FFFF00"/>
                </a:solidFill>
              </a:rPr>
              <a:t>endl</a:t>
            </a:r>
            <a:r>
              <a:rPr lang="en-US" sz="2800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316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if we wanted to have a similar ability to output our playdoh object straight into the output stream object </a:t>
            </a:r>
            <a:r>
              <a:rPr lang="en-US" sz="2800" dirty="0" err="1"/>
              <a:t>cout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cout</a:t>
            </a:r>
            <a:r>
              <a:rPr lang="en-US" sz="2400" dirty="0">
                <a:solidFill>
                  <a:srgbClr val="FF0000"/>
                </a:solidFill>
              </a:rPr>
              <a:t> &lt;&lt; p1 &lt;&lt; </a:t>
            </a:r>
            <a:r>
              <a:rPr lang="en-US" sz="2400" dirty="0" err="1">
                <a:solidFill>
                  <a:srgbClr val="FF0000"/>
                </a:solidFill>
              </a:rPr>
              <a:t>endl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sz="2400" dirty="0"/>
              <a:t>How would we do this? </a:t>
            </a:r>
            <a:r>
              <a:rPr lang="en-US" sz="2400" dirty="0">
                <a:solidFill>
                  <a:srgbClr val="FFFF00"/>
                </a:solidFill>
              </a:rPr>
              <a:t>Well we’d overload the operator and perhaps also create some member functions to allow the operator to do its work</a:t>
            </a:r>
          </a:p>
        </p:txBody>
      </p:sp>
    </p:spTree>
    <p:extLst>
      <p:ext uri="{BB962C8B-B14F-4D97-AF65-F5344CB8AC3E}">
        <p14:creationId xmlns:p14="http://schemas.microsoft.com/office/powerpoint/2010/main" val="44692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0F1EB-5D13-4DF7-82D4-36DA3CD7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6-1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AB8E7-20BA-4899-8411-084DB13F0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Resources, Shallow vs Deep Copy, Copy Constructor/Assignment </a:t>
            </a:r>
          </a:p>
        </p:txBody>
      </p:sp>
    </p:spTree>
    <p:extLst>
      <p:ext uri="{BB962C8B-B14F-4D97-AF65-F5344CB8AC3E}">
        <p14:creationId xmlns:p14="http://schemas.microsoft.com/office/powerpoint/2010/main" val="1467685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41836"/>
          </a:xfrm>
        </p:spPr>
        <p:txBody>
          <a:bodyPr/>
          <a:lstStyle/>
          <a:p>
            <a:r>
              <a:rPr lang="en-US" sz="2400" dirty="0"/>
              <a:t>Consider first however an updated display function: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6669" y="3341679"/>
            <a:ext cx="10568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Updated display function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playdoh::display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"Playdoh,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colour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colour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weight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weight &lt;&lt;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205046" y="3179736"/>
            <a:ext cx="2778369" cy="37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C8DFD2-1C3F-43E5-AD76-84B8125BA934}"/>
              </a:ext>
            </a:extLst>
          </p:cNvPr>
          <p:cNvSpPr txBox="1"/>
          <p:nvPr/>
        </p:nvSpPr>
        <p:spPr>
          <a:xfrm>
            <a:off x="8018585" y="2936631"/>
            <a:ext cx="259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this param</a:t>
            </a:r>
          </a:p>
        </p:txBody>
      </p:sp>
    </p:spTree>
    <p:extLst>
      <p:ext uri="{BB962C8B-B14F-4D97-AF65-F5344CB8AC3E}">
        <p14:creationId xmlns:p14="http://schemas.microsoft.com/office/powerpoint/2010/main" val="343006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form of the operator overload for the &lt;&lt; and &gt;&gt; operators to work with our playdoh will look like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1130" y="36204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FFFF00"/>
                </a:solidFill>
              </a:rPr>
              <a:t>istream</a:t>
            </a:r>
            <a:r>
              <a:rPr lang="en-US" dirty="0"/>
              <a:t>&amp; </a:t>
            </a:r>
            <a:r>
              <a:rPr lang="en-US" dirty="0">
                <a:solidFill>
                  <a:schemeClr val="accent1"/>
                </a:solidFill>
              </a:rPr>
              <a:t>operator</a:t>
            </a:r>
            <a:r>
              <a:rPr lang="en-US" dirty="0"/>
              <a:t>&gt;&gt;(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FFFF00"/>
                </a:solidFill>
              </a:rPr>
              <a:t>istream</a:t>
            </a:r>
            <a:r>
              <a:rPr lang="en-US" dirty="0"/>
              <a:t>&amp;, </a:t>
            </a:r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&amp;);</a:t>
            </a:r>
          </a:p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FFFF00"/>
                </a:solidFill>
              </a:rPr>
              <a:t>ostream</a:t>
            </a:r>
            <a:r>
              <a:rPr lang="en-US" dirty="0"/>
              <a:t>&amp; </a:t>
            </a:r>
            <a:r>
              <a:rPr lang="en-US" dirty="0">
                <a:solidFill>
                  <a:schemeClr val="accent1"/>
                </a:solidFill>
              </a:rPr>
              <a:t>operator</a:t>
            </a:r>
            <a:r>
              <a:rPr lang="en-US" dirty="0"/>
              <a:t>&lt;&lt;(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FFFF00"/>
                </a:solidFill>
              </a:rPr>
              <a:t>ostream</a:t>
            </a:r>
            <a:r>
              <a:rPr lang="en-US" dirty="0"/>
              <a:t>&amp;, </a:t>
            </a:r>
            <a:r>
              <a:rPr lang="en-US" dirty="0" err="1">
                <a:solidFill>
                  <a:srgbClr val="92D05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&amp;);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1130" y="4739834"/>
            <a:ext cx="662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FFFF00"/>
                </a:solidFill>
              </a:rPr>
              <a:t>istream</a:t>
            </a:r>
            <a:r>
              <a:rPr lang="en-US" dirty="0"/>
              <a:t>&amp; </a:t>
            </a:r>
            <a:r>
              <a:rPr lang="en-US" dirty="0">
                <a:solidFill>
                  <a:schemeClr val="accent1"/>
                </a:solidFill>
              </a:rPr>
              <a:t>operator</a:t>
            </a:r>
            <a:r>
              <a:rPr lang="en-US" dirty="0"/>
              <a:t>&gt;&gt;(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FFFF00"/>
                </a:solidFill>
              </a:rPr>
              <a:t>istream</a:t>
            </a:r>
            <a:r>
              <a:rPr lang="en-US" dirty="0"/>
              <a:t>&amp;, 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&amp;);</a:t>
            </a:r>
          </a:p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FFFF00"/>
                </a:solidFill>
              </a:rPr>
              <a:t>ostream</a:t>
            </a:r>
            <a:r>
              <a:rPr lang="en-US" dirty="0"/>
              <a:t>&amp; </a:t>
            </a:r>
            <a:r>
              <a:rPr lang="en-US" dirty="0">
                <a:solidFill>
                  <a:schemeClr val="accent1"/>
                </a:solidFill>
              </a:rPr>
              <a:t>operator</a:t>
            </a:r>
            <a:r>
              <a:rPr lang="en-US" dirty="0"/>
              <a:t>&lt;&lt;(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FFFF00"/>
                </a:solidFill>
              </a:rPr>
              <a:t>ostream</a:t>
            </a:r>
            <a:r>
              <a:rPr lang="en-US" dirty="0"/>
              <a:t>&amp;, </a:t>
            </a:r>
            <a:r>
              <a:rPr lang="en-US" dirty="0" err="1">
                <a:solidFill>
                  <a:srgbClr val="92D05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36C73F-BD69-4DCA-A6CE-FD0DAA721A90}"/>
              </a:ext>
            </a:extLst>
          </p:cNvPr>
          <p:cNvCxnSpPr>
            <a:cxnSpLocks/>
          </p:cNvCxnSpPr>
          <p:nvPr/>
        </p:nvCxnSpPr>
        <p:spPr>
          <a:xfrm flipV="1">
            <a:off x="8449408" y="5503985"/>
            <a:ext cx="0" cy="60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655057-BE39-4CBA-8457-09E301842AA7}"/>
              </a:ext>
            </a:extLst>
          </p:cNvPr>
          <p:cNvSpPr txBox="1"/>
          <p:nvPr/>
        </p:nvSpPr>
        <p:spPr>
          <a:xfrm>
            <a:off x="8449408" y="5818974"/>
            <a:ext cx="209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Playdoh that can work with </a:t>
            </a:r>
            <a:r>
              <a:rPr lang="en-US" dirty="0">
                <a:solidFill>
                  <a:srgbClr val="FFFF00"/>
                </a:solidFill>
              </a:rPr>
              <a:t>&lt;&lt;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&gt;&gt;</a:t>
            </a:r>
            <a:r>
              <a:rPr lang="en-US" dirty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1158165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Notice the </a:t>
            </a:r>
            <a:r>
              <a:rPr lang="en-US" sz="2400" dirty="0">
                <a:solidFill>
                  <a:srgbClr val="FFFF00"/>
                </a:solidFill>
              </a:rPr>
              <a:t>types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1"/>
                </a:solidFill>
              </a:rPr>
              <a:t>return values </a:t>
            </a:r>
            <a:r>
              <a:rPr lang="en-US" sz="2400" dirty="0"/>
              <a:t>as well as the </a:t>
            </a:r>
            <a:r>
              <a:rPr lang="en-US" sz="2400" dirty="0">
                <a:solidFill>
                  <a:schemeClr val="accent1"/>
                </a:solidFill>
              </a:rPr>
              <a:t>first parameter</a:t>
            </a:r>
            <a:r>
              <a:rPr lang="en-US" sz="2400" dirty="0"/>
              <a:t>.</a:t>
            </a:r>
          </a:p>
          <a:p>
            <a:r>
              <a:rPr lang="en-US" sz="2400" dirty="0"/>
              <a:t>Recall that in this case the </a:t>
            </a:r>
            <a:r>
              <a:rPr lang="en-US" sz="2400" dirty="0">
                <a:solidFill>
                  <a:schemeClr val="accent6"/>
                </a:solidFill>
              </a:rPr>
              <a:t>first parameter is also the left operand of the operator</a:t>
            </a:r>
          </a:p>
          <a:p>
            <a:r>
              <a:rPr lang="en-US" sz="2400" dirty="0"/>
              <a:t>So if the left operand is an </a:t>
            </a:r>
            <a:r>
              <a:rPr lang="en-US" sz="2400" dirty="0" err="1">
                <a:solidFill>
                  <a:srgbClr val="00B0F0"/>
                </a:solidFill>
              </a:rPr>
              <a:t>ostream</a:t>
            </a:r>
            <a:r>
              <a:rPr lang="en-US" sz="2400" dirty="0"/>
              <a:t> object for the </a:t>
            </a:r>
            <a:r>
              <a:rPr lang="en-US" sz="2400" dirty="0">
                <a:solidFill>
                  <a:srgbClr val="FFFF00"/>
                </a:solidFill>
              </a:rPr>
              <a:t>&lt;&lt;</a:t>
            </a:r>
            <a:r>
              <a:rPr lang="en-US" sz="2400" dirty="0"/>
              <a:t> operator and we know that </a:t>
            </a:r>
            <a:r>
              <a:rPr lang="en-US" sz="2400" dirty="0" err="1"/>
              <a:t>cout</a:t>
            </a:r>
            <a:r>
              <a:rPr lang="en-US" sz="2400" dirty="0"/>
              <a:t> is an instance of an </a:t>
            </a:r>
            <a:r>
              <a:rPr lang="en-US" sz="2400" dirty="0" err="1">
                <a:solidFill>
                  <a:srgbClr val="00B0F0"/>
                </a:solidFill>
              </a:rPr>
              <a:t>ostream</a:t>
            </a:r>
            <a:r>
              <a:rPr lang="en-US" sz="2400" dirty="0"/>
              <a:t> class… using this operator may look like: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>
                <a:solidFill>
                  <a:srgbClr val="92D050"/>
                </a:solidFill>
              </a:rPr>
              <a:t>cout</a:t>
            </a:r>
            <a:r>
              <a:rPr lang="en-US" sz="2400" dirty="0"/>
              <a:t> &lt;&lt; p1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50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overloaded operator then makes use of our previously updated display function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Using this helper operator we’re now able to do things like: </a:t>
            </a:r>
            <a:r>
              <a:rPr lang="en-US" sz="2400" dirty="0" err="1">
                <a:solidFill>
                  <a:srgbClr val="00B0F0"/>
                </a:solidFill>
              </a:rPr>
              <a:t>cout</a:t>
            </a:r>
            <a:r>
              <a:rPr lang="en-US" sz="2400" dirty="0"/>
              <a:t> &lt;&lt; p1;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1428" y="3066469"/>
            <a:ext cx="78984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&lt;&lt; op overload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&lt;&lt;(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playdoh&amp; p){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67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5BEC-CA9D-4669-84B3-3C801BE0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7F06-E0FE-41DA-B1DC-E728CAEF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also consider the case for using </a:t>
            </a:r>
            <a:r>
              <a:rPr lang="en-US" sz="2800" dirty="0">
                <a:solidFill>
                  <a:srgbClr val="FFFF00"/>
                </a:solidFill>
              </a:rPr>
              <a:t>operators</a:t>
            </a:r>
            <a:r>
              <a:rPr lang="en-US" sz="2800" dirty="0"/>
              <a:t> for input </a:t>
            </a:r>
            <a:r>
              <a:rPr lang="en-US" sz="2800" dirty="0" err="1"/>
              <a:t>ie</a:t>
            </a:r>
            <a:r>
              <a:rPr lang="en-US" sz="2800" dirty="0"/>
              <a:t>: </a:t>
            </a:r>
            <a:r>
              <a:rPr lang="en-US" sz="2800" dirty="0" err="1">
                <a:solidFill>
                  <a:srgbClr val="00B0F0"/>
                </a:solidFill>
              </a:rPr>
              <a:t>cin</a:t>
            </a:r>
            <a:r>
              <a:rPr lang="en-US" sz="2800" dirty="0"/>
              <a:t> &gt;&gt; p1;</a:t>
            </a:r>
          </a:p>
          <a:p>
            <a:r>
              <a:rPr lang="en-US" sz="2800" dirty="0"/>
              <a:t>Similar to the overloading the </a:t>
            </a:r>
            <a:r>
              <a:rPr lang="en-US" sz="2800" dirty="0">
                <a:solidFill>
                  <a:srgbClr val="FFFF00"/>
                </a:solidFill>
              </a:rPr>
              <a:t>&lt;&lt; operator </a:t>
            </a:r>
            <a:r>
              <a:rPr lang="en-US" sz="2800" dirty="0"/>
              <a:t>we will need to make use of a </a:t>
            </a:r>
            <a:r>
              <a:rPr lang="en-US" sz="2800" dirty="0">
                <a:solidFill>
                  <a:schemeClr val="accent1"/>
                </a:solidFill>
              </a:rPr>
              <a:t>public member function </a:t>
            </a:r>
            <a:r>
              <a:rPr lang="en-US" sz="2800" dirty="0"/>
              <a:t>to allow for the extraction of data from the standard input to into a playdoh object. Perhaps a ‘</a:t>
            </a:r>
            <a:r>
              <a:rPr lang="en-US" sz="2800" dirty="0">
                <a:solidFill>
                  <a:srgbClr val="FFFF00"/>
                </a:solidFill>
              </a:rPr>
              <a:t>read</a:t>
            </a:r>
            <a:r>
              <a:rPr lang="en-US" sz="2800" dirty="0"/>
              <a:t>’ function that reads from the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5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F90FF6-A70F-4E62-8719-C16CD53055B8}"/>
              </a:ext>
            </a:extLst>
          </p:cNvPr>
          <p:cNvSpPr/>
          <p:nvPr/>
        </p:nvSpPr>
        <p:spPr>
          <a:xfrm>
            <a:off x="486508" y="889843"/>
            <a:ext cx="11218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New read function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playdoh::read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(std::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istream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&amp; is) 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col;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	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wei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std::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the colour of the playdoh"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std::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is &gt;&gt; col;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std::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the weight of the playdoh"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std::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is &gt;&gt;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wei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playdoh </a:t>
            </a:r>
            <a:r>
              <a:rPr lang="en-CA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(col,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wei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temp.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weight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If valid playdoh set as it the current obj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	*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	*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playdoh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Else set it as an empty playdoh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00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5A0F-129A-49CA-8D0A-B0EE4FAD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E29E-6020-4B79-9EF7-6FF518F5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638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&gt;&gt; operator overload may now look like this: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CBF9D-38F0-4ABA-9ADB-3F38A2C9F2EF}"/>
              </a:ext>
            </a:extLst>
          </p:cNvPr>
          <p:cNvSpPr/>
          <p:nvPr/>
        </p:nvSpPr>
        <p:spPr>
          <a:xfrm>
            <a:off x="1178675" y="3204968"/>
            <a:ext cx="7903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&gt;&gt; op overload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std::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istream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&amp; 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operator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&gt;&gt;(std::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istream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&amp; is, 	playdoh&amp; p){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p.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(is);</a:t>
            </a: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is;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92C8A-2EE4-4620-A8DD-7FFFF135B199}"/>
              </a:ext>
            </a:extLst>
          </p:cNvPr>
          <p:cNvSpPr txBox="1"/>
          <p:nvPr/>
        </p:nvSpPr>
        <p:spPr>
          <a:xfrm>
            <a:off x="913795" y="5354516"/>
            <a:ext cx="1008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this helper operator we’re now able to do things like: </a:t>
            </a:r>
            <a:r>
              <a:rPr lang="en-US" sz="2400" dirty="0" err="1">
                <a:solidFill>
                  <a:srgbClr val="00B0F0"/>
                </a:solidFill>
              </a:rPr>
              <a:t>cin</a:t>
            </a:r>
            <a:r>
              <a:rPr lang="en-US" sz="2400" dirty="0"/>
              <a:t> &gt;&gt; p1;</a:t>
            </a:r>
          </a:p>
        </p:txBody>
      </p:sp>
    </p:spTree>
    <p:extLst>
      <p:ext uri="{BB962C8B-B14F-4D97-AF65-F5344CB8AC3E}">
        <p14:creationId xmlns:p14="http://schemas.microsoft.com/office/powerpoint/2010/main" val="3069413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D446-8BEB-450D-BDF0-A1A69B18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766E-D3D9-4936-8B82-4652EF79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question may have popped in your minds:  </a:t>
            </a:r>
            <a:r>
              <a:rPr lang="en-US" sz="3200" dirty="0">
                <a:solidFill>
                  <a:srgbClr val="FFFF00"/>
                </a:solidFill>
              </a:rPr>
              <a:t>Why</a:t>
            </a:r>
            <a:r>
              <a:rPr lang="en-US" sz="3200" dirty="0"/>
              <a:t> do these </a:t>
            </a:r>
            <a:r>
              <a:rPr lang="en-US" sz="3200" dirty="0">
                <a:solidFill>
                  <a:srgbClr val="FFFF00"/>
                </a:solidFill>
              </a:rPr>
              <a:t>operator overloads </a:t>
            </a:r>
            <a:r>
              <a:rPr lang="en-US" sz="3200" dirty="0"/>
              <a:t>and their respective public member functions that </a:t>
            </a:r>
            <a:r>
              <a:rPr lang="en-US" sz="3200" dirty="0">
                <a:solidFill>
                  <a:srgbClr val="FFFF00"/>
                </a:solidFill>
              </a:rPr>
              <a:t>they rely on return a reference to </a:t>
            </a:r>
            <a:r>
              <a:rPr lang="en-US" sz="3200" dirty="0"/>
              <a:t>either </a:t>
            </a:r>
            <a:r>
              <a:rPr lang="en-US" sz="3200" dirty="0" err="1">
                <a:solidFill>
                  <a:srgbClr val="FFFF00"/>
                </a:solidFill>
              </a:rPr>
              <a:t>istream</a:t>
            </a:r>
            <a:r>
              <a:rPr lang="en-US" sz="3200" dirty="0"/>
              <a:t> or </a:t>
            </a:r>
            <a:r>
              <a:rPr lang="en-US" sz="3200" dirty="0" err="1">
                <a:solidFill>
                  <a:srgbClr val="FFFF00"/>
                </a:solidFill>
              </a:rPr>
              <a:t>ostream</a:t>
            </a:r>
            <a:r>
              <a:rPr lang="en-US" sz="3200" dirty="0"/>
              <a:t> type?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61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D446-8BEB-450D-BDF0-A1A69B18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766E-D3D9-4936-8B82-4652EF79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Let’s consider the following:</a:t>
            </a:r>
          </a:p>
          <a:p>
            <a:pPr lvl="1"/>
            <a:r>
              <a:rPr lang="en-US" sz="3200" dirty="0" err="1">
                <a:solidFill>
                  <a:srgbClr val="00B0F0"/>
                </a:solidFill>
              </a:rPr>
              <a:t>cout</a:t>
            </a:r>
            <a:r>
              <a:rPr lang="en-US" sz="3200" dirty="0"/>
              <a:t> &lt;&lt; p1 &lt;&lt; p2 &lt;&lt; p3;</a:t>
            </a:r>
          </a:p>
          <a:p>
            <a:pPr lvl="1"/>
            <a:r>
              <a:rPr lang="en-US" sz="3200" dirty="0"/>
              <a:t>This could be broken down into:</a:t>
            </a:r>
          </a:p>
          <a:p>
            <a:pPr lvl="2"/>
            <a:r>
              <a:rPr lang="en-US" sz="2800" dirty="0" err="1">
                <a:solidFill>
                  <a:srgbClr val="00B0F0"/>
                </a:solidFill>
              </a:rPr>
              <a:t>cout</a:t>
            </a:r>
            <a:r>
              <a:rPr lang="en-US" sz="2800" dirty="0"/>
              <a:t> &lt;&lt; p1;</a:t>
            </a:r>
          </a:p>
          <a:p>
            <a:pPr lvl="2"/>
            <a:r>
              <a:rPr lang="en-US" sz="2800" dirty="0" err="1">
                <a:solidFill>
                  <a:srgbClr val="00B0F0"/>
                </a:solidFill>
              </a:rPr>
              <a:t>cout</a:t>
            </a:r>
            <a:r>
              <a:rPr lang="en-US" sz="2800" dirty="0"/>
              <a:t> &lt;&lt; p2;</a:t>
            </a:r>
          </a:p>
          <a:p>
            <a:pPr lvl="2"/>
            <a:r>
              <a:rPr lang="en-US" sz="2800" dirty="0" err="1">
                <a:solidFill>
                  <a:srgbClr val="00B0F0"/>
                </a:solidFill>
              </a:rPr>
              <a:t>cout</a:t>
            </a:r>
            <a:r>
              <a:rPr lang="en-US" sz="2800" dirty="0"/>
              <a:t> &lt;&lt; p3;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6932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3041-D014-4D82-A48B-A17D3661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1CEC-DF2B-4B34-84B2-8F6F7661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597" y="3191639"/>
            <a:ext cx="3532081" cy="474723"/>
          </a:xfrm>
        </p:spPr>
        <p:txBody>
          <a:bodyPr/>
          <a:lstStyle/>
          <a:p>
            <a:r>
              <a:rPr lang="en-US" u="sng" dirty="0" err="1">
                <a:solidFill>
                  <a:srgbClr val="FFFF00"/>
                </a:solidFill>
              </a:rPr>
              <a:t>cout</a:t>
            </a:r>
            <a:r>
              <a:rPr lang="en-US" u="sng" dirty="0">
                <a:solidFill>
                  <a:srgbClr val="FFFF00"/>
                </a:solidFill>
              </a:rPr>
              <a:t> &lt;&lt; p1</a:t>
            </a:r>
            <a:r>
              <a:rPr lang="en-US" dirty="0">
                <a:solidFill>
                  <a:srgbClr val="FFFF00"/>
                </a:solidFill>
              </a:rPr>
              <a:t> &lt;&lt; p2 </a:t>
            </a:r>
            <a:r>
              <a:rPr lang="en-US" dirty="0"/>
              <a:t>&lt;&lt; p3;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1C0BE-19D7-4287-A6A9-8A0EC48BEBC9}"/>
              </a:ext>
            </a:extLst>
          </p:cNvPr>
          <p:cNvCxnSpPr/>
          <p:nvPr/>
        </p:nvCxnSpPr>
        <p:spPr>
          <a:xfrm flipV="1">
            <a:off x="4210606" y="3666362"/>
            <a:ext cx="0" cy="108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2C2425-330F-475A-B2D6-D1C38FD1D71A}"/>
              </a:ext>
            </a:extLst>
          </p:cNvPr>
          <p:cNvSpPr txBox="1"/>
          <p:nvPr/>
        </p:nvSpPr>
        <p:spPr>
          <a:xfrm>
            <a:off x="1829774" y="4763735"/>
            <a:ext cx="332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portion is essentially one call of our operator overload:</a:t>
            </a:r>
          </a:p>
          <a:p>
            <a:r>
              <a:rPr lang="en-US" dirty="0" err="1"/>
              <a:t>cout</a:t>
            </a:r>
            <a:r>
              <a:rPr lang="en-US" dirty="0"/>
              <a:t> &lt;&lt; p1;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0A78E-1C7A-4D2E-82A5-A00B884976F8}"/>
              </a:ext>
            </a:extLst>
          </p:cNvPr>
          <p:cNvCxnSpPr>
            <a:cxnSpLocks/>
          </p:cNvCxnSpPr>
          <p:nvPr/>
        </p:nvCxnSpPr>
        <p:spPr>
          <a:xfrm flipH="1">
            <a:off x="5028298" y="2217926"/>
            <a:ext cx="1523462" cy="96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155968-7D71-4461-B75E-BFAA0F52AF91}"/>
              </a:ext>
            </a:extLst>
          </p:cNvPr>
          <p:cNvSpPr txBox="1"/>
          <p:nvPr/>
        </p:nvSpPr>
        <p:spPr>
          <a:xfrm>
            <a:off x="6757679" y="1772334"/>
            <a:ext cx="5372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whole of </a:t>
            </a:r>
            <a:r>
              <a:rPr lang="en-US" dirty="0" err="1">
                <a:solidFill>
                  <a:srgbClr val="00B0F0"/>
                </a:solidFill>
              </a:rPr>
              <a:t>cout</a:t>
            </a:r>
            <a:r>
              <a:rPr lang="en-US" dirty="0"/>
              <a:t> &lt;&lt; p1 &lt;&lt; p2 could be written like this: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cout</a:t>
            </a:r>
            <a:r>
              <a:rPr lang="en-US" dirty="0">
                <a:solidFill>
                  <a:srgbClr val="FFFF00"/>
                </a:solidFill>
              </a:rPr>
              <a:t> &lt;&lt; p1) </a:t>
            </a:r>
            <a:r>
              <a:rPr lang="en-US" dirty="0"/>
              <a:t>&lt;&lt; p2.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return of </a:t>
            </a:r>
            <a:r>
              <a:rPr lang="en-US" dirty="0" err="1">
                <a:solidFill>
                  <a:srgbClr val="FFFF00"/>
                </a:solidFill>
              </a:rPr>
              <a:t>cout</a:t>
            </a:r>
            <a:r>
              <a:rPr lang="en-US" dirty="0">
                <a:solidFill>
                  <a:srgbClr val="FFFF00"/>
                </a:solidFill>
              </a:rPr>
              <a:t> &lt;&lt; p1 </a:t>
            </a:r>
            <a:r>
              <a:rPr lang="en-US" dirty="0"/>
              <a:t>is a reference to the </a:t>
            </a:r>
            <a:r>
              <a:rPr lang="en-US" dirty="0" err="1">
                <a:solidFill>
                  <a:schemeClr val="accent6"/>
                </a:solidFill>
              </a:rPr>
              <a:t>ostream</a:t>
            </a:r>
            <a:r>
              <a:rPr lang="en-US" dirty="0">
                <a:solidFill>
                  <a:schemeClr val="accent6"/>
                </a:solidFill>
              </a:rPr>
              <a:t> object </a:t>
            </a:r>
            <a:r>
              <a:rPr lang="en-US" dirty="0" err="1">
                <a:solidFill>
                  <a:schemeClr val="accent6"/>
                </a:solidFill>
              </a:rPr>
              <a:t>cout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if </a:t>
            </a: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 err="1">
                <a:solidFill>
                  <a:srgbClr val="00B050"/>
                </a:solidFill>
              </a:rPr>
              <a:t>cout</a:t>
            </a:r>
            <a:r>
              <a:rPr lang="en-US" dirty="0">
                <a:solidFill>
                  <a:srgbClr val="00B050"/>
                </a:solidFill>
              </a:rPr>
              <a:t> &lt;&lt; p1] </a:t>
            </a:r>
            <a:r>
              <a:rPr lang="en-US" dirty="0"/>
              <a:t>= </a:t>
            </a:r>
            <a:r>
              <a:rPr lang="en-US" dirty="0" err="1"/>
              <a:t>cout</a:t>
            </a:r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rest of the line then becomes </a:t>
            </a: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 err="1">
                <a:solidFill>
                  <a:srgbClr val="00B050"/>
                </a:solidFill>
              </a:rPr>
              <a:t>cout</a:t>
            </a:r>
            <a:r>
              <a:rPr lang="en-US" dirty="0">
                <a:solidFill>
                  <a:srgbClr val="00B050"/>
                </a:solidFill>
              </a:rPr>
              <a:t>] </a:t>
            </a:r>
            <a:r>
              <a:rPr lang="en-US" dirty="0"/>
              <a:t>&lt;&lt; p2;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B100D-C7B5-4BD8-8252-3BB6FDE10F18}"/>
              </a:ext>
            </a:extLst>
          </p:cNvPr>
          <p:cNvSpPr txBox="1"/>
          <p:nvPr/>
        </p:nvSpPr>
        <p:spPr>
          <a:xfrm>
            <a:off x="377687" y="1033670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particular behavior is called cascading. And to enable it we need to design our I/O operator overloads in this way.</a:t>
            </a:r>
          </a:p>
        </p:txBody>
      </p:sp>
    </p:spTree>
    <p:extLst>
      <p:ext uri="{BB962C8B-B14F-4D97-AF65-F5344CB8AC3E}">
        <p14:creationId xmlns:p14="http://schemas.microsoft.com/office/powerpoint/2010/main" val="12053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BF03F8-EF49-41AD-A2F7-1E9D417F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with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04991-E5B6-411D-8215-FD17443D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Up to this point we’ve worked with classes with </a:t>
            </a:r>
            <a:r>
              <a:rPr lang="en-US" sz="2800" dirty="0">
                <a:solidFill>
                  <a:srgbClr val="92D050"/>
                </a:solidFill>
              </a:rPr>
              <a:t>fundamental</a:t>
            </a:r>
            <a:r>
              <a:rPr lang="en-US" sz="2800" dirty="0"/>
              <a:t> types as their </a:t>
            </a:r>
            <a:r>
              <a:rPr lang="en-US" sz="2800" dirty="0">
                <a:solidFill>
                  <a:schemeClr val="accent5"/>
                </a:solidFill>
              </a:rPr>
              <a:t>data members </a:t>
            </a:r>
            <a:r>
              <a:rPr lang="en-US" sz="2800" dirty="0"/>
              <a:t>as well as used </a:t>
            </a:r>
            <a:r>
              <a:rPr lang="en-US" sz="2800" dirty="0">
                <a:solidFill>
                  <a:schemeClr val="accent6"/>
                </a:solidFill>
              </a:rPr>
              <a:t>statically allocated arrays</a:t>
            </a:r>
          </a:p>
          <a:p>
            <a:r>
              <a:rPr lang="en-US" sz="2800" dirty="0"/>
              <a:t>Both those kinds of resources have </a:t>
            </a:r>
            <a:r>
              <a:rPr lang="en-US" sz="2800" dirty="0">
                <a:solidFill>
                  <a:srgbClr val="FF0000"/>
                </a:solidFill>
              </a:rPr>
              <a:t>known amounts of memory</a:t>
            </a:r>
            <a:r>
              <a:rPr lang="en-US" sz="2800" dirty="0"/>
              <a:t> to be allocated for at compile time</a:t>
            </a:r>
          </a:p>
          <a:p>
            <a:pPr lvl="1"/>
            <a:r>
              <a:rPr lang="en-US" sz="2400" dirty="0"/>
              <a:t>In the case of </a:t>
            </a:r>
            <a:r>
              <a:rPr lang="en-US" sz="2400" dirty="0">
                <a:solidFill>
                  <a:srgbClr val="FFFF00"/>
                </a:solidFill>
              </a:rPr>
              <a:t>fundamental types</a:t>
            </a:r>
            <a:r>
              <a:rPr lang="en-US" sz="2400" dirty="0"/>
              <a:t>, based on those types is the amount of memory</a:t>
            </a:r>
          </a:p>
          <a:p>
            <a:pPr lvl="1"/>
            <a:r>
              <a:rPr lang="en-US" sz="2400" dirty="0"/>
              <a:t>In the case of </a:t>
            </a:r>
            <a:r>
              <a:rPr lang="en-US" sz="2400" dirty="0">
                <a:solidFill>
                  <a:srgbClr val="FFFF00"/>
                </a:solidFill>
              </a:rPr>
              <a:t>static arrays </a:t>
            </a:r>
            <a:r>
              <a:rPr lang="en-US" sz="2400" dirty="0"/>
              <a:t>it is specified how large they are via usually a constant </a:t>
            </a:r>
          </a:p>
        </p:txBody>
      </p:sp>
    </p:spTree>
    <p:extLst>
      <p:ext uri="{BB962C8B-B14F-4D97-AF65-F5344CB8AC3E}">
        <p14:creationId xmlns:p14="http://schemas.microsoft.com/office/powerpoint/2010/main" val="2272981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F57F-F7D4-46CF-99DE-8A0B42EC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AF4-EBB8-4294-8BA5-00BFF789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actions that related to input and output of files in C++ we make use of the &lt;</a:t>
            </a:r>
            <a:r>
              <a:rPr lang="en-US" dirty="0" err="1">
                <a:solidFill>
                  <a:srgbClr val="FFFF00"/>
                </a:solidFill>
              </a:rPr>
              <a:t>fstream</a:t>
            </a:r>
            <a:r>
              <a:rPr lang="en-US" dirty="0"/>
              <a:t>&gt; library. Notice that it is somewhat similarly named to the &lt;</a:t>
            </a:r>
            <a:r>
              <a:rPr lang="en-US" dirty="0">
                <a:solidFill>
                  <a:srgbClr val="FFFF00"/>
                </a:solidFill>
              </a:rPr>
              <a:t>iostream</a:t>
            </a:r>
            <a:r>
              <a:rPr lang="en-US" dirty="0"/>
              <a:t>&gt; library and to little surprise they work similarly as well.</a:t>
            </a:r>
          </a:p>
          <a:p>
            <a:endParaRPr lang="en-US" dirty="0"/>
          </a:p>
          <a:p>
            <a:r>
              <a:rPr lang="en-US" dirty="0"/>
              <a:t>Like the </a:t>
            </a:r>
            <a:r>
              <a:rPr lang="en-US" dirty="0">
                <a:solidFill>
                  <a:srgbClr val="FFFF00"/>
                </a:solidFill>
              </a:rPr>
              <a:t>iostream</a:t>
            </a:r>
            <a:r>
              <a:rPr lang="en-US" dirty="0"/>
              <a:t> library which uses objects </a:t>
            </a:r>
            <a:r>
              <a:rPr lang="en-US" dirty="0" err="1">
                <a:solidFill>
                  <a:srgbClr val="00B0F0"/>
                </a:solidFill>
              </a:rPr>
              <a:t>cin</a:t>
            </a:r>
            <a:r>
              <a:rPr lang="en-US" dirty="0"/>
              <a:t> and </a:t>
            </a:r>
            <a:r>
              <a:rPr lang="en-US" dirty="0" err="1">
                <a:solidFill>
                  <a:srgbClr val="00B0F0"/>
                </a:solidFill>
              </a:rPr>
              <a:t>cout</a:t>
            </a:r>
            <a:r>
              <a:rPr lang="en-US" dirty="0"/>
              <a:t> to represent input and output, the </a:t>
            </a:r>
            <a:r>
              <a:rPr lang="en-US" dirty="0" err="1">
                <a:solidFill>
                  <a:srgbClr val="FFFF00"/>
                </a:solidFill>
              </a:rPr>
              <a:t>fstream</a:t>
            </a:r>
            <a:r>
              <a:rPr lang="en-US" dirty="0"/>
              <a:t> library also uses </a:t>
            </a:r>
            <a:r>
              <a:rPr lang="en-US" dirty="0">
                <a:solidFill>
                  <a:srgbClr val="FFFF00"/>
                </a:solidFill>
              </a:rPr>
              <a:t>objects to represent files</a:t>
            </a:r>
            <a:r>
              <a:rPr lang="en-US" dirty="0"/>
              <a:t> and interact with them in similar ways using the </a:t>
            </a:r>
            <a:r>
              <a:rPr lang="en-US" dirty="0">
                <a:solidFill>
                  <a:srgbClr val="FFFF00"/>
                </a:solidFill>
              </a:rPr>
              <a:t>&lt;&lt;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&gt;&gt; operators</a:t>
            </a:r>
          </a:p>
        </p:txBody>
      </p:sp>
    </p:spTree>
    <p:extLst>
      <p:ext uri="{BB962C8B-B14F-4D97-AF65-F5344CB8AC3E}">
        <p14:creationId xmlns:p14="http://schemas.microsoft.com/office/powerpoint/2010/main" val="3280734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B721-E628-47E7-9A39-74ED814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338B-2D69-4390-A6EB-CCD38411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Notable functions with file objects: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open</a:t>
            </a:r>
            <a:r>
              <a:rPr lang="en-US" sz="2400" dirty="0"/>
              <a:t>(); - This function is used to </a:t>
            </a:r>
            <a:r>
              <a:rPr lang="en-US" sz="2400" dirty="0">
                <a:solidFill>
                  <a:schemeClr val="accent1"/>
                </a:solidFill>
              </a:rPr>
              <a:t>open a connection to a file</a:t>
            </a:r>
            <a:r>
              <a:rPr lang="en-US" sz="2400" dirty="0"/>
              <a:t>. </a:t>
            </a:r>
            <a:r>
              <a:rPr lang="en-US" sz="2400" dirty="0" err="1"/>
              <a:t>Ie</a:t>
            </a:r>
            <a:r>
              <a:rPr lang="en-US" sz="2400" dirty="0"/>
              <a:t> it creates a link between the file object and the file it is meant to represent in our code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is_open</a:t>
            </a:r>
            <a:r>
              <a:rPr lang="en-US" sz="2400" dirty="0"/>
              <a:t>(); - This function </a:t>
            </a:r>
            <a:r>
              <a:rPr lang="en-US" sz="2400" dirty="0">
                <a:solidFill>
                  <a:schemeClr val="accent1"/>
                </a:solidFill>
              </a:rPr>
              <a:t>checks if our connection to the file was successful</a:t>
            </a:r>
            <a:r>
              <a:rPr lang="en-US" sz="2400" dirty="0"/>
              <a:t>. If unsuccessful it could mean that the file we’re trying to connect to doesn’t exist or has other issues. It returns a </a:t>
            </a:r>
            <a:r>
              <a:rPr lang="en-US" sz="2400" dirty="0">
                <a:solidFill>
                  <a:srgbClr val="00B0F0"/>
                </a:solidFill>
              </a:rPr>
              <a:t>Boolean</a:t>
            </a:r>
            <a:r>
              <a:rPr lang="en-US" sz="2400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2070519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7765-BB65-4402-B145-B5DA10BD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B637-1C0C-451B-9E90-4EC17141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creating a input file object (input as we we’re reading from the file)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2C6C3-D852-45BC-8CFA-5012A98B6650}"/>
              </a:ext>
            </a:extLst>
          </p:cNvPr>
          <p:cNvSpPr/>
          <p:nvPr/>
        </p:nvSpPr>
        <p:spPr>
          <a:xfrm>
            <a:off x="1080052" y="26935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library for doing file related things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fin;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fin.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"mytxt.txt"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//std::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fin("mytxt.txt");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BACEE2-249F-434C-A77E-2213EC62AEC6}"/>
              </a:ext>
            </a:extLst>
          </p:cNvPr>
          <p:cNvCxnSpPr/>
          <p:nvPr/>
        </p:nvCxnSpPr>
        <p:spPr>
          <a:xfrm flipH="1">
            <a:off x="4035287" y="3667539"/>
            <a:ext cx="4701209" cy="69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1E2377-22CA-4535-9E87-8C95DE056925}"/>
              </a:ext>
            </a:extLst>
          </p:cNvPr>
          <p:cNvSpPr txBox="1"/>
          <p:nvPr/>
        </p:nvSpPr>
        <p:spPr>
          <a:xfrm>
            <a:off x="8855765" y="3140765"/>
            <a:ext cx="225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the object then open a file with it, thus creating the connection to the existing file.</a:t>
            </a:r>
          </a:p>
          <a:p>
            <a:r>
              <a:rPr lang="en-US" dirty="0"/>
              <a:t>Notice the </a:t>
            </a:r>
            <a:r>
              <a:rPr lang="en-US" dirty="0" err="1"/>
              <a:t>ifstream</a:t>
            </a:r>
            <a:r>
              <a:rPr lang="en-US" dirty="0"/>
              <a:t> type – input file stream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A574F-4A0A-4EF5-A990-003B4E288F45}"/>
              </a:ext>
            </a:extLst>
          </p:cNvPr>
          <p:cNvCxnSpPr/>
          <p:nvPr/>
        </p:nvCxnSpPr>
        <p:spPr>
          <a:xfrm flipH="1" flipV="1">
            <a:off x="5466522" y="4949687"/>
            <a:ext cx="2256182" cy="60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8CDDD4-7B78-4F6B-915F-08E0B88F3446}"/>
              </a:ext>
            </a:extLst>
          </p:cNvPr>
          <p:cNvSpPr txBox="1"/>
          <p:nvPr/>
        </p:nvSpPr>
        <p:spPr>
          <a:xfrm>
            <a:off x="7871791" y="5555900"/>
            <a:ext cx="265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method using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58830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EF75-C5FA-45D2-893A-85C97337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40362"/>
            <a:ext cx="10353762" cy="4103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then trying reading from the file with a loop: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3AA71-D1F3-4A80-ADF6-1A4B41C5FD8F}"/>
              </a:ext>
            </a:extLst>
          </p:cNvPr>
          <p:cNvSpPr/>
          <p:nvPr/>
        </p:nvSpPr>
        <p:spPr>
          <a:xfrm>
            <a:off x="1159563" y="960066"/>
            <a:ext cx="82826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fin;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fin.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"mytxt.txt"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fin.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is_open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(fin){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fin &gt;&gt; x;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(fin)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"X is: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x &lt;&lt;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"End of file"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"Bad file, can't open"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4170F9-CC36-4C8C-A7DB-2BD4AB53D026}"/>
              </a:ext>
            </a:extLst>
          </p:cNvPr>
          <p:cNvCxnSpPr/>
          <p:nvPr/>
        </p:nvCxnSpPr>
        <p:spPr>
          <a:xfrm flipH="1" flipV="1">
            <a:off x="4452730" y="1371600"/>
            <a:ext cx="5496340" cy="4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4D61C7-51B5-4242-931C-3F9B30C481C5}"/>
              </a:ext>
            </a:extLst>
          </p:cNvPr>
          <p:cNvSpPr txBox="1"/>
          <p:nvPr/>
        </p:nvSpPr>
        <p:spPr>
          <a:xfrm>
            <a:off x="10217426" y="1451113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0A879A-0082-4716-9BFC-CC9ACFBDD905}"/>
              </a:ext>
            </a:extLst>
          </p:cNvPr>
          <p:cNvCxnSpPr/>
          <p:nvPr/>
        </p:nvCxnSpPr>
        <p:spPr>
          <a:xfrm flipH="1" flipV="1">
            <a:off x="3945835" y="2574235"/>
            <a:ext cx="5655365" cy="50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7179E3-D10B-467F-9D99-42ADDEAFCE93}"/>
              </a:ext>
            </a:extLst>
          </p:cNvPr>
          <p:cNvSpPr txBox="1"/>
          <p:nvPr/>
        </p:nvSpPr>
        <p:spPr>
          <a:xfrm>
            <a:off x="10038522" y="2782957"/>
            <a:ext cx="157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opening file was successful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6EB946-FEDA-4158-8266-C64CA7B06A27}"/>
              </a:ext>
            </a:extLst>
          </p:cNvPr>
          <p:cNvCxnSpPr>
            <a:cxnSpLocks/>
          </p:cNvCxnSpPr>
          <p:nvPr/>
        </p:nvCxnSpPr>
        <p:spPr>
          <a:xfrm flipH="1" flipV="1">
            <a:off x="3101009" y="3081130"/>
            <a:ext cx="6778485" cy="106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E3FD6D-B57F-4B2A-8A6B-DA54AC57FB9B}"/>
              </a:ext>
            </a:extLst>
          </p:cNvPr>
          <p:cNvSpPr txBox="1"/>
          <p:nvPr/>
        </p:nvSpPr>
        <p:spPr>
          <a:xfrm>
            <a:off x="9879494" y="4074034"/>
            <a:ext cx="202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 file is not at the end of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21D69-7499-4C20-84C9-A01F89157F6F}"/>
              </a:ext>
            </a:extLst>
          </p:cNvPr>
          <p:cNvSpPr txBox="1"/>
          <p:nvPr/>
        </p:nvSpPr>
        <p:spPr>
          <a:xfrm>
            <a:off x="284922" y="3429000"/>
            <a:ext cx="1076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from file</a:t>
            </a:r>
          </a:p>
          <a:p>
            <a:r>
              <a:rPr lang="en-US" dirty="0"/>
              <a:t>Looks like working with </a:t>
            </a:r>
            <a:r>
              <a:rPr lang="en-US" dirty="0" err="1"/>
              <a:t>cin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95F464-4E8F-40F2-9AF0-941D23BB84FF}"/>
              </a:ext>
            </a:extLst>
          </p:cNvPr>
          <p:cNvCxnSpPr/>
          <p:nvPr/>
        </p:nvCxnSpPr>
        <p:spPr>
          <a:xfrm flipV="1">
            <a:off x="1063487" y="3429000"/>
            <a:ext cx="566530" cy="27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34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8359-9FE7-4484-852A-5C2327C1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82" y="241581"/>
            <a:ext cx="6096000" cy="424342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an example of working with an output file: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F8EFB-60DB-43D4-B016-DFA2F12B76B3}"/>
              </a:ext>
            </a:extLst>
          </p:cNvPr>
          <p:cNvSpPr/>
          <p:nvPr/>
        </p:nvSpPr>
        <p:spPr>
          <a:xfrm>
            <a:off x="503583" y="773168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 file-output.cpp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library for doing file related things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fin;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fin.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"out.txt"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fin.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is_open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fin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"Line 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fin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"Line 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fin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"Line 3"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FE9FF-699A-4069-B7ED-D854CAEA18C8}"/>
              </a:ext>
            </a:extLst>
          </p:cNvPr>
          <p:cNvCxnSpPr/>
          <p:nvPr/>
        </p:nvCxnSpPr>
        <p:spPr>
          <a:xfrm flipH="1">
            <a:off x="3071191" y="2653748"/>
            <a:ext cx="6311348" cy="70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077839-6BC3-40BF-AC82-AB546B98C4C1}"/>
              </a:ext>
            </a:extLst>
          </p:cNvPr>
          <p:cNvSpPr txBox="1"/>
          <p:nvPr/>
        </p:nvSpPr>
        <p:spPr>
          <a:xfrm>
            <a:off x="9531626" y="2176670"/>
            <a:ext cx="19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</a:t>
            </a:r>
            <a:r>
              <a:rPr lang="en-US" dirty="0" err="1"/>
              <a:t>ofstream</a:t>
            </a:r>
            <a:r>
              <a:rPr lang="en-US" dirty="0"/>
              <a:t> type – output file stream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728516-CC5D-4533-8CB7-BAE5779453FE}"/>
              </a:ext>
            </a:extLst>
          </p:cNvPr>
          <p:cNvCxnSpPr/>
          <p:nvPr/>
        </p:nvCxnSpPr>
        <p:spPr>
          <a:xfrm flipH="1">
            <a:off x="4422913" y="4035287"/>
            <a:ext cx="4134678" cy="8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48CFD-1BD3-421B-A178-C5E0510255D5}"/>
              </a:ext>
            </a:extLst>
          </p:cNvPr>
          <p:cNvSpPr txBox="1"/>
          <p:nvPr/>
        </p:nvSpPr>
        <p:spPr>
          <a:xfrm>
            <a:off x="9173817" y="3796748"/>
            <a:ext cx="23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Looks like we’re working with </a:t>
            </a:r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5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BF03F8-EF49-41AD-A2F7-1E9D417F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with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04991-E5B6-411D-8215-FD17443D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about if we needed the use of </a:t>
            </a:r>
            <a:r>
              <a:rPr lang="en-US" sz="2400" dirty="0">
                <a:solidFill>
                  <a:srgbClr val="FFFF00"/>
                </a:solidFill>
              </a:rPr>
              <a:t>dynamic allocation </a:t>
            </a:r>
            <a:r>
              <a:rPr lang="en-US" sz="2400" dirty="0"/>
              <a:t>for a class’ </a:t>
            </a:r>
            <a:r>
              <a:rPr lang="en-US" sz="2400" dirty="0">
                <a:solidFill>
                  <a:schemeClr val="accent6"/>
                </a:solidFill>
              </a:rPr>
              <a:t>data members</a:t>
            </a:r>
            <a:r>
              <a:rPr lang="en-US" sz="2400" dirty="0"/>
              <a:t>? If we didn’t know how much memory we needed till run time?</a:t>
            </a:r>
          </a:p>
          <a:p>
            <a:r>
              <a:rPr lang="en-US" sz="2400" dirty="0"/>
              <a:t>We have worked with these kinds of data members as well.</a:t>
            </a:r>
          </a:p>
          <a:p>
            <a:r>
              <a:rPr lang="en-US" sz="2400" dirty="0"/>
              <a:t>From here on out we’ll begin to call class with these kinds of members </a:t>
            </a:r>
            <a:r>
              <a:rPr lang="en-US" sz="2400" dirty="0">
                <a:solidFill>
                  <a:srgbClr val="FFFF00"/>
                </a:solidFill>
              </a:rPr>
              <a:t>Classes with Resources </a:t>
            </a:r>
            <a:r>
              <a:rPr lang="en-US" sz="2400" dirty="0"/>
              <a:t>(dynamic resources)</a:t>
            </a:r>
          </a:p>
        </p:txBody>
      </p:sp>
    </p:spTree>
    <p:extLst>
      <p:ext uri="{BB962C8B-B14F-4D97-AF65-F5344CB8AC3E}">
        <p14:creationId xmlns:p14="http://schemas.microsoft.com/office/powerpoint/2010/main" val="231760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E6EC-2860-4780-B0EB-8A7FD140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2095-CF8A-4BFD-B7BF-E72D0914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Recall that with dynamic memory allocation we make use of a </a:t>
            </a:r>
            <a:r>
              <a:rPr lang="en-US" sz="2800" dirty="0">
                <a:solidFill>
                  <a:srgbClr val="FFFF00"/>
                </a:solidFill>
              </a:rPr>
              <a:t>pointer</a:t>
            </a:r>
            <a:r>
              <a:rPr lang="en-US" sz="2800" dirty="0"/>
              <a:t> syntax and the </a:t>
            </a:r>
            <a:r>
              <a:rPr lang="en-US" sz="2800" dirty="0">
                <a:solidFill>
                  <a:srgbClr val="FFFF00"/>
                </a:solidFill>
              </a:rPr>
              <a:t>new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FFFF00"/>
                </a:solidFill>
              </a:rPr>
              <a:t>delete</a:t>
            </a:r>
            <a:r>
              <a:rPr lang="en-US" sz="2800" dirty="0"/>
              <a:t> keywords to do so.</a:t>
            </a:r>
          </a:p>
          <a:p>
            <a:r>
              <a:rPr lang="en-US" sz="2800" dirty="0" err="1"/>
              <a:t>Eg.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playdoh</a:t>
            </a:r>
            <a:r>
              <a:rPr lang="en-US" sz="2800" dirty="0"/>
              <a:t>* p = </a:t>
            </a:r>
            <a:r>
              <a:rPr lang="en-US" sz="2800" dirty="0">
                <a:solidFill>
                  <a:schemeClr val="accent1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playdoh</a:t>
            </a:r>
            <a:r>
              <a:rPr lang="en-US" sz="2800" dirty="0"/>
              <a:t>[3];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1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E6EC-2860-4780-B0EB-8A7FD140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2095-CF8A-4BFD-B7BF-E72D0914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When we are working with dynamic resources in our class’ data members it will be using those same keywords and syntax</a:t>
            </a:r>
          </a:p>
          <a:p>
            <a:r>
              <a:rPr lang="en-US" sz="2800" dirty="0"/>
              <a:t>We call these pointers within a class/object a </a:t>
            </a:r>
            <a:r>
              <a:rPr lang="en-US" sz="2800" dirty="0">
                <a:solidFill>
                  <a:srgbClr val="92D050"/>
                </a:solidFill>
              </a:rPr>
              <a:t>resource instance pointer</a:t>
            </a:r>
          </a:p>
          <a:p>
            <a:r>
              <a:rPr lang="en-US" sz="2800" dirty="0"/>
              <a:t>These pointers hold the address to the resources that are outside our </a:t>
            </a:r>
            <a:r>
              <a:rPr lang="en-US" sz="2800" dirty="0">
                <a:solidFill>
                  <a:srgbClr val="FFFF00"/>
                </a:solidFill>
              </a:rPr>
              <a:t>object’s static memory</a:t>
            </a:r>
          </a:p>
        </p:txBody>
      </p:sp>
    </p:spTree>
    <p:extLst>
      <p:ext uri="{BB962C8B-B14F-4D97-AF65-F5344CB8AC3E}">
        <p14:creationId xmlns:p14="http://schemas.microsoft.com/office/powerpoint/2010/main" val="372979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D56D-EBD0-47F2-8DED-051B51D4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F846-DB16-4C21-9807-8218D788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285635"/>
          </a:xfrm>
        </p:spPr>
        <p:txBody>
          <a:bodyPr>
            <a:normAutofit/>
          </a:bodyPr>
          <a:lstStyle/>
          <a:p>
            <a:r>
              <a:rPr lang="en-US" sz="2400" dirty="0"/>
              <a:t>Let’s consider our previous </a:t>
            </a:r>
            <a:r>
              <a:rPr lang="en-US" sz="2400" dirty="0">
                <a:solidFill>
                  <a:srgbClr val="FFFF00"/>
                </a:solidFill>
              </a:rPr>
              <a:t>playdoh</a:t>
            </a:r>
            <a:r>
              <a:rPr lang="en-US" sz="2400" dirty="0"/>
              <a:t> class which had </a:t>
            </a:r>
            <a:r>
              <a:rPr lang="en-US" sz="2400" dirty="0" err="1">
                <a:solidFill>
                  <a:schemeClr val="accent1"/>
                </a:solidFill>
              </a:rPr>
              <a:t>colour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weight</a:t>
            </a:r>
            <a:r>
              <a:rPr lang="en-US" sz="2400" dirty="0"/>
              <a:t> data members. So far it doesn’t have any </a:t>
            </a:r>
            <a:r>
              <a:rPr lang="en-US" sz="2400" dirty="0">
                <a:solidFill>
                  <a:schemeClr val="accent5"/>
                </a:solidFill>
              </a:rPr>
              <a:t>dynamic resources</a:t>
            </a:r>
            <a:r>
              <a:rPr lang="en-US" sz="2400" dirty="0"/>
              <a:t> attributed to it. Let’s create a new class that will use our playdoh class and have </a:t>
            </a:r>
            <a:r>
              <a:rPr lang="en-US" sz="2400" dirty="0">
                <a:solidFill>
                  <a:schemeClr val="tx2"/>
                </a:solidFill>
              </a:rPr>
              <a:t>an array of playdoh</a:t>
            </a:r>
            <a:r>
              <a:rPr lang="en-US" sz="2400" dirty="0"/>
              <a:t> that is allocated dynamically.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32202-6550-4787-92D7-AC55F807F6F7}"/>
              </a:ext>
            </a:extLst>
          </p:cNvPr>
          <p:cNvSpPr txBox="1"/>
          <p:nvPr/>
        </p:nvSpPr>
        <p:spPr>
          <a:xfrm>
            <a:off x="1213845" y="4286807"/>
            <a:ext cx="41095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// playdoh</a:t>
            </a:r>
          </a:p>
          <a:p>
            <a:r>
              <a:rPr lang="en-US">
                <a:solidFill>
                  <a:srgbClr val="00B0F0"/>
                </a:solidFill>
              </a:rPr>
              <a:t>class</a:t>
            </a:r>
            <a:r>
              <a:rPr lang="en-US"/>
              <a:t> playdoh{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B0F0"/>
                </a:solidFill>
              </a:rPr>
              <a:t>char</a:t>
            </a:r>
            <a:r>
              <a:rPr lang="en-US"/>
              <a:t> colour;</a:t>
            </a:r>
          </a:p>
          <a:p>
            <a:r>
              <a:rPr lang="en-US"/>
              <a:t>	</a:t>
            </a:r>
            <a:r>
              <a:rPr lang="en-US">
                <a:solidFill>
                  <a:srgbClr val="00B0F0"/>
                </a:solidFill>
              </a:rPr>
              <a:t>int</a:t>
            </a:r>
            <a:r>
              <a:rPr lang="en-US"/>
              <a:t> weight;</a:t>
            </a:r>
          </a:p>
          <a:p>
            <a:r>
              <a:rPr lang="en-US"/>
              <a:t>….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32202-6550-4787-92D7-AC55F807F6F7}"/>
              </a:ext>
            </a:extLst>
          </p:cNvPr>
          <p:cNvSpPr txBox="1"/>
          <p:nvPr/>
        </p:nvSpPr>
        <p:spPr>
          <a:xfrm>
            <a:off x="6090675" y="4286806"/>
            <a:ext cx="41095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playdohpack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playdohpack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name[32];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playdoh * </a:t>
            </a:r>
            <a:r>
              <a:rPr lang="en-US" dirty="0" err="1">
                <a:solidFill>
                  <a:schemeClr val="tx2"/>
                </a:solidFill>
              </a:rPr>
              <a:t>playdohs</a:t>
            </a:r>
            <a:r>
              <a:rPr lang="en-US" dirty="0"/>
              <a:t>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EDC589-4105-4FE5-A359-B617C34FBE92}"/>
              </a:ext>
            </a:extLst>
          </p:cNvPr>
          <p:cNvCxnSpPr/>
          <p:nvPr/>
        </p:nvCxnSpPr>
        <p:spPr>
          <a:xfrm flipH="1">
            <a:off x="8959362" y="4580792"/>
            <a:ext cx="1899138" cy="9144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3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419B-4D34-4B05-8A9A-044DC441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with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C22A9-80FF-4EA3-8841-FEADF9E2DEFA}"/>
              </a:ext>
            </a:extLst>
          </p:cNvPr>
          <p:cNvSpPr/>
          <p:nvPr/>
        </p:nvSpPr>
        <p:spPr>
          <a:xfrm>
            <a:off x="1811721" y="4503095"/>
            <a:ext cx="3237187" cy="15497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char name[32];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playdoh* </a:t>
            </a:r>
            <a:r>
              <a:rPr lang="en-US" dirty="0" err="1">
                <a:solidFill>
                  <a:schemeClr val="accent1"/>
                </a:solidFill>
              </a:rPr>
              <a:t>playdohs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C22A9-80FF-4EA3-8841-FEADF9E2DEFA}"/>
              </a:ext>
            </a:extLst>
          </p:cNvPr>
          <p:cNvSpPr/>
          <p:nvPr/>
        </p:nvSpPr>
        <p:spPr>
          <a:xfrm>
            <a:off x="5969976" y="4503095"/>
            <a:ext cx="3237187" cy="15497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playdohs</a:t>
            </a:r>
            <a:r>
              <a:rPr lang="en-US" dirty="0">
                <a:solidFill>
                  <a:schemeClr val="accent1"/>
                </a:solidFill>
              </a:rPr>
              <a:t>[0];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playdohs</a:t>
            </a:r>
            <a:r>
              <a:rPr lang="en-US" dirty="0">
                <a:solidFill>
                  <a:schemeClr val="accent1"/>
                </a:solidFill>
              </a:rPr>
              <a:t>[1];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….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30970" y="5416061"/>
            <a:ext cx="2268416" cy="879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9331" y="1580050"/>
            <a:ext cx="8317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Effectively the arrangement of the static and dynamic resources in our </a:t>
            </a:r>
            <a:r>
              <a:rPr lang="en-US" sz="2400" dirty="0" err="1">
                <a:solidFill>
                  <a:srgbClr val="00B0F0"/>
                </a:solidFill>
              </a:rPr>
              <a:t>playdohpack</a:t>
            </a:r>
            <a:r>
              <a:rPr lang="en-US" sz="2400" dirty="0"/>
              <a:t> instance would look like the below. The </a:t>
            </a:r>
            <a:r>
              <a:rPr lang="en-US" sz="2400" dirty="0">
                <a:solidFill>
                  <a:srgbClr val="FFFF00"/>
                </a:solidFill>
              </a:rPr>
              <a:t>name</a:t>
            </a:r>
            <a:r>
              <a:rPr lang="en-US" sz="2400" dirty="0"/>
              <a:t> which is </a:t>
            </a:r>
            <a:r>
              <a:rPr lang="en-US" sz="2400" dirty="0">
                <a:solidFill>
                  <a:srgbClr val="FFFF00"/>
                </a:solidFill>
              </a:rPr>
              <a:t>statically allocated </a:t>
            </a:r>
            <a:r>
              <a:rPr lang="en-US" sz="2400" dirty="0"/>
              <a:t>is within the static memory whereas the </a:t>
            </a:r>
            <a:r>
              <a:rPr lang="en-US" sz="2400" dirty="0">
                <a:solidFill>
                  <a:schemeClr val="accent6"/>
                </a:solidFill>
              </a:rPr>
              <a:t>dynamically allocated </a:t>
            </a:r>
            <a:r>
              <a:rPr lang="en-US" sz="2400" dirty="0" err="1">
                <a:solidFill>
                  <a:schemeClr val="accent6"/>
                </a:solidFill>
              </a:rPr>
              <a:t>playdohs</a:t>
            </a:r>
            <a:r>
              <a:rPr lang="en-US" sz="2400" dirty="0"/>
              <a:t> are in a </a:t>
            </a:r>
            <a:r>
              <a:rPr lang="en-US" sz="2400" dirty="0">
                <a:solidFill>
                  <a:schemeClr val="accent6"/>
                </a:solidFill>
              </a:rPr>
              <a:t>different memory space</a:t>
            </a:r>
            <a:r>
              <a:rPr lang="en-US" sz="24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9946" y="3875145"/>
            <a:ext cx="203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playdohpack</a:t>
            </a:r>
            <a:r>
              <a:rPr lang="en-US" dirty="0"/>
              <a:t> p;</a:t>
            </a:r>
          </a:p>
        </p:txBody>
      </p:sp>
    </p:spTree>
    <p:extLst>
      <p:ext uri="{BB962C8B-B14F-4D97-AF65-F5344CB8AC3E}">
        <p14:creationId xmlns:p14="http://schemas.microsoft.com/office/powerpoint/2010/main" val="291425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2167</TotalTime>
  <Words>2257</Words>
  <Application>Microsoft Office PowerPoint</Application>
  <PresentationFormat>Widescreen</PresentationFormat>
  <Paragraphs>335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Bookman Old Style</vt:lpstr>
      <vt:lpstr>Consolas</vt:lpstr>
      <vt:lpstr>Rockwell</vt:lpstr>
      <vt:lpstr>Damask</vt:lpstr>
      <vt:lpstr>Week 6</vt:lpstr>
      <vt:lpstr>Agenda</vt:lpstr>
      <vt:lpstr>Week 6-1</vt:lpstr>
      <vt:lpstr>Classes with Resources</vt:lpstr>
      <vt:lpstr>Classes with Resources</vt:lpstr>
      <vt:lpstr>Classes with Resources</vt:lpstr>
      <vt:lpstr>Classes with Resources</vt:lpstr>
      <vt:lpstr>Class with Resources</vt:lpstr>
      <vt:lpstr>Classes with Resources</vt:lpstr>
      <vt:lpstr>PlaydohPack example</vt:lpstr>
      <vt:lpstr>Deallocation</vt:lpstr>
      <vt:lpstr>Shallow Copy</vt:lpstr>
      <vt:lpstr>Shallow Copy</vt:lpstr>
      <vt:lpstr>Shallow copy example</vt:lpstr>
      <vt:lpstr>Deep Copies and Assignment</vt:lpstr>
      <vt:lpstr>Deep vs Shallow</vt:lpstr>
      <vt:lpstr>Deep Copying and Assignment</vt:lpstr>
      <vt:lpstr>Copy Constructor</vt:lpstr>
      <vt:lpstr>PowerPoint Presentation</vt:lpstr>
      <vt:lpstr>Copy Assignment</vt:lpstr>
      <vt:lpstr>PowerPoint Presentation</vt:lpstr>
      <vt:lpstr>Copy Constr &amp; Assignment</vt:lpstr>
      <vt:lpstr>Delete Copy Constr &amp; Assignment</vt:lpstr>
      <vt:lpstr>Week 6-2</vt:lpstr>
      <vt:lpstr>I/O Operators</vt:lpstr>
      <vt:lpstr>I/O Operators</vt:lpstr>
      <vt:lpstr>I/O Operators</vt:lpstr>
      <vt:lpstr>I/O Operators</vt:lpstr>
      <vt:lpstr>I/O Operators</vt:lpstr>
      <vt:lpstr>I/O Operators </vt:lpstr>
      <vt:lpstr>I/O Operators</vt:lpstr>
      <vt:lpstr>I/O Operators</vt:lpstr>
      <vt:lpstr>I/O Operators</vt:lpstr>
      <vt:lpstr>I/O Operators</vt:lpstr>
      <vt:lpstr>PowerPoint Presentation</vt:lpstr>
      <vt:lpstr>I/O Operators</vt:lpstr>
      <vt:lpstr>I/O Operators</vt:lpstr>
      <vt:lpstr>I/O Operators</vt:lpstr>
      <vt:lpstr>I/O Operators</vt:lpstr>
      <vt:lpstr>File Operators</vt:lpstr>
      <vt:lpstr>File Operators</vt:lpstr>
      <vt:lpstr>File Operators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Hong Zhan Huang</dc:creator>
  <cp:lastModifiedBy>Hong Huang</cp:lastModifiedBy>
  <cp:revision>384</cp:revision>
  <dcterms:created xsi:type="dcterms:W3CDTF">2019-02-10T20:32:56Z</dcterms:created>
  <dcterms:modified xsi:type="dcterms:W3CDTF">2019-10-06T22:06:49Z</dcterms:modified>
</cp:coreProperties>
</file>