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4" r:id="rId14"/>
    <p:sldId id="271" r:id="rId15"/>
    <p:sldId id="266" r:id="rId16"/>
    <p:sldId id="269" r:id="rId17"/>
    <p:sldId id="270" r:id="rId18"/>
    <p:sldId id="273" r:id="rId19"/>
    <p:sldId id="27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A3CD1-83D2-3945-99A7-6005BD7D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CD76905-89C1-0346-8DA5-2BE85512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B817DA-24B3-B249-ACE2-2982C30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4C5747-AE38-FA43-BE30-27CBC7E2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D844B3-BE5F-8D46-B368-DFF8C58C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1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D543E-1BC5-4340-A57C-B2BDC4E3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08F5A3-69EC-C34E-BE9B-54A36C8C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100FA9-146D-FC40-8939-1E8B50AE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CB863B-8A01-0243-86D9-F1C0C2A6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037E18-DFB3-2549-B3E9-92F33D9B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56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0CFFA3-FC1F-EB46-A096-B45CDDBF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D6FA9C-8E9D-A140-806E-685D127D2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8854FB-BF51-D245-B921-ADB3EE00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CE50FA-CCB3-E842-87C3-35A91E32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3B6D-C69F-F242-B3D6-0B6E00C0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D8D95-D7E5-AF4B-9C13-3EBB595F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ABE431-A862-6347-958B-B7E639C9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3B5A7E-5C2E-B546-87F8-81D363B8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2C4EC5-29EA-6D4E-8C31-4C15FDB5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32B603-1008-9B49-A5FA-2F4200F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63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5C10F-54BF-9643-97DD-731D35A5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F5B078-DAD2-2C43-B3E9-53A13E96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F1FC2B-0935-3940-B85B-F11A31E4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6AC712-6327-FC41-80EB-9B116CC4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8BACCD-E991-1240-81AB-E4D41AB1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50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ECBA-F0EB-5F4A-BFAC-7BC5E924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683F89-D1E2-D34A-B65B-0273831ED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EE3D6DD-3D34-4B45-914C-E5DDB176C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5B4A8E-6F0B-E24F-837B-415D03E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5BFAEE-5FBB-0E45-A78A-DD202B84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1296EA-DA2C-124C-B788-0A65694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9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BD426-243A-AD4F-9932-614A0DE7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68DC5B-7D72-4E45-97D5-51D22360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F54813-7F0D-5942-922D-6B1B99CE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02629F3-4E68-654B-8931-DBFDE89AD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B0D2441-A490-E14B-BBA2-5699BC11E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B7C027-6A4D-9D4A-AB46-1931C5D4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A6343F7-2F70-E74D-9CE5-28B3A70F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EE6CEC5-C2D2-1F46-9313-9D78AF3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3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EB218-E4FD-624F-9817-64455DF9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9170C36-F487-DE4A-8477-63C63CA3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673E21-F126-9B4B-968E-E14CD036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973145-2A16-9C40-BB19-CB5FFF62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9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967B91A-B1AE-394C-9665-DFF1F931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FAF59F-A4E4-E145-B5A1-47F05941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257A6-5A35-4C4E-8197-9FAA813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40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E3B9-C96C-5246-9600-4F6B2ED7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31F8B8-85C6-D245-B096-846FFDA1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B93CDA-679A-7D4F-8B4E-1F52DC85C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5CB4B9-3331-634F-AD52-D8FF725C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BBFB02-1FF0-E448-8146-4E6DC1A4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7082EE-215B-F647-AB67-827D765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90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89DF8-D3DA-A740-8836-B144A91F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08910AA-FBC4-384B-895F-BA5B2463E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512C45-F804-0044-BB4D-B088EB23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4E07B5-D8CA-6A45-80C7-97A6F620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0E9F09-04A2-9A41-AC16-DC8E8CB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67A2DE-A630-D74D-AC63-68CE5E82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52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1D4A68-714D-164C-B0F3-DAAC7C71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FC3019-DA19-C444-A1E9-DF8AE112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0EB1AC-7A72-5E43-A498-E4C4455B9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E332E2-7C79-E84C-93E8-BDE2B7A9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51B4FD-F47B-534E-9208-6821CD47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1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spring-boot-unit-testing-and-mocking-with-mockit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24EE3-8E94-A242-97F6-A01977BCD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</a:t>
            </a:r>
            <a:r>
              <a:rPr lang="nl-NL" dirty="0" err="1"/>
              <a:t>Mockito</a:t>
            </a:r>
            <a:r>
              <a:rPr lang="nl-NL" dirty="0"/>
              <a:t> en </a:t>
            </a:r>
            <a:r>
              <a:rPr lang="nl-NL" dirty="0" err="1"/>
              <a:t>TestMvc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81702B-BEF6-4E44-9C6E-D267C627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327"/>
            <a:ext cx="9144000" cy="1655762"/>
          </a:xfrm>
        </p:spPr>
        <p:txBody>
          <a:bodyPr/>
          <a:lstStyle/>
          <a:p>
            <a:r>
              <a:rPr lang="nl-NL" dirty="0"/>
              <a:t>Manieren om Unit tests te schrijven</a:t>
            </a:r>
          </a:p>
          <a:p>
            <a:r>
              <a:rPr lang="nl-NL" dirty="0"/>
              <a:t> en manieren om ook de controller html laag te testen</a:t>
            </a:r>
          </a:p>
        </p:txBody>
      </p:sp>
    </p:spTree>
    <p:extLst>
      <p:ext uri="{BB962C8B-B14F-4D97-AF65-F5344CB8AC3E}">
        <p14:creationId xmlns:p14="http://schemas.microsoft.com/office/powerpoint/2010/main" val="368753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091-2C2E-FF43-A78B-3A02897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Voorbeelden met </a:t>
            </a:r>
            <a:r>
              <a:rPr lang="nl-NL" dirty="0" err="1"/>
              <a:t>Mockito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0340B-72A2-F64D-916E-F42B1D68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5100" dirty="0"/>
              <a:t>In </a:t>
            </a:r>
            <a:r>
              <a:rPr lang="nl-NL" sz="5100" dirty="0" err="1"/>
              <a:t>DogsControllerTest.java</a:t>
            </a:r>
            <a:endParaRPr lang="nl-NL" sz="5100" dirty="0"/>
          </a:p>
          <a:p>
            <a:endParaRPr lang="nl-NL" dirty="0"/>
          </a:p>
          <a:p>
            <a:pPr marL="1828800" lvl="4" indent="0">
              <a:buNone/>
            </a:pPr>
            <a:r>
              <a:rPr lang="nl-NL" dirty="0"/>
              <a:t>@</a:t>
            </a:r>
            <a:r>
              <a:rPr lang="nl-NL" dirty="0" err="1"/>
              <a:t>InjectMocks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 err="1"/>
              <a:t>DogsController</a:t>
            </a:r>
            <a:r>
              <a:rPr lang="nl-NL" dirty="0"/>
              <a:t> </a:t>
            </a:r>
            <a:r>
              <a:rPr lang="nl-NL" b="1" dirty="0" err="1"/>
              <a:t>exampleControllerTest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/>
              <a:t>Model </a:t>
            </a:r>
            <a:r>
              <a:rPr lang="nl-NL" b="1" dirty="0" err="1"/>
              <a:t>modelMock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 err="1"/>
              <a:t>DogsService</a:t>
            </a:r>
            <a:r>
              <a:rPr lang="nl-NL" dirty="0"/>
              <a:t> </a:t>
            </a:r>
            <a:r>
              <a:rPr lang="nl-NL" b="1" dirty="0" err="1"/>
              <a:t>dogsServiceMock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dirty="0" err="1"/>
              <a:t>BindingResult</a:t>
            </a:r>
            <a:r>
              <a:rPr lang="nl-NL" dirty="0"/>
              <a:t> </a:t>
            </a:r>
            <a:r>
              <a:rPr lang="nl-NL" b="1" dirty="0" err="1"/>
              <a:t>bindingResultMock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 err="1"/>
              <a:t>DogDto</a:t>
            </a:r>
            <a:r>
              <a:rPr lang="nl-NL" dirty="0"/>
              <a:t> </a:t>
            </a:r>
            <a:r>
              <a:rPr lang="nl-NL" b="1" dirty="0" err="1"/>
              <a:t>dogDtoMock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</a:t>
            </a:r>
            <a:r>
              <a:rPr lang="nl-NL" dirty="0" err="1"/>
              <a:t>Before</a:t>
            </a:r>
            <a:br>
              <a:rPr lang="nl-NL" dirty="0"/>
            </a:br>
            <a:r>
              <a:rPr lang="nl-NL" b="1" dirty="0"/>
              <a:t>public </a:t>
            </a:r>
            <a:r>
              <a:rPr lang="nl-NL" b="1" dirty="0" err="1"/>
              <a:t>void</a:t>
            </a:r>
            <a:r>
              <a:rPr lang="nl-NL" b="1" dirty="0"/>
              <a:t> </a:t>
            </a:r>
            <a:r>
              <a:rPr lang="nl-NL" dirty="0" err="1"/>
              <a:t>setUp</a:t>
            </a:r>
            <a:r>
              <a:rPr lang="nl-NL" dirty="0"/>
              <a:t>() {</a:t>
            </a:r>
            <a:br>
              <a:rPr lang="nl-NL" dirty="0"/>
            </a:br>
            <a:br>
              <a:rPr lang="nl-NL" dirty="0"/>
            </a:br>
            <a:r>
              <a:rPr lang="nl-NL" dirty="0"/>
              <a:t>}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41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091-2C2E-FF43-A78B-3A02897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1 met </a:t>
            </a:r>
            <a:r>
              <a:rPr lang="nl-NL" dirty="0" err="1"/>
              <a:t>Mockito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0340B-72A2-F64D-916E-F42B1D68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dirty="0"/>
              <a:t>Test de happy flow</a:t>
            </a:r>
          </a:p>
          <a:p>
            <a:pPr marL="0" indent="0">
              <a:buNone/>
            </a:pPr>
            <a:r>
              <a:rPr lang="nl-NL" sz="2000" dirty="0"/>
              <a:t>NB parameter </a:t>
            </a:r>
            <a:r>
              <a:rPr lang="nl-NL" sz="2000" dirty="0" err="1"/>
              <a:t>bindingResultMock</a:t>
            </a:r>
            <a:r>
              <a:rPr lang="nl-NL" sz="2000" dirty="0"/>
              <a:t> is optioneel en kan bij deze tests worden weggelaten, wordt hier niet gebruikt. In het tweede deel van de workshop bij de html laag tests wordt dit object wel gebruikt.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1900" i="1" dirty="0"/>
              <a:t>@Test</a:t>
            </a:r>
            <a:br>
              <a:rPr lang="nl-NL" sz="1900" i="1" dirty="0"/>
            </a:br>
            <a:r>
              <a:rPr lang="nl-NL" sz="1900" b="1" i="1" dirty="0"/>
              <a:t>public </a:t>
            </a:r>
            <a:r>
              <a:rPr lang="nl-NL" sz="1900" b="1" i="1" dirty="0" err="1"/>
              <a:t>void</a:t>
            </a:r>
            <a:r>
              <a:rPr lang="nl-NL" sz="1900" b="1" i="1" dirty="0"/>
              <a:t> </a:t>
            </a:r>
            <a:r>
              <a:rPr lang="nl-NL" sz="1900" i="1" dirty="0" err="1"/>
              <a:t>addDogSubmit_shouldreturn_add_dog_result</a:t>
            </a:r>
            <a:r>
              <a:rPr lang="nl-NL" sz="1900" i="1" dirty="0"/>
              <a:t>() </a:t>
            </a:r>
            <a:r>
              <a:rPr lang="nl-NL" sz="1900" b="1" i="1" dirty="0" err="1"/>
              <a:t>throws</a:t>
            </a:r>
            <a:r>
              <a:rPr lang="nl-NL" sz="1900" b="1" i="1" dirty="0"/>
              <a:t> </a:t>
            </a:r>
            <a:r>
              <a:rPr lang="nl-NL" sz="1900" i="1" dirty="0" err="1"/>
              <a:t>Exception</a:t>
            </a:r>
            <a:r>
              <a:rPr lang="nl-NL" sz="1900" i="1" dirty="0"/>
              <a:t> {</a:t>
            </a:r>
            <a:br>
              <a:rPr lang="nl-NL" sz="1900" i="1" dirty="0"/>
            </a:br>
            <a:r>
              <a:rPr lang="nl-NL" sz="1900" i="1" dirty="0"/>
              <a:t>   Dog dog = </a:t>
            </a:r>
            <a:r>
              <a:rPr lang="nl-NL" sz="1900" b="1" i="1" dirty="0"/>
              <a:t>new </a:t>
            </a:r>
            <a:r>
              <a:rPr lang="nl-NL" sz="1900" i="1" dirty="0"/>
              <a:t>Dog();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dog.setAge</a:t>
            </a:r>
            <a:r>
              <a:rPr lang="nl-NL" sz="1900" i="1" dirty="0"/>
              <a:t>(10);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dog.setId</a:t>
            </a:r>
            <a:r>
              <a:rPr lang="nl-NL" sz="1900" i="1" dirty="0"/>
              <a:t>(0);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dog.setName</a:t>
            </a:r>
            <a:r>
              <a:rPr lang="nl-NL" sz="1900" i="1" dirty="0"/>
              <a:t>(</a:t>
            </a:r>
            <a:r>
              <a:rPr lang="nl-NL" sz="1900" b="1" i="1" dirty="0"/>
              <a:t>"Fikkie"</a:t>
            </a:r>
            <a:r>
              <a:rPr lang="nl-NL" sz="1900" i="1" dirty="0"/>
              <a:t>);</a:t>
            </a:r>
            <a:br>
              <a:rPr lang="nl-NL" sz="1900" i="1" dirty="0"/>
            </a:br>
            <a:r>
              <a:rPr lang="nl-NL" sz="1900" i="1" dirty="0"/>
              <a:t>   String </a:t>
            </a:r>
            <a:r>
              <a:rPr lang="nl-NL" sz="1900" i="1" dirty="0" err="1"/>
              <a:t>result</a:t>
            </a:r>
            <a:r>
              <a:rPr lang="nl-NL" sz="1900" i="1" dirty="0"/>
              <a:t>;</a:t>
            </a:r>
            <a:br>
              <a:rPr lang="nl-NL" sz="1900" i="1" dirty="0"/>
            </a:b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result</a:t>
            </a:r>
            <a:r>
              <a:rPr lang="nl-NL" sz="1900" i="1" dirty="0"/>
              <a:t> = </a:t>
            </a:r>
            <a:r>
              <a:rPr lang="nl-NL" sz="1900" b="1" i="1" dirty="0" err="1"/>
              <a:t>exampleControllerTest</a:t>
            </a:r>
            <a:r>
              <a:rPr lang="nl-NL" sz="1900" i="1" dirty="0" err="1"/>
              <a:t>.addDogSubmit</a:t>
            </a:r>
            <a:r>
              <a:rPr lang="nl-NL" sz="1900" i="1" dirty="0"/>
              <a:t>(dog, </a:t>
            </a:r>
            <a:r>
              <a:rPr lang="nl-NL" sz="1900" b="1" i="1" dirty="0" err="1"/>
              <a:t>bindingResultMock</a:t>
            </a:r>
            <a:r>
              <a:rPr lang="nl-NL" sz="1900" i="1" dirty="0"/>
              <a:t>, </a:t>
            </a:r>
            <a:r>
              <a:rPr lang="nl-NL" sz="1900" b="1" i="1" dirty="0" err="1"/>
              <a:t>modelMock</a:t>
            </a:r>
            <a:r>
              <a:rPr lang="nl-NL" sz="1900" i="1" dirty="0"/>
              <a:t>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>
                <a:effectLst/>
              </a:rPr>
              <a:t>assertEquals</a:t>
            </a:r>
            <a:r>
              <a:rPr lang="nl-NL" sz="1900" i="1" dirty="0"/>
              <a:t>(</a:t>
            </a:r>
            <a:r>
              <a:rPr lang="nl-NL" sz="1900" b="1" i="1" dirty="0"/>
              <a:t>"</a:t>
            </a:r>
            <a:r>
              <a:rPr lang="nl-NL" sz="1900" b="1" i="1" dirty="0" err="1"/>
              <a:t>add_dog_result</a:t>
            </a:r>
            <a:r>
              <a:rPr lang="nl-NL" sz="1900" b="1" i="1" dirty="0"/>
              <a:t>"</a:t>
            </a:r>
            <a:r>
              <a:rPr lang="nl-NL" sz="1900" i="1" dirty="0"/>
              <a:t>, </a:t>
            </a:r>
            <a:r>
              <a:rPr lang="nl-NL" sz="1900" i="1" dirty="0" err="1"/>
              <a:t>result</a:t>
            </a:r>
            <a:r>
              <a:rPr lang="nl-NL" sz="1900" i="1" dirty="0"/>
              <a:t>);</a:t>
            </a:r>
            <a:br>
              <a:rPr lang="nl-NL" sz="2000" dirty="0"/>
            </a:br>
            <a:r>
              <a:rPr lang="nl-NL" sz="2000" dirty="0"/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605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091-2C2E-FF43-A78B-3A02897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2 met </a:t>
            </a:r>
            <a:r>
              <a:rPr lang="nl-NL" dirty="0" err="1"/>
              <a:t>Mockito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0340B-72A2-F64D-916E-F42B1D68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400" dirty="0"/>
              <a:t>Test het afwijzen van een hond met leeftijd van nul jaar (</a:t>
            </a:r>
            <a:r>
              <a:rPr lang="nl-NL" sz="2400" dirty="0" err="1"/>
              <a:t>addDogSubmit</a:t>
            </a:r>
            <a:r>
              <a:rPr lang="nl-NL" sz="2400" dirty="0"/>
              <a:t> maakt een </a:t>
            </a:r>
            <a:r>
              <a:rPr lang="nl-NL" sz="2400" dirty="0" err="1"/>
              <a:t>DogDTO</a:t>
            </a:r>
            <a:r>
              <a:rPr lang="nl-NL" sz="2400" dirty="0"/>
              <a:t> transfer object aan. De </a:t>
            </a:r>
            <a:r>
              <a:rPr lang="nl-NL" sz="2400" dirty="0" err="1"/>
              <a:t>constructor</a:t>
            </a:r>
            <a:r>
              <a:rPr lang="nl-NL" sz="2400" dirty="0"/>
              <a:t> van </a:t>
            </a:r>
            <a:r>
              <a:rPr lang="nl-NL" sz="2400" dirty="0" err="1"/>
              <a:t>DogDto</a:t>
            </a:r>
            <a:r>
              <a:rPr lang="nl-NL" sz="2400" dirty="0"/>
              <a:t> produceert een exceptie bij leeftijd 0 via </a:t>
            </a:r>
            <a:r>
              <a:rPr lang="nl-NL" sz="2400" dirty="0" err="1"/>
              <a:t>setAge</a:t>
            </a:r>
            <a:r>
              <a:rPr lang="nl-NL" sz="2400" dirty="0"/>
              <a:t>(). Dit willen we testen.</a:t>
            </a:r>
            <a:endParaRPr lang="nl-NL" sz="2000" dirty="0"/>
          </a:p>
          <a:p>
            <a:pPr marL="0" indent="0">
              <a:buNone/>
            </a:pPr>
            <a:br>
              <a:rPr lang="nl-NL" sz="2400" i="1" dirty="0"/>
            </a:br>
            <a:r>
              <a:rPr lang="nl-NL" sz="2400" dirty="0"/>
              <a:t>De test levert een assertie op dat de </a:t>
            </a:r>
            <a:r>
              <a:rPr lang="nl-NL" sz="2400" dirty="0" err="1"/>
              <a:t>DogsController</a:t>
            </a:r>
            <a:r>
              <a:rPr lang="nl-NL" sz="2400" dirty="0"/>
              <a:t> (die onder test is) het </a:t>
            </a:r>
            <a:r>
              <a:rPr lang="nl-NL" sz="2400" dirty="0" err="1"/>
              <a:t>endpoint</a:t>
            </a:r>
            <a:r>
              <a:rPr lang="nl-NL" sz="2400" dirty="0"/>
              <a:t> van de error html aflevert voor de verwachte fouten. Tevens wordt gecheckt dat het aantal aanroepen van de methode om een hond toe te voegen in de </a:t>
            </a:r>
            <a:r>
              <a:rPr lang="nl-NL" sz="2400" dirty="0" err="1"/>
              <a:t>gemockte</a:t>
            </a:r>
            <a:r>
              <a:rPr lang="nl-NL" sz="2400" dirty="0"/>
              <a:t> service klasse </a:t>
            </a:r>
            <a:r>
              <a:rPr lang="nl-NL" sz="2400" dirty="0" err="1"/>
              <a:t>bean</a:t>
            </a:r>
            <a:r>
              <a:rPr lang="nl-NL" sz="2400" dirty="0"/>
              <a:t> nul is.</a:t>
            </a:r>
          </a:p>
          <a:p>
            <a:pPr marL="0" indent="0">
              <a:buNone/>
            </a:pPr>
            <a:endParaRPr lang="nl-NL" sz="2400" i="1" dirty="0"/>
          </a:p>
          <a:p>
            <a:pPr marL="0" indent="0">
              <a:buNone/>
            </a:pPr>
            <a:r>
              <a:rPr lang="nl-NL" sz="2400" i="1" dirty="0"/>
              <a:t>@Test</a:t>
            </a:r>
            <a:br>
              <a:rPr lang="nl-NL" sz="2400" i="1" dirty="0"/>
            </a:br>
            <a:r>
              <a:rPr lang="nl-NL" sz="2400" b="1" i="1" dirty="0"/>
              <a:t>public </a:t>
            </a:r>
            <a:r>
              <a:rPr lang="nl-NL" sz="2400" b="1" i="1" dirty="0" err="1"/>
              <a:t>void</a:t>
            </a:r>
            <a:r>
              <a:rPr lang="nl-NL" sz="2400" b="1" i="1" dirty="0"/>
              <a:t> </a:t>
            </a:r>
            <a:r>
              <a:rPr lang="nl-NL" sz="2400" i="1" dirty="0" err="1"/>
              <a:t>addDogSubmit_ageZero</a:t>
            </a:r>
            <a:r>
              <a:rPr lang="nl-NL" sz="2400" i="1" dirty="0"/>
              <a:t>() </a:t>
            </a:r>
            <a:r>
              <a:rPr lang="nl-NL" sz="2400" b="1" i="1" dirty="0" err="1"/>
              <a:t>throws</a:t>
            </a:r>
            <a:r>
              <a:rPr lang="nl-NL" sz="2400" b="1" i="1" dirty="0"/>
              <a:t> </a:t>
            </a:r>
            <a:r>
              <a:rPr lang="nl-NL" sz="2400" i="1" dirty="0" err="1"/>
              <a:t>Exception</a:t>
            </a:r>
            <a:r>
              <a:rPr lang="nl-NL" sz="2400" i="1" dirty="0"/>
              <a:t> {</a:t>
            </a:r>
            <a:br>
              <a:rPr lang="nl-NL" sz="2400" i="1" dirty="0"/>
            </a:br>
            <a:r>
              <a:rPr lang="nl-NL" sz="2400" i="1" dirty="0"/>
              <a:t>   Dog dog = </a:t>
            </a:r>
            <a:r>
              <a:rPr lang="nl-NL" sz="2400" b="1" i="1" dirty="0"/>
              <a:t>new </a:t>
            </a:r>
            <a:r>
              <a:rPr lang="nl-NL" sz="2400" i="1" dirty="0"/>
              <a:t>Dog();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/>
              <a:t>dog.setAge</a:t>
            </a:r>
            <a:r>
              <a:rPr lang="nl-NL" sz="2400" i="1" dirty="0"/>
              <a:t>(0);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/>
              <a:t>dog.setName</a:t>
            </a:r>
            <a:r>
              <a:rPr lang="nl-NL" sz="2400" i="1" dirty="0"/>
              <a:t>(</a:t>
            </a:r>
            <a:r>
              <a:rPr lang="nl-NL" sz="2400" b="1" i="1" dirty="0"/>
              <a:t>"Fikkie"</a:t>
            </a:r>
            <a:r>
              <a:rPr lang="nl-NL" sz="2400" i="1" dirty="0"/>
              <a:t>);</a:t>
            </a:r>
            <a:br>
              <a:rPr lang="nl-NL" sz="2400" i="1" dirty="0"/>
            </a:br>
            <a:r>
              <a:rPr lang="nl-NL" sz="2400" i="1" dirty="0"/>
              <a:t>   String </a:t>
            </a:r>
            <a:r>
              <a:rPr lang="nl-NL" sz="2400" i="1" dirty="0" err="1"/>
              <a:t>result</a:t>
            </a:r>
            <a:r>
              <a:rPr lang="nl-NL" sz="2400" i="1" dirty="0"/>
              <a:t>;</a:t>
            </a:r>
            <a:br>
              <a:rPr lang="nl-NL" sz="2400" i="1" dirty="0"/>
            </a:b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/>
              <a:t>result</a:t>
            </a:r>
            <a:r>
              <a:rPr lang="nl-NL" sz="2400" i="1" dirty="0"/>
              <a:t> = </a:t>
            </a:r>
            <a:r>
              <a:rPr lang="nl-NL" sz="2400" b="1" i="1" dirty="0" err="1"/>
              <a:t>exampleControllerTest</a:t>
            </a:r>
            <a:r>
              <a:rPr lang="nl-NL" sz="2400" i="1" dirty="0" err="1"/>
              <a:t>.addDogSubmit</a:t>
            </a:r>
            <a:r>
              <a:rPr lang="nl-NL" sz="2400" i="1" dirty="0"/>
              <a:t>(dog, </a:t>
            </a:r>
            <a:r>
              <a:rPr lang="nl-NL" sz="2400" b="1" i="1" dirty="0" err="1"/>
              <a:t>bindingResultMock</a:t>
            </a:r>
            <a:r>
              <a:rPr lang="nl-NL" sz="2400" i="1" dirty="0"/>
              <a:t>, </a:t>
            </a:r>
            <a:r>
              <a:rPr lang="nl-NL" sz="2400" b="1" i="1" dirty="0" err="1"/>
              <a:t>modelMock</a:t>
            </a:r>
            <a:r>
              <a:rPr lang="nl-NL" sz="2400" i="1" dirty="0"/>
              <a:t>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>
                <a:effectLst/>
              </a:rPr>
              <a:t>assertEquals</a:t>
            </a:r>
            <a:r>
              <a:rPr lang="nl-NL" sz="2400" i="1" dirty="0"/>
              <a:t>(</a:t>
            </a:r>
            <a:r>
              <a:rPr lang="nl-NL" sz="2400" b="1" i="1" dirty="0"/>
              <a:t>"/</a:t>
            </a:r>
            <a:r>
              <a:rPr lang="nl-NL" sz="2400" b="1" i="1" dirty="0" err="1"/>
              <a:t>expectederror</a:t>
            </a:r>
            <a:r>
              <a:rPr lang="nl-NL" sz="2400" b="1" i="1" dirty="0"/>
              <a:t>"</a:t>
            </a:r>
            <a:r>
              <a:rPr lang="nl-NL" sz="2400" i="1" dirty="0"/>
              <a:t>, </a:t>
            </a:r>
            <a:r>
              <a:rPr lang="nl-NL" sz="2400" i="1" dirty="0" err="1"/>
              <a:t>result</a:t>
            </a:r>
            <a:r>
              <a:rPr lang="nl-NL" sz="2400" i="1" dirty="0"/>
              <a:t>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>
                <a:effectLst/>
              </a:rPr>
              <a:t>verify</a:t>
            </a:r>
            <a:r>
              <a:rPr lang="nl-NL" sz="2400" i="1" dirty="0"/>
              <a:t>(</a:t>
            </a:r>
            <a:r>
              <a:rPr lang="nl-NL" sz="2400" b="1" i="1" dirty="0" err="1"/>
              <a:t>dogsServiceMock</a:t>
            </a:r>
            <a:r>
              <a:rPr lang="nl-NL" sz="2400" i="1" dirty="0"/>
              <a:t>, </a:t>
            </a:r>
            <a:r>
              <a:rPr lang="nl-NL" sz="2400" i="1" dirty="0" err="1">
                <a:effectLst/>
              </a:rPr>
              <a:t>times</a:t>
            </a:r>
            <a:r>
              <a:rPr lang="nl-NL" sz="2400" i="1" dirty="0"/>
              <a:t>(0)).</a:t>
            </a:r>
            <a:r>
              <a:rPr lang="nl-NL" sz="2400" i="1" dirty="0" err="1"/>
              <a:t>add</a:t>
            </a:r>
            <a:r>
              <a:rPr lang="nl-NL" sz="2400" i="1" dirty="0"/>
              <a:t>(</a:t>
            </a:r>
            <a:r>
              <a:rPr lang="nl-NL" sz="2400" i="1" dirty="0" err="1">
                <a:effectLst/>
              </a:rPr>
              <a:t>isA</a:t>
            </a:r>
            <a:r>
              <a:rPr lang="nl-NL" sz="2400" i="1" dirty="0"/>
              <a:t>(</a:t>
            </a:r>
            <a:r>
              <a:rPr lang="nl-NL" sz="2400" i="1" dirty="0" err="1"/>
              <a:t>DogDto.</a:t>
            </a:r>
            <a:r>
              <a:rPr lang="nl-NL" sz="2400" b="1" i="1" dirty="0" err="1"/>
              <a:t>class</a:t>
            </a:r>
            <a:r>
              <a:rPr lang="nl-NL" sz="2400" i="1" dirty="0"/>
              <a:t>));</a:t>
            </a:r>
            <a:br>
              <a:rPr lang="nl-NL" sz="2400" i="1" dirty="0"/>
            </a:br>
            <a:r>
              <a:rPr lang="nl-NL" sz="2400" i="1" dirty="0"/>
              <a:t>}</a:t>
            </a:r>
            <a:br>
              <a:rPr lang="nl-NL" sz="2400" i="1" dirty="0"/>
            </a:b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410023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04C4-5C66-144A-A4B0-E2C4A60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nl-NL" dirty="0"/>
              <a:t>Opdrachten met </a:t>
            </a:r>
            <a:r>
              <a:rPr lang="nl-NL" dirty="0" err="1"/>
              <a:t>Mockito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E83892-AC61-E140-A02C-07C38D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2781"/>
            <a:ext cx="11221996" cy="5200779"/>
          </a:xfrm>
        </p:spPr>
        <p:txBody>
          <a:bodyPr>
            <a:normAutofit fontScale="25000" lnSpcReduction="20000"/>
          </a:bodyPr>
          <a:lstStyle/>
          <a:p>
            <a:r>
              <a:rPr lang="nl-NL" dirty="0"/>
              <a:t>Zie de </a:t>
            </a:r>
            <a:r>
              <a:rPr lang="nl-NL" dirty="0" err="1"/>
              <a:t>readme.mdf</a:t>
            </a:r>
            <a:r>
              <a:rPr lang="nl-NL" dirty="0"/>
              <a:t> in de projectfolder</a:t>
            </a:r>
          </a:p>
          <a:p>
            <a:endParaRPr lang="nl-NL" sz="9600" dirty="0"/>
          </a:p>
          <a:p>
            <a:r>
              <a:rPr lang="nl-NL" sz="9600" b="1" dirty="0"/>
              <a:t>Opdracht 1 </a:t>
            </a:r>
            <a:br>
              <a:rPr lang="nl-NL" sz="9600" b="1" dirty="0"/>
            </a:br>
            <a:br>
              <a:rPr lang="nl-NL" sz="9600" b="1" dirty="0"/>
            </a:br>
            <a:r>
              <a:rPr lang="nl-NL" sz="9600" b="1" dirty="0" err="1"/>
              <a:t>Endpoint</a:t>
            </a:r>
            <a:r>
              <a:rPr lang="nl-NL" sz="9600" b="1" dirty="0"/>
              <a:t> /</a:t>
            </a:r>
            <a:r>
              <a:rPr lang="nl-NL" sz="9600" b="1" dirty="0" err="1"/>
              <a:t>delete_dog</a:t>
            </a:r>
            <a:r>
              <a:rPr lang="nl-NL" sz="9600" b="1" dirty="0"/>
              <a:t> compleet maken</a:t>
            </a:r>
            <a:br>
              <a:rPr lang="nl-NL" sz="9600" b="1" dirty="0"/>
            </a:br>
            <a:endParaRPr lang="nl-NL" sz="9600" b="1" dirty="0"/>
          </a:p>
          <a:p>
            <a:pPr marL="0" indent="0">
              <a:buNone/>
            </a:pPr>
            <a:r>
              <a:rPr lang="nl-NL" sz="9600" b="1" dirty="0"/>
              <a:t>a. Delete </a:t>
            </a:r>
            <a:r>
              <a:rPr lang="nl-NL" sz="9600" b="1" dirty="0" err="1"/>
              <a:t>endpoint</a:t>
            </a:r>
            <a:r>
              <a:rPr lang="nl-NL" sz="9600" b="1" dirty="0"/>
              <a:t> implementeren</a:t>
            </a:r>
          </a:p>
          <a:p>
            <a:pPr marL="0" indent="0">
              <a:buNone/>
            </a:pPr>
            <a:r>
              <a:rPr lang="nl-NL" sz="9600" dirty="0"/>
              <a:t>De delete methode werkt nog niet (</a:t>
            </a:r>
            <a:r>
              <a:rPr lang="nl-NL" sz="9600" dirty="0" err="1"/>
              <a:t>endpoint</a:t>
            </a:r>
            <a:r>
              <a:rPr lang="nl-NL" sz="9600" dirty="0"/>
              <a:t> /</a:t>
            </a:r>
            <a:r>
              <a:rPr lang="nl-NL" sz="9600" dirty="0" err="1"/>
              <a:t>delete_dog</a:t>
            </a:r>
            <a:r>
              <a:rPr lang="nl-NL" sz="9600" dirty="0"/>
              <a:t>). Bouw deze zodat de hond wel wordt verwijderd.</a:t>
            </a:r>
          </a:p>
          <a:p>
            <a:pPr marL="0" indent="0">
              <a:buNone/>
            </a:pPr>
            <a:r>
              <a:rPr lang="nl-NL" sz="9600" b="1" dirty="0"/>
              <a:t>b. Delete methode van error afhandeling voorzien</a:t>
            </a:r>
          </a:p>
          <a:p>
            <a:pPr marL="0" indent="0">
              <a:buNone/>
            </a:pPr>
            <a:r>
              <a:rPr lang="nl-NL" sz="9600" dirty="0"/>
              <a:t>De delete methode graag voorzien van error afhandeling. Als de </a:t>
            </a:r>
            <a:r>
              <a:rPr lang="nl-NL" sz="9600" dirty="0" err="1"/>
              <a:t>hondenaam</a:t>
            </a:r>
            <a:r>
              <a:rPr lang="nl-NL" sz="9600" dirty="0"/>
              <a:t> niet wordt ingevuld error pagina tonen met juiste mededeling. Als de hond niet kan worden gevonden de error pagina tonen met juiste mededeling</a:t>
            </a:r>
          </a:p>
          <a:p>
            <a:pPr marL="0" indent="0">
              <a:buNone/>
            </a:pPr>
            <a:r>
              <a:rPr lang="nl-NL" sz="9600" b="1" dirty="0"/>
              <a:t>c. Tests met </a:t>
            </a:r>
            <a:r>
              <a:rPr lang="nl-NL" sz="9600" b="1" dirty="0" err="1"/>
              <a:t>mockito</a:t>
            </a:r>
            <a:r>
              <a:rPr lang="nl-NL" sz="9600" b="1" dirty="0"/>
              <a:t> ontwikkelen</a:t>
            </a:r>
          </a:p>
          <a:p>
            <a:pPr marL="0" indent="0">
              <a:buNone/>
            </a:pPr>
            <a:r>
              <a:rPr lang="nl-NL" sz="9600" dirty="0"/>
              <a:t>Bouw tests om de verschillende afhandelingspaden van /</a:t>
            </a:r>
            <a:r>
              <a:rPr lang="nl-NL" sz="9600" dirty="0" err="1"/>
              <a:t>delete_dog</a:t>
            </a:r>
            <a:r>
              <a:rPr lang="nl-NL" sz="9600" dirty="0"/>
              <a:t> in de controller zo volledig mogelijk te </a:t>
            </a:r>
            <a:r>
              <a:rPr lang="nl-NL" sz="9600" dirty="0" err="1"/>
              <a:t>teesten</a:t>
            </a:r>
            <a:endParaRPr lang="nl-NL" sz="9600" dirty="0"/>
          </a:p>
          <a:p>
            <a:pPr marL="0" indent="0">
              <a:buNone/>
            </a:pPr>
            <a:r>
              <a:rPr lang="nl-NL" sz="9600" dirty="0"/>
              <a:t>Voer de tests in IntelliJ uit als test suite inclusief de controle op de dekking.</a:t>
            </a:r>
          </a:p>
          <a:p>
            <a:pPr marL="0" indent="0">
              <a:buNone/>
            </a:pPr>
            <a:r>
              <a:rPr lang="nl-NL" sz="9600" dirty="0"/>
              <a:t>Check de getoonde paden in IntelliJ van de test: welke delen van de code worden al dan niet getest? Hoe kun je dat zien?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237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04C4-5C66-144A-A4B0-E2C4A60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nl-NL" dirty="0"/>
              <a:t>Opdrachten met </a:t>
            </a:r>
            <a:r>
              <a:rPr lang="nl-NL" dirty="0" err="1"/>
              <a:t>Mockito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E83892-AC61-E140-A02C-07C38D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2781"/>
            <a:ext cx="11221996" cy="520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Zie ook de </a:t>
            </a:r>
            <a:r>
              <a:rPr lang="nl-NL" dirty="0" err="1"/>
              <a:t>readme.mdf</a:t>
            </a:r>
            <a:r>
              <a:rPr lang="nl-NL" dirty="0"/>
              <a:t> in de projectfolder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Bouw unit tests met </a:t>
            </a:r>
            <a:r>
              <a:rPr lang="nl-NL" dirty="0" err="1"/>
              <a:t>Mockito</a:t>
            </a:r>
            <a:r>
              <a:rPr lang="nl-NL" dirty="0"/>
              <a:t> voor de overige klassen</a:t>
            </a:r>
          </a:p>
          <a:p>
            <a:pPr marL="0" indent="0">
              <a:buNone/>
            </a:pPr>
            <a:r>
              <a:rPr lang="nl-NL" dirty="0"/>
              <a:t>Check de dekking van deze unit tests.</a:t>
            </a:r>
            <a:br>
              <a:rPr lang="nl-NL" dirty="0"/>
            </a:br>
            <a:r>
              <a:rPr lang="nl-NL" dirty="0"/>
              <a:t>Hoe kan ik zien welke paden wel en welke niet zijn gedekt?</a:t>
            </a:r>
            <a:br>
              <a:rPr lang="nl-NL" dirty="0"/>
            </a:br>
            <a:r>
              <a:rPr lang="nl-NL" dirty="0"/>
              <a:t>Hoe kan ik zien welk percentage van de code is getest in </a:t>
            </a:r>
            <a:r>
              <a:rPr lang="nl-NL" dirty="0" err="1"/>
              <a:t>intelliJ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/>
              <a:t>Hoe kan ik zien welke van de tests nog falen in </a:t>
            </a:r>
            <a:r>
              <a:rPr lang="nl-NL" dirty="0" err="1"/>
              <a:t>intelliJ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527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EE155-607B-F444-AA8A-48BB86E5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923628-F20E-CE40-A954-87A6C7D3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We weten hoe we verwachte- en niet verwachte excepties kunnen afvangen en hier een voor de gebruiker bruikbare melding op een html foutpagina voor kunnen maken</a:t>
            </a:r>
          </a:p>
          <a:p>
            <a:r>
              <a:rPr lang="nl-NL" dirty="0"/>
              <a:t>We weten nu wat </a:t>
            </a:r>
            <a:r>
              <a:rPr lang="nl-NL" dirty="0" err="1"/>
              <a:t>Mockito</a:t>
            </a:r>
            <a:r>
              <a:rPr lang="nl-NL" dirty="0"/>
              <a:t> is en waar het voor wordt gebruikt</a:t>
            </a:r>
          </a:p>
          <a:p>
            <a:r>
              <a:rPr lang="nl-NL" dirty="0"/>
              <a:t>We weten hoe we </a:t>
            </a:r>
            <a:r>
              <a:rPr lang="nl-NL" dirty="0" err="1"/>
              <a:t>Mockito</a:t>
            </a:r>
            <a:r>
              <a:rPr lang="nl-NL" dirty="0"/>
              <a:t> aan de </a:t>
            </a:r>
            <a:r>
              <a:rPr lang="nl-NL" dirty="0" err="1"/>
              <a:t>libraries</a:t>
            </a:r>
            <a:r>
              <a:rPr lang="nl-NL" dirty="0"/>
              <a:t> van </a:t>
            </a:r>
            <a:r>
              <a:rPr lang="nl-NL" dirty="0" err="1"/>
              <a:t>maven</a:t>
            </a:r>
            <a:r>
              <a:rPr lang="nl-NL" dirty="0"/>
              <a:t> moeten toevoegen</a:t>
            </a:r>
          </a:p>
          <a:p>
            <a:r>
              <a:rPr lang="nl-NL" dirty="0"/>
              <a:t>We hebben voorbeelden gezien van het gebruik van </a:t>
            </a:r>
            <a:r>
              <a:rPr lang="nl-NL" dirty="0" err="1"/>
              <a:t>Mockito</a:t>
            </a:r>
            <a:r>
              <a:rPr lang="nl-NL" dirty="0"/>
              <a:t> voor de unit tests</a:t>
            </a:r>
          </a:p>
          <a:p>
            <a:r>
              <a:rPr lang="nl-NL" dirty="0"/>
              <a:t>We hebben een aantal opdrachten ontvangen die we zelf kunnen bouwen met </a:t>
            </a:r>
            <a:r>
              <a:rPr lang="nl-NL" dirty="0" err="1"/>
              <a:t>Mockito</a:t>
            </a:r>
            <a:r>
              <a:rPr lang="nl-NL" dirty="0"/>
              <a:t> en </a:t>
            </a:r>
            <a:r>
              <a:rPr lang="nl-NL" dirty="0" err="1"/>
              <a:t>Junit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650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D0CB7-F83B-4840-A932-1615E1E8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Waarom de html laag apart testen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EC3E3-393F-184F-ADC2-074791FE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Zie het document in de dogs-</a:t>
            </a:r>
            <a:r>
              <a:rPr lang="nl-NL" dirty="0" err="1"/>
              <a:t>example</a:t>
            </a:r>
            <a:r>
              <a:rPr lang="nl-NL" dirty="0"/>
              <a:t> folder</a:t>
            </a:r>
            <a:br>
              <a:rPr lang="nl-NL" dirty="0"/>
            </a:br>
            <a:r>
              <a:rPr lang="nl-NL" dirty="0"/>
              <a:t>“</a:t>
            </a:r>
            <a:r>
              <a:rPr lang="nl-NL" dirty="0" err="1"/>
              <a:t>Properly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Spring MVC controller”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examples of things the unit test didn’t cover: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it responds to the correct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PathVariable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correctly takes the value from the “{group}” part in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the method accepts GET requests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class-level annotations are also working as you expect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handler interceptors are called before and/or after executing this method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other methods in the controller are called beforehand, like those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annotated with 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ModelAttribute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or 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InitBinder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binding from parameters to an object works the way you expect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validation errors were registered by validators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35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A5C94-1F80-F048-AAFB-FC1E23F8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test ik de html laag met </a:t>
            </a:r>
            <a:r>
              <a:rPr lang="nl-NL" dirty="0" err="1"/>
              <a:t>MockMvc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8E612C-8CE1-B845-A7C1-A93CD4EC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i="1" dirty="0"/>
              <a:t>// Return </a:t>
            </a:r>
            <a:r>
              <a:rPr lang="nl-NL" i="1" dirty="0" err="1"/>
              <a:t>value</a:t>
            </a:r>
            <a:r>
              <a:rPr lang="nl-NL" i="1" dirty="0"/>
              <a:t> is 200. De error pagina wordt teruggegeven.</a:t>
            </a:r>
            <a:br>
              <a:rPr lang="nl-NL" i="1" dirty="0"/>
            </a:br>
            <a:r>
              <a:rPr lang="nl-NL" i="1" dirty="0"/>
              <a:t>// Voor HTTP is dat een correct resultaat</a:t>
            </a:r>
            <a:br>
              <a:rPr lang="nl-NL" i="1" dirty="0"/>
            </a:br>
            <a:r>
              <a:rPr lang="nl-NL" i="1" dirty="0"/>
              <a:t>// Het resultaat van de pagina wordt naar string geconverteerd en op</a:t>
            </a:r>
            <a:br>
              <a:rPr lang="nl-NL" i="1" dirty="0"/>
            </a:br>
            <a:r>
              <a:rPr lang="nl-NL" i="1" dirty="0"/>
              <a:t>// de pagina hoort een foutmelding te staan over de leeftijd</a:t>
            </a:r>
            <a:br>
              <a:rPr lang="nl-NL" i="1" dirty="0"/>
            </a:br>
            <a:br>
              <a:rPr lang="nl-NL" i="1" dirty="0"/>
            </a:br>
            <a:r>
              <a:rPr lang="nl-NL" dirty="0"/>
              <a:t>@Test</a:t>
            </a:r>
            <a:br>
              <a:rPr lang="nl-NL" dirty="0"/>
            </a:br>
            <a:r>
              <a:rPr lang="nl-NL" b="1" dirty="0"/>
              <a:t>public </a:t>
            </a:r>
            <a:r>
              <a:rPr lang="nl-NL" b="1" dirty="0" err="1"/>
              <a:t>void</a:t>
            </a:r>
            <a:r>
              <a:rPr lang="nl-NL" b="1" dirty="0"/>
              <a:t> </a:t>
            </a:r>
            <a:r>
              <a:rPr lang="nl-NL" dirty="0" err="1"/>
              <a:t>shouldCheckNoAge</a:t>
            </a:r>
            <a:r>
              <a:rPr lang="nl-NL" dirty="0"/>
              <a:t>() </a:t>
            </a:r>
            <a:r>
              <a:rPr lang="nl-NL" b="1" dirty="0" err="1"/>
              <a:t>throws</a:t>
            </a:r>
            <a:r>
              <a:rPr lang="nl-NL" b="1" dirty="0"/>
              <a:t> </a:t>
            </a:r>
            <a:r>
              <a:rPr lang="nl-NL" dirty="0" err="1"/>
              <a:t>Exception</a:t>
            </a:r>
            <a:r>
              <a:rPr lang="nl-NL" dirty="0"/>
              <a:t> {</a:t>
            </a:r>
            <a:br>
              <a:rPr lang="nl-NL" dirty="0"/>
            </a:br>
            <a:r>
              <a:rPr lang="nl-NL" dirty="0"/>
              <a:t>    String </a:t>
            </a:r>
            <a:r>
              <a:rPr lang="nl-NL" dirty="0" err="1"/>
              <a:t>htmlresult</a:t>
            </a:r>
            <a:r>
              <a:rPr lang="nl-NL" dirty="0"/>
              <a:t> = </a:t>
            </a:r>
            <a:r>
              <a:rPr lang="nl-NL" b="1" dirty="0" err="1"/>
              <a:t>mockMvc</a:t>
            </a:r>
            <a:r>
              <a:rPr lang="nl-NL" dirty="0" err="1"/>
              <a:t>.perform</a:t>
            </a:r>
            <a:r>
              <a:rPr lang="nl-NL" dirty="0"/>
              <a:t>(</a:t>
            </a:r>
            <a:r>
              <a:rPr lang="nl-NL" i="1" dirty="0">
                <a:effectLst/>
              </a:rPr>
              <a:t>post</a:t>
            </a:r>
            <a:r>
              <a:rPr lang="nl-NL" dirty="0"/>
              <a:t>(</a:t>
            </a:r>
            <a:r>
              <a:rPr lang="nl-NL" b="1" dirty="0"/>
              <a:t>"/</a:t>
            </a:r>
            <a:r>
              <a:rPr lang="nl-NL" b="1" dirty="0" err="1"/>
              <a:t>add_dog</a:t>
            </a:r>
            <a:r>
              <a:rPr lang="nl-NL" b="1" dirty="0"/>
              <a:t>"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contentType</a:t>
            </a:r>
            <a:r>
              <a:rPr lang="nl-NL" dirty="0"/>
              <a:t>(</a:t>
            </a:r>
            <a:r>
              <a:rPr lang="nl-NL" dirty="0" err="1"/>
              <a:t>MediaType.</a:t>
            </a:r>
            <a:r>
              <a:rPr lang="nl-NL" b="1" i="1" dirty="0" err="1"/>
              <a:t>APPLICATION_JSON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.content(</a:t>
            </a:r>
            <a:r>
              <a:rPr lang="nl-NL" b="1" dirty="0"/>
              <a:t>"{ \"name\": \"Flash\"}"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.accept(</a:t>
            </a:r>
            <a:r>
              <a:rPr lang="nl-NL" dirty="0" err="1"/>
              <a:t>MediaType.</a:t>
            </a:r>
            <a:r>
              <a:rPr lang="nl-NL" b="1" i="1" dirty="0" err="1"/>
              <a:t>APPLICATION_JSON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andExpect</a:t>
            </a:r>
            <a:r>
              <a:rPr lang="nl-NL" dirty="0"/>
              <a:t>(</a:t>
            </a:r>
            <a:r>
              <a:rPr lang="nl-NL" i="1" dirty="0">
                <a:effectLst/>
              </a:rPr>
              <a:t>status</a:t>
            </a:r>
            <a:r>
              <a:rPr lang="nl-NL" dirty="0"/>
              <a:t>().</a:t>
            </a:r>
            <a:r>
              <a:rPr lang="nl-NL" dirty="0" err="1"/>
              <a:t>isOk</a:t>
            </a:r>
            <a:r>
              <a:rPr lang="nl-NL" dirty="0"/>
              <a:t>())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andReturn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getResponse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getContentAsString</a:t>
            </a:r>
            <a:r>
              <a:rPr lang="nl-NL" dirty="0"/>
              <a:t>();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i="1" dirty="0" err="1">
                <a:effectLst/>
              </a:rPr>
              <a:t>assertTrue</a:t>
            </a:r>
            <a:r>
              <a:rPr lang="nl-NL" dirty="0"/>
              <a:t>(</a:t>
            </a:r>
            <a:r>
              <a:rPr lang="nl-NL" dirty="0" err="1"/>
              <a:t>htmlresult.contains</a:t>
            </a:r>
            <a:r>
              <a:rPr lang="nl-NL" dirty="0"/>
              <a:t>(</a:t>
            </a:r>
            <a:r>
              <a:rPr lang="nl-NL" b="1" dirty="0"/>
              <a:t>"Error in </a:t>
            </a:r>
            <a:r>
              <a:rPr lang="nl-NL" b="1" dirty="0" err="1"/>
              <a:t>field:dog</a:t>
            </a:r>
            <a:r>
              <a:rPr lang="nl-NL" b="1" dirty="0"/>
              <a:t> </a:t>
            </a:r>
            <a:r>
              <a:rPr lang="nl-NL" b="1" dirty="0" err="1"/>
              <a:t>age</a:t>
            </a:r>
            <a:r>
              <a:rPr lang="nl-NL" b="1" dirty="0"/>
              <a:t>"</a:t>
            </a:r>
            <a:r>
              <a:rPr lang="nl-NL" dirty="0"/>
              <a:t>));</a:t>
            </a:r>
            <a:br>
              <a:rPr lang="nl-NL" dirty="0"/>
            </a:br>
            <a:r>
              <a:rPr lang="nl-NL" dirty="0"/>
              <a:t>}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88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00B2-CA0F-634C-898D-04DB638F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03D7E5-ACE9-834E-B67A-6FB7466D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Opdracht A:</a:t>
            </a:r>
            <a:br>
              <a:rPr lang="nl-NL" dirty="0"/>
            </a:br>
            <a:r>
              <a:rPr lang="nl-NL" dirty="0"/>
              <a:t> Voorzie de overige </a:t>
            </a:r>
            <a:r>
              <a:rPr lang="nl-NL" dirty="0" err="1"/>
              <a:t>endpoints</a:t>
            </a:r>
            <a:r>
              <a:rPr lang="nl-NL" dirty="0"/>
              <a:t> van een vergelijkbare test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Opdracht B: </a:t>
            </a:r>
            <a:br>
              <a:rPr lang="nl-NL" dirty="0"/>
            </a:br>
            <a:r>
              <a:rPr lang="nl-NL" dirty="0"/>
              <a:t>Voorzie het backend van onze eigen applicatie van html tests</a:t>
            </a:r>
          </a:p>
        </p:txBody>
      </p:sp>
    </p:spTree>
    <p:extLst>
      <p:ext uri="{BB962C8B-B14F-4D97-AF65-F5344CB8AC3E}">
        <p14:creationId xmlns:p14="http://schemas.microsoft.com/office/powerpoint/2010/main" val="168405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DA4E1-A30E-DB4A-AF79-CB65F669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A4D5D8-8FF3-A047-B649-B3F6A0C6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hebben gezien waarom het nodig is om de html laag apart te testen</a:t>
            </a:r>
          </a:p>
          <a:p>
            <a:r>
              <a:rPr lang="nl-NL" dirty="0"/>
              <a:t>We hebben code voorbeelden gezien die tonen hoe je dat moet doen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We hebben een aantal opdrachten gemaakt voor het maken van een integratietest van de html laag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Het is half zeven in de avond en nog steeds prachtig weer. Ik hoop dat het het waard was!</a:t>
            </a:r>
          </a:p>
        </p:txBody>
      </p:sp>
    </p:spTree>
    <p:extLst>
      <p:ext uri="{BB962C8B-B14F-4D97-AF65-F5344CB8AC3E}">
        <p14:creationId xmlns:p14="http://schemas.microsoft.com/office/powerpoint/2010/main" val="361346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C8618-D550-1F4A-8E6F-98AF2B4E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de onderwerpen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50B202-C709-5241-93E0-7BD09348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Toevoegen van foutafhandeling in html</a:t>
            </a:r>
          </a:p>
          <a:p>
            <a:r>
              <a:rPr lang="nl-NL" dirty="0"/>
              <a:t>Wat is </a:t>
            </a:r>
            <a:r>
              <a:rPr lang="nl-NL" dirty="0" err="1"/>
              <a:t>Mockito</a:t>
            </a:r>
            <a:endParaRPr lang="nl-NL" dirty="0"/>
          </a:p>
          <a:p>
            <a:r>
              <a:rPr lang="nl-NL" dirty="0"/>
              <a:t>Hoe voeg ik </a:t>
            </a:r>
            <a:r>
              <a:rPr lang="nl-NL" dirty="0" err="1"/>
              <a:t>Mockito</a:t>
            </a:r>
            <a:r>
              <a:rPr lang="nl-NL" dirty="0"/>
              <a:t> toe in de </a:t>
            </a:r>
            <a:r>
              <a:rPr lang="nl-NL" dirty="0" err="1"/>
              <a:t>pom.xml</a:t>
            </a:r>
            <a:endParaRPr lang="nl-NL" dirty="0"/>
          </a:p>
          <a:p>
            <a:r>
              <a:rPr lang="nl-NL" dirty="0"/>
              <a:t>Voorbeelden en opdrachten met </a:t>
            </a:r>
            <a:r>
              <a:rPr lang="nl-NL" dirty="0" err="1"/>
              <a:t>Mockito</a:t>
            </a:r>
            <a:endParaRPr lang="nl-NL" dirty="0"/>
          </a:p>
          <a:p>
            <a:r>
              <a:rPr lang="nl-NL" dirty="0"/>
              <a:t>Waarom moet ik de html laag apart testen</a:t>
            </a:r>
          </a:p>
          <a:p>
            <a:r>
              <a:rPr lang="nl-NL" dirty="0"/>
              <a:t>Hoe test ik de html laag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Opdrachten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Korte terugblik</a:t>
            </a:r>
          </a:p>
        </p:txBody>
      </p:sp>
    </p:spTree>
    <p:extLst>
      <p:ext uri="{BB962C8B-B14F-4D97-AF65-F5344CB8AC3E}">
        <p14:creationId xmlns:p14="http://schemas.microsoft.com/office/powerpoint/2010/main" val="977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5EE18-4D68-6242-81D0-92478F2D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Toevoegen van html foutpagina’s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3FF179-AD67-A74A-ADC6-9A2DCBA3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Waarom: de gebruiker wil een voor hem bruikbare foutmelding</a:t>
            </a:r>
          </a:p>
          <a:p>
            <a:r>
              <a:rPr lang="nl-NL" dirty="0"/>
              <a:t>Toegevoegd aan de applicatie: </a:t>
            </a:r>
          </a:p>
        </p:txBody>
      </p:sp>
    </p:spTree>
    <p:extLst>
      <p:ext uri="{BB962C8B-B14F-4D97-AF65-F5344CB8AC3E}">
        <p14:creationId xmlns:p14="http://schemas.microsoft.com/office/powerpoint/2010/main" val="157556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F7134-C807-1B4B-B4A2-A9F9DEEC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Foutafhandeling onverwachte excepties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79645C-FD86-6E43-B889-6ABEFBCE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Foutafhandeling in de controller via de templates </a:t>
            </a:r>
            <a:r>
              <a:rPr lang="nl-NL" dirty="0" err="1"/>
              <a:t>error.html</a:t>
            </a:r>
            <a:r>
              <a:rPr lang="nl-NL" dirty="0"/>
              <a:t> en </a:t>
            </a:r>
            <a:r>
              <a:rPr lang="nl-NL" dirty="0" err="1"/>
              <a:t>ExpectedError.html</a:t>
            </a:r>
            <a:br>
              <a:rPr lang="nl-NL" dirty="0"/>
            </a:br>
            <a:endParaRPr lang="nl-NL" dirty="0"/>
          </a:p>
          <a:p>
            <a:pPr marL="914400" lvl="2" indent="0">
              <a:buNone/>
            </a:pPr>
            <a:r>
              <a:rPr lang="nl-NL" i="1" dirty="0"/>
              <a:t>@Controller</a:t>
            </a:r>
            <a:br>
              <a:rPr lang="nl-NL" i="1" dirty="0"/>
            </a:br>
            <a:r>
              <a:rPr lang="nl-NL" b="1" i="1" dirty="0"/>
              <a:t>public class </a:t>
            </a:r>
            <a:r>
              <a:rPr lang="nl-NL" i="1" dirty="0" err="1"/>
              <a:t>DogsController</a:t>
            </a:r>
            <a:r>
              <a:rPr lang="nl-NL" i="1" dirty="0"/>
              <a:t> </a:t>
            </a:r>
            <a:r>
              <a:rPr lang="nl-NL" b="1" i="1" dirty="0" err="1"/>
              <a:t>implements</a:t>
            </a:r>
            <a:r>
              <a:rPr lang="nl-NL" b="1" i="1" dirty="0"/>
              <a:t> </a:t>
            </a:r>
            <a:r>
              <a:rPr lang="nl-NL" i="1" dirty="0" err="1"/>
              <a:t>ErrorController</a:t>
            </a:r>
            <a:r>
              <a:rPr lang="nl-NL" i="1" dirty="0"/>
              <a:t> { …</a:t>
            </a:r>
            <a:br>
              <a:rPr lang="nl-NL" i="1" dirty="0"/>
            </a:br>
            <a:br>
              <a:rPr lang="nl-NL" i="1" dirty="0"/>
            </a:br>
            <a:r>
              <a:rPr lang="nl-NL" i="1" dirty="0"/>
              <a:t>…</a:t>
            </a:r>
            <a:br>
              <a:rPr lang="nl-NL" i="1" dirty="0"/>
            </a:br>
            <a:br>
              <a:rPr lang="nl-NL" i="1" dirty="0"/>
            </a:br>
            <a:r>
              <a:rPr lang="nl-NL" sz="1700" i="1" dirty="0"/>
              <a:t>@</a:t>
            </a:r>
            <a:r>
              <a:rPr lang="nl-NL" sz="1700" i="1" dirty="0" err="1"/>
              <a:t>Override</a:t>
            </a:r>
            <a:br>
              <a:rPr lang="nl-NL" sz="1700" i="1" dirty="0"/>
            </a:br>
            <a:r>
              <a:rPr lang="nl-NL" sz="1700" b="1" i="1" dirty="0"/>
              <a:t>public </a:t>
            </a:r>
            <a:r>
              <a:rPr lang="nl-NL" sz="1700" i="1" dirty="0"/>
              <a:t>String </a:t>
            </a:r>
            <a:r>
              <a:rPr lang="nl-NL" sz="1700" i="1" dirty="0" err="1"/>
              <a:t>getErrorPath</a:t>
            </a:r>
            <a:r>
              <a:rPr lang="nl-NL" sz="1700" i="1" dirty="0"/>
              <a:t>() {</a:t>
            </a:r>
            <a:br>
              <a:rPr lang="nl-NL" sz="1700" i="1" dirty="0"/>
            </a:br>
            <a:r>
              <a:rPr lang="nl-NL" sz="1700" i="1" dirty="0"/>
              <a:t>    </a:t>
            </a:r>
            <a:r>
              <a:rPr lang="nl-NL" sz="1700" b="1" i="1" dirty="0"/>
              <a:t>return "/error"</a:t>
            </a:r>
            <a:r>
              <a:rPr lang="nl-NL" sz="1700" i="1" dirty="0"/>
              <a:t>;</a:t>
            </a:r>
            <a:br>
              <a:rPr lang="nl-NL" sz="1700" i="1" dirty="0"/>
            </a:br>
            <a:r>
              <a:rPr lang="nl-NL" sz="1700" i="1" dirty="0"/>
              <a:t>}</a:t>
            </a:r>
            <a:br>
              <a:rPr lang="nl-NL" sz="1700" i="1" dirty="0"/>
            </a:br>
            <a:endParaRPr lang="nl-NL" sz="1700" i="1" dirty="0"/>
          </a:p>
          <a:p>
            <a:pPr marL="0" indent="0">
              <a:buNone/>
            </a:pPr>
            <a:r>
              <a:rPr lang="nl-NL" sz="2500" i="1" dirty="0"/>
              <a:t>De </a:t>
            </a:r>
            <a:r>
              <a:rPr lang="nl-NL" sz="2500" i="1" dirty="0" err="1"/>
              <a:t>error.html</a:t>
            </a:r>
            <a:r>
              <a:rPr lang="nl-NL" sz="2500" i="1" dirty="0"/>
              <a:t> pagina wordt nu getoond in geval van een onverwachte exceptie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90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1EA0C-1AF2-3B4F-BB06-776D3061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Foutafhandeling verwachte fouten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192C41-89D1-5A43-B6C0-E40B9EC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900" i="1" dirty="0">
                <a:effectLst/>
              </a:rPr>
              <a:t>&lt;!DOCTYPE </a:t>
            </a:r>
            <a:r>
              <a:rPr lang="nl-NL" sz="1900" b="1" i="1" dirty="0"/>
              <a:t>HTML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html </a:t>
            </a:r>
            <a:r>
              <a:rPr lang="nl-NL" sz="1900" b="1" i="1" dirty="0" err="1"/>
              <a:t>xmlns:th</a:t>
            </a:r>
            <a:r>
              <a:rPr lang="nl-NL" sz="1900" b="1" i="1" dirty="0"/>
              <a:t>="http://</a:t>
            </a:r>
            <a:r>
              <a:rPr lang="nl-NL" sz="1900" b="1" i="1" dirty="0" err="1"/>
              <a:t>www.thymeleaf.org</a:t>
            </a:r>
            <a:r>
              <a:rPr lang="nl-NL" sz="1900" b="1" i="1" dirty="0"/>
              <a:t>"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 err="1"/>
              <a:t>head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/>
              <a:t>    </a:t>
            </a:r>
            <a:r>
              <a:rPr lang="nl-NL" sz="1900" i="1" dirty="0">
                <a:effectLst/>
              </a:rPr>
              <a:t>&lt;</a:t>
            </a:r>
            <a:r>
              <a:rPr lang="nl-NL" sz="1900" b="1" i="1" dirty="0" err="1"/>
              <a:t>title</a:t>
            </a:r>
            <a:r>
              <a:rPr lang="nl-NL" sz="1900" i="1" dirty="0">
                <a:effectLst/>
              </a:rPr>
              <a:t>&gt;</a:t>
            </a:r>
            <a:r>
              <a:rPr lang="nl-NL" sz="1900" i="1" dirty="0" err="1"/>
              <a:t>Dogapplication</a:t>
            </a:r>
            <a:r>
              <a:rPr lang="nl-NL" sz="1900" i="1" dirty="0">
                <a:effectLst/>
              </a:rPr>
              <a:t>&lt;/</a:t>
            </a:r>
            <a:r>
              <a:rPr lang="nl-NL" sz="1900" b="1" i="1" dirty="0" err="1"/>
              <a:t>title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/>
              <a:t>    </a:t>
            </a: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meta http-</a:t>
            </a:r>
            <a:r>
              <a:rPr lang="nl-NL" sz="1900" b="1" i="1" dirty="0" err="1"/>
              <a:t>equiv</a:t>
            </a:r>
            <a:r>
              <a:rPr lang="nl-NL" sz="1900" b="1" i="1" dirty="0"/>
              <a:t>="Content-Type" content="</a:t>
            </a:r>
            <a:r>
              <a:rPr lang="nl-NL" sz="1900" b="1" i="1" dirty="0" err="1"/>
              <a:t>text</a:t>
            </a:r>
            <a:r>
              <a:rPr lang="nl-NL" sz="1900" b="1" i="1" dirty="0"/>
              <a:t>/html; </a:t>
            </a:r>
            <a:r>
              <a:rPr lang="nl-NL" sz="1900" b="1" i="1" dirty="0" err="1"/>
              <a:t>charset</a:t>
            </a:r>
            <a:r>
              <a:rPr lang="nl-NL" sz="1900" b="1" i="1" dirty="0"/>
              <a:t>=UTF-8" </a:t>
            </a:r>
            <a:r>
              <a:rPr lang="nl-NL" sz="1900" i="1" dirty="0">
                <a:effectLst/>
              </a:rPr>
              <a:t>/&gt;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&lt;/</a:t>
            </a:r>
            <a:r>
              <a:rPr lang="nl-NL" sz="1900" b="1" i="1" dirty="0" err="1"/>
              <a:t>head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body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p </a:t>
            </a:r>
            <a:r>
              <a:rPr lang="nl-NL" sz="1900" b="1" i="1" dirty="0" err="1"/>
              <a:t>th:text</a:t>
            </a:r>
            <a:r>
              <a:rPr lang="nl-NL" sz="1900" b="1" i="1" dirty="0"/>
              <a:t>="'An error </a:t>
            </a:r>
            <a:r>
              <a:rPr lang="nl-NL" sz="1900" b="1" i="1" dirty="0" err="1"/>
              <a:t>occurred</a:t>
            </a:r>
            <a:r>
              <a:rPr lang="nl-NL" sz="1900" b="1" i="1" dirty="0"/>
              <a:t>: ' + ${</a:t>
            </a:r>
            <a:r>
              <a:rPr lang="nl-NL" sz="1900" b="1" i="1" dirty="0" err="1"/>
              <a:t>message.content</a:t>
            </a:r>
            <a:r>
              <a:rPr lang="nl-NL" sz="1900" b="1" i="1" dirty="0"/>
              <a:t>}" </a:t>
            </a:r>
            <a:r>
              <a:rPr lang="nl-NL" sz="1900" i="1" dirty="0">
                <a:effectLst/>
              </a:rPr>
              <a:t>/&gt;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a </a:t>
            </a:r>
            <a:r>
              <a:rPr lang="nl-NL" sz="1900" b="1" i="1" dirty="0" err="1"/>
              <a:t>href</a:t>
            </a:r>
            <a:r>
              <a:rPr lang="nl-NL" sz="1900" b="1" i="1" dirty="0"/>
              <a:t>="/"</a:t>
            </a:r>
            <a:r>
              <a:rPr lang="nl-NL" sz="1900" i="1" dirty="0">
                <a:effectLst/>
              </a:rPr>
              <a:t>&gt;</a:t>
            </a:r>
            <a:r>
              <a:rPr lang="nl-NL" sz="1900" i="1" dirty="0"/>
              <a:t>Go back </a:t>
            </a:r>
            <a:r>
              <a:rPr lang="nl-NL" sz="1900" i="1" dirty="0" err="1"/>
              <a:t>to</a:t>
            </a:r>
            <a:r>
              <a:rPr lang="nl-NL" sz="1900" i="1" dirty="0"/>
              <a:t> home page</a:t>
            </a:r>
            <a:r>
              <a:rPr lang="nl-NL" sz="1900" i="1" dirty="0">
                <a:effectLst/>
              </a:rPr>
              <a:t>&lt;/</a:t>
            </a:r>
            <a:r>
              <a:rPr lang="nl-NL" sz="1900" b="1" i="1" dirty="0"/>
              <a:t>a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&lt;/</a:t>
            </a:r>
            <a:r>
              <a:rPr lang="nl-NL" sz="1900" b="1" i="1" dirty="0"/>
              <a:t>body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&lt;/</a:t>
            </a:r>
            <a:r>
              <a:rPr lang="nl-NL" sz="1900" b="1" i="1" dirty="0"/>
              <a:t>html</a:t>
            </a:r>
            <a:r>
              <a:rPr lang="nl-NL" sz="1900" i="1" dirty="0">
                <a:effectLst/>
              </a:rPr>
              <a:t>&gt;</a:t>
            </a:r>
          </a:p>
          <a:p>
            <a:pPr marL="0" indent="0">
              <a:buNone/>
            </a:pPr>
            <a:endParaRPr lang="nl-NL" sz="1900" i="1" dirty="0"/>
          </a:p>
          <a:p>
            <a:pPr marL="0" indent="0">
              <a:buNone/>
            </a:pPr>
            <a:r>
              <a:rPr lang="nl-NL" sz="1900" i="1" dirty="0"/>
              <a:t>Je hebt nu de mogelijkheid om deze pagina in een exceptie blok aan te roepen met een message tekst die je in dat blok samenstelt.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91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3025-DF97-4146-9BC9-D4DF3F47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Mockito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935A5-ED28-5F4C-9844-C8B092C6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Tasty</a:t>
            </a:r>
            <a:r>
              <a:rPr lang="nl-NL" dirty="0"/>
              <a:t> </a:t>
            </a:r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unit tests in Java</a:t>
            </a:r>
          </a:p>
          <a:p>
            <a:r>
              <a:rPr lang="nl-NL" b="1" dirty="0" err="1"/>
              <a:t>Mockito</a:t>
            </a:r>
            <a:r>
              <a:rPr lang="nl-NL" dirty="0"/>
              <a:t> is a </a:t>
            </a:r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, JAVA-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effective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r>
              <a:rPr lang="nl-NL" dirty="0"/>
              <a:t> of JAVA </a:t>
            </a:r>
            <a:r>
              <a:rPr lang="nl-NL" dirty="0" err="1"/>
              <a:t>applications</a:t>
            </a:r>
            <a:r>
              <a:rPr lang="nl-NL" dirty="0"/>
              <a:t>. </a:t>
            </a:r>
            <a:r>
              <a:rPr lang="nl-NL" b="1" dirty="0" err="1"/>
              <a:t>Mockito</a:t>
            </a:r>
            <a:r>
              <a:rPr lang="nl-NL" dirty="0"/>
              <a:t> 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interfaces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 dummy </a:t>
            </a:r>
            <a:r>
              <a:rPr lang="nl-NL" dirty="0" err="1"/>
              <a:t>functionality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mock</a:t>
            </a:r>
            <a:r>
              <a:rPr lang="nl-NL" dirty="0"/>
              <a:t> interface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unit testing.</a:t>
            </a:r>
          </a:p>
          <a:p>
            <a:r>
              <a:rPr lang="nl-NL" dirty="0"/>
              <a:t>Wordt in combinatie gebruikt met </a:t>
            </a:r>
            <a:r>
              <a:rPr lang="nl-NL" dirty="0" err="1"/>
              <a:t>Junit</a:t>
            </a:r>
            <a:r>
              <a:rPr lang="nl-NL" dirty="0"/>
              <a:t> en kent een integratie met Spring Boot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hlinkClick r:id="rId2"/>
              </a:rPr>
              <a:t>https://dzone.com/articles/spring-boot-unit-testing-and-mocking-with-mockito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84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3ACD0-20C9-B043-8AB4-5297B963374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NL" dirty="0" err="1"/>
              <a:t>Mockito</a:t>
            </a:r>
            <a:r>
              <a:rPr lang="nl-NL" dirty="0"/>
              <a:t> in een </a:t>
            </a:r>
            <a:r>
              <a:rPr lang="nl-NL" dirty="0" err="1"/>
              <a:t>notedop</a:t>
            </a:r>
            <a:endParaRPr lang="nl-NL" dirty="0"/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8F9ED7BE-6476-D343-ACAF-FF111F05FB9C}"/>
              </a:ext>
            </a:extLst>
          </p:cNvPr>
          <p:cNvGrpSpPr/>
          <p:nvPr/>
        </p:nvGrpSpPr>
        <p:grpSpPr>
          <a:xfrm>
            <a:off x="3196636" y="2230926"/>
            <a:ext cx="3891455" cy="2798380"/>
            <a:chOff x="601717" y="2448910"/>
            <a:chExt cx="3891455" cy="279838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96FE075-CCDE-134A-AA08-99AA7FE574AC}"/>
                </a:ext>
              </a:extLst>
            </p:cNvPr>
            <p:cNvSpPr/>
            <p:nvPr/>
          </p:nvSpPr>
          <p:spPr>
            <a:xfrm>
              <a:off x="601717" y="3460532"/>
              <a:ext cx="3891455" cy="17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/>
                <a:t>Package U</a:t>
              </a:r>
            </a:p>
          </p:txBody>
        </p:sp>
        <p:sp>
          <p:nvSpPr>
            <p:cNvPr id="6" name="Wolk 5">
              <a:extLst>
                <a:ext uri="{FF2B5EF4-FFF2-40B4-BE49-F238E27FC236}">
                  <a16:creationId xmlns:a16="http://schemas.microsoft.com/office/drawing/2014/main" id="{A4EED16C-AA12-3E41-9F4F-624D313817B7}"/>
                </a:ext>
              </a:extLst>
            </p:cNvPr>
            <p:cNvSpPr/>
            <p:nvPr/>
          </p:nvSpPr>
          <p:spPr>
            <a:xfrm>
              <a:off x="1723697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X</a:t>
              </a:r>
            </a:p>
          </p:txBody>
        </p:sp>
        <p:sp>
          <p:nvSpPr>
            <p:cNvPr id="7" name="Wolk 6">
              <a:extLst>
                <a:ext uri="{FF2B5EF4-FFF2-40B4-BE49-F238E27FC236}">
                  <a16:creationId xmlns:a16="http://schemas.microsoft.com/office/drawing/2014/main" id="{32F47BC4-CB58-704F-ABCE-48FF8B74E357}"/>
                </a:ext>
              </a:extLst>
            </p:cNvPr>
            <p:cNvSpPr/>
            <p:nvPr/>
          </p:nvSpPr>
          <p:spPr>
            <a:xfrm>
              <a:off x="3326525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Y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AFB47D5-77CB-E445-84A9-390C8C7882AB}"/>
                </a:ext>
              </a:extLst>
            </p:cNvPr>
            <p:cNvSpPr/>
            <p:nvPr/>
          </p:nvSpPr>
          <p:spPr>
            <a:xfrm>
              <a:off x="2088930" y="3900815"/>
              <a:ext cx="1602828" cy="8618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ModuleA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Methode M ter test</a:t>
              </a:r>
            </a:p>
          </p:txBody>
        </p:sp>
        <p:cxnSp>
          <p:nvCxnSpPr>
            <p:cNvPr id="11" name="Kromme verbindingslijn 10">
              <a:extLst>
                <a:ext uri="{FF2B5EF4-FFF2-40B4-BE49-F238E27FC236}">
                  <a16:creationId xmlns:a16="http://schemas.microsoft.com/office/drawing/2014/main" id="{206A22A0-51E1-C24D-8173-0A69DF4E6E7F}"/>
                </a:ext>
              </a:extLst>
            </p:cNvPr>
            <p:cNvCxnSpPr>
              <a:cxnSpLocks/>
              <a:stCxn id="6" idx="1"/>
              <a:endCxn id="8" idx="0"/>
            </p:cNvCxnSpPr>
            <p:nvPr/>
          </p:nvCxnSpPr>
          <p:spPr>
            <a:xfrm rot="16200000" flipH="1">
              <a:off x="2200809" y="3211279"/>
              <a:ext cx="758961" cy="6201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romme verbindingslijn 14">
              <a:extLst>
                <a:ext uri="{FF2B5EF4-FFF2-40B4-BE49-F238E27FC236}">
                  <a16:creationId xmlns:a16="http://schemas.microsoft.com/office/drawing/2014/main" id="{5AFDB46B-D350-5746-B6C8-F8FCE1F7A23A}"/>
                </a:ext>
              </a:extLst>
            </p:cNvPr>
            <p:cNvCxnSpPr>
              <a:cxnSpLocks/>
              <a:stCxn id="7" idx="1"/>
              <a:endCxn id="8" idx="7"/>
            </p:cNvCxnSpPr>
            <p:nvPr/>
          </p:nvCxnSpPr>
          <p:spPr>
            <a:xfrm rot="5400000">
              <a:off x="3222458" y="3376425"/>
              <a:ext cx="885176" cy="41603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830DE5B3-D215-6041-A714-9ECA9B51D8E6}"/>
                </a:ext>
              </a:extLst>
            </p:cNvPr>
            <p:cNvSpPr txBox="1"/>
            <p:nvPr/>
          </p:nvSpPr>
          <p:spPr>
            <a:xfrm>
              <a:off x="190293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2399FD93-D5CA-134C-8956-1617F1BD1982}"/>
                </a:ext>
              </a:extLst>
            </p:cNvPr>
            <p:cNvSpPr txBox="1"/>
            <p:nvPr/>
          </p:nvSpPr>
          <p:spPr>
            <a:xfrm>
              <a:off x="330037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EA3123D7-4ABB-6344-BF62-97216DC01699}"/>
              </a:ext>
            </a:extLst>
          </p:cNvPr>
          <p:cNvSpPr txBox="1"/>
          <p:nvPr/>
        </p:nvSpPr>
        <p:spPr>
          <a:xfrm>
            <a:off x="1455078" y="5490950"/>
            <a:ext cx="806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Door middel van injectie worden er allerlei </a:t>
            </a:r>
            <a:r>
              <a:rPr lang="nl-NL" dirty="0" err="1"/>
              <a:t>beans</a:t>
            </a:r>
            <a:r>
              <a:rPr lang="nl-NL" dirty="0"/>
              <a:t> (objecten) voor </a:t>
            </a:r>
            <a:r>
              <a:rPr lang="nl-NL" dirty="0" err="1"/>
              <a:t>moduleA</a:t>
            </a:r>
            <a:r>
              <a:rPr lang="nl-NL" dirty="0"/>
              <a:t> klaargezet. Deze klassen willen we niet testen, we willen alleen het gedrag van een bepaalde methode M binnen </a:t>
            </a:r>
            <a:r>
              <a:rPr lang="nl-NL" dirty="0" err="1"/>
              <a:t>moduleA</a:t>
            </a:r>
            <a:r>
              <a:rPr lang="nl-NL" dirty="0"/>
              <a:t> testen.</a:t>
            </a:r>
          </a:p>
        </p:txBody>
      </p:sp>
    </p:spTree>
    <p:extLst>
      <p:ext uri="{BB962C8B-B14F-4D97-AF65-F5344CB8AC3E}">
        <p14:creationId xmlns:p14="http://schemas.microsoft.com/office/powerpoint/2010/main" val="13875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3ACD0-20C9-B043-8AB4-5297B963374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NL" dirty="0" err="1"/>
              <a:t>Mockito</a:t>
            </a:r>
            <a:r>
              <a:rPr lang="nl-NL" dirty="0"/>
              <a:t> in een </a:t>
            </a:r>
            <a:r>
              <a:rPr lang="nl-NL" dirty="0" err="1"/>
              <a:t>notedop</a:t>
            </a:r>
            <a:r>
              <a:rPr lang="nl-NL" dirty="0"/>
              <a:t> (2)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8F9ED7BE-6476-D343-ACAF-FF111F05FB9C}"/>
              </a:ext>
            </a:extLst>
          </p:cNvPr>
          <p:cNvGrpSpPr/>
          <p:nvPr/>
        </p:nvGrpSpPr>
        <p:grpSpPr>
          <a:xfrm>
            <a:off x="838200" y="2191629"/>
            <a:ext cx="3891455" cy="2798380"/>
            <a:chOff x="601717" y="2448910"/>
            <a:chExt cx="3891455" cy="279838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96FE075-CCDE-134A-AA08-99AA7FE574AC}"/>
                </a:ext>
              </a:extLst>
            </p:cNvPr>
            <p:cNvSpPr/>
            <p:nvPr/>
          </p:nvSpPr>
          <p:spPr>
            <a:xfrm>
              <a:off x="601717" y="3460532"/>
              <a:ext cx="3891455" cy="17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/>
                <a:t>Package U</a:t>
              </a:r>
            </a:p>
          </p:txBody>
        </p:sp>
        <p:sp>
          <p:nvSpPr>
            <p:cNvPr id="6" name="Wolk 5">
              <a:extLst>
                <a:ext uri="{FF2B5EF4-FFF2-40B4-BE49-F238E27FC236}">
                  <a16:creationId xmlns:a16="http://schemas.microsoft.com/office/drawing/2014/main" id="{A4EED16C-AA12-3E41-9F4F-624D313817B7}"/>
                </a:ext>
              </a:extLst>
            </p:cNvPr>
            <p:cNvSpPr/>
            <p:nvPr/>
          </p:nvSpPr>
          <p:spPr>
            <a:xfrm>
              <a:off x="1723697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X</a:t>
              </a:r>
            </a:p>
          </p:txBody>
        </p:sp>
        <p:sp>
          <p:nvSpPr>
            <p:cNvPr id="7" name="Wolk 6">
              <a:extLst>
                <a:ext uri="{FF2B5EF4-FFF2-40B4-BE49-F238E27FC236}">
                  <a16:creationId xmlns:a16="http://schemas.microsoft.com/office/drawing/2014/main" id="{32F47BC4-CB58-704F-ABCE-48FF8B74E357}"/>
                </a:ext>
              </a:extLst>
            </p:cNvPr>
            <p:cNvSpPr/>
            <p:nvPr/>
          </p:nvSpPr>
          <p:spPr>
            <a:xfrm>
              <a:off x="3326525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Y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AFB47D5-77CB-E445-84A9-390C8C7882AB}"/>
                </a:ext>
              </a:extLst>
            </p:cNvPr>
            <p:cNvSpPr/>
            <p:nvPr/>
          </p:nvSpPr>
          <p:spPr>
            <a:xfrm>
              <a:off x="2088930" y="3900815"/>
              <a:ext cx="1602828" cy="8618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ModuleA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Methode M ter test</a:t>
              </a:r>
            </a:p>
          </p:txBody>
        </p:sp>
        <p:cxnSp>
          <p:nvCxnSpPr>
            <p:cNvPr id="11" name="Kromme verbindingslijn 10">
              <a:extLst>
                <a:ext uri="{FF2B5EF4-FFF2-40B4-BE49-F238E27FC236}">
                  <a16:creationId xmlns:a16="http://schemas.microsoft.com/office/drawing/2014/main" id="{206A22A0-51E1-C24D-8173-0A69DF4E6E7F}"/>
                </a:ext>
              </a:extLst>
            </p:cNvPr>
            <p:cNvCxnSpPr>
              <a:cxnSpLocks/>
              <a:stCxn id="6" idx="1"/>
              <a:endCxn id="8" idx="0"/>
            </p:cNvCxnSpPr>
            <p:nvPr/>
          </p:nvCxnSpPr>
          <p:spPr>
            <a:xfrm rot="16200000" flipH="1">
              <a:off x="2200809" y="3211279"/>
              <a:ext cx="758961" cy="6201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romme verbindingslijn 14">
              <a:extLst>
                <a:ext uri="{FF2B5EF4-FFF2-40B4-BE49-F238E27FC236}">
                  <a16:creationId xmlns:a16="http://schemas.microsoft.com/office/drawing/2014/main" id="{5AFDB46B-D350-5746-B6C8-F8FCE1F7A23A}"/>
                </a:ext>
              </a:extLst>
            </p:cNvPr>
            <p:cNvCxnSpPr>
              <a:cxnSpLocks/>
              <a:stCxn id="7" idx="1"/>
              <a:endCxn id="8" idx="7"/>
            </p:cNvCxnSpPr>
            <p:nvPr/>
          </p:nvCxnSpPr>
          <p:spPr>
            <a:xfrm rot="5400000">
              <a:off x="3222458" y="3376425"/>
              <a:ext cx="885176" cy="41603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830DE5B3-D215-6041-A714-9ECA9B51D8E6}"/>
                </a:ext>
              </a:extLst>
            </p:cNvPr>
            <p:cNvSpPr txBox="1"/>
            <p:nvPr/>
          </p:nvSpPr>
          <p:spPr>
            <a:xfrm>
              <a:off x="190293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2399FD93-D5CA-134C-8956-1617F1BD1982}"/>
                </a:ext>
              </a:extLst>
            </p:cNvPr>
            <p:cNvSpPr txBox="1"/>
            <p:nvPr/>
          </p:nvSpPr>
          <p:spPr>
            <a:xfrm>
              <a:off x="330037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EA3123D7-4ABB-6344-BF62-97216DC01699}"/>
              </a:ext>
            </a:extLst>
          </p:cNvPr>
          <p:cNvSpPr txBox="1"/>
          <p:nvPr/>
        </p:nvSpPr>
        <p:spPr>
          <a:xfrm>
            <a:off x="1516862" y="5251840"/>
            <a:ext cx="806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Package U onder folder </a:t>
            </a:r>
            <a:r>
              <a:rPr lang="nl-NL" u="sng" dirty="0" err="1">
                <a:solidFill>
                  <a:srgbClr val="FF0000"/>
                </a:solidFill>
              </a:rPr>
              <a:t>main</a:t>
            </a:r>
            <a:r>
              <a:rPr lang="nl-NL" u="sng" dirty="0">
                <a:solidFill>
                  <a:srgbClr val="FF0000"/>
                </a:solidFill>
              </a:rPr>
              <a:t>/</a:t>
            </a:r>
            <a:r>
              <a:rPr lang="nl-NL" u="sng" dirty="0" err="1">
                <a:solidFill>
                  <a:srgbClr val="FF0000"/>
                </a:solidFill>
              </a:rPr>
              <a:t>java</a:t>
            </a:r>
            <a:r>
              <a:rPr lang="nl-NL" dirty="0"/>
              <a:t> krijgt een tegenhanger onder folder </a:t>
            </a:r>
            <a:r>
              <a:rPr lang="nl-NL" u="sng" dirty="0">
                <a:solidFill>
                  <a:srgbClr val="FF0000"/>
                </a:solidFill>
              </a:rPr>
              <a:t>test/</a:t>
            </a:r>
            <a:r>
              <a:rPr lang="nl-NL" u="sng" dirty="0" err="1">
                <a:solidFill>
                  <a:srgbClr val="FF0000"/>
                </a:solidFill>
              </a:rPr>
              <a:t>java</a:t>
            </a:r>
            <a:r>
              <a:rPr lang="nl-NL" dirty="0"/>
              <a:t>. </a:t>
            </a:r>
          </a:p>
          <a:p>
            <a:r>
              <a:rPr lang="nl-NL" dirty="0"/>
              <a:t>(NB ”U” is hierbij de complete </a:t>
            </a:r>
            <a:r>
              <a:rPr lang="nl-NL" dirty="0" err="1"/>
              <a:t>padnaam</a:t>
            </a:r>
            <a:r>
              <a:rPr lang="nl-NL" dirty="0"/>
              <a:t> van het package)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C8F8A4F1-33B9-454C-A229-A02EBF97A5A9}"/>
              </a:ext>
            </a:extLst>
          </p:cNvPr>
          <p:cNvGrpSpPr/>
          <p:nvPr/>
        </p:nvGrpSpPr>
        <p:grpSpPr>
          <a:xfrm>
            <a:off x="5859707" y="2115314"/>
            <a:ext cx="4825837" cy="2798380"/>
            <a:chOff x="601717" y="2448910"/>
            <a:chExt cx="4825837" cy="279838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B82B643-3122-D240-8A8F-A63145480B99}"/>
                </a:ext>
              </a:extLst>
            </p:cNvPr>
            <p:cNvSpPr/>
            <p:nvPr/>
          </p:nvSpPr>
          <p:spPr>
            <a:xfrm>
              <a:off x="601717" y="3460532"/>
              <a:ext cx="3891455" cy="17867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/>
                <a:t>Package U</a:t>
              </a:r>
            </a:p>
          </p:txBody>
        </p:sp>
        <p:sp>
          <p:nvSpPr>
            <p:cNvPr id="16" name="Wolk 15">
              <a:extLst>
                <a:ext uri="{FF2B5EF4-FFF2-40B4-BE49-F238E27FC236}">
                  <a16:creationId xmlns:a16="http://schemas.microsoft.com/office/drawing/2014/main" id="{88EEB54F-E304-FC43-91FC-94DEA77CCAAE}"/>
                </a:ext>
              </a:extLst>
            </p:cNvPr>
            <p:cNvSpPr/>
            <p:nvPr/>
          </p:nvSpPr>
          <p:spPr>
            <a:xfrm>
              <a:off x="945102" y="2448910"/>
              <a:ext cx="2101029" cy="693683"/>
            </a:xfrm>
            <a:prstGeom prst="cloud">
              <a:avLst/>
            </a:prstGeom>
            <a:solidFill>
              <a:srgbClr val="FB72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MockBean</a:t>
              </a:r>
              <a:r>
                <a:rPr lang="nl-NL" dirty="0">
                  <a:solidFill>
                    <a:schemeClr val="tx1"/>
                  </a:solidFill>
                </a:rPr>
                <a:t> X</a:t>
              </a:r>
            </a:p>
          </p:txBody>
        </p:sp>
        <p:sp>
          <p:nvSpPr>
            <p:cNvPr id="17" name="Wolk 16">
              <a:extLst>
                <a:ext uri="{FF2B5EF4-FFF2-40B4-BE49-F238E27FC236}">
                  <a16:creationId xmlns:a16="http://schemas.microsoft.com/office/drawing/2014/main" id="{A36D7EB9-21A5-AA4A-A027-78A1249E4134}"/>
                </a:ext>
              </a:extLst>
            </p:cNvPr>
            <p:cNvSpPr/>
            <p:nvPr/>
          </p:nvSpPr>
          <p:spPr>
            <a:xfrm>
              <a:off x="3326525" y="2448910"/>
              <a:ext cx="2101029" cy="693683"/>
            </a:xfrm>
            <a:prstGeom prst="cloud">
              <a:avLst/>
            </a:prstGeom>
            <a:solidFill>
              <a:srgbClr val="FB72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MockBean</a:t>
              </a:r>
              <a:r>
                <a:rPr lang="nl-NL" dirty="0">
                  <a:solidFill>
                    <a:schemeClr val="tx1"/>
                  </a:solidFill>
                </a:rPr>
                <a:t> Y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52AA202D-6DD9-3440-9BDA-06C46A0F8249}"/>
                </a:ext>
              </a:extLst>
            </p:cNvPr>
            <p:cNvSpPr/>
            <p:nvPr/>
          </p:nvSpPr>
          <p:spPr>
            <a:xfrm>
              <a:off x="2088930" y="3900815"/>
              <a:ext cx="1602828" cy="8618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ModuleA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Methode M ter test</a:t>
              </a:r>
            </a:p>
          </p:txBody>
        </p:sp>
        <p:cxnSp>
          <p:nvCxnSpPr>
            <p:cNvPr id="23" name="Kromme verbindingslijn 22">
              <a:extLst>
                <a:ext uri="{FF2B5EF4-FFF2-40B4-BE49-F238E27FC236}">
                  <a16:creationId xmlns:a16="http://schemas.microsoft.com/office/drawing/2014/main" id="{AB8E6692-530E-5F4A-9386-01E3C974FD01}"/>
                </a:ext>
              </a:extLst>
            </p:cNvPr>
            <p:cNvCxnSpPr>
              <a:cxnSpLocks/>
              <a:stCxn id="16" idx="1"/>
              <a:endCxn id="19" idx="0"/>
            </p:cNvCxnSpPr>
            <p:nvPr/>
          </p:nvCxnSpPr>
          <p:spPr>
            <a:xfrm rot="16200000" flipH="1">
              <a:off x="2063500" y="3073970"/>
              <a:ext cx="758961" cy="89472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Kromme verbindingslijn 23">
              <a:extLst>
                <a:ext uri="{FF2B5EF4-FFF2-40B4-BE49-F238E27FC236}">
                  <a16:creationId xmlns:a16="http://schemas.microsoft.com/office/drawing/2014/main" id="{36ADF438-7B3C-2F4E-BEC0-7BDC167ACF55}"/>
                </a:ext>
              </a:extLst>
            </p:cNvPr>
            <p:cNvCxnSpPr>
              <a:cxnSpLocks/>
              <a:stCxn id="17" idx="1"/>
              <a:endCxn id="19" idx="7"/>
            </p:cNvCxnSpPr>
            <p:nvPr/>
          </p:nvCxnSpPr>
          <p:spPr>
            <a:xfrm rot="5400000">
              <a:off x="3474447" y="3124437"/>
              <a:ext cx="885176" cy="92001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29357E18-3A12-1A4A-93DC-FD01F393BF1B}"/>
                </a:ext>
              </a:extLst>
            </p:cNvPr>
            <p:cNvSpPr txBox="1"/>
            <p:nvPr/>
          </p:nvSpPr>
          <p:spPr>
            <a:xfrm>
              <a:off x="190293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F668B58A-D88D-3242-8C39-BC589D876355}"/>
                </a:ext>
              </a:extLst>
            </p:cNvPr>
            <p:cNvSpPr txBox="1"/>
            <p:nvPr/>
          </p:nvSpPr>
          <p:spPr>
            <a:xfrm>
              <a:off x="330037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2A88A325-0C3D-874B-BE6A-1C381D668932}"/>
              </a:ext>
            </a:extLst>
          </p:cNvPr>
          <p:cNvSpPr txBox="1"/>
          <p:nvPr/>
        </p:nvSpPr>
        <p:spPr>
          <a:xfrm>
            <a:off x="838200" y="5913151"/>
            <a:ext cx="11389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 plaats van de </a:t>
            </a:r>
            <a:r>
              <a:rPr lang="nl-NL" dirty="0" err="1"/>
              <a:t>beans</a:t>
            </a:r>
            <a:r>
              <a:rPr lang="nl-NL" dirty="0"/>
              <a:t> X en Y worden “</a:t>
            </a:r>
            <a:r>
              <a:rPr lang="nl-NL" dirty="0" err="1">
                <a:solidFill>
                  <a:srgbClr val="FF0000"/>
                </a:solidFill>
              </a:rPr>
              <a:t>Mockbeans</a:t>
            </a:r>
            <a:r>
              <a:rPr lang="nl-NL" dirty="0"/>
              <a:t>” geconstrueerd die het gedrag van </a:t>
            </a:r>
            <a:r>
              <a:rPr lang="nl-NL" dirty="0" err="1">
                <a:solidFill>
                  <a:srgbClr val="FF0000"/>
                </a:solidFill>
              </a:rPr>
              <a:t>beanX</a:t>
            </a:r>
            <a:r>
              <a:rPr lang="nl-NL" dirty="0"/>
              <a:t> en </a:t>
            </a:r>
            <a:r>
              <a:rPr lang="nl-NL" dirty="0" err="1">
                <a:solidFill>
                  <a:srgbClr val="FF0000"/>
                </a:solidFill>
              </a:rPr>
              <a:t>bean</a:t>
            </a:r>
            <a:r>
              <a:rPr lang="nl-NL" dirty="0">
                <a:solidFill>
                  <a:srgbClr val="FF0000"/>
                </a:solidFill>
              </a:rPr>
              <a:t> Y </a:t>
            </a:r>
            <a:r>
              <a:rPr lang="nl-NL" dirty="0"/>
              <a:t>onderscheppen.</a:t>
            </a:r>
          </a:p>
          <a:p>
            <a:r>
              <a:rPr lang="nl-NL" dirty="0"/>
              <a:t> Je kunt ermee manipuleren wat die bij bepaalde methode-aanroepen doen </a:t>
            </a:r>
          </a:p>
          <a:p>
            <a:r>
              <a:rPr lang="nl-NL" dirty="0"/>
              <a:t>en ook checken of ze worden aangeroepen.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672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16E2-2019-394D-9D8B-A856A668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voeg ik </a:t>
            </a:r>
            <a:r>
              <a:rPr lang="nl-NL" dirty="0" err="1"/>
              <a:t>Mockito</a:t>
            </a:r>
            <a:r>
              <a:rPr lang="nl-NL" dirty="0"/>
              <a:t> toe aan de </a:t>
            </a:r>
            <a:r>
              <a:rPr lang="nl-NL" dirty="0" err="1"/>
              <a:t>pom.xml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461897-67EF-F44D-900D-10CD3B6B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i="1" dirty="0">
                <a:effectLst/>
              </a:rPr>
              <a:t>&lt;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org.junit.jupiter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junit</a:t>
            </a:r>
            <a:r>
              <a:rPr lang="nl-NL" i="1" dirty="0"/>
              <a:t>-</a:t>
            </a:r>
            <a:r>
              <a:rPr lang="nl-NL" i="1" dirty="0" err="1"/>
              <a:t>jupiter</a:t>
            </a:r>
            <a:r>
              <a:rPr lang="nl-NL" i="1" dirty="0"/>
              <a:t>-engine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r>
              <a:rPr lang="nl-NL" i="1" dirty="0"/>
              <a:t>5.4.0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/>
              <a:t>scope</a:t>
            </a:r>
            <a:r>
              <a:rPr lang="nl-NL" i="1" dirty="0">
                <a:effectLst/>
              </a:rPr>
              <a:t>&gt;</a:t>
            </a:r>
            <a:r>
              <a:rPr lang="nl-NL" i="1" dirty="0"/>
              <a:t>test</a:t>
            </a:r>
            <a:r>
              <a:rPr lang="nl-NL" i="1" dirty="0">
                <a:effectLst/>
              </a:rPr>
              <a:t>&lt;/</a:t>
            </a:r>
            <a:r>
              <a:rPr lang="nl-NL" b="1" i="1" dirty="0"/>
              <a:t>scope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>
                <a:effectLst/>
              </a:rPr>
              <a:t>&lt;/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>
                <a:effectLst/>
              </a:rPr>
              <a:t>&lt;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org.mockito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mockito-core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r>
              <a:rPr lang="nl-NL" i="1" dirty="0"/>
              <a:t>2.27.0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>
                <a:effectLst/>
              </a:rPr>
              <a:t>&lt;/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4105305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1684</Words>
  <Application>Microsoft Macintosh PowerPoint</Application>
  <PresentationFormat>Breedbeeld</PresentationFormat>
  <Paragraphs>121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Workshop Mockito en TestMvc</vt:lpstr>
      <vt:lpstr>Wat zijn de onderwerpen</vt:lpstr>
      <vt:lpstr>Toevoegen van html foutpagina’s</vt:lpstr>
      <vt:lpstr>Foutafhandeling onverwachte excepties</vt:lpstr>
      <vt:lpstr>Foutafhandeling verwachte fouten</vt:lpstr>
      <vt:lpstr>Wat is Mockito?</vt:lpstr>
      <vt:lpstr>Mockito in een notedop</vt:lpstr>
      <vt:lpstr>Mockito in een notedop (2)</vt:lpstr>
      <vt:lpstr>Hoe voeg ik Mockito toe aan de pom.xml</vt:lpstr>
      <vt:lpstr>Voorbeelden met Mockito </vt:lpstr>
      <vt:lpstr>Voorbeeld 1 met Mockito </vt:lpstr>
      <vt:lpstr>Voorbeeld 2 met Mockito </vt:lpstr>
      <vt:lpstr>Opdrachten met Mockito</vt:lpstr>
      <vt:lpstr>Opdrachten met Mockito</vt:lpstr>
      <vt:lpstr>Wat hebben we geleerd?</vt:lpstr>
      <vt:lpstr>Waarom de html laag apart testen</vt:lpstr>
      <vt:lpstr>Hoe test ik de html laag met MockMvc</vt:lpstr>
      <vt:lpstr>Opdrachten</vt:lpstr>
      <vt:lpstr>Wat hebben we geleerd?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Mockito en TestMvc</dc:title>
  <dc:creator>Bakker, Adriaan</dc:creator>
  <cp:lastModifiedBy>Bakker, Adriaan</cp:lastModifiedBy>
  <cp:revision>25</cp:revision>
  <dcterms:created xsi:type="dcterms:W3CDTF">2020-03-31T14:39:58Z</dcterms:created>
  <dcterms:modified xsi:type="dcterms:W3CDTF">2020-03-31T16:28:04Z</dcterms:modified>
</cp:coreProperties>
</file>