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8C43-4FB7-B2EE-DD8F-4AED934B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1B4EC-F847-27EE-0CBF-D259B374C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E3857-62B1-081D-5A33-0C9C5DBC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7759-4F24-7162-6947-B013CA53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115A-2F4C-32C4-D55A-15BA90B9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06AA-5D67-4C5E-1201-CBA2C75D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412B5-AC5D-20D2-02B6-50A1468CF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50F2-D47F-F84A-8C7D-F017A576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51FC-D2B8-BFFC-0D35-FA173905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D315-9FD9-1700-C755-E0C794BF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9697C-0E47-A74B-8CDC-104D87B3A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89151-90FC-A851-A3D6-B5B1D68F3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3AF9-CBC4-A8EE-C329-725FCB2E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CD8C-8D38-6FC6-04EF-F7AB3BA6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67DC-8051-DB02-F43B-B3EA18C2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9379-BDDB-B034-1F6F-436F7F4C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FB18-BD0B-C002-F7F9-3FF1FE31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5BD0E-A644-BABE-92B4-08B71EFA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3265-DD52-2162-C53C-2D93990E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C510-A2B6-7408-53DE-72C878A5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609F-53F5-F401-32BE-94A558C7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ED8AB-20A6-F36F-315C-E79F79FC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DE46-79DD-7295-5064-73A11D24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73D8-9531-8AFF-57D1-8FFE65BA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B0D0-B507-2C79-C2CA-11861131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D376-3B7A-7878-1BF9-B1799700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CB22-371E-2789-70BE-F6CF2B960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2D37A-6258-E7E9-5675-044F548D9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8E862-29AF-F44C-E3FF-13C1D1DD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163FB-4A76-967F-8A7D-AD757624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75543-1AFC-8E39-E515-65EEAC60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F354-702B-4222-1C73-4495258B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E914F-79C5-74C0-158E-C0454181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30A65-224B-AAF1-92C5-2FA33405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802A0-92FE-F984-49CA-C06B64445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244F5-D517-84DE-B319-61DF02C2E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0A044-833B-C326-01CD-2F2269D2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F415F-946D-08EE-A510-977778B9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12B6B-00EF-B4FA-5096-A9223C4C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45B1-EB26-3412-2ECC-A79FC183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2EF61-6C46-AFF6-0AF5-92DAD21A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DFD62-66F2-3ACC-9582-2466CD75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7E219-39C0-29B1-6A0D-E8AAB73D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CE7B3-DE2F-4A18-0EAB-FB734C31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1CBDE-73B5-7589-8234-8AE093DA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23D35-5A79-EF33-D6BE-7F875019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1E74-4508-7503-A889-7B739C76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4942-6916-D0B1-9AFE-833126E08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A5F2E-4663-0297-3621-820D69740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05D9-EA1C-D374-5A48-3C1582F6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C750A-405A-DE6A-4788-B2705B28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1F825-B99E-AB6A-E7A0-D5D494AB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1A51-983A-FD7F-C978-80F356A9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40137-6B07-B242-A3A1-53843867A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4FD2A-1253-C50F-934C-4F874A160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08AC8-8AA0-4DAE-A0CF-1BA775FA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29273-666F-C12D-39CC-FC0756C3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1A0ED-BBEA-06E8-A06A-219E8C0F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0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F96FD-15A5-1D24-60C1-3F1DC52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F8F0F-C22F-8079-DCC3-EE323E405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F599-8931-59BC-1BEE-66F51F1F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25600-E983-47BD-9D4E-93A173EE380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3AD2-E1E5-FB17-340D-A0F4AA7FF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479E2-B479-698A-4A94-6EE567B01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CE366-2780-7BE4-638A-E8B90A6F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b="1"/>
              <a:t>DevOps Full Pipeline for Semi-Colon Project</a:t>
            </a:r>
            <a:endParaRPr lang="en-U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69259-E444-0091-817E-649993BB7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Mostafa Abdallah Mostafa</a:t>
            </a:r>
          </a:p>
          <a:p>
            <a:pPr algn="l"/>
            <a:r>
              <a:rPr lang="en-US" sz="2000" dirty="0"/>
              <a:t>Mostafa Hussein Kamal</a:t>
            </a:r>
          </a:p>
          <a:p>
            <a:pPr algn="l"/>
            <a:r>
              <a:rPr lang="en-US" sz="2000" dirty="0"/>
              <a:t>Hassan Ahmed El </a:t>
            </a:r>
            <a:r>
              <a:rPr lang="en-US" sz="2000" dirty="0" err="1"/>
              <a:t>Bahnasy</a:t>
            </a:r>
            <a:endParaRPr lang="en-US" sz="2000" dirty="0"/>
          </a:p>
          <a:p>
            <a:pPr algn="l"/>
            <a:r>
              <a:rPr lang="en-US" sz="2000" dirty="0"/>
              <a:t>Ahmed Mohamed </a:t>
            </a:r>
            <a:r>
              <a:rPr lang="en-US" sz="2000" dirty="0" err="1"/>
              <a:t>Atwa</a:t>
            </a:r>
            <a:endParaRPr lang="en-US" sz="2000" dirty="0"/>
          </a:p>
          <a:p>
            <a:pPr algn="l"/>
            <a:r>
              <a:rPr lang="en-US" sz="2000" dirty="0"/>
              <a:t>Ahmed </a:t>
            </a:r>
            <a:r>
              <a:rPr lang="en-US" sz="2000" dirty="0" err="1"/>
              <a:t>Wagdy</a:t>
            </a:r>
            <a:r>
              <a:rPr lang="en-US" sz="2000" dirty="0"/>
              <a:t> </a:t>
            </a:r>
            <a:r>
              <a:rPr lang="en-US" sz="2000" dirty="0" err="1"/>
              <a:t>Mohy</a:t>
            </a:r>
            <a:endParaRPr lang="en-US" sz="2000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F2DB6BE-9D5C-8DB8-0EF5-34808D394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Web Design">
            <a:extLst>
              <a:ext uri="{FF2B5EF4-FFF2-40B4-BE49-F238E27FC236}">
                <a16:creationId xmlns:a16="http://schemas.microsoft.com/office/drawing/2014/main" id="{6B03F9B8-1015-49CC-9984-19BF4F2E4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114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696D6-D7BC-E7CB-4118-2B014B77B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352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EA729-BE2A-BE4B-7ECB-B1298281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Infrastructure Provisioning with Terraform</a:t>
            </a:r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1EC0-F153-E2EE-6AED-765CE131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/>
              <a:t>Purpose:</a:t>
            </a:r>
          </a:p>
          <a:p>
            <a:pPr lvl="1"/>
            <a:r>
              <a:rPr lang="en-US" sz="2200"/>
              <a:t>To provision scalable infrastructure on Azure, including virtual machines, networking, and security groups.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8194" name="Picture 2" descr="Blog: Getting Started with Terraform Fundamentals | Tudip">
            <a:extLst>
              <a:ext uri="{FF2B5EF4-FFF2-40B4-BE49-F238E27FC236}">
                <a16:creationId xmlns:a16="http://schemas.microsoft.com/office/drawing/2014/main" id="{EFF2D3B8-D248-F26C-ACE2-02E3BB9F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16774"/>
            <a:ext cx="6903720" cy="362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9158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9D062-1CEC-C1C1-1D78-A009E3B1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81" y="-293538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Infrastructure Provisioning with Terraform</a:t>
            </a:r>
          </a:p>
        </p:txBody>
      </p:sp>
      <p:pic>
        <p:nvPicPr>
          <p:cNvPr id="15" name="Graphic 14" descr="Cloud Computing">
            <a:extLst>
              <a:ext uri="{FF2B5EF4-FFF2-40B4-BE49-F238E27FC236}">
                <a16:creationId xmlns:a16="http://schemas.microsoft.com/office/drawing/2014/main" id="{7D0A68AA-7C65-308F-E881-57337FBDB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6" y="728911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185F-A771-B63E-21D4-06D6DBD2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2346960"/>
            <a:ext cx="7762240" cy="37821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How:</a:t>
            </a:r>
          </a:p>
          <a:p>
            <a:pPr lvl="1"/>
            <a:r>
              <a:rPr lang="en-US" dirty="0"/>
              <a:t>Virtual Network (</a:t>
            </a:r>
            <a:r>
              <a:rPr lang="en-US" dirty="0" err="1"/>
              <a:t>VNet</a:t>
            </a:r>
            <a:r>
              <a:rPr lang="en-US" dirty="0"/>
              <a:t>), Subnet, NSG:</a:t>
            </a:r>
          </a:p>
          <a:p>
            <a:pPr lvl="2"/>
            <a:r>
              <a:rPr lang="en-US" sz="2400" dirty="0"/>
              <a:t>Created to manage Azure networking and restrict inbound traffic based on predefined rules.</a:t>
            </a:r>
          </a:p>
          <a:p>
            <a:pPr lvl="1"/>
            <a:r>
              <a:rPr lang="en-US" dirty="0"/>
              <a:t>Public IP &amp; Security:</a:t>
            </a:r>
          </a:p>
          <a:p>
            <a:pPr lvl="2"/>
            <a:r>
              <a:rPr lang="en-US" sz="2400" dirty="0"/>
              <a:t>Allows SSH access via port 22 and opens port 3000 for the application.</a:t>
            </a:r>
          </a:p>
          <a:p>
            <a:pPr lvl="1"/>
            <a:r>
              <a:rPr lang="en-US" dirty="0"/>
              <a:t>Virtual Machine:</a:t>
            </a:r>
          </a:p>
          <a:p>
            <a:pPr lvl="2"/>
            <a:r>
              <a:rPr lang="en-US" sz="2400" dirty="0"/>
              <a:t>Provisioned using an Ubuntu image and configured for SSH access and Docker installation.</a:t>
            </a:r>
          </a:p>
        </p:txBody>
      </p:sp>
      <p:pic>
        <p:nvPicPr>
          <p:cNvPr id="9" name="Graphic 8" descr="Cloud Computing">
            <a:extLst>
              <a:ext uri="{FF2B5EF4-FFF2-40B4-BE49-F238E27FC236}">
                <a16:creationId xmlns:a16="http://schemas.microsoft.com/office/drawing/2014/main" id="{BD4B3DC7-FA09-4E0F-8A6B-8A585E3C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563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2706A-06C3-9F85-2C0C-FB39A406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Providers, Variables, and outputs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AF7AF-14BC-20BC-BC86-DF3E3CF8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92" y="1367620"/>
            <a:ext cx="3292790" cy="1553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70A91B-67D8-BEF9-BF0C-3F4E25EC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93" y="1379444"/>
            <a:ext cx="3292790" cy="1529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63AF7-0D47-37A3-BF77-59256AC35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984" y="1839996"/>
            <a:ext cx="3292790" cy="6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860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C067A-7CF6-F5EA-5F05-AEAAC84D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machine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6FF813-894E-E0BD-9A67-A37D8CF2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18" r="8980" b="2"/>
          <a:stretch/>
        </p:blipFill>
        <p:spPr>
          <a:xfrm>
            <a:off x="545237" y="858525"/>
            <a:ext cx="3685032" cy="5211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2EFB4A-9D14-B62D-A03F-9A1C8AF080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328" b="2"/>
          <a:stretch/>
        </p:blipFill>
        <p:spPr>
          <a:xfrm>
            <a:off x="4457706" y="858524"/>
            <a:ext cx="3685032" cy="521190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157BC-CF5E-4056-36B9-26AE18AC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Virtual machine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F102BC-948A-90BF-2B70-705D71AA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81" y="1893274"/>
            <a:ext cx="3383280" cy="32056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72453-AB18-8595-6AA7-46A65397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57" y="2417682"/>
            <a:ext cx="3383280" cy="21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7881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5" name="Freeform: Shape 92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1" name="Freeform: Shape 92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33" name="Isosceles Triangle 92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Meet Ansible: a radically simple IT automation platform - Swapps">
            <a:extLst>
              <a:ext uri="{FF2B5EF4-FFF2-40B4-BE49-F238E27FC236}">
                <a16:creationId xmlns:a16="http://schemas.microsoft.com/office/drawing/2014/main" id="{6A16C59B-F08C-6223-78E5-879AF92F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9148" y="643467"/>
            <a:ext cx="891370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5" name="Isosceles Triangle 92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4405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49" name="Freeform: Shape 1024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51" name="Freeform: Shape 1025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97999-CAC6-7083-2CAF-B4EBA290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400" dirty="0"/>
              <a:t>Configuration Management with Ansible</a:t>
            </a:r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55" name="Rectangle 1025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59DF-1C5E-6738-A559-02ECE5FD5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/>
              <a:t>Purpose:</a:t>
            </a:r>
          </a:p>
          <a:p>
            <a:pPr lvl="1"/>
            <a:r>
              <a:rPr lang="en-US" sz="1700"/>
              <a:t>To configure the VM by installing Docker, Docker Compose, and deploying the application.</a:t>
            </a:r>
          </a:p>
          <a:p>
            <a:endParaRPr lang="en-US" sz="1700"/>
          </a:p>
        </p:txBody>
      </p:sp>
      <p:pic>
        <p:nvPicPr>
          <p:cNvPr id="10242" name="Picture 2" descr="Ansible 101 Getting Started. Ansible is an agentless automation that… | by  Winton Huang | Medium">
            <a:extLst>
              <a:ext uri="{FF2B5EF4-FFF2-40B4-BE49-F238E27FC236}">
                <a16:creationId xmlns:a16="http://schemas.microsoft.com/office/drawing/2014/main" id="{936FB02A-2BE1-2A2A-03A5-0553792DB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1363777"/>
            <a:ext cx="6921940" cy="42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3945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3EA70-37A3-10F9-5A72-A179157F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127" y="0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Configuration Management with Ansible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B340E95B-B8D6-8615-B814-92FF0003D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12" y="1022449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FE31-C18B-AE39-272E-85B2B682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2514600"/>
            <a:ext cx="7573645" cy="361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How:</a:t>
            </a:r>
          </a:p>
          <a:p>
            <a:pPr lvl="1"/>
            <a:r>
              <a:rPr lang="en-US" dirty="0"/>
              <a:t>Playbook tasks:</a:t>
            </a:r>
          </a:p>
          <a:p>
            <a:pPr lvl="2"/>
            <a:r>
              <a:rPr lang="en-US" sz="2400" dirty="0"/>
              <a:t>Updates system packages and installs Docker and Docker Compose.</a:t>
            </a:r>
          </a:p>
          <a:p>
            <a:pPr lvl="2"/>
            <a:r>
              <a:rPr lang="en-US" sz="2400" dirty="0"/>
              <a:t>Clones the GitHub repository and runs docker-compose up to deploy the application.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BED1454D-42FE-41E0-8D50-A58DCA1BD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2670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C0201-87C1-FC1B-E4EA-CB986A6A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Playbook</a:t>
            </a:r>
            <a:endParaRPr 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3F1BF-C1E1-30FB-E1B5-31172B05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1" y="2031959"/>
            <a:ext cx="4457222" cy="4695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77FD8A-AD16-770C-898F-392342A8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164" y="2528926"/>
            <a:ext cx="7250289" cy="39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071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58255-B8B4-EEF9-5BA6-81EB6847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Strategies for Optimizing Your DevOps Pipeline for Automated Development  Efficiency | Attract Group">
            <a:extLst>
              <a:ext uri="{FF2B5EF4-FFF2-40B4-BE49-F238E27FC236}">
                <a16:creationId xmlns:a16="http://schemas.microsoft.com/office/drawing/2014/main" id="{8639F984-D2B0-B924-A8C9-4F6BF619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48653"/>
            <a:ext cx="6894576" cy="387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7F02-9455-7F7C-6048-4A4D864E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This presentation covers the complete CI/CD pipeline designed for the Semi-Colon project, incorporating modern DevOps tools such as Docker, Docker Compose, Terraform, Ansible, Jenkins, and Azure. The objective of this pipeline is to automate testing, building, deployment, and infrastructure provisioning.</a:t>
            </a:r>
          </a:p>
        </p:txBody>
      </p:sp>
    </p:spTree>
    <p:extLst>
      <p:ext uri="{BB962C8B-B14F-4D97-AF65-F5344CB8AC3E}">
        <p14:creationId xmlns:p14="http://schemas.microsoft.com/office/powerpoint/2010/main" val="371095216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1333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34" name="Group 1333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322" name="Freeform: Shape 133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5" name="Rectangle 133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36" name="Rectangle 133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7" name="Isosceles Triangle 133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Why use Jenkins Over the Other Tools? Jenkins Pros And Cons.">
            <a:extLst>
              <a:ext uri="{FF2B5EF4-FFF2-40B4-BE49-F238E27FC236}">
                <a16:creationId xmlns:a16="http://schemas.microsoft.com/office/drawing/2014/main" id="{768A7317-E998-4109-21F7-C427D8E3B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4" b="14503"/>
          <a:stretch/>
        </p:blipFill>
        <p:spPr bwMode="auto">
          <a:xfrm>
            <a:off x="643467" y="1767840"/>
            <a:ext cx="10905066" cy="359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19348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9" name="Rectangle 1536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64399-EC74-5B34-21F4-395EE49C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Jenkins CI/CD Pipeline</a:t>
            </a:r>
          </a:p>
        </p:txBody>
      </p:sp>
      <p:sp>
        <p:nvSpPr>
          <p:cNvPr id="1537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6F26-6742-50E0-E0B4-12F2EDD4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/>
              <a:t>Purpose:</a:t>
            </a:r>
          </a:p>
          <a:p>
            <a:pPr lvl="1"/>
            <a:r>
              <a:rPr lang="en-US" sz="2200"/>
              <a:t>Automates the entire pipeline, from testing and building to deployment.</a:t>
            </a:r>
          </a:p>
          <a:p>
            <a:endParaRPr lang="en-US" sz="2200"/>
          </a:p>
        </p:txBody>
      </p:sp>
      <p:pic>
        <p:nvPicPr>
          <p:cNvPr id="15364" name="Picture 4" descr="Project 4 - Jenkins CI-CD pipeline using GitHub Webhooks">
            <a:extLst>
              <a:ext uri="{FF2B5EF4-FFF2-40B4-BE49-F238E27FC236}">
                <a16:creationId xmlns:a16="http://schemas.microsoft.com/office/drawing/2014/main" id="{C1CC466F-18EB-43AC-E85F-B86DAB942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09662"/>
            <a:ext cx="6903720" cy="40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0333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042F86-C372-9222-01A1-289C088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Jenkins CI/CD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7F29-AEAE-B1D7-E87F-43AE5F23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tx2"/>
                </a:solidFill>
              </a:rPr>
              <a:t>How: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Stages:</a:t>
            </a:r>
          </a:p>
          <a:p>
            <a:pPr lvl="2"/>
            <a:r>
              <a:rPr lang="en-US" sz="1700" dirty="0">
                <a:solidFill>
                  <a:schemeClr val="tx2"/>
                </a:solidFill>
              </a:rPr>
              <a:t>Preparation: Jenkins clones the GitHub repo triggered by a webhook via </a:t>
            </a:r>
            <a:r>
              <a:rPr lang="en-US" sz="1700">
                <a:solidFill>
                  <a:schemeClr val="tx2"/>
                </a:solidFill>
              </a:rPr>
              <a:t>ngrok.</a:t>
            </a:r>
            <a:endParaRPr lang="en-US" sz="1700" dirty="0">
              <a:solidFill>
                <a:schemeClr val="tx2"/>
              </a:solidFill>
            </a:endParaRPr>
          </a:p>
          <a:p>
            <a:pPr lvl="2"/>
            <a:r>
              <a:rPr lang="en-US" sz="1700" dirty="0">
                <a:solidFill>
                  <a:schemeClr val="tx2"/>
                </a:solidFill>
              </a:rPr>
              <a:t>Test: Runs the docker-compose-</a:t>
            </a:r>
            <a:r>
              <a:rPr lang="en-US" sz="1700" dirty="0" err="1">
                <a:solidFill>
                  <a:schemeClr val="tx2"/>
                </a:solidFill>
              </a:rPr>
              <a:t>testing.yml</a:t>
            </a:r>
            <a:r>
              <a:rPr lang="en-US" sz="1700" dirty="0">
                <a:solidFill>
                  <a:schemeClr val="tx2"/>
                </a:solidFill>
              </a:rPr>
              <a:t> to ensure that all services work together before building.</a:t>
            </a:r>
          </a:p>
          <a:p>
            <a:pPr lvl="2"/>
            <a:r>
              <a:rPr lang="en-US" sz="1700" dirty="0">
                <a:solidFill>
                  <a:schemeClr val="tx2"/>
                </a:solidFill>
              </a:rPr>
              <a:t>Build: Builds the Docker image and pushes it to </a:t>
            </a:r>
            <a:r>
              <a:rPr lang="en-US" sz="1700" dirty="0" err="1">
                <a:solidFill>
                  <a:schemeClr val="tx2"/>
                </a:solidFill>
              </a:rPr>
              <a:t>DockerHub</a:t>
            </a:r>
            <a:r>
              <a:rPr lang="en-US" sz="1700" dirty="0">
                <a:solidFill>
                  <a:schemeClr val="tx2"/>
                </a:solidFill>
              </a:rPr>
              <a:t> with a version tag corresponding to the Jenkins build number.</a:t>
            </a:r>
          </a:p>
          <a:p>
            <a:pPr lvl="2"/>
            <a:r>
              <a:rPr lang="en-US" sz="1700" dirty="0">
                <a:solidFill>
                  <a:schemeClr val="tx2"/>
                </a:solidFill>
              </a:rPr>
              <a:t>Infrastructure: Uses Terraform to provision infrastructure.</a:t>
            </a:r>
          </a:p>
          <a:p>
            <a:pPr lvl="2"/>
            <a:r>
              <a:rPr lang="en-US" sz="1700" dirty="0">
                <a:solidFill>
                  <a:schemeClr val="tx2"/>
                </a:solidFill>
              </a:rPr>
              <a:t>Deployment: Runs the Ansible playbook to configure the provisioned infrastructure and deploy the application.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Notifications:</a:t>
            </a:r>
          </a:p>
          <a:p>
            <a:pPr lvl="2"/>
            <a:r>
              <a:rPr lang="en-US" sz="1700" dirty="0">
                <a:solidFill>
                  <a:schemeClr val="tx2"/>
                </a:solidFill>
              </a:rPr>
              <a:t>Sends success or failure messages to Slack for monitoring.</a:t>
            </a:r>
          </a:p>
        </p:txBody>
      </p:sp>
    </p:spTree>
    <p:extLst>
      <p:ext uri="{BB962C8B-B14F-4D97-AF65-F5344CB8AC3E}">
        <p14:creationId xmlns:p14="http://schemas.microsoft.com/office/powerpoint/2010/main" val="298230876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129BE-7F3C-5083-C74D-36E8D089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Jenkinsfile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5A110-55DE-1930-C29D-EDB9E372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14" b="2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E273F-88EB-38F4-ABC5-B732F513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057" b="-1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78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A66B8-BE0B-5EEC-F155-728FFEE9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Jenkinsfile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42080-28E9-97D0-4F75-AA52939C5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35"/>
          <a:stretch/>
        </p:blipFill>
        <p:spPr>
          <a:xfrm>
            <a:off x="134823" y="2283014"/>
            <a:ext cx="5799633" cy="35897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EA6951-CCA9-DCED-5224-6C70F6DC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28" b="15106"/>
          <a:stretch/>
        </p:blipFill>
        <p:spPr>
          <a:xfrm>
            <a:off x="5952674" y="3675828"/>
            <a:ext cx="6104503" cy="11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6210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yellow and green circles on a black background&#10;&#10;Description automatically generated">
            <a:extLst>
              <a:ext uri="{FF2B5EF4-FFF2-40B4-BE49-F238E27FC236}">
                <a16:creationId xmlns:a16="http://schemas.microsoft.com/office/drawing/2014/main" id="{FA566BF1-88D0-99A3-AED9-55561D18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64531"/>
            <a:ext cx="3292524" cy="1522792"/>
          </a:xfrm>
          <a:prstGeom prst="rect">
            <a:avLst/>
          </a:prstGeom>
        </p:spPr>
      </p:pic>
      <p:cxnSp>
        <p:nvCxnSpPr>
          <p:cNvPr id="16391" name="Straight Connector 16390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001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ngrok is a Mux partner | Mux">
            <a:extLst>
              <a:ext uri="{FF2B5EF4-FFF2-40B4-BE49-F238E27FC236}">
                <a16:creationId xmlns:a16="http://schemas.microsoft.com/office/drawing/2014/main" id="{E5627F48-3716-7130-6481-5B1E8198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6676" y="2227664"/>
            <a:ext cx="6184580" cy="239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1571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5" name="Rectangle 174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A4E6B-E93F-E796-5791-7F245DC5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 dirty="0"/>
              <a:t>Webhook Integration and Slack Notifications</a:t>
            </a:r>
          </a:p>
        </p:txBody>
      </p:sp>
      <p:sp>
        <p:nvSpPr>
          <p:cNvPr id="174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F1D6-6235-DF5A-6D74-F2F1B22D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/>
              <a:t>Purpose:</a:t>
            </a:r>
          </a:p>
          <a:p>
            <a:pPr lvl="1"/>
            <a:r>
              <a:rPr lang="en-US" sz="2200"/>
              <a:t>To automate the Jenkins pipeline on code changes and provide real-time feedback on pipeline status.</a:t>
            </a:r>
          </a:p>
          <a:p>
            <a:endParaRPr lang="en-US" sz="2200"/>
          </a:p>
        </p:txBody>
      </p:sp>
      <p:pic>
        <p:nvPicPr>
          <p:cNvPr id="17410" name="Picture 2" descr="What is Ngrok? and 5 reasons why should you use it! | by Muktar SayedSaleh  | مختار سيد صالح | Medium">
            <a:extLst>
              <a:ext uri="{FF2B5EF4-FFF2-40B4-BE49-F238E27FC236}">
                <a16:creationId xmlns:a16="http://schemas.microsoft.com/office/drawing/2014/main" id="{6874E032-1DDC-66E7-A74F-BC8148DA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999714"/>
            <a:ext cx="6903720" cy="285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421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263EA-5EF9-65FC-BF1B-B15830EB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Webhook Integration and Slack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3776-9989-9371-A218-B7A76053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How:</a:t>
            </a:r>
          </a:p>
          <a:p>
            <a:pPr lvl="1"/>
            <a:r>
              <a:rPr lang="en-US" dirty="0"/>
              <a:t>GitHub Webhook (via </a:t>
            </a:r>
            <a:r>
              <a:rPr lang="en-US" dirty="0" err="1"/>
              <a:t>ngrok</a:t>
            </a:r>
            <a:r>
              <a:rPr lang="en-US" dirty="0"/>
              <a:t>):</a:t>
            </a:r>
          </a:p>
          <a:p>
            <a:pPr lvl="2"/>
            <a:r>
              <a:rPr lang="en-US" sz="2400" dirty="0"/>
              <a:t>Triggers the Jenkins job when a commit is pushed to the GitHub repository.</a:t>
            </a:r>
          </a:p>
          <a:p>
            <a:pPr lvl="1"/>
            <a:r>
              <a:rPr lang="en-US" dirty="0"/>
              <a:t>Slack Integration:</a:t>
            </a:r>
          </a:p>
          <a:p>
            <a:pPr lvl="2"/>
            <a:r>
              <a:rPr lang="en-US" sz="2400" dirty="0"/>
              <a:t>Jenkins sends success or failure notifications to a Slack channel at the end of the pipeline execution, keeping the team informed.</a:t>
            </a:r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63608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628F40-37CC-85C6-6279-61B661C52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00025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6247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BB2A8-EFB5-ADC4-F9EB-4FCA1092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Testing with Kubernetes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34C4C-2756-F106-100F-BA480688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199" y="704504"/>
            <a:ext cx="704160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BA3F-1768-4276-CBD8-B52A93D2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</a:p>
          <a:p>
            <a:pPr lvl="1"/>
            <a:r>
              <a:rPr lang="en-US" dirty="0"/>
              <a:t>Provides container orchestration for deploying, scaling, and managing applications and services across a cluster of nodes.</a:t>
            </a:r>
          </a:p>
        </p:txBody>
      </p:sp>
    </p:spTree>
    <p:extLst>
      <p:ext uri="{BB962C8B-B14F-4D97-AF65-F5344CB8AC3E}">
        <p14:creationId xmlns:p14="http://schemas.microsoft.com/office/powerpoint/2010/main" val="274095637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F03B0-521A-1033-AF33-48F178DD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90" y="643467"/>
            <a:ext cx="663221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0454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34C14-FDBD-2FBB-B207-55E53884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Testing with Kubernetes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D66860-E37B-942E-0D83-A29413E6E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Arial" panose="020B0604020202020204" pitchFamily="34" charset="0"/>
              </a:rPr>
              <a:t>How: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Components:</a:t>
            </a:r>
          </a:p>
          <a:p>
            <a:pPr lvl="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 err="1">
                <a:latin typeface="Arial" panose="020B0604020202020204" pitchFamily="34" charset="0"/>
              </a:rPr>
              <a:t>ConfigMap</a:t>
            </a:r>
            <a:r>
              <a:rPr lang="en-US" altLang="en-US" sz="1700" dirty="0">
                <a:latin typeface="Arial" panose="020B0604020202020204" pitchFamily="34" charset="0"/>
              </a:rPr>
              <a:t> (app-</a:t>
            </a:r>
            <a:r>
              <a:rPr lang="en-US" altLang="en-US" sz="1700" dirty="0" err="1">
                <a:latin typeface="Arial" panose="020B0604020202020204" pitchFamily="34" charset="0"/>
              </a:rPr>
              <a:t>configmap</a:t>
            </a:r>
            <a:r>
              <a:rPr lang="en-US" altLang="en-US" sz="1700" dirty="0">
                <a:latin typeface="Arial" panose="020B0604020202020204" pitchFamily="34" charset="0"/>
              </a:rPr>
              <a:t>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Stores non-sensitive configuration data like environment variables required by the application (e.g., PORT, MongoDB URLs). These values are dynamically loaded by the application at runtime.</a:t>
            </a:r>
          </a:p>
          <a:p>
            <a:pPr lvl="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>
                <a:latin typeface="Arial" panose="020B0604020202020204" pitchFamily="34" charset="0"/>
              </a:rPr>
              <a:t>Deployment (app-deployment):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Defines how the backend application is deployed and managed. It uses a </a:t>
            </a:r>
            <a:r>
              <a:rPr lang="en-US" altLang="en-US" sz="1500" dirty="0" err="1">
                <a:latin typeface="Arial" panose="020B0604020202020204" pitchFamily="34" charset="0"/>
              </a:rPr>
              <a:t>RollingUpdate</a:t>
            </a:r>
            <a:r>
              <a:rPr lang="en-US" altLang="en-US" sz="1500" dirty="0">
                <a:latin typeface="Arial" panose="020B0604020202020204" pitchFamily="34" charset="0"/>
              </a:rPr>
              <a:t> strategy to ensure zero downtime during updates. The </a:t>
            </a:r>
            <a:r>
              <a:rPr lang="en-US" altLang="en-US" sz="1500" dirty="0" err="1">
                <a:latin typeface="Arial" panose="020B0604020202020204" pitchFamily="34" charset="0"/>
              </a:rPr>
              <a:t>initContainer</a:t>
            </a:r>
            <a:r>
              <a:rPr lang="en-US" altLang="en-US" sz="1500" dirty="0">
                <a:latin typeface="Arial" panose="020B0604020202020204" pitchFamily="34" charset="0"/>
              </a:rPr>
              <a:t> runs tests before the application container is started to verify functionality.</a:t>
            </a:r>
          </a:p>
          <a:p>
            <a:pPr lvl="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>
                <a:latin typeface="Arial" panose="020B0604020202020204" pitchFamily="34" charset="0"/>
              </a:rPr>
              <a:t>Ingress (app-ingress):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Manages routing and external access to the backend service through an HTTP route. It routes traffic from a hostname (semicolon-backend.com) to the appropriate service within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391393433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24B84-0464-7794-3772-0C3E1C23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Testing with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F2B6-7799-04FE-456D-BB065D6E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300" b="1">
                <a:latin typeface="Arial" panose="020B0604020202020204" pitchFamily="34" charset="0"/>
              </a:rPr>
              <a:t>How:</a:t>
            </a:r>
            <a:endParaRPr lang="en-US" altLang="en-US" sz="1300" b="1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300">
                <a:latin typeface="Arial" panose="020B0604020202020204" pitchFamily="34" charset="0"/>
              </a:rPr>
              <a:t>Components:</a:t>
            </a:r>
          </a:p>
          <a:p>
            <a:pPr marL="1200150" indent="-285750" eaLnBrk="0" fontAlgn="base" hangingPunct="0">
              <a:spcBef>
                <a:spcPts val="0"/>
              </a:spcBef>
            </a:pPr>
            <a:r>
              <a:rPr lang="en-US" sz="1300">
                <a:latin typeface="Arial" panose="020B0604020202020204" pitchFamily="34" charset="0"/>
              </a:rPr>
              <a:t>Secret (app-secret):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300">
                <a:latin typeface="Arial" panose="020B0604020202020204" pitchFamily="34" charset="0"/>
              </a:rPr>
              <a:t>Safeguards sensitive data like session secrets, storing them securely in base64 encoding. The application retrieves these secrets at runtime without hardcoding them in the configuration.</a:t>
            </a:r>
          </a:p>
          <a:p>
            <a:pPr marL="1200150" indent="-285750" eaLnBrk="0" fontAlgn="base" hangingPunct="0">
              <a:spcBef>
                <a:spcPts val="0"/>
              </a:spcBef>
            </a:pPr>
            <a:r>
              <a:rPr lang="en-US" sz="1300">
                <a:latin typeface="Arial" panose="020B0604020202020204" pitchFamily="34" charset="0"/>
              </a:rPr>
              <a:t>Service (app-service):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300">
                <a:latin typeface="Arial" panose="020B0604020202020204" pitchFamily="34" charset="0"/>
              </a:rPr>
              <a:t>Provides a stable endpoint for the backend application, exposing it externally via a LoadBalancer. The service directs traffic on port 80 to the app's container port (3000).</a:t>
            </a:r>
          </a:p>
          <a:p>
            <a:pPr marL="1200150" indent="-285750" eaLnBrk="0" fontAlgn="base" hangingPunct="0">
              <a:spcBef>
                <a:spcPts val="0"/>
              </a:spcBef>
            </a:pPr>
            <a:r>
              <a:rPr lang="en-US" sz="1300">
                <a:latin typeface="Arial" panose="020B0604020202020204" pitchFamily="34" charset="0"/>
              </a:rPr>
              <a:t>MongoDB Deployment (db-deployment):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300">
                <a:latin typeface="Arial" panose="020B0604020202020204" pitchFamily="34" charset="0"/>
              </a:rPr>
              <a:t>Manages the MongoDB database by running it inside a container, ensuring that data is persisted across reboots with mounted volumes.</a:t>
            </a:r>
          </a:p>
          <a:p>
            <a:pPr marL="1200150" indent="-285750" eaLnBrk="0" fontAlgn="base" hangingPunct="0">
              <a:spcBef>
                <a:spcPts val="0"/>
              </a:spcBef>
            </a:pPr>
            <a:r>
              <a:rPr lang="en-US" sz="1300">
                <a:latin typeface="Arial" panose="020B0604020202020204" pitchFamily="34" charset="0"/>
              </a:rPr>
              <a:t>MongoDB Service (db-service):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300">
                <a:latin typeface="Arial" panose="020B0604020202020204" pitchFamily="34" charset="0"/>
              </a:rPr>
              <a:t>Provides an internal cluster IP address for other services to access the MongoDB database, ensuring communication stays within the Kubernetes cluster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7870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15F05-4AE9-7B4A-A97B-C967F0A0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6" y="2023110"/>
            <a:ext cx="2867123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Application</a:t>
            </a:r>
            <a:br>
              <a:rPr lang="en-US" sz="4000" dirty="0"/>
            </a:br>
            <a:r>
              <a:rPr lang="en-US" sz="4000" dirty="0"/>
              <a:t>svc</a:t>
            </a:r>
            <a:br>
              <a:rPr lang="en-US" sz="4000" dirty="0"/>
            </a:br>
            <a:r>
              <a:rPr lang="en-US" sz="4000" dirty="0"/>
              <a:t>ingress secret </a:t>
            </a:r>
            <a:r>
              <a:rPr lang="en-US" sz="4000" dirty="0" err="1"/>
              <a:t>configmap</a:t>
            </a:r>
            <a:endParaRPr lang="en-US" sz="3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A0071-3908-C3FF-FE6F-493D7FAD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838" y="883463"/>
            <a:ext cx="2742145" cy="2523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8C3075-FE26-2B2D-75CB-372521D4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537" y="883463"/>
            <a:ext cx="3647390" cy="2523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E1F45-609D-34F6-50C0-A1DE5DE23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51" y="4107755"/>
            <a:ext cx="3703320" cy="1438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F600A9-B84E-202A-862C-7D70FBA51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4382446"/>
            <a:ext cx="3703320" cy="88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27784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3652A-E9C2-F2FA-16D0-045D8261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88B7A-1707-7B68-5599-38BCE74B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656224"/>
            <a:ext cx="6780700" cy="55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65708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92C2D-9F3B-77F1-C12D-D6E77E3F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Database</a:t>
            </a:r>
            <a:br>
              <a:rPr lang="en-US" sz="4600"/>
            </a:br>
            <a:r>
              <a:rPr lang="en-US" sz="4600"/>
              <a:t>deployment</a:t>
            </a:r>
            <a:br>
              <a:rPr lang="en-US" sz="4600"/>
            </a:br>
            <a:r>
              <a:rPr lang="en-US" sz="4600"/>
              <a:t>svc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CDD96-3DC6-D026-3BC5-76BF5702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94" y="972235"/>
            <a:ext cx="3167453" cy="5047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8390F-7E2D-46B0-8261-E776D2AC1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57" y="2200378"/>
            <a:ext cx="3383280" cy="25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2097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6" name="Rectangle 21515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13" name="Group 2151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514" name="Rectangle 2151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15" name="Rectangle 2151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17" name="Rectangle 2151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 descr="Thank You Images – Browse 324,479 Stock Photos, Vectors, and Video | Adobe  Stock">
            <a:extLst>
              <a:ext uri="{FF2B5EF4-FFF2-40B4-BE49-F238E27FC236}">
                <a16:creationId xmlns:a16="http://schemas.microsoft.com/office/drawing/2014/main" id="{ED9ED02D-8631-F4BA-EE26-0BB0662E1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11884"/>
          <a:stretch/>
        </p:blipFill>
        <p:spPr bwMode="auto">
          <a:xfrm>
            <a:off x="838200" y="704765"/>
            <a:ext cx="10628376" cy="54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45876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A1D55-4C92-5EA6-F745-87BC4F97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Dockerfile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C54F-887E-BDF3-898F-360FF4F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/>
              <a:t>Purpose:</a:t>
            </a:r>
          </a:p>
          <a:p>
            <a:pPr lvl="1"/>
            <a:r>
              <a:rPr lang="en-US" sz="2200"/>
              <a:t>To containerize the application, ensuring consistent environments across development, testing, and production.</a:t>
            </a:r>
          </a:p>
          <a:p>
            <a:endParaRPr lang="en-US" sz="2200"/>
          </a:p>
        </p:txBody>
      </p:sp>
      <p:pic>
        <p:nvPicPr>
          <p:cNvPr id="4098" name="Picture 2" descr="Understand Dockerfile. Dockerfile is the basic concept for… | by Rocky Chen  | The Startup | Medium">
            <a:extLst>
              <a:ext uri="{FF2B5EF4-FFF2-40B4-BE49-F238E27FC236}">
                <a16:creationId xmlns:a16="http://schemas.microsoft.com/office/drawing/2014/main" id="{66F63F16-3E04-B322-6E10-4250ED168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281257"/>
            <a:ext cx="6903720" cy="22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20349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216A5-55C3-B73C-0D0E-45E524FF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185B-AD25-7DDA-5D57-9CC77C1A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How:</a:t>
            </a:r>
          </a:p>
          <a:p>
            <a:pPr lvl="1"/>
            <a:r>
              <a:rPr lang="en-US" sz="2000" dirty="0"/>
              <a:t>Base Image: node:22-alpine was selected for its lightweight nature.</a:t>
            </a:r>
          </a:p>
          <a:p>
            <a:pPr lvl="1"/>
            <a:r>
              <a:rPr lang="en-US" sz="2000" dirty="0"/>
              <a:t>Stages:</a:t>
            </a:r>
          </a:p>
          <a:p>
            <a:pPr lvl="2"/>
            <a:r>
              <a:rPr lang="en-US" dirty="0"/>
              <a:t>Build Stage: Installs dependencies and compiles the project.</a:t>
            </a:r>
          </a:p>
          <a:p>
            <a:pPr lvl="2"/>
            <a:r>
              <a:rPr lang="en-US" dirty="0"/>
              <a:t>Production Stage: Strips away development dependencies, copies only the essential files, and sets up the production environment.</a:t>
            </a:r>
          </a:p>
          <a:p>
            <a:pPr lvl="1"/>
            <a:r>
              <a:rPr lang="en-US" sz="2000" dirty="0" err="1"/>
              <a:t>Healthcheck</a:t>
            </a:r>
            <a:r>
              <a:rPr lang="en-US" sz="2000" dirty="0"/>
              <a:t>: Ensures that the service is running by checking the application's /health endpoint at regular intervals.</a:t>
            </a:r>
          </a:p>
        </p:txBody>
      </p:sp>
    </p:spTree>
    <p:extLst>
      <p:ext uri="{BB962C8B-B14F-4D97-AF65-F5344CB8AC3E}">
        <p14:creationId xmlns:p14="http://schemas.microsoft.com/office/powerpoint/2010/main" val="388003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0E70D-3BA7-9A8E-840B-B51A7FD8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Dockerfile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1BF74-9938-B003-0716-0BC2ABD42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147" y="643466"/>
            <a:ext cx="480303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397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A54ED-A42F-82C8-F743-7B7A007B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Docker Compose</a:t>
            </a:r>
          </a:p>
        </p:txBody>
      </p:sp>
      <p:sp>
        <p:nvSpPr>
          <p:cNvPr id="309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8B06-2CAE-0606-30CA-E4DF9D70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Purpose:</a:t>
            </a:r>
          </a:p>
          <a:p>
            <a:pPr lvl="1"/>
            <a:r>
              <a:rPr lang="en-US" sz="2200"/>
              <a:t>To orchestrate multi-container applications in both testing and production environments.</a:t>
            </a:r>
          </a:p>
          <a:p>
            <a:endParaRPr lang="en-US" sz="2200" dirty="0"/>
          </a:p>
        </p:txBody>
      </p:sp>
      <p:pic>
        <p:nvPicPr>
          <p:cNvPr id="3074" name="Picture 2" descr="Everything You Need to Know about Docker Compose">
            <a:extLst>
              <a:ext uri="{FF2B5EF4-FFF2-40B4-BE49-F238E27FC236}">
                <a16:creationId xmlns:a16="http://schemas.microsoft.com/office/drawing/2014/main" id="{2DD1E0E4-C59B-4D0E-AD68-41DFAA0F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72107"/>
            <a:ext cx="6903720" cy="331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88830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E5E88-1B76-826A-323A-2977BC81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EE4B-E259-EAB4-C6F5-7D8121528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How: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Testing (docker-compose-</a:t>
            </a:r>
            <a:r>
              <a:rPr lang="en-US" sz="1800" dirty="0" err="1">
                <a:solidFill>
                  <a:schemeClr val="tx2"/>
                </a:solidFill>
              </a:rPr>
              <a:t>testing.yml</a:t>
            </a:r>
            <a:r>
              <a:rPr lang="en-US" sz="1800" dirty="0">
                <a:solidFill>
                  <a:schemeClr val="tx2"/>
                </a:solidFill>
              </a:rPr>
              <a:t>):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Defines a mongo service and a test service.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Tests the application using the specified database URL.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Production (docker-</a:t>
            </a:r>
            <a:r>
              <a:rPr lang="en-US" sz="1800" dirty="0" err="1">
                <a:solidFill>
                  <a:schemeClr val="tx2"/>
                </a:solidFill>
              </a:rPr>
              <a:t>compose.yml</a:t>
            </a:r>
            <a:r>
              <a:rPr lang="en-US" sz="1800" dirty="0">
                <a:solidFill>
                  <a:schemeClr val="tx2"/>
                </a:solidFill>
              </a:rPr>
              <a:t>):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Orchestrates MongoDB and the application’s backend.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Maps port 3000 to expose the application to external traffic.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9CA88789-6205-A876-1419-20E8C9A9C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251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F067F3-0636-9DFC-C742-9AE093D0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46" y="415558"/>
            <a:ext cx="4246243" cy="726224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7200" b="1" dirty="0">
                <a:latin typeface="Aldhabi" panose="01000000000000000000" pitchFamily="2" charset="-78"/>
                <a:cs typeface="Aldhabi" panose="01000000000000000000" pitchFamily="2" charset="-78"/>
              </a:rPr>
              <a:t>Docker Compose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73FACCF-C048-4B22-7971-522BC852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49" y="1557339"/>
            <a:ext cx="5095978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70CCB57-F613-C55E-E6DE-814CF1D12E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8"/>
          <a:stretch/>
        </p:blipFill>
        <p:spPr>
          <a:xfrm>
            <a:off x="6191968" y="1557339"/>
            <a:ext cx="5443198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90280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868</Words>
  <Application>Microsoft Office PowerPoint</Application>
  <PresentationFormat>Widescreen</PresentationFormat>
  <Paragraphs>104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Aldhabi</vt:lpstr>
      <vt:lpstr>Aptos</vt:lpstr>
      <vt:lpstr>Aptos Display</vt:lpstr>
      <vt:lpstr>Arial</vt:lpstr>
      <vt:lpstr>Avenir Next LT Pro</vt:lpstr>
      <vt:lpstr>Calibri</vt:lpstr>
      <vt:lpstr>Office Theme</vt:lpstr>
      <vt:lpstr>DevOps Full Pipeline for Semi-Colon Project</vt:lpstr>
      <vt:lpstr>Overview</vt:lpstr>
      <vt:lpstr>PowerPoint Presentation</vt:lpstr>
      <vt:lpstr>Dockerfile</vt:lpstr>
      <vt:lpstr>Dockerfile</vt:lpstr>
      <vt:lpstr>Dockerfile</vt:lpstr>
      <vt:lpstr>Docker Compose</vt:lpstr>
      <vt:lpstr>Docker Compose</vt:lpstr>
      <vt:lpstr>Docker Compose</vt:lpstr>
      <vt:lpstr>PowerPoint Presentation</vt:lpstr>
      <vt:lpstr>Infrastructure Provisioning with Terraform</vt:lpstr>
      <vt:lpstr>Infrastructure Provisioning with Terraform</vt:lpstr>
      <vt:lpstr>Providers, Variables, and outputs</vt:lpstr>
      <vt:lpstr>Virtual machine</vt:lpstr>
      <vt:lpstr>Virtual machine</vt:lpstr>
      <vt:lpstr>PowerPoint Presentation</vt:lpstr>
      <vt:lpstr>Configuration Management with Ansible</vt:lpstr>
      <vt:lpstr>Configuration Management with Ansible</vt:lpstr>
      <vt:lpstr>Playbook</vt:lpstr>
      <vt:lpstr>PowerPoint Presentation</vt:lpstr>
      <vt:lpstr>Jenkins CI/CD Pipeline</vt:lpstr>
      <vt:lpstr>Jenkins CI/CD Pipeline</vt:lpstr>
      <vt:lpstr>Jenkinsfile</vt:lpstr>
      <vt:lpstr>Jenkinsfile</vt:lpstr>
      <vt:lpstr>PowerPoint Presentation</vt:lpstr>
      <vt:lpstr>Webhook Integration and Slack Notifications</vt:lpstr>
      <vt:lpstr>Webhook Integration and Slack Notifications</vt:lpstr>
      <vt:lpstr>PowerPoint Presentation</vt:lpstr>
      <vt:lpstr>Testing with Kubernetes</vt:lpstr>
      <vt:lpstr>Testing with Kubernetes</vt:lpstr>
      <vt:lpstr>Testing with Kubernetes</vt:lpstr>
      <vt:lpstr>Application svc ingress secret configmap</vt:lpstr>
      <vt:lpstr>Application deployment</vt:lpstr>
      <vt:lpstr>Database deployment svc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Abdallah</dc:creator>
  <cp:lastModifiedBy>Mostafa Abdallah</cp:lastModifiedBy>
  <cp:revision>5</cp:revision>
  <dcterms:created xsi:type="dcterms:W3CDTF">2024-10-17T12:17:32Z</dcterms:created>
  <dcterms:modified xsi:type="dcterms:W3CDTF">2024-10-19T02:02:22Z</dcterms:modified>
</cp:coreProperties>
</file>