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Montserrat"/>
      <p:regular r:id="rId13"/>
      <p:bold r:id="rId14"/>
      <p:italic r:id="rId15"/>
      <p:boldItalic r:id="rId16"/>
    </p:embeddedFont>
    <p:embeddedFont>
      <p:font typeface="Montserrat ExtraBold"/>
      <p:bold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9" roundtripDataSignature="AMtx7miM2lPXE/Kv+yU+Pz5NuUTejv2V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MontserratExtraBold-bold.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MontserratExtraBol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f61df94b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21f61df94b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97a94236a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1997a94236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348286e1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22348286e1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348286e1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22348286e1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elegantthemes.com/blog/resources/bad-web-design-a-look-at-the-most-hilariously-terrible-websites-from-around-the-we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7131746"/>
            <a:ext cx="6620059" cy="1023229"/>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txBox="1"/>
          <p:nvPr/>
        </p:nvSpPr>
        <p:spPr>
          <a:xfrm>
            <a:off x="459729" y="7325047"/>
            <a:ext cx="5941200" cy="717600"/>
          </a:xfrm>
          <a:prstGeom prst="rect">
            <a:avLst/>
          </a:prstGeom>
          <a:noFill/>
          <a:ln>
            <a:noFill/>
          </a:ln>
        </p:spPr>
        <p:txBody>
          <a:bodyPr anchorCtr="0" anchor="t" bIns="0" lIns="0" spcFirstLastPara="1" rIns="0" wrap="square" tIns="0">
            <a:spAutoFit/>
          </a:bodyPr>
          <a:lstStyle/>
          <a:p>
            <a:pPr indent="0" lvl="0" marL="0" marR="0" rtl="0" algn="l">
              <a:lnSpc>
                <a:spcPct val="107014"/>
              </a:lnSpc>
              <a:spcBef>
                <a:spcPts val="0"/>
              </a:spcBef>
              <a:spcAft>
                <a:spcPts val="0"/>
              </a:spcAft>
              <a:buClr>
                <a:srgbClr val="000000"/>
              </a:buClr>
              <a:buSzPts val="4662"/>
              <a:buFont typeface="Arial"/>
              <a:buNone/>
            </a:pPr>
            <a:r>
              <a:rPr b="0" i="0" lang="en-US" sz="4662" u="none" cap="none" strike="noStrike">
                <a:solidFill>
                  <a:srgbClr val="17161C"/>
                </a:solidFill>
                <a:latin typeface="Montserrat"/>
                <a:ea typeface="Montserrat"/>
                <a:cs typeface="Montserrat"/>
                <a:sym typeface="Montserrat"/>
              </a:rPr>
              <a:t>By: Dalia Ihab</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0" y="-867"/>
            <a:ext cx="18288002" cy="450526"/>
          </a:xfrm>
          <a:custGeom>
            <a:rect b="b" l="l" r="r" t="t"/>
            <a:pathLst>
              <a:path extrusionOk="0" h="191453" w="7771570">
                <a:moveTo>
                  <a:pt x="0" y="0"/>
                </a:moveTo>
                <a:lnTo>
                  <a:pt x="7771570" y="0"/>
                </a:lnTo>
                <a:lnTo>
                  <a:pt x="7771570" y="191453"/>
                </a:lnTo>
                <a:lnTo>
                  <a:pt x="0" y="191453"/>
                </a:lnTo>
                <a:close/>
              </a:path>
            </a:pathLst>
          </a:custGeom>
          <a:solidFill>
            <a:srgbClr val="1A1AE8"/>
          </a:solidFill>
          <a:ln>
            <a:noFill/>
          </a:ln>
        </p:spPr>
      </p:sp>
      <p:pic>
        <p:nvPicPr>
          <p:cNvPr id="87" name="Google Shape;87;p1"/>
          <p:cNvPicPr preferRelativeResize="0"/>
          <p:nvPr/>
        </p:nvPicPr>
        <p:blipFill>
          <a:blip r:embed="rId3">
            <a:alphaModFix/>
          </a:blip>
          <a:stretch>
            <a:fillRect/>
          </a:stretch>
        </p:blipFill>
        <p:spPr>
          <a:xfrm>
            <a:off x="8552025" y="551025"/>
            <a:ext cx="9735976" cy="9735976"/>
          </a:xfrm>
          <a:prstGeom prst="rect">
            <a:avLst/>
          </a:prstGeom>
          <a:noFill/>
          <a:ln>
            <a:noFill/>
          </a:ln>
        </p:spPr>
      </p:pic>
      <p:sp>
        <p:nvSpPr>
          <p:cNvPr id="88" name="Google Shape;88;p1"/>
          <p:cNvSpPr txBox="1"/>
          <p:nvPr/>
        </p:nvSpPr>
        <p:spPr>
          <a:xfrm>
            <a:off x="79749" y="4237325"/>
            <a:ext cx="14203800" cy="1523700"/>
          </a:xfrm>
          <a:prstGeom prst="rect">
            <a:avLst/>
          </a:prstGeom>
          <a:noFill/>
          <a:ln>
            <a:noFill/>
          </a:ln>
        </p:spPr>
        <p:txBody>
          <a:bodyPr anchorCtr="0" anchor="t" bIns="0" lIns="0" spcFirstLastPara="1" rIns="0" wrap="square" tIns="0">
            <a:spAutoFit/>
          </a:bodyPr>
          <a:lstStyle/>
          <a:p>
            <a:pPr indent="0" lvl="0" marL="0" marR="0" rtl="0" algn="l">
              <a:lnSpc>
                <a:spcPct val="98998"/>
              </a:lnSpc>
              <a:spcBef>
                <a:spcPts val="0"/>
              </a:spcBef>
              <a:spcAft>
                <a:spcPts val="0"/>
              </a:spcAft>
              <a:buClr>
                <a:srgbClr val="000000"/>
              </a:buClr>
              <a:buSzPts val="15072"/>
              <a:buFont typeface="Arial"/>
              <a:buNone/>
            </a:pPr>
            <a:r>
              <a:rPr b="1" lang="en-US" sz="10000">
                <a:solidFill>
                  <a:srgbClr val="17161C"/>
                </a:solidFill>
                <a:latin typeface="Montserrat ExtraBold"/>
                <a:ea typeface="Montserrat ExtraBold"/>
                <a:cs typeface="Montserrat ExtraBold"/>
                <a:sym typeface="Montserrat ExtraBold"/>
              </a:rPr>
              <a:t>Introduction to CSS</a:t>
            </a:r>
            <a:endParaRPr b="0" i="0" sz="10000" u="none" cap="none" strike="noStrike">
              <a:solidFill>
                <a:srgbClr val="000000"/>
              </a:solidFill>
              <a:latin typeface="Arial"/>
              <a:ea typeface="Arial"/>
              <a:cs typeface="Arial"/>
              <a:sym typeface="Arial"/>
            </a:endParaRPr>
          </a:p>
        </p:txBody>
      </p:sp>
      <p:pic>
        <p:nvPicPr>
          <p:cNvPr id="89" name="Google Shape;89;p1"/>
          <p:cNvPicPr preferRelativeResize="0"/>
          <p:nvPr/>
        </p:nvPicPr>
        <p:blipFill rotWithShape="1">
          <a:blip r:embed="rId4">
            <a:alphaModFix/>
          </a:blip>
          <a:srcRect b="1639" l="0" r="0" t="0"/>
          <a:stretch/>
        </p:blipFill>
        <p:spPr>
          <a:xfrm>
            <a:off x="14941112" y="1180059"/>
            <a:ext cx="2839407" cy="25973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3"/>
          <p:cNvPicPr preferRelativeResize="0"/>
          <p:nvPr/>
        </p:nvPicPr>
        <p:blipFill rotWithShape="1">
          <a:blip r:embed="rId3">
            <a:alphaModFix amt="2000"/>
          </a:blip>
          <a:srcRect b="49030" l="0" r="0" t="23568"/>
          <a:stretch/>
        </p:blipFill>
        <p:spPr>
          <a:xfrm rot="5400000">
            <a:off x="-3610493" y="3194060"/>
            <a:ext cx="9946465" cy="2725481"/>
          </a:xfrm>
          <a:prstGeom prst="rect">
            <a:avLst/>
          </a:prstGeom>
          <a:noFill/>
          <a:ln>
            <a:noFill/>
          </a:ln>
        </p:spPr>
      </p:pic>
      <p:sp>
        <p:nvSpPr>
          <p:cNvPr id="95" name="Google Shape;95;p3"/>
          <p:cNvSpPr/>
          <p:nvPr/>
        </p:nvSpPr>
        <p:spPr>
          <a:xfrm>
            <a:off x="0" y="787633"/>
            <a:ext cx="10090300" cy="1431967"/>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 name="Google Shape;96;p3"/>
          <p:cNvPicPr preferRelativeResize="0"/>
          <p:nvPr/>
        </p:nvPicPr>
        <p:blipFill rotWithShape="1">
          <a:blip r:embed="rId4">
            <a:alphaModFix/>
          </a:blip>
          <a:srcRect b="1639" l="57875" r="0" t="0"/>
          <a:stretch/>
        </p:blipFill>
        <p:spPr>
          <a:xfrm>
            <a:off x="0" y="206060"/>
            <a:ext cx="1193255" cy="2591200"/>
          </a:xfrm>
          <a:prstGeom prst="rect">
            <a:avLst/>
          </a:prstGeom>
          <a:noFill/>
          <a:ln>
            <a:noFill/>
          </a:ln>
        </p:spPr>
      </p:pic>
      <p:sp>
        <p:nvSpPr>
          <p:cNvPr id="97" name="Google Shape;97;p3"/>
          <p:cNvSpPr txBox="1"/>
          <p:nvPr/>
        </p:nvSpPr>
        <p:spPr>
          <a:xfrm>
            <a:off x="322500" y="846745"/>
            <a:ext cx="9312300" cy="13098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i="0" lang="en-US" sz="8510" u="none" cap="none" strike="noStrike">
                <a:solidFill>
                  <a:srgbClr val="17161C"/>
                </a:solidFill>
                <a:latin typeface="Montserrat"/>
                <a:ea typeface="Montserrat"/>
                <a:cs typeface="Montserrat"/>
                <a:sym typeface="Montserrat"/>
              </a:rPr>
              <a:t>What is</a:t>
            </a:r>
            <a:r>
              <a:rPr b="1" lang="en-US" sz="8510">
                <a:solidFill>
                  <a:srgbClr val="17161C"/>
                </a:solidFill>
                <a:latin typeface="Montserrat"/>
                <a:ea typeface="Montserrat"/>
                <a:cs typeface="Montserrat"/>
                <a:sym typeface="Montserrat"/>
              </a:rPr>
              <a:t> CSS</a:t>
            </a:r>
            <a:r>
              <a:rPr b="1" i="0" lang="en-US" sz="8510" u="none" cap="none" strike="noStrike">
                <a:solidFill>
                  <a:srgbClr val="17161C"/>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a:off x="0" y="10019289"/>
            <a:ext cx="18288002" cy="267712"/>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sp>
        <p:nvSpPr>
          <p:cNvPr id="99" name="Google Shape;99;p3"/>
          <p:cNvSpPr txBox="1"/>
          <p:nvPr/>
        </p:nvSpPr>
        <p:spPr>
          <a:xfrm>
            <a:off x="494525" y="3256625"/>
            <a:ext cx="12375600" cy="37194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3452"/>
              <a:buFont typeface="Arial"/>
              <a:buNone/>
            </a:pPr>
            <a:r>
              <a:rPr lang="en-US" sz="3452">
                <a:solidFill>
                  <a:srgbClr val="17161C"/>
                </a:solidFill>
                <a:latin typeface="Montserrat"/>
                <a:ea typeface="Montserrat"/>
                <a:cs typeface="Montserrat"/>
                <a:sym typeface="Montserrat"/>
              </a:rPr>
              <a:t>CSS (Cascading Style Sheets)is used to apply styles to web pages. Cascading Style Sheets are fondly referred to as CSS. It is used to make web pages presentable. The reason for using this is to simplify the process of making web pages presentable. I</a:t>
            </a:r>
            <a:endParaRPr b="0" i="0" sz="400" u="none" cap="none" strike="noStrike">
              <a:solidFill>
                <a:srgbClr val="000000"/>
              </a:solidFill>
              <a:latin typeface="Arial"/>
              <a:ea typeface="Arial"/>
              <a:cs typeface="Arial"/>
              <a:sym typeface="Arial"/>
            </a:endParaRPr>
          </a:p>
        </p:txBody>
      </p:sp>
      <p:pic>
        <p:nvPicPr>
          <p:cNvPr id="100" name="Google Shape;100;p3"/>
          <p:cNvPicPr preferRelativeResize="0"/>
          <p:nvPr/>
        </p:nvPicPr>
        <p:blipFill>
          <a:blip r:embed="rId5">
            <a:alphaModFix/>
          </a:blip>
          <a:stretch>
            <a:fillRect/>
          </a:stretch>
        </p:blipFill>
        <p:spPr>
          <a:xfrm>
            <a:off x="12761525" y="3944775"/>
            <a:ext cx="4876800" cy="487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g21f61df94b7_0_5"/>
          <p:cNvPicPr preferRelativeResize="0"/>
          <p:nvPr/>
        </p:nvPicPr>
        <p:blipFill rotWithShape="1">
          <a:blip r:embed="rId3">
            <a:alphaModFix amt="2000"/>
          </a:blip>
          <a:srcRect b="49029" l="0" r="0" t="23568"/>
          <a:stretch/>
        </p:blipFill>
        <p:spPr>
          <a:xfrm rot="5400000">
            <a:off x="-3610493" y="3194061"/>
            <a:ext cx="9946465" cy="2725480"/>
          </a:xfrm>
          <a:prstGeom prst="rect">
            <a:avLst/>
          </a:prstGeom>
          <a:noFill/>
          <a:ln>
            <a:noFill/>
          </a:ln>
        </p:spPr>
      </p:pic>
      <p:pic>
        <p:nvPicPr>
          <p:cNvPr id="106" name="Google Shape;106;g21f61df94b7_0_5"/>
          <p:cNvPicPr preferRelativeResize="0"/>
          <p:nvPr/>
        </p:nvPicPr>
        <p:blipFill rotWithShape="1">
          <a:blip r:embed="rId4">
            <a:alphaModFix/>
          </a:blip>
          <a:srcRect b="1642" l="57875" r="0" t="0"/>
          <a:stretch/>
        </p:blipFill>
        <p:spPr>
          <a:xfrm>
            <a:off x="0" y="206060"/>
            <a:ext cx="1193255" cy="2591201"/>
          </a:xfrm>
          <a:prstGeom prst="rect">
            <a:avLst/>
          </a:prstGeom>
          <a:noFill/>
          <a:ln>
            <a:noFill/>
          </a:ln>
        </p:spPr>
      </p:pic>
      <p:sp>
        <p:nvSpPr>
          <p:cNvPr id="107" name="Google Shape;107;g21f61df94b7_0_5"/>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pic>
        <p:nvPicPr>
          <p:cNvPr id="108" name="Google Shape;108;g21f61df94b7_0_5"/>
          <p:cNvPicPr preferRelativeResize="0"/>
          <p:nvPr/>
        </p:nvPicPr>
        <p:blipFill>
          <a:blip r:embed="rId5">
            <a:alphaModFix/>
          </a:blip>
          <a:stretch>
            <a:fillRect/>
          </a:stretch>
        </p:blipFill>
        <p:spPr>
          <a:xfrm>
            <a:off x="4167580" y="386025"/>
            <a:ext cx="9144000" cy="914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997a94236a_0_15"/>
          <p:cNvSpPr/>
          <p:nvPr/>
        </p:nvSpPr>
        <p:spPr>
          <a:xfrm>
            <a:off x="0" y="787625"/>
            <a:ext cx="93966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g1997a94236a_0_15"/>
          <p:cNvPicPr preferRelativeResize="0"/>
          <p:nvPr/>
        </p:nvPicPr>
        <p:blipFill rotWithShape="1">
          <a:blip r:embed="rId3">
            <a:alphaModFix/>
          </a:blip>
          <a:srcRect b="1641" l="57875" r="0" t="0"/>
          <a:stretch/>
        </p:blipFill>
        <p:spPr>
          <a:xfrm>
            <a:off x="17094750" y="83135"/>
            <a:ext cx="1193255" cy="2591201"/>
          </a:xfrm>
          <a:prstGeom prst="rect">
            <a:avLst/>
          </a:prstGeom>
          <a:noFill/>
          <a:ln>
            <a:noFill/>
          </a:ln>
        </p:spPr>
      </p:pic>
      <p:sp>
        <p:nvSpPr>
          <p:cNvPr id="115" name="Google Shape;115;g1997a94236a_0_15"/>
          <p:cNvSpPr txBox="1"/>
          <p:nvPr/>
        </p:nvSpPr>
        <p:spPr>
          <a:xfrm>
            <a:off x="159775" y="1103300"/>
            <a:ext cx="11739300" cy="9234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chemeClr val="dk1"/>
              </a:buClr>
              <a:buSzPts val="8510"/>
              <a:buFont typeface="Arial"/>
              <a:buNone/>
            </a:pPr>
            <a:r>
              <a:rPr b="1" lang="en-US" sz="6000">
                <a:solidFill>
                  <a:srgbClr val="17161C"/>
                </a:solidFill>
                <a:latin typeface="Montserrat"/>
                <a:ea typeface="Montserrat"/>
                <a:cs typeface="Montserrat"/>
                <a:sym typeface="Montserrat"/>
              </a:rPr>
              <a:t>Most Terrible Websites</a:t>
            </a:r>
            <a:endParaRPr b="0" i="0" sz="6000" u="none" cap="none" strike="noStrike">
              <a:solidFill>
                <a:srgbClr val="000000"/>
              </a:solidFill>
              <a:latin typeface="Arial"/>
              <a:ea typeface="Arial"/>
              <a:cs typeface="Arial"/>
              <a:sym typeface="Arial"/>
            </a:endParaRPr>
          </a:p>
        </p:txBody>
      </p:sp>
      <p:sp>
        <p:nvSpPr>
          <p:cNvPr id="116" name="Google Shape;116;g1997a94236a_0_15"/>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sp>
        <p:nvSpPr>
          <p:cNvPr id="117" name="Google Shape;117;g1997a94236a_0_15"/>
          <p:cNvSpPr txBox="1"/>
          <p:nvPr/>
        </p:nvSpPr>
        <p:spPr>
          <a:xfrm>
            <a:off x="803200" y="4189075"/>
            <a:ext cx="15609900" cy="1842900"/>
          </a:xfrm>
          <a:prstGeom prst="rect">
            <a:avLst/>
          </a:prstGeom>
          <a:noFill/>
          <a:ln>
            <a:noFill/>
          </a:ln>
        </p:spPr>
        <p:txBody>
          <a:bodyPr anchorCtr="0" anchor="t" bIns="0" lIns="0" spcFirstLastPara="1" rIns="0" wrap="square" tIns="0">
            <a:spAutoFit/>
          </a:bodyPr>
          <a:lstStyle/>
          <a:p>
            <a:pPr indent="0" lvl="0" marL="914400" marR="0" rtl="0" algn="l">
              <a:lnSpc>
                <a:spcPct val="100000"/>
              </a:lnSpc>
              <a:spcBef>
                <a:spcPts val="0"/>
              </a:spcBef>
              <a:spcAft>
                <a:spcPts val="0"/>
              </a:spcAft>
              <a:buNone/>
            </a:pPr>
            <a:r>
              <a:rPr b="1" lang="en-US" sz="3991" u="sng">
                <a:solidFill>
                  <a:schemeClr val="hlink"/>
                </a:solidFill>
                <a:latin typeface="Montserrat"/>
                <a:ea typeface="Montserrat"/>
                <a:cs typeface="Montserrat"/>
                <a:sym typeface="Montserrat"/>
                <a:hlinkClick r:id="rId4"/>
              </a:rPr>
              <a:t>https://www.elegantthemes.com/blog/resources/bad-web-design-a-look-at-the-most-hilariously-terrible-websites-from-around-the-web</a:t>
            </a:r>
            <a:endParaRPr b="1" i="0" sz="3991" u="none" cap="none" strike="noStrike">
              <a:solidFill>
                <a:srgbClr val="17161C"/>
              </a:solidFill>
              <a:latin typeface="Montserrat"/>
              <a:ea typeface="Montserrat"/>
              <a:cs typeface="Montserrat"/>
              <a:sym typeface="Montserrat"/>
            </a:endParaRPr>
          </a:p>
        </p:txBody>
      </p:sp>
      <p:sp>
        <p:nvSpPr>
          <p:cNvPr id="118" name="Google Shape;118;g1997a94236a_0_15"/>
          <p:cNvSpPr txBox="1"/>
          <p:nvPr/>
        </p:nvSpPr>
        <p:spPr>
          <a:xfrm>
            <a:off x="0" y="3497900"/>
            <a:ext cx="15609900" cy="614400"/>
          </a:xfrm>
          <a:prstGeom prst="rect">
            <a:avLst/>
          </a:prstGeom>
          <a:noFill/>
          <a:ln>
            <a:noFill/>
          </a:ln>
        </p:spPr>
        <p:txBody>
          <a:bodyPr anchorCtr="0" anchor="t" bIns="0" lIns="0" spcFirstLastPara="1" rIns="0" wrap="square" tIns="0">
            <a:spAutoFit/>
          </a:bodyPr>
          <a:lstStyle/>
          <a:p>
            <a:pPr indent="0" lvl="0" marL="914400" marR="0" rtl="0" algn="l">
              <a:lnSpc>
                <a:spcPct val="250087"/>
              </a:lnSpc>
              <a:spcBef>
                <a:spcPts val="0"/>
              </a:spcBef>
              <a:spcAft>
                <a:spcPts val="0"/>
              </a:spcAft>
              <a:buNone/>
            </a:pPr>
            <a:r>
              <a:t/>
            </a:r>
            <a:endParaRPr b="1" i="0" sz="3991" u="none" cap="none" strike="noStrike">
              <a:solidFill>
                <a:srgbClr val="17161C"/>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2348286e11_0_10"/>
          <p:cNvSpPr/>
          <p:nvPr/>
        </p:nvSpPr>
        <p:spPr>
          <a:xfrm>
            <a:off x="0" y="787625"/>
            <a:ext cx="54321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g22348286e11_0_10"/>
          <p:cNvPicPr preferRelativeResize="0"/>
          <p:nvPr/>
        </p:nvPicPr>
        <p:blipFill rotWithShape="1">
          <a:blip r:embed="rId3">
            <a:alphaModFix/>
          </a:blip>
          <a:srcRect b="1642" l="57875" r="0" t="0"/>
          <a:stretch/>
        </p:blipFill>
        <p:spPr>
          <a:xfrm>
            <a:off x="17094750" y="83135"/>
            <a:ext cx="1193255" cy="2591201"/>
          </a:xfrm>
          <a:prstGeom prst="rect">
            <a:avLst/>
          </a:prstGeom>
          <a:noFill/>
          <a:ln>
            <a:noFill/>
          </a:ln>
        </p:spPr>
      </p:pic>
      <p:sp>
        <p:nvSpPr>
          <p:cNvPr id="125" name="Google Shape;125;g22348286e11_0_10"/>
          <p:cNvSpPr txBox="1"/>
          <p:nvPr/>
        </p:nvSpPr>
        <p:spPr>
          <a:xfrm>
            <a:off x="159775" y="1103300"/>
            <a:ext cx="5272200" cy="9234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chemeClr val="dk1"/>
              </a:buClr>
              <a:buSzPts val="8510"/>
              <a:buFont typeface="Arial"/>
              <a:buNone/>
            </a:pPr>
            <a:r>
              <a:rPr b="1" lang="en-US" sz="6000">
                <a:solidFill>
                  <a:srgbClr val="17161C"/>
                </a:solidFill>
                <a:latin typeface="Montserrat"/>
                <a:ea typeface="Montserrat"/>
                <a:cs typeface="Montserrat"/>
                <a:sym typeface="Montserrat"/>
              </a:rPr>
              <a:t>CSS Syntax </a:t>
            </a:r>
            <a:endParaRPr b="0" i="0" sz="6000" u="none" cap="none" strike="noStrike">
              <a:solidFill>
                <a:srgbClr val="000000"/>
              </a:solidFill>
              <a:latin typeface="Arial"/>
              <a:ea typeface="Arial"/>
              <a:cs typeface="Arial"/>
              <a:sym typeface="Arial"/>
            </a:endParaRPr>
          </a:p>
        </p:txBody>
      </p:sp>
      <p:sp>
        <p:nvSpPr>
          <p:cNvPr id="126" name="Google Shape;126;g22348286e11_0_10"/>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sp>
        <p:nvSpPr>
          <p:cNvPr id="127" name="Google Shape;127;g22348286e11_0_10"/>
          <p:cNvSpPr txBox="1"/>
          <p:nvPr/>
        </p:nvSpPr>
        <p:spPr>
          <a:xfrm>
            <a:off x="0" y="3497900"/>
            <a:ext cx="15609900" cy="614400"/>
          </a:xfrm>
          <a:prstGeom prst="rect">
            <a:avLst/>
          </a:prstGeom>
          <a:noFill/>
          <a:ln>
            <a:noFill/>
          </a:ln>
        </p:spPr>
        <p:txBody>
          <a:bodyPr anchorCtr="0" anchor="t" bIns="0" lIns="0" spcFirstLastPara="1" rIns="0" wrap="square" tIns="0">
            <a:spAutoFit/>
          </a:bodyPr>
          <a:lstStyle/>
          <a:p>
            <a:pPr indent="0" lvl="0" marL="914400" marR="0" rtl="0" algn="l">
              <a:lnSpc>
                <a:spcPct val="250087"/>
              </a:lnSpc>
              <a:spcBef>
                <a:spcPts val="0"/>
              </a:spcBef>
              <a:spcAft>
                <a:spcPts val="0"/>
              </a:spcAft>
              <a:buNone/>
            </a:pPr>
            <a:r>
              <a:t/>
            </a:r>
            <a:endParaRPr b="1" i="0" sz="3991" u="none" cap="none" strike="noStrike">
              <a:solidFill>
                <a:srgbClr val="17161C"/>
              </a:solidFill>
              <a:latin typeface="Montserrat"/>
              <a:ea typeface="Montserrat"/>
              <a:cs typeface="Montserrat"/>
              <a:sym typeface="Montserrat"/>
            </a:endParaRPr>
          </a:p>
        </p:txBody>
      </p:sp>
      <p:pic>
        <p:nvPicPr>
          <p:cNvPr id="128" name="Google Shape;128;g22348286e11_0_10"/>
          <p:cNvPicPr preferRelativeResize="0"/>
          <p:nvPr/>
        </p:nvPicPr>
        <p:blipFill>
          <a:blip r:embed="rId4">
            <a:alphaModFix/>
          </a:blip>
          <a:stretch>
            <a:fillRect/>
          </a:stretch>
        </p:blipFill>
        <p:spPr>
          <a:xfrm>
            <a:off x="1210313" y="2941925"/>
            <a:ext cx="16368699" cy="5150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2348286e11_0_0"/>
          <p:cNvSpPr/>
          <p:nvPr/>
        </p:nvSpPr>
        <p:spPr>
          <a:xfrm>
            <a:off x="0" y="787625"/>
            <a:ext cx="54321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g22348286e11_0_0"/>
          <p:cNvPicPr preferRelativeResize="0"/>
          <p:nvPr/>
        </p:nvPicPr>
        <p:blipFill rotWithShape="1">
          <a:blip r:embed="rId3">
            <a:alphaModFix/>
          </a:blip>
          <a:srcRect b="1642" l="57875" r="0" t="0"/>
          <a:stretch/>
        </p:blipFill>
        <p:spPr>
          <a:xfrm>
            <a:off x="17094750" y="83135"/>
            <a:ext cx="1193255" cy="2591201"/>
          </a:xfrm>
          <a:prstGeom prst="rect">
            <a:avLst/>
          </a:prstGeom>
          <a:noFill/>
          <a:ln>
            <a:noFill/>
          </a:ln>
        </p:spPr>
      </p:pic>
      <p:sp>
        <p:nvSpPr>
          <p:cNvPr id="135" name="Google Shape;135;g22348286e11_0_0"/>
          <p:cNvSpPr txBox="1"/>
          <p:nvPr/>
        </p:nvSpPr>
        <p:spPr>
          <a:xfrm>
            <a:off x="159775" y="1103300"/>
            <a:ext cx="5272200" cy="9234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chemeClr val="dk1"/>
              </a:buClr>
              <a:buSzPts val="8510"/>
              <a:buFont typeface="Arial"/>
              <a:buNone/>
            </a:pPr>
            <a:r>
              <a:rPr b="1" lang="en-US" sz="6000">
                <a:solidFill>
                  <a:srgbClr val="17161C"/>
                </a:solidFill>
                <a:latin typeface="Montserrat"/>
                <a:ea typeface="Montserrat"/>
                <a:cs typeface="Montserrat"/>
                <a:sym typeface="Montserrat"/>
              </a:rPr>
              <a:t>CSS </a:t>
            </a:r>
            <a:r>
              <a:rPr b="1" lang="en-US" sz="6000">
                <a:solidFill>
                  <a:srgbClr val="17161C"/>
                </a:solidFill>
                <a:latin typeface="Montserrat"/>
                <a:ea typeface="Montserrat"/>
                <a:cs typeface="Montserrat"/>
                <a:sym typeface="Montserrat"/>
              </a:rPr>
              <a:t>Syntax</a:t>
            </a:r>
            <a:r>
              <a:rPr b="1" lang="en-US" sz="6000">
                <a:solidFill>
                  <a:srgbClr val="17161C"/>
                </a:solidFill>
                <a:latin typeface="Montserrat"/>
                <a:ea typeface="Montserrat"/>
                <a:cs typeface="Montserrat"/>
                <a:sym typeface="Montserrat"/>
              </a:rPr>
              <a:t> </a:t>
            </a:r>
            <a:endParaRPr b="0" i="0" sz="6000" u="none" cap="none" strike="noStrike">
              <a:solidFill>
                <a:srgbClr val="000000"/>
              </a:solidFill>
              <a:latin typeface="Arial"/>
              <a:ea typeface="Arial"/>
              <a:cs typeface="Arial"/>
              <a:sym typeface="Arial"/>
            </a:endParaRPr>
          </a:p>
        </p:txBody>
      </p:sp>
      <p:sp>
        <p:nvSpPr>
          <p:cNvPr id="136" name="Google Shape;136;g22348286e11_0_0"/>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sp>
        <p:nvSpPr>
          <p:cNvPr id="137" name="Google Shape;137;g22348286e11_0_0"/>
          <p:cNvSpPr txBox="1"/>
          <p:nvPr/>
        </p:nvSpPr>
        <p:spPr>
          <a:xfrm>
            <a:off x="0" y="3497900"/>
            <a:ext cx="15609900" cy="614400"/>
          </a:xfrm>
          <a:prstGeom prst="rect">
            <a:avLst/>
          </a:prstGeom>
          <a:noFill/>
          <a:ln>
            <a:noFill/>
          </a:ln>
        </p:spPr>
        <p:txBody>
          <a:bodyPr anchorCtr="0" anchor="t" bIns="0" lIns="0" spcFirstLastPara="1" rIns="0" wrap="square" tIns="0">
            <a:spAutoFit/>
          </a:bodyPr>
          <a:lstStyle/>
          <a:p>
            <a:pPr indent="0" lvl="0" marL="914400" marR="0" rtl="0" algn="l">
              <a:lnSpc>
                <a:spcPct val="250087"/>
              </a:lnSpc>
              <a:spcBef>
                <a:spcPts val="0"/>
              </a:spcBef>
              <a:spcAft>
                <a:spcPts val="0"/>
              </a:spcAft>
              <a:buNone/>
            </a:pPr>
            <a:r>
              <a:t/>
            </a:r>
            <a:endParaRPr b="1" i="0" sz="3991" u="none" cap="none" strike="noStrike">
              <a:solidFill>
                <a:srgbClr val="17161C"/>
              </a:solidFill>
              <a:latin typeface="Montserrat"/>
              <a:ea typeface="Montserrat"/>
              <a:cs typeface="Montserrat"/>
              <a:sym typeface="Montserrat"/>
            </a:endParaRPr>
          </a:p>
        </p:txBody>
      </p:sp>
      <p:pic>
        <p:nvPicPr>
          <p:cNvPr id="138" name="Google Shape;138;g22348286e11_0_0"/>
          <p:cNvPicPr preferRelativeResize="0"/>
          <p:nvPr/>
        </p:nvPicPr>
        <p:blipFill>
          <a:blip r:embed="rId4">
            <a:alphaModFix/>
          </a:blip>
          <a:stretch>
            <a:fillRect/>
          </a:stretch>
        </p:blipFill>
        <p:spPr>
          <a:xfrm>
            <a:off x="1217112" y="3012250"/>
            <a:ext cx="15848400" cy="5107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p:nvPr/>
        </p:nvSpPr>
        <p:spPr>
          <a:xfrm>
            <a:off x="-46075" y="1287329"/>
            <a:ext cx="2972700" cy="8952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p10"/>
          <p:cNvPicPr preferRelativeResize="0"/>
          <p:nvPr/>
        </p:nvPicPr>
        <p:blipFill rotWithShape="1">
          <a:blip r:embed="rId3">
            <a:alphaModFix/>
          </a:blip>
          <a:srcRect b="0" l="0" r="0" t="0"/>
          <a:stretch/>
        </p:blipFill>
        <p:spPr>
          <a:xfrm flipH="1" rot="10800000">
            <a:off x="13615355" y="-5368"/>
            <a:ext cx="4672645" cy="4485739"/>
          </a:xfrm>
          <a:prstGeom prst="rect">
            <a:avLst/>
          </a:prstGeom>
          <a:noFill/>
          <a:ln>
            <a:noFill/>
          </a:ln>
        </p:spPr>
      </p:pic>
      <p:sp>
        <p:nvSpPr>
          <p:cNvPr id="145" name="Google Shape;145;p10"/>
          <p:cNvSpPr/>
          <p:nvPr/>
        </p:nvSpPr>
        <p:spPr>
          <a:xfrm>
            <a:off x="0" y="10019289"/>
            <a:ext cx="18288002" cy="267712"/>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pic>
        <p:nvPicPr>
          <p:cNvPr id="146" name="Google Shape;146;p10"/>
          <p:cNvPicPr preferRelativeResize="0"/>
          <p:nvPr/>
        </p:nvPicPr>
        <p:blipFill rotWithShape="1">
          <a:blip r:embed="rId4">
            <a:alphaModFix/>
          </a:blip>
          <a:srcRect b="1639" l="0" r="28400" t="0"/>
          <a:stretch/>
        </p:blipFill>
        <p:spPr>
          <a:xfrm>
            <a:off x="16078067" y="8000917"/>
            <a:ext cx="2209934" cy="2823460"/>
          </a:xfrm>
          <a:prstGeom prst="rect">
            <a:avLst/>
          </a:prstGeom>
          <a:noFill/>
          <a:ln>
            <a:noFill/>
          </a:ln>
        </p:spPr>
      </p:pic>
      <p:sp>
        <p:nvSpPr>
          <p:cNvPr id="147" name="Google Shape;147;p10"/>
          <p:cNvSpPr txBox="1"/>
          <p:nvPr/>
        </p:nvSpPr>
        <p:spPr>
          <a:xfrm>
            <a:off x="1158974" y="3672413"/>
            <a:ext cx="15438300" cy="1083900"/>
          </a:xfrm>
          <a:prstGeom prst="rect">
            <a:avLst/>
          </a:prstGeom>
          <a:noFill/>
          <a:ln>
            <a:noFill/>
          </a:ln>
        </p:spPr>
        <p:txBody>
          <a:bodyPr anchorCtr="0" anchor="t" bIns="0" lIns="0" spcFirstLastPara="1" rIns="0" wrap="square" tIns="0">
            <a:spAutoFit/>
          </a:bodyPr>
          <a:lstStyle/>
          <a:p>
            <a:pPr indent="0" lvl="0" marL="0" marR="0" rtl="0" algn="ctr">
              <a:lnSpc>
                <a:spcPct val="107001"/>
              </a:lnSpc>
              <a:spcBef>
                <a:spcPts val="0"/>
              </a:spcBef>
              <a:spcAft>
                <a:spcPts val="0"/>
              </a:spcAft>
              <a:buClr>
                <a:srgbClr val="000000"/>
              </a:buClr>
              <a:buSzPts val="7041"/>
              <a:buFont typeface="Arial"/>
              <a:buNone/>
            </a:pPr>
            <a:r>
              <a:rPr b="1" lang="en-US" sz="7041">
                <a:solidFill>
                  <a:srgbClr val="17161C"/>
                </a:solidFill>
                <a:latin typeface="Montserrat"/>
                <a:ea typeface="Montserrat"/>
                <a:cs typeface="Montserrat"/>
                <a:sym typeface="Montserrat"/>
              </a:rPr>
              <a:t>Adding CSS to Our Website</a:t>
            </a:r>
            <a:endParaRPr b="0" i="0" sz="1400" u="none" cap="none" strike="noStrike">
              <a:solidFill>
                <a:srgbClr val="000000"/>
              </a:solidFill>
              <a:latin typeface="Arial"/>
              <a:ea typeface="Arial"/>
              <a:cs typeface="Arial"/>
              <a:sym typeface="Arial"/>
            </a:endParaRPr>
          </a:p>
        </p:txBody>
      </p:sp>
      <p:sp>
        <p:nvSpPr>
          <p:cNvPr id="148" name="Google Shape;148;p10"/>
          <p:cNvSpPr txBox="1"/>
          <p:nvPr/>
        </p:nvSpPr>
        <p:spPr>
          <a:xfrm>
            <a:off x="-3649484" y="1400885"/>
            <a:ext cx="9913500" cy="668100"/>
          </a:xfrm>
          <a:prstGeom prst="rect">
            <a:avLst/>
          </a:prstGeom>
          <a:noFill/>
          <a:ln>
            <a:noFill/>
          </a:ln>
        </p:spPr>
        <p:txBody>
          <a:bodyPr anchorCtr="0" anchor="t" bIns="0" lIns="0" spcFirstLastPara="1" rIns="0" wrap="square" tIns="0">
            <a:spAutoFit/>
          </a:bodyPr>
          <a:lstStyle/>
          <a:p>
            <a:pPr indent="0" lvl="0" marL="0" marR="0" rtl="0" algn="ctr">
              <a:lnSpc>
                <a:spcPct val="107001"/>
              </a:lnSpc>
              <a:spcBef>
                <a:spcPts val="0"/>
              </a:spcBef>
              <a:spcAft>
                <a:spcPts val="0"/>
              </a:spcAft>
              <a:buClr>
                <a:srgbClr val="000000"/>
              </a:buClr>
              <a:buSzPts val="4341"/>
              <a:buFont typeface="Arial"/>
              <a:buNone/>
            </a:pPr>
            <a:r>
              <a:rPr b="0" i="0" lang="en-US" sz="4341" u="none" cap="none" strike="noStrike">
                <a:solidFill>
                  <a:srgbClr val="17161C"/>
                </a:solidFill>
                <a:latin typeface="Montserrat"/>
                <a:ea typeface="Montserrat"/>
                <a:cs typeface="Montserrat"/>
                <a:sym typeface="Montserrat"/>
              </a:rPr>
              <a:t>Next</a:t>
            </a:r>
            <a:endParaRPr b="0" i="0" sz="100" u="none" cap="none" strike="noStrike">
              <a:solidFill>
                <a:srgbClr val="000000"/>
              </a:solidFill>
              <a:latin typeface="Arial"/>
              <a:ea typeface="Arial"/>
              <a:cs typeface="Arial"/>
              <a:sym typeface="Arial"/>
            </a:endParaRPr>
          </a:p>
        </p:txBody>
      </p:sp>
      <p:pic>
        <p:nvPicPr>
          <p:cNvPr id="149" name="Google Shape;149;p10"/>
          <p:cNvPicPr preferRelativeResize="0"/>
          <p:nvPr/>
        </p:nvPicPr>
        <p:blipFill rotWithShape="1">
          <a:blip r:embed="rId5">
            <a:alphaModFix/>
          </a:blip>
          <a:srcRect b="0" l="0" r="0" t="0"/>
          <a:stretch/>
        </p:blipFill>
        <p:spPr>
          <a:xfrm>
            <a:off x="14336970" y="5685519"/>
            <a:ext cx="1912750" cy="191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