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2VcEGE0nzhJr+xm72uTpjDSC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599cb3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43599cb30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599cb3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43599cb30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f6832ca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1f6832cac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9729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025" y="551025"/>
            <a:ext cx="9735976" cy="97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25400" y="5173875"/>
            <a:ext cx="168093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Adding CSS to Our Website</a:t>
            </a:r>
            <a:endParaRPr b="1" sz="7200">
              <a:solidFill>
                <a:srgbClr val="17161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0">
              <a:solidFill>
                <a:srgbClr val="17161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t/>
            </a:r>
            <a:endParaRPr b="1" sz="10000">
              <a:solidFill>
                <a:srgbClr val="17161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1639" l="0" r="0" t="0"/>
          <a:stretch/>
        </p:blipFill>
        <p:spPr>
          <a:xfrm>
            <a:off x="14941112" y="1180059"/>
            <a:ext cx="2839407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43599cb307_0_1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43599cb307_0_1"/>
          <p:cNvSpPr/>
          <p:nvPr/>
        </p:nvSpPr>
        <p:spPr>
          <a:xfrm>
            <a:off x="0" y="787633"/>
            <a:ext cx="100902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43599cb307_0_1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3599cb307_0_1"/>
          <p:cNvSpPr txBox="1"/>
          <p:nvPr/>
        </p:nvSpPr>
        <p:spPr>
          <a:xfrm>
            <a:off x="322500" y="846745"/>
            <a:ext cx="9312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Embedding</a:t>
            </a:r>
            <a:r>
              <a:rPr b="1" i="0" lang="en-US" sz="851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43599cb307_0_1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9" name="Google Shape;99;g243599cb307_0_1"/>
          <p:cNvSpPr txBox="1"/>
          <p:nvPr/>
        </p:nvSpPr>
        <p:spPr>
          <a:xfrm>
            <a:off x="863000" y="2933238"/>
            <a:ext cx="123756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875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152"/>
              <a:buFont typeface="Montserrat"/>
              <a:buChar char="●"/>
            </a:pPr>
            <a:r>
              <a:rPr lang="en-US" sz="31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Inline: Inline CSS contains the CSS property in the body section attached with the element known as inline CSS.</a:t>
            </a:r>
            <a:br>
              <a:rPr lang="en-US" sz="31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g243599cb307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175" y="5056125"/>
            <a:ext cx="10786974" cy="11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0" y="787633"/>
            <a:ext cx="10090300" cy="1431967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22500" y="846745"/>
            <a:ext cx="9312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r>
              <a:rPr b="1" i="0" lang="en-US" sz="851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863000" y="2581050"/>
            <a:ext cx="123756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Internal or Embedded: The CSS ruleset should be within the HTML file in the head section i.e the CSS is embedded within the HTML file. </a:t>
            </a:r>
            <a:br>
              <a:rPr lang="en-US" sz="31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1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000" y="4636075"/>
            <a:ext cx="11281799" cy="48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43599cb307_0_11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43599cb307_0_11"/>
          <p:cNvSpPr/>
          <p:nvPr/>
        </p:nvSpPr>
        <p:spPr>
          <a:xfrm>
            <a:off x="0" y="787633"/>
            <a:ext cx="100902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43599cb307_0_11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43599cb307_0_11"/>
          <p:cNvSpPr txBox="1"/>
          <p:nvPr/>
        </p:nvSpPr>
        <p:spPr>
          <a:xfrm>
            <a:off x="322500" y="846745"/>
            <a:ext cx="9312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Embedding</a:t>
            </a:r>
            <a:r>
              <a:rPr b="1" i="0" lang="en-US" sz="851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43599cb307_0_11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21" name="Google Shape;121;g243599cb307_0_11"/>
          <p:cNvSpPr txBox="1"/>
          <p:nvPr/>
        </p:nvSpPr>
        <p:spPr>
          <a:xfrm>
            <a:off x="863000" y="2581050"/>
            <a:ext cx="123756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875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61C"/>
              </a:buClr>
              <a:buSzPts val="3152"/>
              <a:buFont typeface="Montserrat"/>
              <a:buChar char="●"/>
            </a:pPr>
            <a:r>
              <a:rPr lang="en-US" sz="31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External: External CSS contains a separate CSS file that contains only style property with the help of tag attributes</a:t>
            </a:r>
            <a:endParaRPr sz="31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243599cb307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600" y="4981313"/>
            <a:ext cx="7434867" cy="227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1f6832cac2_0_2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1f6832cac2_0_2"/>
          <p:cNvSpPr/>
          <p:nvPr/>
        </p:nvSpPr>
        <p:spPr>
          <a:xfrm>
            <a:off x="0" y="787625"/>
            <a:ext cx="137415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1f6832cac2_0_2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1f6832cac2_0_2"/>
          <p:cNvSpPr txBox="1"/>
          <p:nvPr/>
        </p:nvSpPr>
        <p:spPr>
          <a:xfrm>
            <a:off x="353200" y="1046925"/>
            <a:ext cx="148470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3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Priority based on CSS selector</a:t>
            </a:r>
            <a:endParaRPr b="1" sz="631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31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t/>
            </a:r>
            <a:endParaRPr b="1" sz="631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21f6832cac2_0_2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32" name="Google Shape;132;g21f6832cac2_0_2"/>
          <p:cNvSpPr/>
          <p:nvPr/>
        </p:nvSpPr>
        <p:spPr>
          <a:xfrm>
            <a:off x="5895575" y="6856688"/>
            <a:ext cx="5281800" cy="1090200"/>
          </a:xfrm>
          <a:prstGeom prst="rect">
            <a:avLst/>
          </a:prstGeom>
          <a:solidFill>
            <a:srgbClr val="1A1A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External CSS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3" name="Google Shape;133;g21f6832cac2_0_2"/>
          <p:cNvSpPr/>
          <p:nvPr/>
        </p:nvSpPr>
        <p:spPr>
          <a:xfrm>
            <a:off x="5895575" y="5350888"/>
            <a:ext cx="5281800" cy="1090200"/>
          </a:xfrm>
          <a:prstGeom prst="rect">
            <a:avLst/>
          </a:prstGeom>
          <a:solidFill>
            <a:srgbClr val="1A1A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Internal </a:t>
            </a:r>
            <a:r>
              <a:rPr b="1" lang="en-US" sz="3000">
                <a:solidFill>
                  <a:schemeClr val="lt1"/>
                </a:solidFill>
              </a:rPr>
              <a:t>CSS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4" name="Google Shape;134;g21f6832cac2_0_2"/>
          <p:cNvSpPr/>
          <p:nvPr/>
        </p:nvSpPr>
        <p:spPr>
          <a:xfrm>
            <a:off x="5895575" y="3845088"/>
            <a:ext cx="5281800" cy="1090200"/>
          </a:xfrm>
          <a:prstGeom prst="rect">
            <a:avLst/>
          </a:prstGeom>
          <a:solidFill>
            <a:srgbClr val="1A1A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Inline CSS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5" name="Google Shape;135;g21f6832cac2_0_2"/>
          <p:cNvSpPr/>
          <p:nvPr/>
        </p:nvSpPr>
        <p:spPr>
          <a:xfrm>
            <a:off x="12282900" y="3643950"/>
            <a:ext cx="675600" cy="4369500"/>
          </a:xfrm>
          <a:prstGeom prst="upArrow">
            <a:avLst>
              <a:gd fmla="val 50000" name="adj1"/>
              <a:gd fmla="val 90146" name="adj2"/>
            </a:avLst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1f6832cac2_0_2"/>
          <p:cNvSpPr txBox="1"/>
          <p:nvPr/>
        </p:nvSpPr>
        <p:spPr>
          <a:xfrm>
            <a:off x="13603425" y="3347125"/>
            <a:ext cx="311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A1AE8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1" sz="4000">
              <a:solidFill>
                <a:srgbClr val="1A1A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1f6832cac2_0_2"/>
          <p:cNvSpPr txBox="1"/>
          <p:nvPr/>
        </p:nvSpPr>
        <p:spPr>
          <a:xfrm>
            <a:off x="13495975" y="7062800"/>
            <a:ext cx="311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A1AE8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1" sz="4000">
              <a:solidFill>
                <a:srgbClr val="1A1A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/>
        </p:nvSpPr>
        <p:spPr>
          <a:xfrm>
            <a:off x="1158974" y="3672413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Selectors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6970" y="56855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