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p:regular r:id="rId19"/>
      <p:bold r:id="rId20"/>
      <p:italic r:id="rId21"/>
      <p:boldItalic r:id="rId22"/>
    </p:embeddedFont>
    <p:embeddedFont>
      <p:font typeface="Montserrat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5" roundtripDataSignature="AMtx7mha7VKKV3IaWYnYi8etVZQgG9GK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ExtraBold-boldItalic.fntdata"/><Relationship Id="rId23" Type="http://schemas.openxmlformats.org/officeDocument/2006/relationships/font" Target="fonts/Montserrat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f707b6bc5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21f707b6bc5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f707b6bc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1f707b6bc5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f707b6bc5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21f707b6bc5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f707b6bc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1f707b6bc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f707b6bc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21f707b6bc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f707b6bc5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1f707b6bc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f707b6bc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1f707b6bc5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f707b6bc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1f707b6bc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f707b6bc5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21f707b6bc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f707b6bc5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21f707b6bc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7131746"/>
            <a:ext cx="6620059" cy="1023229"/>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459729" y="7325047"/>
            <a:ext cx="5941200" cy="717600"/>
          </a:xfrm>
          <a:prstGeom prst="rect">
            <a:avLst/>
          </a:prstGeom>
          <a:noFill/>
          <a:ln>
            <a:noFill/>
          </a:ln>
        </p:spPr>
        <p:txBody>
          <a:bodyPr anchorCtr="0" anchor="t" bIns="0" lIns="0" spcFirstLastPara="1" rIns="0" wrap="square" tIns="0">
            <a:spAutoFit/>
          </a:bodyPr>
          <a:lstStyle/>
          <a:p>
            <a:pPr indent="0" lvl="0" marL="0" marR="0" rtl="0" algn="l">
              <a:lnSpc>
                <a:spcPct val="107014"/>
              </a:lnSpc>
              <a:spcBef>
                <a:spcPts val="0"/>
              </a:spcBef>
              <a:spcAft>
                <a:spcPts val="0"/>
              </a:spcAft>
              <a:buClr>
                <a:srgbClr val="000000"/>
              </a:buClr>
              <a:buSzPts val="4662"/>
              <a:buFont typeface="Arial"/>
              <a:buNone/>
            </a:pPr>
            <a:r>
              <a:rPr b="0" i="0" lang="en-US" sz="4662" u="none" cap="none" strike="noStrike">
                <a:solidFill>
                  <a:srgbClr val="17161C"/>
                </a:solidFill>
                <a:latin typeface="Montserrat"/>
                <a:ea typeface="Montserrat"/>
                <a:cs typeface="Montserrat"/>
                <a:sym typeface="Montserrat"/>
              </a:rPr>
              <a:t>By: Dalia Ihab</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0" y="-867"/>
            <a:ext cx="18288002" cy="450526"/>
          </a:xfrm>
          <a:custGeom>
            <a:rect b="b" l="l" r="r" t="t"/>
            <a:pathLst>
              <a:path extrusionOk="0" h="191453" w="7771570">
                <a:moveTo>
                  <a:pt x="0" y="0"/>
                </a:moveTo>
                <a:lnTo>
                  <a:pt x="7771570" y="0"/>
                </a:lnTo>
                <a:lnTo>
                  <a:pt x="7771570" y="191453"/>
                </a:lnTo>
                <a:lnTo>
                  <a:pt x="0" y="191453"/>
                </a:lnTo>
                <a:close/>
              </a:path>
            </a:pathLst>
          </a:custGeom>
          <a:solidFill>
            <a:srgbClr val="1A1AE8"/>
          </a:solidFill>
          <a:ln>
            <a:noFill/>
          </a:ln>
        </p:spPr>
      </p:sp>
      <p:pic>
        <p:nvPicPr>
          <p:cNvPr id="87" name="Google Shape;87;p1"/>
          <p:cNvPicPr preferRelativeResize="0"/>
          <p:nvPr/>
        </p:nvPicPr>
        <p:blipFill rotWithShape="1">
          <a:blip r:embed="rId3">
            <a:alphaModFix/>
          </a:blip>
          <a:srcRect b="0" l="0" r="0" t="0"/>
          <a:stretch/>
        </p:blipFill>
        <p:spPr>
          <a:xfrm>
            <a:off x="8552025" y="551025"/>
            <a:ext cx="9735976" cy="9735976"/>
          </a:xfrm>
          <a:prstGeom prst="rect">
            <a:avLst/>
          </a:prstGeom>
          <a:noFill/>
          <a:ln>
            <a:noFill/>
          </a:ln>
        </p:spPr>
      </p:pic>
      <p:sp>
        <p:nvSpPr>
          <p:cNvPr id="88" name="Google Shape;88;p1"/>
          <p:cNvSpPr txBox="1"/>
          <p:nvPr/>
        </p:nvSpPr>
        <p:spPr>
          <a:xfrm>
            <a:off x="79749" y="4237325"/>
            <a:ext cx="14203800" cy="1523700"/>
          </a:xfrm>
          <a:prstGeom prst="rect">
            <a:avLst/>
          </a:prstGeom>
          <a:noFill/>
          <a:ln>
            <a:noFill/>
          </a:ln>
        </p:spPr>
        <p:txBody>
          <a:bodyPr anchorCtr="0" anchor="t" bIns="0" lIns="0" spcFirstLastPara="1" rIns="0" wrap="square" tIns="0">
            <a:spAutoFit/>
          </a:bodyPr>
          <a:lstStyle/>
          <a:p>
            <a:pPr indent="0" lvl="0" marL="0" marR="0" rtl="0" algn="l">
              <a:lnSpc>
                <a:spcPct val="98998"/>
              </a:lnSpc>
              <a:spcBef>
                <a:spcPts val="0"/>
              </a:spcBef>
              <a:spcAft>
                <a:spcPts val="0"/>
              </a:spcAft>
              <a:buClr>
                <a:srgbClr val="000000"/>
              </a:buClr>
              <a:buSzPts val="15072"/>
              <a:buFont typeface="Arial"/>
              <a:buNone/>
            </a:pPr>
            <a:r>
              <a:rPr b="1" lang="en-US" sz="10000">
                <a:solidFill>
                  <a:srgbClr val="17161C"/>
                </a:solidFill>
                <a:latin typeface="Montserrat ExtraBold"/>
                <a:ea typeface="Montserrat ExtraBold"/>
                <a:cs typeface="Montserrat ExtraBold"/>
                <a:sym typeface="Montserrat ExtraBold"/>
              </a:rPr>
              <a:t>CSS Selectors</a:t>
            </a:r>
            <a:endParaRPr b="0" i="0" sz="100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4">
            <a:alphaModFix/>
          </a:blip>
          <a:srcRect b="1639" l="0" r="0" t="0"/>
          <a:stretch/>
        </p:blipFill>
        <p:spPr>
          <a:xfrm>
            <a:off x="14941112" y="1180059"/>
            <a:ext cx="2839407" cy="25973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21f707b6bc5_0_89"/>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80" name="Google Shape;180;g21f707b6bc5_0_89"/>
          <p:cNvSpPr/>
          <p:nvPr/>
        </p:nvSpPr>
        <p:spPr>
          <a:xfrm>
            <a:off x="0" y="787625"/>
            <a:ext cx="86595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1" name="Google Shape;181;g21f707b6bc5_0_89"/>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82" name="Google Shape;182;g21f707b6bc5_0_89"/>
          <p:cNvSpPr txBox="1"/>
          <p:nvPr/>
        </p:nvSpPr>
        <p:spPr>
          <a:xfrm>
            <a:off x="231400" y="909725"/>
            <a:ext cx="82284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Child Selector </a:t>
            </a:r>
            <a:endParaRPr b="0" i="0" sz="1400" u="none" cap="none" strike="noStrike">
              <a:solidFill>
                <a:srgbClr val="000000"/>
              </a:solidFill>
              <a:latin typeface="Arial"/>
              <a:ea typeface="Arial"/>
              <a:cs typeface="Arial"/>
              <a:sym typeface="Arial"/>
            </a:endParaRPr>
          </a:p>
        </p:txBody>
      </p:sp>
      <p:sp>
        <p:nvSpPr>
          <p:cNvPr id="183" name="Google Shape;183;g21f707b6bc5_0_89"/>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84" name="Google Shape;184;g21f707b6bc5_0_89"/>
          <p:cNvSpPr txBox="1"/>
          <p:nvPr/>
        </p:nvSpPr>
        <p:spPr>
          <a:xfrm>
            <a:off x="494525" y="3256625"/>
            <a:ext cx="13784400" cy="2125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US" sz="3452">
                <a:solidFill>
                  <a:srgbClr val="17161C"/>
                </a:solidFill>
                <a:latin typeface="Montserrat"/>
                <a:ea typeface="Montserrat"/>
                <a:cs typeface="Montserrat"/>
                <a:sym typeface="Montserrat"/>
              </a:rPr>
              <a:t>The child selector selects all elements that are the children of a specified element.</a:t>
            </a:r>
            <a:endParaRPr sz="3452">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3452"/>
              <a:buFont typeface="Arial"/>
              <a:buNone/>
            </a:pPr>
            <a:r>
              <a:t/>
            </a:r>
            <a:endParaRPr sz="3452">
              <a:solidFill>
                <a:srgbClr val="17161C"/>
              </a:solidFill>
              <a:latin typeface="Montserrat"/>
              <a:ea typeface="Montserrat"/>
              <a:cs typeface="Montserrat"/>
              <a:sym typeface="Montserrat"/>
            </a:endParaRPr>
          </a:p>
        </p:txBody>
      </p:sp>
      <p:pic>
        <p:nvPicPr>
          <p:cNvPr id="185" name="Google Shape;185;g21f707b6bc5_0_89"/>
          <p:cNvPicPr preferRelativeResize="0"/>
          <p:nvPr/>
        </p:nvPicPr>
        <p:blipFill>
          <a:blip r:embed="rId5">
            <a:alphaModFix/>
          </a:blip>
          <a:stretch>
            <a:fillRect/>
          </a:stretch>
        </p:blipFill>
        <p:spPr>
          <a:xfrm>
            <a:off x="5411255" y="4505825"/>
            <a:ext cx="6727046" cy="43323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1f707b6bc5_0_102"/>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91" name="Google Shape;191;g21f707b6bc5_0_102"/>
          <p:cNvSpPr/>
          <p:nvPr/>
        </p:nvSpPr>
        <p:spPr>
          <a:xfrm>
            <a:off x="0" y="787625"/>
            <a:ext cx="122829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g21f707b6bc5_0_102"/>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93" name="Google Shape;193;g21f707b6bc5_0_102"/>
          <p:cNvSpPr txBox="1"/>
          <p:nvPr/>
        </p:nvSpPr>
        <p:spPr>
          <a:xfrm>
            <a:off x="353200" y="1046925"/>
            <a:ext cx="11115900" cy="9714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6310">
                <a:solidFill>
                  <a:srgbClr val="17161C"/>
                </a:solidFill>
                <a:latin typeface="Montserrat"/>
                <a:ea typeface="Montserrat"/>
                <a:cs typeface="Montserrat"/>
                <a:sym typeface="Montserrat"/>
              </a:rPr>
              <a:t>Priority based on CSS type</a:t>
            </a:r>
            <a:endParaRPr b="0" i="0" sz="100" u="none" cap="none" strike="noStrike">
              <a:solidFill>
                <a:srgbClr val="000000"/>
              </a:solidFill>
              <a:latin typeface="Arial"/>
              <a:ea typeface="Arial"/>
              <a:cs typeface="Arial"/>
              <a:sym typeface="Arial"/>
            </a:endParaRPr>
          </a:p>
        </p:txBody>
      </p:sp>
      <p:sp>
        <p:nvSpPr>
          <p:cNvPr id="194" name="Google Shape;194;g21f707b6bc5_0_102"/>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95" name="Google Shape;195;g21f707b6bc5_0_102"/>
          <p:cNvSpPr/>
          <p:nvPr/>
        </p:nvSpPr>
        <p:spPr>
          <a:xfrm>
            <a:off x="5895575" y="6856688"/>
            <a:ext cx="5281800" cy="1090200"/>
          </a:xfrm>
          <a:prstGeom prst="rect">
            <a:avLst/>
          </a:prstGeom>
          <a:solidFill>
            <a:srgbClr val="1A1A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rPr>
              <a:t>Element Selector</a:t>
            </a:r>
            <a:endParaRPr b="1" sz="3000">
              <a:solidFill>
                <a:schemeClr val="lt1"/>
              </a:solidFill>
            </a:endParaRPr>
          </a:p>
        </p:txBody>
      </p:sp>
      <p:sp>
        <p:nvSpPr>
          <p:cNvPr id="196" name="Google Shape;196;g21f707b6bc5_0_102"/>
          <p:cNvSpPr/>
          <p:nvPr/>
        </p:nvSpPr>
        <p:spPr>
          <a:xfrm>
            <a:off x="5895575" y="5350888"/>
            <a:ext cx="5281800" cy="1090200"/>
          </a:xfrm>
          <a:prstGeom prst="rect">
            <a:avLst/>
          </a:prstGeom>
          <a:solidFill>
            <a:srgbClr val="1A1A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rPr>
              <a:t>Class Selector</a:t>
            </a:r>
            <a:endParaRPr b="1" sz="3000">
              <a:solidFill>
                <a:schemeClr val="lt1"/>
              </a:solidFill>
            </a:endParaRPr>
          </a:p>
        </p:txBody>
      </p:sp>
      <p:sp>
        <p:nvSpPr>
          <p:cNvPr id="197" name="Google Shape;197;g21f707b6bc5_0_102"/>
          <p:cNvSpPr/>
          <p:nvPr/>
        </p:nvSpPr>
        <p:spPr>
          <a:xfrm>
            <a:off x="5895575" y="3845088"/>
            <a:ext cx="5281800" cy="1090200"/>
          </a:xfrm>
          <a:prstGeom prst="rect">
            <a:avLst/>
          </a:prstGeom>
          <a:solidFill>
            <a:srgbClr val="1A1A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rPr>
              <a:t>id Selector</a:t>
            </a:r>
            <a:endParaRPr b="1" sz="3000">
              <a:solidFill>
                <a:schemeClr val="lt1"/>
              </a:solidFill>
            </a:endParaRPr>
          </a:p>
        </p:txBody>
      </p:sp>
      <p:sp>
        <p:nvSpPr>
          <p:cNvPr id="198" name="Google Shape;198;g21f707b6bc5_0_102"/>
          <p:cNvSpPr/>
          <p:nvPr/>
        </p:nvSpPr>
        <p:spPr>
          <a:xfrm>
            <a:off x="12282900" y="3643950"/>
            <a:ext cx="675600" cy="4369500"/>
          </a:xfrm>
          <a:prstGeom prst="upArrow">
            <a:avLst>
              <a:gd fmla="val 50000" name="adj1"/>
              <a:gd fmla="val 90146" name="adj2"/>
            </a:avLst>
          </a:prstGeom>
          <a:solidFill>
            <a:srgbClr val="F7DF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1f707b6bc5_0_102"/>
          <p:cNvSpPr txBox="1"/>
          <p:nvPr/>
        </p:nvSpPr>
        <p:spPr>
          <a:xfrm>
            <a:off x="13603425" y="3347125"/>
            <a:ext cx="311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4000">
                <a:solidFill>
                  <a:srgbClr val="1A1AE8"/>
                </a:solidFill>
                <a:latin typeface="Calibri"/>
                <a:ea typeface="Calibri"/>
                <a:cs typeface="Calibri"/>
                <a:sym typeface="Calibri"/>
              </a:rPr>
              <a:t>High</a:t>
            </a:r>
            <a:endParaRPr b="1" sz="4000">
              <a:solidFill>
                <a:srgbClr val="1A1AE8"/>
              </a:solidFill>
              <a:latin typeface="Calibri"/>
              <a:ea typeface="Calibri"/>
              <a:cs typeface="Calibri"/>
              <a:sym typeface="Calibri"/>
            </a:endParaRPr>
          </a:p>
        </p:txBody>
      </p:sp>
      <p:sp>
        <p:nvSpPr>
          <p:cNvPr id="200" name="Google Shape;200;g21f707b6bc5_0_102"/>
          <p:cNvSpPr txBox="1"/>
          <p:nvPr/>
        </p:nvSpPr>
        <p:spPr>
          <a:xfrm>
            <a:off x="13495975" y="7062800"/>
            <a:ext cx="311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sz="4000">
                <a:solidFill>
                  <a:srgbClr val="1A1AE8"/>
                </a:solidFill>
                <a:latin typeface="Calibri"/>
                <a:ea typeface="Calibri"/>
                <a:cs typeface="Calibri"/>
                <a:sym typeface="Calibri"/>
              </a:rPr>
              <a:t>Low</a:t>
            </a:r>
            <a:endParaRPr b="1" sz="4000">
              <a:solidFill>
                <a:srgbClr val="1A1AE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21f707b6bc5_0_191"/>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206" name="Google Shape;206;g21f707b6bc5_0_191"/>
          <p:cNvSpPr/>
          <p:nvPr/>
        </p:nvSpPr>
        <p:spPr>
          <a:xfrm>
            <a:off x="0" y="787625"/>
            <a:ext cx="99339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g21f707b6bc5_0_191"/>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208" name="Google Shape;208;g21f707b6bc5_0_191"/>
          <p:cNvSpPr txBox="1"/>
          <p:nvPr/>
        </p:nvSpPr>
        <p:spPr>
          <a:xfrm>
            <a:off x="400300" y="848675"/>
            <a:ext cx="100248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CSS Comments</a:t>
            </a:r>
            <a:endParaRPr b="0" i="0" sz="1400" u="none" cap="none" strike="noStrike">
              <a:solidFill>
                <a:srgbClr val="000000"/>
              </a:solidFill>
              <a:latin typeface="Arial"/>
              <a:ea typeface="Arial"/>
              <a:cs typeface="Arial"/>
              <a:sym typeface="Arial"/>
            </a:endParaRPr>
          </a:p>
        </p:txBody>
      </p:sp>
      <p:sp>
        <p:nvSpPr>
          <p:cNvPr id="209" name="Google Shape;209;g21f707b6bc5_0_191"/>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210" name="Google Shape;210;g21f707b6bc5_0_191"/>
          <p:cNvPicPr preferRelativeResize="0"/>
          <p:nvPr/>
        </p:nvPicPr>
        <p:blipFill>
          <a:blip r:embed="rId5">
            <a:alphaModFix/>
          </a:blip>
          <a:stretch>
            <a:fillRect/>
          </a:stretch>
        </p:blipFill>
        <p:spPr>
          <a:xfrm>
            <a:off x="1787755" y="3799550"/>
            <a:ext cx="6727046" cy="4332364"/>
          </a:xfrm>
          <a:prstGeom prst="rect">
            <a:avLst/>
          </a:prstGeom>
          <a:noFill/>
          <a:ln>
            <a:noFill/>
          </a:ln>
        </p:spPr>
      </p:pic>
      <p:pic>
        <p:nvPicPr>
          <p:cNvPr id="211" name="Google Shape;211;g21f707b6bc5_0_191"/>
          <p:cNvPicPr preferRelativeResize="0"/>
          <p:nvPr/>
        </p:nvPicPr>
        <p:blipFill>
          <a:blip r:embed="rId6">
            <a:alphaModFix/>
          </a:blip>
          <a:stretch>
            <a:fillRect/>
          </a:stretch>
        </p:blipFill>
        <p:spPr>
          <a:xfrm>
            <a:off x="9763725" y="3806000"/>
            <a:ext cx="6727051" cy="448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0"/>
          <p:cNvSpPr/>
          <p:nvPr/>
        </p:nvSpPr>
        <p:spPr>
          <a:xfrm>
            <a:off x="-46075" y="1287329"/>
            <a:ext cx="2972700" cy="8952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p10"/>
          <p:cNvPicPr preferRelativeResize="0"/>
          <p:nvPr/>
        </p:nvPicPr>
        <p:blipFill rotWithShape="1">
          <a:blip r:embed="rId3">
            <a:alphaModFix/>
          </a:blip>
          <a:srcRect b="0" l="0" r="0" t="0"/>
          <a:stretch/>
        </p:blipFill>
        <p:spPr>
          <a:xfrm flipH="1" rot="10800000">
            <a:off x="13615355" y="-5368"/>
            <a:ext cx="4672645" cy="4485739"/>
          </a:xfrm>
          <a:prstGeom prst="rect">
            <a:avLst/>
          </a:prstGeom>
          <a:noFill/>
          <a:ln>
            <a:noFill/>
          </a:ln>
        </p:spPr>
      </p:pic>
      <p:sp>
        <p:nvSpPr>
          <p:cNvPr id="218" name="Google Shape;218;p10"/>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219" name="Google Shape;219;p10"/>
          <p:cNvPicPr preferRelativeResize="0"/>
          <p:nvPr/>
        </p:nvPicPr>
        <p:blipFill rotWithShape="1">
          <a:blip r:embed="rId4">
            <a:alphaModFix/>
          </a:blip>
          <a:srcRect b="1639" l="0" r="28400" t="0"/>
          <a:stretch/>
        </p:blipFill>
        <p:spPr>
          <a:xfrm>
            <a:off x="16078067" y="8000917"/>
            <a:ext cx="2209934" cy="2823460"/>
          </a:xfrm>
          <a:prstGeom prst="rect">
            <a:avLst/>
          </a:prstGeom>
          <a:noFill/>
          <a:ln>
            <a:noFill/>
          </a:ln>
        </p:spPr>
      </p:pic>
      <p:sp>
        <p:nvSpPr>
          <p:cNvPr id="220" name="Google Shape;220;p10"/>
          <p:cNvSpPr txBox="1"/>
          <p:nvPr/>
        </p:nvSpPr>
        <p:spPr>
          <a:xfrm>
            <a:off x="1158974" y="3672413"/>
            <a:ext cx="15438300" cy="10839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7041"/>
              <a:buFont typeface="Arial"/>
              <a:buNone/>
            </a:pPr>
            <a:r>
              <a:rPr b="1" lang="en-US" sz="7041">
                <a:solidFill>
                  <a:srgbClr val="17161C"/>
                </a:solidFill>
                <a:latin typeface="Montserrat"/>
                <a:ea typeface="Montserrat"/>
                <a:cs typeface="Montserrat"/>
                <a:sym typeface="Montserrat"/>
              </a:rPr>
              <a:t>Font Properties </a:t>
            </a:r>
            <a:endParaRPr b="0" i="0" sz="1400" u="none" cap="none" strike="noStrike">
              <a:solidFill>
                <a:srgbClr val="000000"/>
              </a:solidFill>
              <a:latin typeface="Arial"/>
              <a:ea typeface="Arial"/>
              <a:cs typeface="Arial"/>
              <a:sym typeface="Arial"/>
            </a:endParaRPr>
          </a:p>
        </p:txBody>
      </p:sp>
      <p:sp>
        <p:nvSpPr>
          <p:cNvPr id="221" name="Google Shape;221;p10"/>
          <p:cNvSpPr txBox="1"/>
          <p:nvPr/>
        </p:nvSpPr>
        <p:spPr>
          <a:xfrm>
            <a:off x="-3649484" y="1400885"/>
            <a:ext cx="9913500" cy="668100"/>
          </a:xfrm>
          <a:prstGeom prst="rect">
            <a:avLst/>
          </a:prstGeom>
          <a:noFill/>
          <a:ln>
            <a:noFill/>
          </a:ln>
        </p:spPr>
        <p:txBody>
          <a:bodyPr anchorCtr="0" anchor="t" bIns="0" lIns="0" spcFirstLastPara="1" rIns="0" wrap="square" tIns="0">
            <a:spAutoFit/>
          </a:bodyPr>
          <a:lstStyle/>
          <a:p>
            <a:pPr indent="0" lvl="0" marL="0" marR="0" rtl="0" algn="ctr">
              <a:lnSpc>
                <a:spcPct val="107001"/>
              </a:lnSpc>
              <a:spcBef>
                <a:spcPts val="0"/>
              </a:spcBef>
              <a:spcAft>
                <a:spcPts val="0"/>
              </a:spcAft>
              <a:buClr>
                <a:srgbClr val="000000"/>
              </a:buClr>
              <a:buSzPts val="4341"/>
              <a:buFont typeface="Arial"/>
              <a:buNone/>
            </a:pPr>
            <a:r>
              <a:rPr b="0" i="0" lang="en-US" sz="4341" u="none" cap="none" strike="noStrike">
                <a:solidFill>
                  <a:srgbClr val="17161C"/>
                </a:solidFill>
                <a:latin typeface="Montserrat"/>
                <a:ea typeface="Montserrat"/>
                <a:cs typeface="Montserrat"/>
                <a:sym typeface="Montserrat"/>
              </a:rPr>
              <a:t>Next</a:t>
            </a:r>
            <a:endParaRPr b="0" i="0" sz="100" u="none" cap="none" strike="noStrike">
              <a:solidFill>
                <a:srgbClr val="000000"/>
              </a:solidFill>
              <a:latin typeface="Arial"/>
              <a:ea typeface="Arial"/>
              <a:cs typeface="Arial"/>
              <a:sym typeface="Arial"/>
            </a:endParaRPr>
          </a:p>
        </p:txBody>
      </p:sp>
      <p:pic>
        <p:nvPicPr>
          <p:cNvPr id="222" name="Google Shape;222;p10"/>
          <p:cNvPicPr preferRelativeResize="0"/>
          <p:nvPr/>
        </p:nvPicPr>
        <p:blipFill rotWithShape="1">
          <a:blip r:embed="rId5">
            <a:alphaModFix/>
          </a:blip>
          <a:srcRect b="0" l="0" r="0" t="0"/>
          <a:stretch/>
        </p:blipFill>
        <p:spPr>
          <a:xfrm>
            <a:off x="14336970" y="5685519"/>
            <a:ext cx="1912750" cy="191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3"/>
          <p:cNvPicPr preferRelativeResize="0"/>
          <p:nvPr/>
        </p:nvPicPr>
        <p:blipFill rotWithShape="1">
          <a:blip r:embed="rId3">
            <a:alphaModFix amt="2000"/>
          </a:blip>
          <a:srcRect b="49030" l="0" r="0" t="23568"/>
          <a:stretch/>
        </p:blipFill>
        <p:spPr>
          <a:xfrm rot="5400000">
            <a:off x="-3610493" y="3194060"/>
            <a:ext cx="9946465" cy="2725481"/>
          </a:xfrm>
          <a:prstGeom prst="rect">
            <a:avLst/>
          </a:prstGeom>
          <a:noFill/>
          <a:ln>
            <a:noFill/>
          </a:ln>
        </p:spPr>
      </p:pic>
      <p:sp>
        <p:nvSpPr>
          <p:cNvPr id="95" name="Google Shape;95;p3"/>
          <p:cNvSpPr/>
          <p:nvPr/>
        </p:nvSpPr>
        <p:spPr>
          <a:xfrm>
            <a:off x="0" y="787633"/>
            <a:ext cx="10090300" cy="1431967"/>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6" name="Google Shape;96;p3"/>
          <p:cNvPicPr preferRelativeResize="0"/>
          <p:nvPr/>
        </p:nvPicPr>
        <p:blipFill rotWithShape="1">
          <a:blip r:embed="rId4">
            <a:alphaModFix/>
          </a:blip>
          <a:srcRect b="1639" l="57875" r="0" t="0"/>
          <a:stretch/>
        </p:blipFill>
        <p:spPr>
          <a:xfrm>
            <a:off x="0" y="206060"/>
            <a:ext cx="1193255" cy="2591200"/>
          </a:xfrm>
          <a:prstGeom prst="rect">
            <a:avLst/>
          </a:prstGeom>
          <a:noFill/>
          <a:ln>
            <a:noFill/>
          </a:ln>
        </p:spPr>
      </p:pic>
      <p:sp>
        <p:nvSpPr>
          <p:cNvPr id="97" name="Google Shape;97;p3"/>
          <p:cNvSpPr txBox="1"/>
          <p:nvPr/>
        </p:nvSpPr>
        <p:spPr>
          <a:xfrm>
            <a:off x="170100" y="846750"/>
            <a:ext cx="134037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Element Selector</a:t>
            </a:r>
            <a:endParaRPr b="0" i="0" sz="1400" u="none" cap="none" strike="noStrike">
              <a:solidFill>
                <a:srgbClr val="000000"/>
              </a:solidFill>
              <a:latin typeface="Arial"/>
              <a:ea typeface="Arial"/>
              <a:cs typeface="Arial"/>
              <a:sym typeface="Arial"/>
            </a:endParaRPr>
          </a:p>
        </p:txBody>
      </p:sp>
      <p:sp>
        <p:nvSpPr>
          <p:cNvPr id="98" name="Google Shape;98;p3"/>
          <p:cNvSpPr/>
          <p:nvPr/>
        </p:nvSpPr>
        <p:spPr>
          <a:xfrm>
            <a:off x="0" y="10019289"/>
            <a:ext cx="18288002" cy="267712"/>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99" name="Google Shape;99;p3"/>
          <p:cNvSpPr txBox="1"/>
          <p:nvPr/>
        </p:nvSpPr>
        <p:spPr>
          <a:xfrm>
            <a:off x="494525" y="3256625"/>
            <a:ext cx="12375600" cy="37194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452"/>
              <a:buFont typeface="Arial"/>
              <a:buNone/>
            </a:pPr>
            <a:r>
              <a:rPr lang="en-US" sz="3452">
                <a:solidFill>
                  <a:srgbClr val="17161C"/>
                </a:solidFill>
                <a:latin typeface="Montserrat"/>
                <a:ea typeface="Montserrat"/>
                <a:cs typeface="Montserrat"/>
                <a:sym typeface="Montserrat"/>
              </a:rPr>
              <a:t>The element selector in CSS is used to select HTML elements which are required to be styled. In a selector declaration, there is the name of the HTML element and the CSS properties which are to be applied to that element is written inside the brackets {}.</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21f707b6bc5_0_2"/>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05" name="Google Shape;105;g21f707b6bc5_0_2"/>
          <p:cNvSpPr/>
          <p:nvPr/>
        </p:nvSpPr>
        <p:spPr>
          <a:xfrm>
            <a:off x="0" y="787633"/>
            <a:ext cx="100902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g21f707b6bc5_0_2"/>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07" name="Google Shape;107;g21f707b6bc5_0_2"/>
          <p:cNvSpPr txBox="1"/>
          <p:nvPr/>
        </p:nvSpPr>
        <p:spPr>
          <a:xfrm>
            <a:off x="170100" y="846750"/>
            <a:ext cx="134037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Element Selector</a:t>
            </a:r>
            <a:endParaRPr b="0" i="0" sz="1400" u="none" cap="none" strike="noStrike">
              <a:solidFill>
                <a:srgbClr val="000000"/>
              </a:solidFill>
              <a:latin typeface="Arial"/>
              <a:ea typeface="Arial"/>
              <a:cs typeface="Arial"/>
              <a:sym typeface="Arial"/>
            </a:endParaRPr>
          </a:p>
        </p:txBody>
      </p:sp>
      <p:sp>
        <p:nvSpPr>
          <p:cNvPr id="108" name="Google Shape;108;g21f707b6bc5_0_2"/>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09" name="Google Shape;109;g21f707b6bc5_0_2"/>
          <p:cNvPicPr preferRelativeResize="0"/>
          <p:nvPr/>
        </p:nvPicPr>
        <p:blipFill>
          <a:blip r:embed="rId5">
            <a:alphaModFix/>
          </a:blip>
          <a:stretch>
            <a:fillRect/>
          </a:stretch>
        </p:blipFill>
        <p:spPr>
          <a:xfrm>
            <a:off x="1741730" y="3247083"/>
            <a:ext cx="7010400" cy="4514850"/>
          </a:xfrm>
          <a:prstGeom prst="rect">
            <a:avLst/>
          </a:prstGeom>
          <a:noFill/>
          <a:ln>
            <a:noFill/>
          </a:ln>
        </p:spPr>
      </p:pic>
      <p:pic>
        <p:nvPicPr>
          <p:cNvPr id="110" name="Google Shape;110;g21f707b6bc5_0_2"/>
          <p:cNvPicPr preferRelativeResize="0"/>
          <p:nvPr/>
        </p:nvPicPr>
        <p:blipFill>
          <a:blip r:embed="rId6">
            <a:alphaModFix/>
          </a:blip>
          <a:stretch>
            <a:fillRect/>
          </a:stretch>
        </p:blipFill>
        <p:spPr>
          <a:xfrm>
            <a:off x="9257655" y="3247083"/>
            <a:ext cx="7010400" cy="451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21f707b6bc5_0_13"/>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16" name="Google Shape;116;g21f707b6bc5_0_13"/>
          <p:cNvSpPr/>
          <p:nvPr/>
        </p:nvSpPr>
        <p:spPr>
          <a:xfrm>
            <a:off x="0" y="787625"/>
            <a:ext cx="75693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g21f707b6bc5_0_13"/>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18" name="Google Shape;118;g21f707b6bc5_0_13"/>
          <p:cNvSpPr txBox="1"/>
          <p:nvPr/>
        </p:nvSpPr>
        <p:spPr>
          <a:xfrm>
            <a:off x="369600" y="848675"/>
            <a:ext cx="71997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id</a:t>
            </a:r>
            <a:r>
              <a:rPr b="1" lang="en-US" sz="8510">
                <a:solidFill>
                  <a:srgbClr val="17161C"/>
                </a:solidFill>
                <a:latin typeface="Montserrat"/>
                <a:ea typeface="Montserrat"/>
                <a:cs typeface="Montserrat"/>
                <a:sym typeface="Montserrat"/>
              </a:rPr>
              <a:t> Selector</a:t>
            </a:r>
            <a:endParaRPr b="0" i="0" sz="1400" u="none" cap="none" strike="noStrike">
              <a:solidFill>
                <a:srgbClr val="000000"/>
              </a:solidFill>
              <a:latin typeface="Arial"/>
              <a:ea typeface="Arial"/>
              <a:cs typeface="Arial"/>
              <a:sym typeface="Arial"/>
            </a:endParaRPr>
          </a:p>
        </p:txBody>
      </p:sp>
      <p:sp>
        <p:nvSpPr>
          <p:cNvPr id="119" name="Google Shape;119;g21f707b6bc5_0_13"/>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20" name="Google Shape;120;g21f707b6bc5_0_13"/>
          <p:cNvSpPr txBox="1"/>
          <p:nvPr/>
        </p:nvSpPr>
        <p:spPr>
          <a:xfrm>
            <a:off x="494525" y="3256625"/>
            <a:ext cx="12375600" cy="2922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452"/>
              <a:buFont typeface="Arial"/>
              <a:buNone/>
            </a:pPr>
            <a:r>
              <a:rPr lang="en-US" sz="3452">
                <a:solidFill>
                  <a:srgbClr val="17161C"/>
                </a:solidFill>
                <a:latin typeface="Montserrat"/>
                <a:ea typeface="Montserrat"/>
                <a:cs typeface="Montserrat"/>
                <a:sym typeface="Montserrat"/>
              </a:rPr>
              <a:t>The “#” CSS id selector is used to set the style of the given id. The id attribute is the unique identifier in an HTML document. The id selector is used with a # character. </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g21f707b6bc5_0_33"/>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26" name="Google Shape;126;g21f707b6bc5_0_33"/>
          <p:cNvSpPr/>
          <p:nvPr/>
        </p:nvSpPr>
        <p:spPr>
          <a:xfrm>
            <a:off x="0" y="787625"/>
            <a:ext cx="75693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7" name="Google Shape;127;g21f707b6bc5_0_33"/>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28" name="Google Shape;128;g21f707b6bc5_0_33"/>
          <p:cNvSpPr txBox="1"/>
          <p:nvPr/>
        </p:nvSpPr>
        <p:spPr>
          <a:xfrm>
            <a:off x="369600" y="848675"/>
            <a:ext cx="71997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id Selector</a:t>
            </a:r>
            <a:endParaRPr b="0" i="0" sz="1400" u="none" cap="none" strike="noStrike">
              <a:solidFill>
                <a:srgbClr val="000000"/>
              </a:solidFill>
              <a:latin typeface="Arial"/>
              <a:ea typeface="Arial"/>
              <a:cs typeface="Arial"/>
              <a:sym typeface="Arial"/>
            </a:endParaRPr>
          </a:p>
        </p:txBody>
      </p:sp>
      <p:sp>
        <p:nvSpPr>
          <p:cNvPr id="129" name="Google Shape;129;g21f707b6bc5_0_33"/>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30" name="Google Shape;130;g21f707b6bc5_0_33"/>
          <p:cNvPicPr preferRelativeResize="0"/>
          <p:nvPr/>
        </p:nvPicPr>
        <p:blipFill>
          <a:blip r:embed="rId5">
            <a:alphaModFix/>
          </a:blip>
          <a:stretch>
            <a:fillRect/>
          </a:stretch>
        </p:blipFill>
        <p:spPr>
          <a:xfrm>
            <a:off x="1557455" y="3139625"/>
            <a:ext cx="7010400" cy="4514850"/>
          </a:xfrm>
          <a:prstGeom prst="rect">
            <a:avLst/>
          </a:prstGeom>
          <a:noFill/>
          <a:ln>
            <a:noFill/>
          </a:ln>
        </p:spPr>
      </p:pic>
      <p:pic>
        <p:nvPicPr>
          <p:cNvPr id="131" name="Google Shape;131;g21f707b6bc5_0_33"/>
          <p:cNvPicPr preferRelativeResize="0"/>
          <p:nvPr/>
        </p:nvPicPr>
        <p:blipFill>
          <a:blip r:embed="rId6">
            <a:alphaModFix/>
          </a:blip>
          <a:stretch>
            <a:fillRect/>
          </a:stretch>
        </p:blipFill>
        <p:spPr>
          <a:xfrm>
            <a:off x="9273005" y="3216400"/>
            <a:ext cx="7010400" cy="451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1f707b6bc5_0_44"/>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37" name="Google Shape;137;g21f707b6bc5_0_44"/>
          <p:cNvSpPr/>
          <p:nvPr/>
        </p:nvSpPr>
        <p:spPr>
          <a:xfrm>
            <a:off x="0" y="787625"/>
            <a:ext cx="98724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g21f707b6bc5_0_44"/>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39" name="Google Shape;139;g21f707b6bc5_0_44"/>
          <p:cNvSpPr txBox="1"/>
          <p:nvPr/>
        </p:nvSpPr>
        <p:spPr>
          <a:xfrm>
            <a:off x="277475" y="846750"/>
            <a:ext cx="107004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Class </a:t>
            </a:r>
            <a:r>
              <a:rPr b="1" lang="en-US" sz="8510">
                <a:solidFill>
                  <a:srgbClr val="17161C"/>
                </a:solidFill>
                <a:latin typeface="Montserrat"/>
                <a:ea typeface="Montserrat"/>
                <a:cs typeface="Montserrat"/>
                <a:sym typeface="Montserrat"/>
              </a:rPr>
              <a:t>Selector</a:t>
            </a:r>
            <a:endParaRPr b="0" i="0" sz="1400" u="none" cap="none" strike="noStrike">
              <a:solidFill>
                <a:srgbClr val="000000"/>
              </a:solidFill>
              <a:latin typeface="Arial"/>
              <a:ea typeface="Arial"/>
              <a:cs typeface="Arial"/>
              <a:sym typeface="Arial"/>
            </a:endParaRPr>
          </a:p>
        </p:txBody>
      </p:sp>
      <p:sp>
        <p:nvSpPr>
          <p:cNvPr id="140" name="Google Shape;140;g21f707b6bc5_0_44"/>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41" name="Google Shape;141;g21f707b6bc5_0_44"/>
          <p:cNvSpPr txBox="1"/>
          <p:nvPr/>
        </p:nvSpPr>
        <p:spPr>
          <a:xfrm>
            <a:off x="494525" y="3256625"/>
            <a:ext cx="13784400" cy="4516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3452"/>
              <a:buFont typeface="Arial"/>
              <a:buNone/>
            </a:pPr>
            <a:r>
              <a:rPr lang="en-US" sz="3452">
                <a:solidFill>
                  <a:srgbClr val="17161C"/>
                </a:solidFill>
                <a:latin typeface="Montserrat"/>
                <a:ea typeface="Montserrat"/>
                <a:cs typeface="Montserrat"/>
                <a:sym typeface="Montserrat"/>
              </a:rPr>
              <a:t>The .class selector is used to select all elements which belong to a particular class attribute. In order to select the elements with a particular class, use the period (.) character specifying the class name ie., it will match the HTML element based on the contents of their class attribute. The class name is mostly used to set the CSS property to a given class.</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21f707b6bc5_0_54"/>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47" name="Google Shape;147;g21f707b6bc5_0_54"/>
          <p:cNvSpPr/>
          <p:nvPr/>
        </p:nvSpPr>
        <p:spPr>
          <a:xfrm>
            <a:off x="0" y="787625"/>
            <a:ext cx="98724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g21f707b6bc5_0_54"/>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49" name="Google Shape;149;g21f707b6bc5_0_54"/>
          <p:cNvSpPr txBox="1"/>
          <p:nvPr/>
        </p:nvSpPr>
        <p:spPr>
          <a:xfrm>
            <a:off x="277475" y="846750"/>
            <a:ext cx="107004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Class Selector</a:t>
            </a:r>
            <a:endParaRPr b="0" i="0" sz="1400" u="none" cap="none" strike="noStrike">
              <a:solidFill>
                <a:srgbClr val="000000"/>
              </a:solidFill>
              <a:latin typeface="Arial"/>
              <a:ea typeface="Arial"/>
              <a:cs typeface="Arial"/>
              <a:sym typeface="Arial"/>
            </a:endParaRPr>
          </a:p>
        </p:txBody>
      </p:sp>
      <p:sp>
        <p:nvSpPr>
          <p:cNvPr id="150" name="Google Shape;150;g21f707b6bc5_0_54"/>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pic>
        <p:nvPicPr>
          <p:cNvPr id="151" name="Google Shape;151;g21f707b6bc5_0_54"/>
          <p:cNvPicPr preferRelativeResize="0"/>
          <p:nvPr/>
        </p:nvPicPr>
        <p:blipFill>
          <a:blip r:embed="rId5">
            <a:alphaModFix/>
          </a:blip>
          <a:stretch>
            <a:fillRect/>
          </a:stretch>
        </p:blipFill>
        <p:spPr>
          <a:xfrm>
            <a:off x="9418550" y="3429000"/>
            <a:ext cx="6823294" cy="4394350"/>
          </a:xfrm>
          <a:prstGeom prst="rect">
            <a:avLst/>
          </a:prstGeom>
          <a:noFill/>
          <a:ln>
            <a:noFill/>
          </a:ln>
        </p:spPr>
      </p:pic>
      <p:pic>
        <p:nvPicPr>
          <p:cNvPr id="152" name="Google Shape;152;g21f707b6bc5_0_54"/>
          <p:cNvPicPr preferRelativeResize="0"/>
          <p:nvPr/>
        </p:nvPicPr>
        <p:blipFill>
          <a:blip r:embed="rId6">
            <a:alphaModFix/>
          </a:blip>
          <a:stretch>
            <a:fillRect/>
          </a:stretch>
        </p:blipFill>
        <p:spPr>
          <a:xfrm>
            <a:off x="1511400" y="3429000"/>
            <a:ext cx="6823325" cy="4394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21f707b6bc5_0_65"/>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58" name="Google Shape;158;g21f707b6bc5_0_65"/>
          <p:cNvSpPr/>
          <p:nvPr/>
        </p:nvSpPr>
        <p:spPr>
          <a:xfrm>
            <a:off x="0" y="787625"/>
            <a:ext cx="120066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 name="Google Shape;159;g21f707b6bc5_0_65"/>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60" name="Google Shape;160;g21f707b6bc5_0_65"/>
          <p:cNvSpPr txBox="1"/>
          <p:nvPr/>
        </p:nvSpPr>
        <p:spPr>
          <a:xfrm>
            <a:off x="277475" y="909725"/>
            <a:ext cx="107004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Universal</a:t>
            </a:r>
            <a:r>
              <a:rPr b="1" lang="en-US" sz="8510">
                <a:solidFill>
                  <a:srgbClr val="17161C"/>
                </a:solidFill>
                <a:latin typeface="Montserrat"/>
                <a:ea typeface="Montserrat"/>
                <a:cs typeface="Montserrat"/>
                <a:sym typeface="Montserrat"/>
              </a:rPr>
              <a:t> Selector</a:t>
            </a:r>
            <a:endParaRPr b="0" i="0" sz="1400" u="none" cap="none" strike="noStrike">
              <a:solidFill>
                <a:srgbClr val="000000"/>
              </a:solidFill>
              <a:latin typeface="Arial"/>
              <a:ea typeface="Arial"/>
              <a:cs typeface="Arial"/>
              <a:sym typeface="Arial"/>
            </a:endParaRPr>
          </a:p>
        </p:txBody>
      </p:sp>
      <p:sp>
        <p:nvSpPr>
          <p:cNvPr id="161" name="Google Shape;161;g21f707b6bc5_0_65"/>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62" name="Google Shape;162;g21f707b6bc5_0_65"/>
          <p:cNvSpPr txBox="1"/>
          <p:nvPr/>
        </p:nvSpPr>
        <p:spPr>
          <a:xfrm>
            <a:off x="494525" y="3256625"/>
            <a:ext cx="13784400" cy="29223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US" sz="3452">
                <a:solidFill>
                  <a:srgbClr val="17161C"/>
                </a:solidFill>
                <a:latin typeface="Montserrat"/>
                <a:ea typeface="Montserrat"/>
                <a:cs typeface="Montserrat"/>
                <a:sym typeface="Montserrat"/>
              </a:rPr>
              <a:t>The universal selector (*) selects all HTML elements on the page.</a:t>
            </a:r>
            <a:endParaRPr sz="3452">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sz="3452">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3452"/>
              <a:buFont typeface="Arial"/>
              <a:buNone/>
            </a:pPr>
            <a:r>
              <a:t/>
            </a:r>
            <a:endParaRPr sz="3452">
              <a:solidFill>
                <a:srgbClr val="17161C"/>
              </a:solidFill>
              <a:latin typeface="Montserrat"/>
              <a:ea typeface="Montserrat"/>
              <a:cs typeface="Montserrat"/>
              <a:sym typeface="Montserrat"/>
            </a:endParaRPr>
          </a:p>
        </p:txBody>
      </p:sp>
      <p:pic>
        <p:nvPicPr>
          <p:cNvPr id="163" name="Google Shape;163;g21f707b6bc5_0_65"/>
          <p:cNvPicPr preferRelativeResize="0"/>
          <p:nvPr/>
        </p:nvPicPr>
        <p:blipFill>
          <a:blip r:embed="rId5">
            <a:alphaModFix/>
          </a:blip>
          <a:stretch>
            <a:fillRect/>
          </a:stretch>
        </p:blipFill>
        <p:spPr>
          <a:xfrm>
            <a:off x="4781723" y="4488875"/>
            <a:ext cx="7562674" cy="4870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g21f707b6bc5_0_76"/>
          <p:cNvPicPr preferRelativeResize="0"/>
          <p:nvPr/>
        </p:nvPicPr>
        <p:blipFill rotWithShape="1">
          <a:blip r:embed="rId3">
            <a:alphaModFix amt="2000"/>
          </a:blip>
          <a:srcRect b="49029" l="0" r="0" t="23568"/>
          <a:stretch/>
        </p:blipFill>
        <p:spPr>
          <a:xfrm rot="5400000">
            <a:off x="-3610493" y="3194061"/>
            <a:ext cx="9946465" cy="2725480"/>
          </a:xfrm>
          <a:prstGeom prst="rect">
            <a:avLst/>
          </a:prstGeom>
          <a:noFill/>
          <a:ln>
            <a:noFill/>
          </a:ln>
        </p:spPr>
      </p:pic>
      <p:sp>
        <p:nvSpPr>
          <p:cNvPr id="169" name="Google Shape;169;g21f707b6bc5_0_76"/>
          <p:cNvSpPr/>
          <p:nvPr/>
        </p:nvSpPr>
        <p:spPr>
          <a:xfrm>
            <a:off x="0" y="787625"/>
            <a:ext cx="12451800" cy="1431900"/>
          </a:xfrm>
          <a:prstGeom prst="rect">
            <a:avLst/>
          </a:prstGeom>
          <a:solidFill>
            <a:srgbClr val="F7DF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21f707b6bc5_0_76"/>
          <p:cNvPicPr preferRelativeResize="0"/>
          <p:nvPr/>
        </p:nvPicPr>
        <p:blipFill rotWithShape="1">
          <a:blip r:embed="rId4">
            <a:alphaModFix/>
          </a:blip>
          <a:srcRect b="1642" l="57875" r="0" t="0"/>
          <a:stretch/>
        </p:blipFill>
        <p:spPr>
          <a:xfrm>
            <a:off x="0" y="206060"/>
            <a:ext cx="1193255" cy="2591201"/>
          </a:xfrm>
          <a:prstGeom prst="rect">
            <a:avLst/>
          </a:prstGeom>
          <a:noFill/>
          <a:ln>
            <a:noFill/>
          </a:ln>
        </p:spPr>
      </p:pic>
      <p:sp>
        <p:nvSpPr>
          <p:cNvPr id="171" name="Google Shape;171;g21f707b6bc5_0_76"/>
          <p:cNvSpPr txBox="1"/>
          <p:nvPr/>
        </p:nvSpPr>
        <p:spPr>
          <a:xfrm>
            <a:off x="231400" y="909725"/>
            <a:ext cx="11805900" cy="1309800"/>
          </a:xfrm>
          <a:prstGeom prst="rect">
            <a:avLst/>
          </a:prstGeom>
          <a:noFill/>
          <a:ln>
            <a:noFill/>
          </a:ln>
        </p:spPr>
        <p:txBody>
          <a:bodyPr anchorCtr="0" anchor="t" bIns="0" lIns="0" spcFirstLastPara="1" rIns="0" wrap="square" tIns="0">
            <a:spAutoFit/>
          </a:bodyPr>
          <a:lstStyle/>
          <a:p>
            <a:pPr indent="0" lvl="0" marL="0" marR="0" rtl="0" algn="l">
              <a:lnSpc>
                <a:spcPct val="106991"/>
              </a:lnSpc>
              <a:spcBef>
                <a:spcPts val="0"/>
              </a:spcBef>
              <a:spcAft>
                <a:spcPts val="0"/>
              </a:spcAft>
              <a:buClr>
                <a:srgbClr val="000000"/>
              </a:buClr>
              <a:buSzPts val="8510"/>
              <a:buFont typeface="Arial"/>
              <a:buNone/>
            </a:pPr>
            <a:r>
              <a:rPr b="1" lang="en-US" sz="8510">
                <a:solidFill>
                  <a:srgbClr val="17161C"/>
                </a:solidFill>
                <a:latin typeface="Montserrat"/>
                <a:ea typeface="Montserrat"/>
                <a:cs typeface="Montserrat"/>
                <a:sym typeface="Montserrat"/>
              </a:rPr>
              <a:t>Descendant Selector</a:t>
            </a:r>
            <a:endParaRPr b="0" i="0" sz="1400" u="none" cap="none" strike="noStrike">
              <a:solidFill>
                <a:srgbClr val="000000"/>
              </a:solidFill>
              <a:latin typeface="Arial"/>
              <a:ea typeface="Arial"/>
              <a:cs typeface="Arial"/>
              <a:sym typeface="Arial"/>
            </a:endParaRPr>
          </a:p>
        </p:txBody>
      </p:sp>
      <p:sp>
        <p:nvSpPr>
          <p:cNvPr id="172" name="Google Shape;172;g21f707b6bc5_0_76"/>
          <p:cNvSpPr/>
          <p:nvPr/>
        </p:nvSpPr>
        <p:spPr>
          <a:xfrm>
            <a:off x="0" y="10019289"/>
            <a:ext cx="18282618" cy="267477"/>
          </a:xfrm>
          <a:custGeom>
            <a:rect b="b" l="l" r="r" t="t"/>
            <a:pathLst>
              <a:path extrusionOk="0" h="284550" w="7771570">
                <a:moveTo>
                  <a:pt x="0" y="0"/>
                </a:moveTo>
                <a:lnTo>
                  <a:pt x="7771570" y="0"/>
                </a:lnTo>
                <a:lnTo>
                  <a:pt x="7771570" y="284550"/>
                </a:lnTo>
                <a:lnTo>
                  <a:pt x="0" y="284550"/>
                </a:lnTo>
                <a:close/>
              </a:path>
            </a:pathLst>
          </a:custGeom>
          <a:solidFill>
            <a:srgbClr val="1A1AE8"/>
          </a:solidFill>
          <a:ln>
            <a:noFill/>
          </a:ln>
        </p:spPr>
      </p:sp>
      <p:sp>
        <p:nvSpPr>
          <p:cNvPr id="173" name="Google Shape;173;g21f707b6bc5_0_76"/>
          <p:cNvSpPr txBox="1"/>
          <p:nvPr/>
        </p:nvSpPr>
        <p:spPr>
          <a:xfrm>
            <a:off x="494525" y="3256625"/>
            <a:ext cx="13784400" cy="2125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US" sz="3452">
                <a:solidFill>
                  <a:srgbClr val="17161C"/>
                </a:solidFill>
                <a:latin typeface="Montserrat"/>
                <a:ea typeface="Montserrat"/>
                <a:cs typeface="Montserrat"/>
                <a:sym typeface="Montserrat"/>
              </a:rPr>
              <a:t>The descendant selector matches all elements that are descendants of a specified element.</a:t>
            </a:r>
            <a:endParaRPr sz="3452">
              <a:solidFill>
                <a:srgbClr val="17161C"/>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3452"/>
              <a:buFont typeface="Arial"/>
              <a:buNone/>
            </a:pPr>
            <a:r>
              <a:t/>
            </a:r>
            <a:endParaRPr sz="3452">
              <a:solidFill>
                <a:srgbClr val="17161C"/>
              </a:solidFill>
              <a:latin typeface="Montserrat"/>
              <a:ea typeface="Montserrat"/>
              <a:cs typeface="Montserrat"/>
              <a:sym typeface="Montserrat"/>
            </a:endParaRPr>
          </a:p>
        </p:txBody>
      </p:sp>
      <p:pic>
        <p:nvPicPr>
          <p:cNvPr id="174" name="Google Shape;174;g21f707b6bc5_0_76"/>
          <p:cNvPicPr preferRelativeResize="0"/>
          <p:nvPr/>
        </p:nvPicPr>
        <p:blipFill>
          <a:blip r:embed="rId5">
            <a:alphaModFix/>
          </a:blip>
          <a:stretch>
            <a:fillRect/>
          </a:stretch>
        </p:blipFill>
        <p:spPr>
          <a:xfrm>
            <a:off x="5308975" y="4858950"/>
            <a:ext cx="7252964" cy="467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