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84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C68C-EADF-D1C0-983B-9A1269CC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525A3-B6D1-8B78-BE64-A3DDE5ABC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AE3BD-C477-4F55-9335-AC0A95C1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AF56-1929-DD70-299B-8A3C0D79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AD29-7F8D-5E3C-9986-BC223F2C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503D-CBFB-BAD0-745B-D54BBCD1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5B541-C2E0-E220-AB66-51687A57F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755C-D7CD-B757-A593-3EA5D89A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B2265-966E-1842-BA51-4CC0A674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5B261-7E48-9F5B-2733-E0BCB690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6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6B32C-0D1A-BADC-A99E-2417CD1D6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BDCC8-49E3-A27D-F84C-8C701DA7A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7E959-466E-9F3E-1E5E-212DA161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7807-1490-B04D-E84A-6992F3C1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206D-8970-FC81-CDC7-5972166F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82AA-889D-B616-512F-8DC0E5F1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FCE8A-AF1C-E8E1-48CB-C46B6AB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08CEF-97CE-C2DB-1314-D73DB964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6B070-53A9-17BE-5303-BDCC7BA6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2B83-30FA-E9E3-87E9-F24136CD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6725-144B-2BDD-11D2-71799AB0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17DB-CE09-CCFB-75F6-DC3AF70AE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7667-02EC-4CCC-2166-FE5B73BE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41E5-1D1D-2082-437C-B0F4A930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88957-944D-6AF8-1842-895806E8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5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08F8-F592-6D77-44E6-973318B3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4E5A7-77CB-21B2-4E6E-7D9E2CB0D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6EB44-F97D-2748-6A15-A1DCD5A27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A0A3D-4330-1F2B-1A60-364E8EAB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976D-5585-F97C-3A5A-244DDD45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7D800-B74F-9084-C699-8714870E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2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2D3F-CFE9-E2A6-9A7C-40237C52E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6304-2481-A746-DB41-1AEACBE9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9DB3F-5FB1-CE06-A5C2-9523B2087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56451-95C4-1A2E-945F-03B85F1BB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4E350-D2DA-10AD-C0B5-0A9628146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372EA-6B95-D103-235B-3DCAC7B4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8AEA2-9CD0-9EE0-8B5D-9A7B7F1B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77543-A7D4-970D-D8B1-471E0B5B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2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38C0-0CF5-31CB-9187-4D674C20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F1D19-2571-815A-90F7-3936536C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3BC99-8B6B-54A0-CD75-80EEAD94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990FB-530D-C83E-6675-2F21D50E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24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B2257-AE4F-578B-3A9F-C8C0E0B1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E5844-78A5-9C87-0896-0DE996A6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3F65-4397-55A0-472E-07ED5461B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7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6B61-68C0-571B-4B88-1C35650A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0B90-4513-ED12-0ECB-527A1C7E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B979-2D2A-F4C0-229F-10C2A6190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91759-4B7B-3190-88B0-BB5AC200F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6F083-37B6-E9AC-40C0-905AC114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7FD1F-7913-2D4D-CDBE-358267F4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6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A317-484B-9F06-4F55-6D33D7B4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6FBC5E-1A8F-C9D9-D07A-DC3F4C059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0FB4C-3EBA-626E-777D-1CA30682C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28A84-7117-56D0-F4E1-2255E9F9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F775F-A39B-393C-F67F-F706138B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7CE94-1D2A-874A-1392-52B7E557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8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434E4-B9D7-D0BA-8665-AF4115E3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0C56-7AC8-8C4C-D475-A4DB47287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24949-27AB-DFF9-7240-A6FFDC0FE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F25CC-DB89-BB42-A267-8E71D12C3876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1C50-15E6-6A78-6CB9-9C4C662C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9E64-432E-7D13-4CD8-432CB19A7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47213-0307-8142-9761-7611987C7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C33B-D792-B6C7-C6A7-D68B9C142F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C8CC0-38E7-FAB9-819D-152D3B813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D233-978D-D94E-359E-BB1D3F11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- recap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E6EF6-888F-EA71-829D-1E001E047670}"/>
              </a:ext>
            </a:extLst>
          </p:cNvPr>
          <p:cNvSpPr/>
          <p:nvPr/>
        </p:nvSpPr>
        <p:spPr>
          <a:xfrm>
            <a:off x="5077968" y="2979308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F7162-0B19-5951-1E06-1FB34F1DF007}"/>
              </a:ext>
            </a:extLst>
          </p:cNvPr>
          <p:cNvSpPr/>
          <p:nvPr/>
        </p:nvSpPr>
        <p:spPr>
          <a:xfrm>
            <a:off x="5077968" y="3676512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Log.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3794C-38E9-B76C-6241-16BD37553DA7}"/>
              </a:ext>
            </a:extLst>
          </p:cNvPr>
          <p:cNvSpPr/>
          <p:nvPr/>
        </p:nvSpPr>
        <p:spPr>
          <a:xfrm>
            <a:off x="5077968" y="4378216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9F74E-2B51-4E16-9B8B-C2007BAC3AEC}"/>
              </a:ext>
            </a:extLst>
          </p:cNvPr>
          <p:cNvSpPr/>
          <p:nvPr/>
        </p:nvSpPr>
        <p:spPr>
          <a:xfrm>
            <a:off x="5081016" y="5070920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37E16-D8C3-ADC3-E59A-0D3DBBDF6368}"/>
              </a:ext>
            </a:extLst>
          </p:cNvPr>
          <p:cNvSpPr/>
          <p:nvPr/>
        </p:nvSpPr>
        <p:spPr>
          <a:xfrm>
            <a:off x="5077968" y="5779008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LightGBM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ABEE28-945F-DB7B-4E16-46FAEA39E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69386"/>
              </p:ext>
            </p:extLst>
          </p:nvPr>
        </p:nvGraphicFramePr>
        <p:xfrm>
          <a:off x="447040" y="1818694"/>
          <a:ext cx="507593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989">
                  <a:extLst>
                    <a:ext uri="{9D8B030D-6E8A-4147-A177-3AD203B41FA5}">
                      <a16:colId xmlns:a16="http://schemas.microsoft.com/office/drawing/2014/main" val="4213887000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702318524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3704439330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3118449055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1062581396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126936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1896"/>
                  </a:ext>
                </a:extLst>
              </a:tr>
            </a:tbl>
          </a:graphicData>
        </a:graphic>
      </p:graphicFrame>
      <p:sp>
        <p:nvSpPr>
          <p:cNvPr id="14" name="Bent Arrow 13">
            <a:extLst>
              <a:ext uri="{FF2B5EF4-FFF2-40B4-BE49-F238E27FC236}">
                <a16:creationId xmlns:a16="http://schemas.microsoft.com/office/drawing/2014/main" id="{68A0E519-7A60-55B0-A37A-9B9BBD990A83}"/>
              </a:ext>
            </a:extLst>
          </p:cNvPr>
          <p:cNvSpPr/>
          <p:nvPr/>
        </p:nvSpPr>
        <p:spPr>
          <a:xfrm flipV="1">
            <a:off x="2645664" y="2979308"/>
            <a:ext cx="1999488" cy="2091612"/>
          </a:xfrm>
          <a:prstGeom prst="bentArrow">
            <a:avLst>
              <a:gd name="adj1" fmla="val 1585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E20DD-67B0-93FD-9E66-45E7CC8396E3}"/>
              </a:ext>
            </a:extLst>
          </p:cNvPr>
          <p:cNvCxnSpPr>
            <a:stCxn id="8" idx="3"/>
          </p:cNvCxnSpPr>
          <p:nvPr/>
        </p:nvCxnSpPr>
        <p:spPr>
          <a:xfrm>
            <a:off x="7107936" y="3235340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65FF07-7059-9A05-157F-64D60B25DA09}"/>
              </a:ext>
            </a:extLst>
          </p:cNvPr>
          <p:cNvCxnSpPr/>
          <p:nvPr/>
        </p:nvCxnSpPr>
        <p:spPr>
          <a:xfrm>
            <a:off x="7107936" y="3937004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A0A722-BB57-1A1A-A987-CC977886978D}"/>
              </a:ext>
            </a:extLst>
          </p:cNvPr>
          <p:cNvCxnSpPr/>
          <p:nvPr/>
        </p:nvCxnSpPr>
        <p:spPr>
          <a:xfrm>
            <a:off x="7083552" y="4634248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1CD3C6-A75F-4CB5-3506-F8140590BB02}"/>
              </a:ext>
            </a:extLst>
          </p:cNvPr>
          <p:cNvCxnSpPr/>
          <p:nvPr/>
        </p:nvCxnSpPr>
        <p:spPr>
          <a:xfrm>
            <a:off x="7077456" y="5331412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28778C-F991-EBBB-F2BA-81D33768AB92}"/>
              </a:ext>
            </a:extLst>
          </p:cNvPr>
          <p:cNvCxnSpPr/>
          <p:nvPr/>
        </p:nvCxnSpPr>
        <p:spPr>
          <a:xfrm>
            <a:off x="7107936" y="6035040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C898B4-CE73-CFC8-B428-5F2F32DEF4F7}"/>
              </a:ext>
            </a:extLst>
          </p:cNvPr>
          <p:cNvSpPr txBox="1"/>
          <p:nvPr/>
        </p:nvSpPr>
        <p:spPr>
          <a:xfrm>
            <a:off x="7827264" y="2983734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275E2-EDA5-73D8-4529-D5A38786E835}"/>
              </a:ext>
            </a:extLst>
          </p:cNvPr>
          <p:cNvSpPr txBox="1"/>
          <p:nvPr/>
        </p:nvSpPr>
        <p:spPr>
          <a:xfrm>
            <a:off x="7833360" y="5070846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609A1-85A7-2121-1145-3919196FD76E}"/>
              </a:ext>
            </a:extLst>
          </p:cNvPr>
          <p:cNvSpPr txBox="1"/>
          <p:nvPr/>
        </p:nvSpPr>
        <p:spPr>
          <a:xfrm>
            <a:off x="7833360" y="5778934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574FF5-19D6-39D7-8B33-2FC1D33A1204}"/>
              </a:ext>
            </a:extLst>
          </p:cNvPr>
          <p:cNvSpPr txBox="1"/>
          <p:nvPr/>
        </p:nvSpPr>
        <p:spPr>
          <a:xfrm>
            <a:off x="7827264" y="3676438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42538-215B-B222-D946-D8E3E1B6FEA1}"/>
              </a:ext>
            </a:extLst>
          </p:cNvPr>
          <p:cNvSpPr txBox="1"/>
          <p:nvPr/>
        </p:nvSpPr>
        <p:spPr>
          <a:xfrm>
            <a:off x="7833360" y="4378142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pic>
        <p:nvPicPr>
          <p:cNvPr id="28" name="Graphic 27" descr="Judge">
            <a:extLst>
              <a:ext uri="{FF2B5EF4-FFF2-40B4-BE49-F238E27FC236}">
                <a16:creationId xmlns:a16="http://schemas.microsoft.com/office/drawing/2014/main" id="{C220789F-79DD-7269-66F5-714D137B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04376" y="3424506"/>
            <a:ext cx="2029968" cy="2029968"/>
          </a:xfrm>
          <a:prstGeom prst="rect">
            <a:avLst/>
          </a:prstGeom>
        </p:spPr>
      </p:pic>
      <p:sp>
        <p:nvSpPr>
          <p:cNvPr id="29" name="Oval Callout 28">
            <a:extLst>
              <a:ext uri="{FF2B5EF4-FFF2-40B4-BE49-F238E27FC236}">
                <a16:creationId xmlns:a16="http://schemas.microsoft.com/office/drawing/2014/main" id="{389F264E-1A25-E833-16F2-C0F6BA2C2144}"/>
              </a:ext>
            </a:extLst>
          </p:cNvPr>
          <p:cNvSpPr/>
          <p:nvPr/>
        </p:nvSpPr>
        <p:spPr>
          <a:xfrm>
            <a:off x="10119360" y="2560374"/>
            <a:ext cx="1610678" cy="864132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1!</a:t>
            </a:r>
          </a:p>
        </p:txBody>
      </p:sp>
    </p:spTree>
    <p:extLst>
      <p:ext uri="{BB962C8B-B14F-4D97-AF65-F5344CB8AC3E}">
        <p14:creationId xmlns:p14="http://schemas.microsoft.com/office/powerpoint/2010/main" val="1165281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D233-978D-D94E-359E-BB1D3F11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AE6EF6-888F-EA71-829D-1E001E047670}"/>
              </a:ext>
            </a:extLst>
          </p:cNvPr>
          <p:cNvSpPr/>
          <p:nvPr/>
        </p:nvSpPr>
        <p:spPr>
          <a:xfrm>
            <a:off x="2220468" y="2979308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F7162-0B19-5951-1E06-1FB34F1DF007}"/>
              </a:ext>
            </a:extLst>
          </p:cNvPr>
          <p:cNvSpPr/>
          <p:nvPr/>
        </p:nvSpPr>
        <p:spPr>
          <a:xfrm>
            <a:off x="2220468" y="3676512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Log. Regression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C3794C-38E9-B76C-6241-16BD37553DA7}"/>
              </a:ext>
            </a:extLst>
          </p:cNvPr>
          <p:cNvSpPr/>
          <p:nvPr/>
        </p:nvSpPr>
        <p:spPr>
          <a:xfrm>
            <a:off x="2220468" y="4378216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E9F74E-2B51-4E16-9B8B-C2007BAC3AEC}"/>
              </a:ext>
            </a:extLst>
          </p:cNvPr>
          <p:cNvSpPr/>
          <p:nvPr/>
        </p:nvSpPr>
        <p:spPr>
          <a:xfrm>
            <a:off x="2223516" y="5070920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37E16-D8C3-ADC3-E59A-0D3DBBDF6368}"/>
              </a:ext>
            </a:extLst>
          </p:cNvPr>
          <p:cNvSpPr/>
          <p:nvPr/>
        </p:nvSpPr>
        <p:spPr>
          <a:xfrm>
            <a:off x="2220468" y="5779008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LightGBM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6ABEE28-945F-DB7B-4E16-46FAEA39E29F}"/>
              </a:ext>
            </a:extLst>
          </p:cNvPr>
          <p:cNvGraphicFramePr>
            <a:graphicFrameLocks noGrp="1"/>
          </p:cNvGraphicFramePr>
          <p:nvPr/>
        </p:nvGraphicFramePr>
        <p:xfrm>
          <a:off x="447040" y="1818694"/>
          <a:ext cx="507593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989">
                  <a:extLst>
                    <a:ext uri="{9D8B030D-6E8A-4147-A177-3AD203B41FA5}">
                      <a16:colId xmlns:a16="http://schemas.microsoft.com/office/drawing/2014/main" val="4213887000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702318524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3704439330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3118449055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1062581396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126936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1896"/>
                  </a:ext>
                </a:extLst>
              </a:tr>
            </a:tbl>
          </a:graphicData>
        </a:graphic>
      </p:graphicFrame>
      <p:sp>
        <p:nvSpPr>
          <p:cNvPr id="14" name="Bent Arrow 13">
            <a:extLst>
              <a:ext uri="{FF2B5EF4-FFF2-40B4-BE49-F238E27FC236}">
                <a16:creationId xmlns:a16="http://schemas.microsoft.com/office/drawing/2014/main" id="{68A0E519-7A60-55B0-A37A-9B9BBD990A83}"/>
              </a:ext>
            </a:extLst>
          </p:cNvPr>
          <p:cNvSpPr/>
          <p:nvPr/>
        </p:nvSpPr>
        <p:spPr>
          <a:xfrm flipV="1">
            <a:off x="559689" y="2979308"/>
            <a:ext cx="1197674" cy="1860499"/>
          </a:xfrm>
          <a:prstGeom prst="bentArrow">
            <a:avLst>
              <a:gd name="adj1" fmla="val 15854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2E20DD-67B0-93FD-9E66-45E7CC8396E3}"/>
              </a:ext>
            </a:extLst>
          </p:cNvPr>
          <p:cNvCxnSpPr>
            <a:stCxn id="8" idx="3"/>
          </p:cNvCxnSpPr>
          <p:nvPr/>
        </p:nvCxnSpPr>
        <p:spPr>
          <a:xfrm>
            <a:off x="4250436" y="3235340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65FF07-7059-9A05-157F-64D60B25DA09}"/>
              </a:ext>
            </a:extLst>
          </p:cNvPr>
          <p:cNvCxnSpPr/>
          <p:nvPr/>
        </p:nvCxnSpPr>
        <p:spPr>
          <a:xfrm>
            <a:off x="4250436" y="3937004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A0A722-BB57-1A1A-A987-CC977886978D}"/>
              </a:ext>
            </a:extLst>
          </p:cNvPr>
          <p:cNvCxnSpPr/>
          <p:nvPr/>
        </p:nvCxnSpPr>
        <p:spPr>
          <a:xfrm>
            <a:off x="4226052" y="4634248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1CD3C6-A75F-4CB5-3506-F8140590BB02}"/>
              </a:ext>
            </a:extLst>
          </p:cNvPr>
          <p:cNvCxnSpPr/>
          <p:nvPr/>
        </p:nvCxnSpPr>
        <p:spPr>
          <a:xfrm>
            <a:off x="4219956" y="5331412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28778C-F991-EBBB-F2BA-81D33768AB92}"/>
              </a:ext>
            </a:extLst>
          </p:cNvPr>
          <p:cNvCxnSpPr/>
          <p:nvPr/>
        </p:nvCxnSpPr>
        <p:spPr>
          <a:xfrm>
            <a:off x="4250436" y="6035040"/>
            <a:ext cx="5730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9C898B4-CE73-CFC8-B428-5F2F32DEF4F7}"/>
              </a:ext>
            </a:extLst>
          </p:cNvPr>
          <p:cNvSpPr txBox="1"/>
          <p:nvPr/>
        </p:nvSpPr>
        <p:spPr>
          <a:xfrm>
            <a:off x="4969764" y="2983734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275E2-EDA5-73D8-4529-D5A38786E835}"/>
              </a:ext>
            </a:extLst>
          </p:cNvPr>
          <p:cNvSpPr txBox="1"/>
          <p:nvPr/>
        </p:nvSpPr>
        <p:spPr>
          <a:xfrm>
            <a:off x="4975860" y="5070846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609A1-85A7-2121-1145-3919196FD76E}"/>
              </a:ext>
            </a:extLst>
          </p:cNvPr>
          <p:cNvSpPr txBox="1"/>
          <p:nvPr/>
        </p:nvSpPr>
        <p:spPr>
          <a:xfrm>
            <a:off x="4975860" y="5778934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574FF5-19D6-39D7-8B33-2FC1D33A1204}"/>
              </a:ext>
            </a:extLst>
          </p:cNvPr>
          <p:cNvSpPr txBox="1"/>
          <p:nvPr/>
        </p:nvSpPr>
        <p:spPr>
          <a:xfrm>
            <a:off x="4969764" y="3676438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542538-215B-B222-D946-D8E3E1B6FEA1}"/>
              </a:ext>
            </a:extLst>
          </p:cNvPr>
          <p:cNvSpPr txBox="1"/>
          <p:nvPr/>
        </p:nvSpPr>
        <p:spPr>
          <a:xfrm>
            <a:off x="4975860" y="4378142"/>
            <a:ext cx="414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BABBCB-264C-58C5-FF63-6F46312A2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053840"/>
              </p:ext>
            </p:extLst>
          </p:nvPr>
        </p:nvGraphicFramePr>
        <p:xfrm>
          <a:off x="6096000" y="1816922"/>
          <a:ext cx="507593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5989">
                  <a:extLst>
                    <a:ext uri="{9D8B030D-6E8A-4147-A177-3AD203B41FA5}">
                      <a16:colId xmlns:a16="http://schemas.microsoft.com/office/drawing/2014/main" val="4213887000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702318524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3704439330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3118449055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1062581396"/>
                    </a:ext>
                  </a:extLst>
                </a:gridCol>
                <a:gridCol w="845989">
                  <a:extLst>
                    <a:ext uri="{9D8B030D-6E8A-4147-A177-3AD203B41FA5}">
                      <a16:colId xmlns:a16="http://schemas.microsoft.com/office/drawing/2014/main" val="12693605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4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189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594F48F-B0D4-DFFC-5A92-4E5D2BF9C5BD}"/>
              </a:ext>
            </a:extLst>
          </p:cNvPr>
          <p:cNvSpPr/>
          <p:nvPr/>
        </p:nvSpPr>
        <p:spPr>
          <a:xfrm>
            <a:off x="7618983" y="3787335"/>
            <a:ext cx="2029968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Meta classifier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0E9C8B0-A8C3-22F3-F8E9-22CB8B35590A}"/>
              </a:ext>
            </a:extLst>
          </p:cNvPr>
          <p:cNvSpPr/>
          <p:nvPr/>
        </p:nvSpPr>
        <p:spPr>
          <a:xfrm>
            <a:off x="8458199" y="2728913"/>
            <a:ext cx="385763" cy="94752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9CC78B-E729-3E36-ED10-CD57FA21C87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633967" y="4299399"/>
            <a:ext cx="0" cy="7714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00D4C98-3124-DCAE-0F47-1ADFBEF962C0}"/>
              </a:ext>
            </a:extLst>
          </p:cNvPr>
          <p:cNvSpPr txBox="1"/>
          <p:nvPr/>
        </p:nvSpPr>
        <p:spPr>
          <a:xfrm>
            <a:off x="8481001" y="51321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599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0 L 0.11094 -0.122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7" y="-615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17773 -0.2238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-1120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25104 -0.3282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52" y="-1641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33333E-6 L 0.31901 -0.427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51" y="-2136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0.00208 L 0.38659 -0.5303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2" y="-2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5" grpId="0" animBg="1"/>
      <p:bldP spid="6" grpId="0" animBg="1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98DB-B87A-C13E-E194-CA9FBFF8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 estimators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264487-65CD-8C4E-E74B-B2FC7A1FB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2718" y="1971675"/>
            <a:ext cx="4606564" cy="3681228"/>
          </a:xfrm>
        </p:spPr>
      </p:pic>
    </p:spTree>
    <p:extLst>
      <p:ext uri="{BB962C8B-B14F-4D97-AF65-F5344CB8AC3E}">
        <p14:creationId xmlns:p14="http://schemas.microsoft.com/office/powerpoint/2010/main" val="409926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7E23-8CF8-FA3E-75B8-4088D06C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iClicker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162A-5986-444D-3815-A0D3B9E30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all true statements: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Averaging works best when the base models are highly correlated and make similar predictions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In stacking, base models are trained independently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Stacking always improves performance compared to the best individual model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In stacking, individual models are trained using all samples, but the meta-model is trained on out-of-fold predictions to avoid data leakage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0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137</Words>
  <Application>Microsoft Macintosh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Stacking</vt:lpstr>
      <vt:lpstr>Averaging - recap</vt:lpstr>
      <vt:lpstr>Stacking</vt:lpstr>
      <vt:lpstr>Confidence in estimators</vt:lpstr>
      <vt:lpstr>iClicker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Stacking</dc:title>
  <dc:creator>Toti, Giulia</dc:creator>
  <cp:lastModifiedBy>Toti, Giulia</cp:lastModifiedBy>
  <cp:revision>2</cp:revision>
  <dcterms:created xsi:type="dcterms:W3CDTF">2025-02-24T19:50:39Z</dcterms:created>
  <dcterms:modified xsi:type="dcterms:W3CDTF">2025-02-27T21:41:22Z</dcterms:modified>
</cp:coreProperties>
</file>