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73" r:id="rId7"/>
    <p:sldId id="265" r:id="rId8"/>
    <p:sldId id="271" r:id="rId9"/>
    <p:sldId id="270" r:id="rId10"/>
    <p:sldId id="266" r:id="rId11"/>
    <p:sldId id="267" r:id="rId12"/>
    <p:sldId id="268" r:id="rId13"/>
    <p:sldId id="274" r:id="rId14"/>
    <p:sldId id="272" r:id="rId15"/>
    <p:sldId id="278" r:id="rId16"/>
    <p:sldId id="269" r:id="rId17"/>
    <p:sldId id="276" r:id="rId18"/>
    <p:sldId id="264" r:id="rId19"/>
    <p:sldId id="275" r:id="rId20"/>
    <p:sldId id="262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97"/>
    <p:restoredTop sz="95884"/>
  </p:normalViewPr>
  <p:slideViewPr>
    <p:cSldViewPr snapToGrid="0">
      <p:cViewPr varScale="1">
        <p:scale>
          <a:sx n="111" d="100"/>
          <a:sy n="111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22:22:57.5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6316 24575,'53'-32'0,"0"1"0,-18 11 0,20-12 0,-7 1 0,-35 19 0,-4 6 0,4-7 0,-5 4 0,5-4 0,2 3 0,-1-3 0,4-1 0,-8 7 0,9-6 0,-9 8 0,9-5 0,-9 1 0,4 3 0,-5-2 0,-1 7 0,1-6 0,-1 6 0,-3-7 0,3 7 0,-7-7 0,6 7 0,-2-7 0,4 4 0,-1-1 0,-3-3 0,3 3 0,-3-4 0,3 4 0,1-2 0,0 2 0,5-5 0,-4-4 0,9 3 0,-3-4 0,4 5 0,0 0 0,0-5 0,0 4 0,-5-3 0,-1 8 0,-5-2 0,0 3 0,-1-3 0,1 3 0,-4-3 0,3 7 0,-7-7 0,7 7 0,-8-7 0,4 4 0,0-1 0,1-3 0,4 3 0,0-4 0,0-5 0,0-1 0,1-5 0,5 0 0,1-1 0,12-7 0,-6 6 0,7-13 0,-8 13 0,8-12 0,-12 17 0,10-10 0,-17 16 0,4-2 0,-5 4 0,-1 0 0,1 4 0,0-3 0,0 3 0,0-9 0,0 4 0,1-9 0,-2 9 0,2-9 0,0 4 0,-1 0 0,-3 1 0,1 5 0,-6 0 0,3 1 0,-4-1 0,0 0 0,4 4 0,-3-2 0,3 2 0,-4-4 0,4 0 0,1 0 0,0 0 0,2 0 0,-2 1 0,4-6 0,1-2 0,4 1 0,-3 1 0,14-2 0,-14 6 0,21-7 0,-21 8 0,15-1 0,-11 0 0,5 0 0,-5 4 0,4-3 0,-9 8 0,8-8 0,-8 8 0,9-4 0,-9 1 0,9 3 0,-9-6 0,9 1 0,-4 1 0,5-4 0,0 3 0,7-4 0,-6-1 0,12 0 0,-12 1 0,12-2 0,-11-3 0,4 4 0,-6-4 0,0 5 0,0 0 0,0-1 0,1 1 0,-1-4 0,0 2 0,0-7 0,-5 3 0,4 1 0,-7-4 0,2 3 0,-4 1 0,-1 1 0,0 5 0,-1 0 0,-3 0 0,3 0 0,-4 1 0,1-1 0,3 0 0,-3 5 0,4-9 0,5 6 0,8-8 0,-1 0 0,19-4 0,-3 2 0,9-13 0,11 7 0,-9-8 0,11 4 0,-6-6 0,1-2 0,2-7 0,-7 1 0,-3 1 0,-8 2 0,-8 8 0,0-5 0,-10 18 0,-3-8 0,-3 14 0,-5-3 0,0 9 0,-1-3 0,1 8 0,0-4 0,0 4 0,-1 0 0,1 0 0,-1 0 0,1 0 0,0 0 0,-1 0 0,1 0 0,0 0 0,4 0 0,3-5 0,4-1 0,0-4 0,6 0 0,-4-1 0,10 0 0,-4-5 0,7 3 0,-1-9 0,0 5 0,1-1 0,-1-4 0,0 4 0,0-5 0,1 0 0,-7 2 0,-2 4 0,-6-2 0,0 7 0,-5-2 0,-1 5 0,-5 0 0,0 0 0,-5 0 0,4 1 0,-7 0 0,6-5 0,-1-2 0,4-10 0,0 3 0,6-11 0,1 5 0,6-6 0,0-1 0,6-1 0,-5 8 0,5-7 0,-2 17 0,-4-7 0,-2 14 0,-2-4 0,-4 5 0,5 0 0,-5 1 0,4 3 0,-4-2 0,5 2 0,0-4 0,0 0 0,6-1 0,-4 1 0,11-7 0,-5 5 0,0-4 0,4 5 0,-10 1 0,4-1 0,-6 1 0,-5 4 0,4-3 0,-4 8 0,5-8 0,0 3 0,0 0 0,7-3 0,-6 3 0,6 0 0,-12 1 0,4 1 0,-4 3 0,0-8 0,-2 8 0,-4-3 0,0 0 0,-1 3 0,1-3 0,-4 0 0,3 4 0,-3-8 0,3 3 0,1-4 0,0 4 0,0-3 0,-1 3 0,-3-4 0,3 4 0,-3-3 0,3 3 0,1-3 0,0-1 0,0 0 0,-1 0 0,6-5 0,1 3 0,5-3 0,0-1 0,0 4 0,1-4 0,-1 0 0,0 4 0,0-3 0,6 3 0,-4 1 0,10-7 0,-10 6 0,4-5 0,-6 6 0,1-1 0,-1 1 0,-5 5 0,-2-4 0,-4 8 0,0-3 0,0 0 0,-1 3 0,1-7 0,5 7 0,5-11 0,2 10 0,3-11 0,-4 7 0,-5 1 0,-1-4 0,-1 8 0,-3-7 0,4 8 0,-5-8 0,0 7 0,-1-3 0,1 0 0,0 3 0,0-3 0,-1 0 0,1 3 0,0-7 0,-1 8 0,1-8 0,-1 3 0,1-4 0,0 0 0,4 0 0,9-6 0,-1 3 0,6-8 0,-1 3 0,-4 1 0,10-6 0,-10 11 0,4-5 0,-6 1 0,-4 5 0,-3-4 0,-4 5 0,0 0 0,-1 4 0,1-3 0,0 3 0,0-3 0,-1-1 0,1 0 0,0 0 0,5-5 0,-4 4 0,8-9 0,-8 9 0,9-5 0,-8 1 0,8-2 0,-9 1 0,9-4 0,-8 4 0,8-1 0,-8-3 0,8 8 0,-8-3 0,7 4 0,-8 1 0,9-1 0,-9 1 0,15-2 0,-8 2 0,15-3 0,3 1 0,2-1 0,4-5 0,-7 5 0,0-5 0,-6 6 0,-1 0 0,-7 6 0,-5-4 0,-1 4 0,-6 0 0,1-2 0,0 6 0,0-3 0,-1 0 0,4-7 0,29-38 0,0 10 0,26-33-6784,0 4 6784,-8 14 0,0-10-58,-13 24 58,-16 10 0,6-7 0,-13 15 0,5-6 0,-13 13 6755,-1-4-6755,0 8 87,-4 1-87,4 2 0,-9 3 0,3-4 0,-7 0 0,3 0 0,-4 1 0,4 3 0,-4-3 0,4 3 0,0-4 0,2-5 0,3-1 0,1-5 0,5 0 0,-4 0 0,8-1 0,-4 1 0,5 0 0,0 4 0,-4-3 0,3 8 0,-8-3 0,2 4 0,-4 2 0,0-1 0,0 4 0,-1 1 0,1 0 0,-1 3 0,0-3 0,0 0 0,0 3 0,1-6 0,5 1 0,1-3 0,11-2 0,-4 1 0,10-2 0,-10 2 0,11-1 0,-5 0 0,6-6 0,0 4 0,0-3 0,1 4 0,-7-3 0,-2 3 0,-11 2 0,-1 2 0,-5 3 0,-1 0 0,1-3 0,0 7 0,-4-7 0,2 3 0,-3-3 0,1 0 0,2-1 0,-2 1 0,3-1 0,1 1 0,0-6 0,1-1 0,5-12 0,-3 5 0,9-11 0,-4 5 0,6-6 0,-1 6 0,0-5 0,-6 11 0,0-4 0,-2 5 0,-3 6 0,3 1 0,-5 5 0,-1 1 0,1 3 0,-1-3 0,1 4 0,-5-4 0,0 0 0,-4 0 0,0 0 0,0 0 0,3 4 0,2-3 0,3 6 0,1-7 0,0 7 0,-1-7 0,1 7 0,0-7 0,-1 7 0,1-6 0,0 6 0,0-7 0,-1 7 0,6-3 0,-4 0 0,9 3 0,-9-7 0,9 7 0,-9-7 0,9 7 0,-9-7 0,4 3 0,-1-4 0,-3 4 0,4-4 0,-5 4 0,0-3 0,-1-1 0,1 4 0,0-3 0,0 7 0,-1-3 0,-3 0 0,3 3 0,-8-7 0,8 8 0,-8-8 0,7 4 0,-2-1 0,-1-2 0,3 6 0,-6-6 0,6 6 0,-2-3 0,-1 0 0,3 3 0,-3-6 0,4 6 0,0-6 0,-1 6 0,-2-6 0,-2 2 0,1 1 0,-3-3 0,2 2 0,1 1 0,-3-3 0,6 6 0,-3-7 0,4 7 0,0-2 0,-3-1 0,2 3 0,-2-3 0,3 0 0,0 3 0,0-2 0,0 3 0,-4-4 0,3 3 0,-2-3 0,-1 0 0,3 3 0,-3-2 0,4 3 0,-1 0 0,1 0 0,-1 0 0,1 0 0,-4-7 0,0 5 0,-4-4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22:23:25.7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6489 24575,'0'-25'0,"0"-29"0,0 20 0,0-25 0,0 31 0,0 2 0,0 6 0,0-11 0,-5 2 0,4 2 0,-4 2 0,5 10 0,0-6 0,0 1 0,0 0 0,0 0 0,0-1 0,0 1 0,0 5 0,0-4 0,0 9 0,0-4 0,0 5 0,0 0 0,0 0 0,0 1 0,0-1 0,0 0 0,0 1 0,0-1 0,0 1 0,0-6 0,0 4 0,0-9 0,0 4 0,0-6 0,0 1 0,0 0 0,0 0 0,0 0 0,0 4 0,0-3 0,0 9 0,0-4 0,0 6 0,0-1 0,0 0 0,0-5 0,0 4 0,5-15 0,-4 8 0,9-10 0,-9 1 0,8-2 0,-8 0 0,9-5 0,-8 11 0,7-4 0,-8 11 0,4-4 0,-1 9 0,-3-4 0,2 5 0,-3 1 0,0 0 0,0 0 0,0 0 0,0-1 0,0 1 0,0-6 0,0 4 0,5-9 0,-4 4 0,4-12 0,-1 6 0,-3-12 0,4 11 0,-5-5 0,3 12 0,-2-4 0,3 9 0,-4-4 0,0 6 0,0-1 0,0 1 0,0 0 0,0-1 0,0-5 0,0-1 0,0-5 0,0 0 0,0-1 0,0 1 0,0 5 0,0-4 0,0 4 0,0 0 0,0 1 0,0 5 0,0 0 0,0 0 0,0 0 0,0-5 0,0 4 0,0-15 0,0 8 0,0-9 0,0 6 0,0-7 0,0 5 0,0-4 0,0 5 0,0 1 0,0 0 0,0 5 0,0-4 0,0 9 0,0-4 0,0 5 0,0 0 0,0 0 0,0 0 0,0-5 0,0 4 0,0-4 0,0 1 0,0 3 0,0-9 0,0 9 0,0-9 0,0 3 0,0-4 0,0 5 0,5-4 0,-4 4 0,3-5 0,-4 4 0,0-3 0,0 9 0,5-9 0,-4 9 0,3-9 0,-4 4 0,0 0 0,0-4 0,5 4 0,-4-1 0,3-2 0,-4 2 0,0-4 0,0 0 0,0 0 0,0-1 0,0 1 0,4 5 0,-3-4 0,3 4 0,-4-5 0,0 4 0,0-3 0,0 9 0,0-9 0,0 9 0,0-4 0,5 0 0,-4 4 0,3-9 0,-4 9 0,0-9 0,4 9 0,-3-9 0,3 4 0,-4-5 0,5-1 0,0 1 0,1-6 0,3-2 0,-3-7 0,1 1 0,3 0 0,-4 0 0,0 6 0,5-5 0,-10 11 0,8-8 0,-8 14 0,8-2 0,-8 9 0,3 0 0,-4 0 0,0 1 0,0 0 0,0 0 0,0 0 0,0 0 0,0 0 0,0-1 0,0 1 0,0-1 0,0 1 0,0-1 0,0 0 0,0 0 0,0-5 0,0-1 0,0-5 0,0 0 0,0-7 0,0-1 0,0-6 0,0-8 0,0 6 0,0-14 0,0 7 0,0-1 0,0 2 0,5 8 0,-4-1 0,4 7 0,-5 7 0,0 2 0,0 9 0,0-4 0,0 6 0,0-1 0,0 1 0,0-1 0,0 0 0,0 1 0,0-6 0,0 4 0,0-4 0,0 0 0,0 4 0,0-9 0,4 9 0,-3-9 0,3 9 0,-4-9 0,0 3 0,0-4 0,0 0 0,4 0 0,-3 0 0,4-7 0,-5 5 0,0-4 0,0 5 0,0-5 0,0 4 0,0-4 0,0 5 0,0 6 0,4-4 0,-3 4 0,4 0 0,-5-4 0,0 4 0,0 0 0,0-4 0,0 4 0,0-1 0,0 3 0,4-1 0,-3 4 0,4-4 0,-5 5 0,0 0 0,0 0 0,0-4 0,0 4 0,4-4 0,-3-1 0,3 4 0,-4-16 0,4 10 0,-3-11 0,8 7 0,-8 0 0,4 0 0,-1 4 0,-3-3 0,6 9 0,-6-4 0,3 5 0,0 0 0,-3 1 0,3-1 0,-1 0 0,-2 0 0,3 1 0,0 3 0,-3-3 0,6 3 0,-6-3 0,6-1 0,-6 1 0,7 3 0,-7-8 0,6 7 0,-6-8 0,7 5 0,-3 0 0,0 0 0,3 0 0,-7 1 0,6-1 0,-2 0 0,0 0 0,2 5 0,-6-4 0,7 3 0,-7-4 0,6 0 0,-1-5 0,-1 4 0,3-4 0,-3 5 0,0 1 0,3-1 0,-3 0 0,3 0 0,1 0 0,-4 0 0,3 0 0,-3 1 0,4-6 0,0-1 0,6-1 0,-4-3 0,8 3 0,-3-4 0,-1 5 0,-2 1 0,-4 5 0,0 0 0,-1 4 0,1 1 0,0 4 0,-1 0 0,7-3 0,8-15 0,16-9 0,2-11 0,5-3 0,-8 3 0,0 0-6784,16-11 6784,-14 15 0,5-5 0,-12 17 0,-12 1 0,5 4 0,-5 3 0,-6 4 6784,3 0-6784,-8 1 0,9-1 0,-9 1 0,9-1 0,-4 1 0,0-1 0,4 0 0,-9 1 0,9-1 0,-9 1 0,8-1 0,-3 1 0,0-1 0,-1 1 0,-5 0 0,5 4 0,-4-3 0,3 3 0,-4 0 0,0-3 0,0 7 0,4-7 0,-3 7 0,4-8 0,-5 4 0,0-4 0,5 4 0,-4-2 0,3 2 0,1-5 0,-4 1 0,9-1 0,-9 5 0,9-4 0,-9 4 0,4-5 0,0 5 0,-4-2 0,3 6 0,1-8 0,-4 4 0,9-1 0,-9-1 0,4 6 0,-5-7 0,4 7 0,-3-3 0,4 0 0,-5 3 0,5-3 0,-4 0 0,4 3 0,-6-3 0,6-1 0,-4 4 0,4-3 0,-5 4 0,-1-4 0,1 3 0,0-3 0,0 4 0,-1 0 0,5 0 0,-7-4 0,6 3 0,-8-3 0,5 4 0,0 0 0,0 0 0,-1 0 0,1 0 0,0 0 0,-1 0 0,1 0 0,0 0 0,4-4 0,2 3 0,5-4 0,-4 5 0,2 0 0,-8 0 0,9 0 0,-9 0 0,4 0 0,-5-4 0,0 3 0,-1-3 0,1 4 0,0 0 0,-1 0 0,1 0 0,-4-4 0,3 3 0,-3-2 0,3 3 0,1 0 0,-1 0 0,1 0 0,-1 0 0,0-4 0,1 3 0,-1-3 0,1 4 0,-1 0 0,1 0 0,0-4 0,-1 3 0,1-3 0,0 4 0,0 0 0,-1 0 0,1-4 0,0 4 0,0-4 0,-1 4 0,6 0 0,-4 0 0,4 0 0,-5 0 0,-1 0 0,1 0 0,0 0 0,0 0 0,-1 0 0,1-4 0,0 3 0,4-3 0,-3 4 0,4 0 0,-5 0 0,0 0 0,-1 0 0,6 0 0,-4 0 0,4 0 0,-5 0 0,-1 0 0,1 0 0,0 0 0,-1 0 0,1 0 0,0 0 0,0 0 0,4 0 0,-3-4 0,4 3 0,-5-3 0,5 4 0,-5 0 0,5 0 0,-5 0 0,0 0 0,-1 0 0,1 0 0,0 0 0,4 0 0,-3 0 0,4 0 0,0 0 0,-4 0 0,9 0 0,-9 0 0,4 0 0,-1 0 0,-3 0 0,4 0 0,-5 0 0,0 0 0,-1 0 0,1 0 0,0 0 0,-1 0 0,1 0 0,0-4 0,0 3 0,-1-3 0,1 4 0,0 0 0,0 0 0,-1 0 0,1 0 0,-1 0 0,1 0 0,0 0 0,-1 0 0,1 0 0,-1 0 0,1 0 0,0 0 0,4 0 0,-3 0 0,9 0 0,-9 0 0,4-4 0,-5 3 0,0-3 0,-1 4 0,1 0 0,0 0 0,-1 0 0,1 0 0,0 0 0,0 0 0,-1 0 0,1 0 0,0 0 0,0 0 0,-1 0 0,1 0 0,-1 0 0,1 0 0,-1-4 0,1 3 0,0-2 0,0 3 0,-1 0 0,1 0 0,0 0 0,-1 0 0,1 0 0,0-4 0,0 3 0,-1-3 0,1 4 0,0 0 0,0 0 0,-1 0 0,1 0 0,0-4 0,0 3 0,-1-3 0,1 4 0,0 0 0,-1 0 0,1 0 0,0 0 0,-1 0 0,1 0 0,-1 0 0,1 0 0,0-4 0,0 3 0,-1-3 0,1 4 0,0 0 0,0 0 0,-1 0 0,1 0 0,-1 0 0,1 0 0,-1-4 0,1 3 0,0-3 0,0 4 0,-1 0 0,1 0 0,0 0 0,0 0 0,-1 0 0,6 0 0,-4-4 0,4 3 0,0-3 0,1 4 0,5 0 0,-5 0 0,4 0 0,-4 0 0,5 0 0,-5-4 0,4 3 0,-9-3 0,9 4 0,-10 0 0,5 0 0,-5 0 0,0 0 0,0 0 0,4 0 0,-3 0 0,4 0 0,-5 0 0,0 0 0,-1 0 0,1 0 0,0 0 0,0 0 0,-1 0 0,1 0 0,0 0 0,0 0 0,-1 0 0,1 0 0,0 0 0,-1 0 0,1 0 0,0 0 0,0 0 0,4 0 0,-3 0 0,4 0 0,-5 0 0,0 0 0,-1 0 0,1 0 0,0 0 0,0 0 0,-1 0 0,1-3 0,0 2 0,0-3 0,-1 4 0,1 0 0,0 0 0,-1 0 0,1 0 0,5 0 0,-4 0 0,9 0 0,-9 0 0,9 0 0,-9 0 0,8 0 0,-8 0 0,9 0 0,-4 0 0,5 0 0,-5 0 0,4 0 0,-4 0 0,5 0 0,1 0 0,-1 0 0,0 0 0,0 0 0,0 0 0,-5 0 0,-1 0 0,-5 0 0,-1 0 0,1 0 0,0 0 0,0 0 0,-1 0 0,1 0 0,-1 0 0,3 0 0,9 0 0,36 0 0,28-6 0,-9-1 0,2 0 0,-43 2 0,1 0 0,-1 4 0,0-4 0,-6 5 0,5 0 0,-12 0 0,6 0 0,-1 0 0,-4 0 0,4 0 0,1 0 0,-6 0 0,6 0 0,-7 0 0,0 0 0,-5 0 0,4 0 0,-9 0 0,3 0 0,-4 0 0,0 0 0,0 0 0,-1 0 0,1 0 0,0 0 0,0 0 0,-1 0 0,1 0 0,0 0 0,-1 0 0,1 0 0,5 0 0,1 0 0,0 0 0,4 0 0,-4 4 0,5-3 0,0 4 0,0-5 0,-5 4 0,4-3 0,-9 3 0,4-4 0,-5 0 0,-1 0 0,1 0 0,0 0 0,0 0 0,-1 0 0,1 4 0,0-3 0,0 2 0,-1-3 0,1 0 0,0 0 0,-1 0 0,1 0 0,0 0 0,0 0 0,-1 0 0,1 0 0,5 0 0,-4 0 0,9 0 0,-9 0 0,8 0 0,-8 0 0,4 0 0,0 0 0,-4 0 0,9 0 0,-9 0 0,9 0 0,-9 0 0,8 0 0,-8 0 0,9 0 0,-9 0 0,9 0 0,-4 0 0,0 0 0,4 0 0,-4 0 0,0 0 0,4 0 0,-9 0 0,9 0 0,-9 0 0,9 0 0,-9 0 0,8 0 0,-8 0 0,9 0 0,-9 0 0,4 0 0,-5 0 0,-1 0 0,6 0 0,-4 0 0,4 0 0,-5 0 0,-1 0 0,1 0 0,0 0 0,0 0 0,-1 0 0,1 0 0,0 0 0,0 0 0,8 0 0,-6 0 0,7 0 0,-4 0 0,-4 0 0,8 0 0,-8 0 0,4 0 0,0 0 0,-4 0 0,4 0 0,-1 0 0,-3 0 0,4 0 0,-5 0 0,5 0 0,-4 0 0,4 0 0,-6 0 0,1 0 0,0 0 0,-1 0 0,1 0 0,0 0 0,0 0 0,4 0 0,-3 0 0,4 0 0,-5 0 0,-1 0 0,1 0 0,0 0 0,5 0 0,-4 0 0,3 0 0,1 0 0,-4 0 0,4 0 0,0 0 0,-4 0 0,4 0 0,-1 0 0,-3 0 0,4 0 0,-5 0 0,0 0 0,-1 0 0,1 0 0,0 0 0,-1 0 0,6 0 0,-4 0 0,4 0 0,-5 0 0,-1 0 0,1 0 0,0 0 0,0 0 0,-1 0 0,1 0 0,0 0 0,-1 0 0,1 0 0,-1 0 0,0 0 0,1 0 0,-1 0 0,0 0 0,1 0 0,-1 0 0,0 0 0,0 0 0,0 0 0,0 0 0,0 0 0,1 0 0,-1 0 0,1 0 0,0 0 0,-1 0 0,1 0 0,-1 0 0,1 0 0,0 0 0,0 0 0,-1 0 0,1 0 0,-1 0 0,1 0 0,0 0 0,-1 0 0,1 0 0,0 0 0,-1 0 0,1 0 0,0 0 0,0 0 0,-1 0 0,1 0 0,0 0 0,0 0 0,-1 0 0,1 0 0,0 0 0,-1 0 0,6 0 0,-4 0 0,4 0 0,-5 0 0,0 0 0,-1 0 0,1 0 0,0 0 0,-1 0 0,1 0 0,0 0 0,0 0 0,-1 0 0,1 0 0,0 0 0,-1 0 0,1 0 0,0 0 0,-1 0 0,0 0 0,1 0 0,-1 0 0,0 0 0,0 0 0,0 0 0,1 0 0,-1 0 0,1 0 0,-1 0 0,1 0 0,-1 0 0,1 0 0,0 0 0,-1 0 0,1 0 0,0 0 0,0 0 0,-1 0 0,1 0 0,-1 0 0,1 0 0,0 0 0,-1 0 0,1 0 0,-1 0 0,1 0 0,-1 0 0,1 0 0,0 0 0,-1 0 0,0 0 0,1 0 0,-1 0 0,0 0 0,0 0 0,0 0 0,0 0 0,0 0 0,0 0 0,0 0 0,0 0 0,0 0 0,1 0 0,-1 0 0,1 0 0,0 0 0,-1 0 0,1 0 0,-1 0 0,1 0 0,-1 0 0,0 0 0,0 0 0,0 0 0,0 0 0,0 0 0,1 0 0,-1 0 0,0 0 0,0 0 0,0 0 0,0 0 0,0 0 0,0 0 0,-1 0 0,1 0 0,0 0 0,0 0 0,-1 0 0,-2-3 0,2 2 0,-2-3 0,3 4 0,-1 0 0,1 0 0,-4-3 0,3 2 0,-2-3 0,2 4 0,1 0 0,0-4 0,-1 3 0,1-2 0,0 3 0,-4 0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0T22:23:41.8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6377 24575,'19'0'0,"-2"0"0,1 0 0,-7 0 0,6 0 0,-3 0 0,-4 0 0,17 0 0,-15-4 0,9 3 0,-12-2 0,0 3 0,-1 0 0,1 0 0,0-4 0,-1 3 0,1-3 0,9-1 0,-7 4 0,6-7 0,-8 7 0,0-3 0,0 4 0,-1-4 0,1 3 0,0-3 0,0 4 0,-1-4 0,1 3 0,5-3 0,1-1 0,0 4 0,4-8 0,-9 8 0,9-3 0,-4 4 0,5-5 0,-5 4 0,4-4 0,-4 5 0,0-4 0,3 4 0,-8-4 0,9-1 0,-9 4 0,4-4 0,-5 2 0,-1 2 0,1-3 0,0 4 0,0 0 0,-1-4 0,1 3 0,0-3 0,-1 4 0,1 0 0,-1-4 0,0 3 0,0-2 0,0 3 0,0 0 0,0 0 0,0 0 0,0 0 0,0 0 0,0 0 0,0 0 0,0 0 0,1 0 0,-4-4 0,2 3 0,-2-3 0,4 4 0,0 0 0,4 0 0,-3-4 0,9 3 0,-4-3 0,5 4 0,0-5 0,1 4 0,-6-3 0,3 4 0,-2 0 0,-1 0 0,3 0 0,-8 0 0,4 0 0,0-5 0,-4 4 0,4-3 0,-1 4 0,-3 0 0,9 0 0,-9 0 0,9 0 0,-9 0 0,9 0 0,-4 0 0,0 0 0,4 0 0,-9 0 0,9 0 0,-9 0 0,9 0 0,-9 0 0,3 0 0,-4 0 0,5 0 0,-4 0 0,4 0 0,-6 0 0,1 0 0,0 0 0,0 0 0,-1 0 0,1 0 0,0 0 0,0 0 0,4 0 0,-3 0 0,4 0 0,-5 0 0,0 0 0,-1 0 0,6 0 0,-4 0 0,4 0 0,-5 0 0,-1-4 0,1 3 0,5-3 0,-4 4 0,4 0 0,-6 0 0,1 0 0,0 0 0,0 0 0,5-5 0,-4 4 0,3-4 0,1 5 0,-4 0 0,9-4 0,-9 3 0,9-4 0,-9 5 0,9 0 0,-9-4 0,8 3 0,-7-3 0,7 4 0,-8 0 0,9 0 0,-9-4 0,9 3 0,-9-3 0,4 4 0,-1 0 0,-3 0 0,9 0 0,-9 0 0,9 0 0,-9-3 0,9 2 0,-9-3 0,9 4 0,-4 0 0,0-4 0,4 3 0,-9-3 0,8 4 0,-8 0 0,4 0 0,0-5 0,-4 4 0,4-3 0,-1 4 0,-3 0 0,4 0 0,0 0 0,-4-4 0,4 3 0,-5-3 0,-1 4 0,1 0 0,0 0 0,-1 0 0,1 0 0,0 0 0,0 0 0,-1 0 0,1 0 0,0 0 0,0 0 0,-1 0 0,1 0 0,-1 0 0,1 0 0,-1 0 0,1 0 0,0 0 0,0 0 0,-1 0 0,1 0 0,0 0 0,0 0 0,-1 0 0,1 0 0,0-4 0,5 3 0,-4-3 0,15 4 0,-9 0 0,11 0 0,-7-5 0,0 4 0,0-3 0,0 4 0,-5-4 0,4 3 0,-4-3 0,0 4 0,4 0 0,-9 0 0,9-5 0,-9 4 0,3-3 0,-4 4 0,5 0 0,-4 0 0,4-4 0,-6 3 0,1-3 0,0 4 0,-1 0 0,0 0 0,1 0 0,-1 0 0,1 0 0,-1 0 0,1 0 0,0 0 0,5-5 0,-5 4 0,10-4 0,-9 5 0,9-4 0,-4 3 0,0-4 0,4 5 0,-9 0 0,9 0 0,-4 0 0,0 0 0,4 0 0,-4-4 0,5 3 0,0-4 0,0 1 0,0 3 0,0-4 0,-5 1 0,-1 3 0,-5-3 0,0 4 0,-1 0 0,12 0 0,-2 0 0,15 0 0,4-6 0,36-11 0,-21 2 0,27-8 0,-49 17 0,10-5 0,-12 5 0,6-6 0,-6 6 0,-2-4 0,-6 9 0,1-8 0,-1 8 0,-5-8 0,4 8 0,-9-6 0,3 6 0,-4-3 0,0 4 0,0 0 0,-1 0 0,1 0 0,-1-4 0,1 3 0,5-3 0,-5 0 0,10 3 0,-9-3 0,9 0 0,-9 3 0,4-4 0,-5 5 0,-1-4 0,1 3 0,0-3 0,-1 4 0,0 0 0,1 0 0,-1 0 0,1 0 0,0 0 0,-1-4 0,1 3 0,-1-3 0,1 4 0,-1 0 0,1 0 0,0 0 0,0-4 0,-1 3 0,1-3 0,0 4 0,0 0 0,-1 0 0,1 0 0,0 0 0,0-4 0,-1 3 0,1-2 0,0 3 0,0 0 0,-1-4 0,1 3 0,5-3 0,-4 4 0,4 0 0,-6-4 0,1 3 0,0-3 0,5-1 0,-4 4 0,8-8 0,-2 8 0,4-3 0,0-1 0,0 4 0,0-8 0,6 8 0,-9-8 0,14 3 0,-19 1 0,13-5 0,-10 9 0,5-8 0,6 8 0,-4-8 0,4 3 0,-6 1 0,0-4 0,1 8 0,-6-8 0,3 8 0,-8-7 0,9 7 0,-9-3 0,9 0 0,-9 3 0,4-8 0,-1 8 0,-3-3 0,4 1 0,0 2 0,-4-3 0,4 0 0,-5 3 0,-1-3 0,1 4 0,0 0 0,-1 0 0,1-4 0,5 3 0,-4-3 0,4 4 0,0-5 0,0 4 0,7-8 0,-6 8 0,3-3 0,-3-1 0,6 4 0,-1-8 0,0 8 0,0-8 0,0 8 0,0-9 0,0 9 0,0-8 0,7 3 0,1-5 0,13-1 0,-5-5 0,6 4 0,-8-9 0,0 10 0,-6-4 0,5-1 0,-11 6 0,4-5 0,-11 10 0,-1-2 0,0 2 0,-4 1 0,4-3 0,-1 2 0,-3-3 0,9-1 0,-4 5 0,0-3 0,4 2 0,-9-3 0,9 4 0,-9-3 0,4 3 0,-5 0 0,4 1 0,-3 0 0,4 3 0,-5-3 0,0 4 0,-1-4 0,1 3 0,0-3 0,-1 4 0,1 0 0,0 0 0,5 0 0,-4-4 0,8 3 0,-2-3 0,13 0 0,-7 3 0,13-9 0,-13 9 0,11-9 0,-12 8 0,12-8 0,-11 9 0,10-9 0,-10 8 0,-1-7 0,-2 8 0,-4-3 0,0 4 0,4-4 0,-9 3 0,9-4 0,-4 1 0,0 3 0,4-4 0,-4 1 0,5 3 0,0-8 0,0 3 0,0 0 0,-5-2 0,4 7 0,-9-7 0,4 7 0,-6-3 0,1 4 0,0-4 0,0 3 0,-1-3 0,1 0 0,0 3 0,0-6 0,-1 6 0,1-7 0,0 3 0,-1-4 0,1 0 0,5 0 0,1-1 0,5 0 0,6-1 0,-4-4 0,11 3 0,13-27 0,-14 23 0,12-23 0,-29 29 0,4-9 0,-4 8 0,0-3 0,-1 4 0,-5 2 0,-1-1 0,1 4 0,0-3 0,0 3 0,-1 0 0,9-7 0,-6 7 0,5-8 0,-7 8 0,-1-3 0,6 3 0,-4-5 0,9 0 0,-9 1 0,4 0 0,3-4 0,-6 7 0,7-7 0,-9 8 0,3-3 0,-2 3 0,7-7 0,-8 10 0,4-10 0,-4 7 0,-1 0 0,1-3 0,0 3 0,0-4 0,-1 4 0,1 1 0,0 1 0,-1-2 0,5-4 0,-4 5 0,4-4 0,-5 7 0,1-7 0,0 3 0,0 0 0,4-4 0,-3 8 0,4-7 0,0 7 0,-4-7 0,4 7 0,-6-3 0,1 0 0,4 3 0,-3-7 0,2 7 0,-3-2 0,0-1 0,-1 3 0,1-7 0,0 7 0,0-7 0,-1 3 0,1 0 0,0-3 0,0 7 0,-1-7 0,9-1 0,-6 3 0,5-6 0,-7 8 0,0-1 0,-1-3 0,1 3 0,0-4 0,0 4 0,-1-3 0,1 3 0,0-3 0,-5-1 0,4 0 0,-3-4 0,3 3 0,-3-2 0,3 3 0,-2-5 0,2 4 0,2-9 0,-1 9 0,0-4 0,-4 0 0,7-5 0,-6 3 0,4-7 0,-3 13 0,-1-13 0,3 12 0,0-16 0,0 16 0,-4-7 0,3 4 0,-7 4 0,7-4 0,-7 5 0,7 0 0,-7 0 0,3 1 0,0-1 0,-3 0 0,6-13 0,-2 10 0,0-10 0,3 13 0,-3 1 0,0-1 0,3-5 0,-3 4 0,0-4 0,4 0 0,-4 4 0,5-9 0,-5 3 0,3 1 0,-3-12 0,4 10 0,-4-6 0,-1 10 0,-4 4 0,0 0 0,0 0 0,4 0 0,-3-5 0,3 4 0,1-9 0,-4 4 0,8-5 0,-3-7 0,0 5 0,-1-4 0,-1 6 0,-3 0 0,7-8 0,-7 10 0,3-7 0,-4 15 0,0-3 0,0 4 0,0 1 0,0 0 0,0-49 0,0 25 0,0-48 0,5 44 0,-3 0 0,8 4 0,-9 4 0,9-1 0,-9 8 0,3 2 0,0 9 0,-3-4 0,3 5 0,-4 0 0,4 0 0,-3 1 0,2-1 0,-3-5 0,4 4 0,-3-9 0,3 9 0,1-9 0,-4 9 0,3-9 0,0 9 0,-3-9 0,7 9 0,-7-4 0,6 5 0,-6 0 0,3 0 0,0 0 0,-3 0 0,7 0 0,-7 0 0,3 1 0,0-1 0,-3 0 0,6 0 0,-6 0 0,8-5 0,-8 4 0,8-9 0,-8 4 0,7 0 0,-3-8 0,0 12 0,3-16 0,-7 16 0,3-7 0,-4 9 0,0 0 0,0 1 0,0-1 0,4 0 0,-3 0 0,2 1 0,-3-1 0,0 0 0,0 0 0,0-5 0,4 4 0,-3-4 0,3 5 0,-4 1 0,4-1 0,-3-5 0,3 4 0,-4-4 0,0 5 0,0-9 0,4 2 0,-3-3 0,4 5 0,-5 0 0,0 4 0,4-4 0,-3 5 0,2 0 0,-3 0 0,0 1 0,0-1 0,4 0 0,-3 0 0,3 0 0,-4-5 0,0 4 0,5-9 0,-4 4 0,3-5 0,-4 0 0,5-1 0,-4 1 0,3 5 0,1-4 0,-4 4 0,3-5 0,1-7 0,-3 5 0,3-4 0,4-25 0,-7 17 0,12-34 0,-12 38 0,2-5 0,-4 19 0,0 2 0,0 6 0,0-1 0,0 0 0,0 0 0,0 1 0,0 0 0,0 0 0,0-1 0,0 1 0,0-1 0,0 1 0,0-6 0,0-2 0,0-4 0,0 0 0,0 0 0,0-7 0,0-1 0,0 0 0,0-4 0,0 10 0,0-5 0,0 7 0,0 0 0,0 0 0,0 4 0,0 3 0,0-1 0,0 4 0,0-4 0,0 1 0,0 3 0,0-3 0,0-1 0,0 4 0,0-9 0,0 9 0,0-9 0,0 4 0,0-5 0,0-1 0,0-5 0,0 4 0,0-4 0,0-1 0,0 5 0,0-4 0,0 6 0,0-7 0,0 5 0,0 1 0,0 2 0,0 4 0,0 0 0,0 1 0,0 0 0,0 4 0,0-4 0,0 5 0,0 0 0,0 0 0,0 0 0,0 1 0,0-1 0,0 0 0,0 0 0,0 0 0,0 0 0,0 1 0,0-1 0,0 0 0,0 0 0,0 1 0,0-1 0,0 1 0,0-6 0,0 4 0,0-4 0,0 5 0,0 1 0,0-1 0,0 1 0,0-1 0,0 1 0,0-1 0,0 0 0,0 1 0,0 0 0,0 0 0,0 0 0,0 0 0,0 0 0,0 0 0,0 0 0,0 0 0,0 0 0,0 0 0,0 0 0,0 0 0,0 0 0,0-1 0,0 1 0,0-1 0,0 1 0,0 0 0,0 0 0,0 1 0,0-1 0,0 0 0,0 0 0,0 0 0,0 0 0,0 0 0,0 0 0,0 0 0,0 0 0,0 0 0,0 0 0,0 0 0,0 0 0,0 0 0,0 0 0,0 0 0,0 0 0,0 0 0,0 0 0,0 0 0,0 0 0,0 0 0,0 1 0,0-1 0,3 3 0,-2 2 0,3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F5D67-2C2E-D34E-9CB3-EBD149D2AF60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AD4CE-6454-8148-A151-8317353E7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38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AD4CE-6454-8148-A151-8317353E7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67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1FF3-2869-0DB5-6204-0A17AE96F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3937D5-5AEE-C312-4A40-F8977124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5EC88-D377-D8E3-AEF8-110F2F0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16C7C-9C3C-74D3-2597-5608F390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B984-EE57-7F68-19E9-C23638C10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9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0816-359B-DE40-7C38-BA002BD1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D04D6-4226-DB24-23E5-788DA9226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DC7DF-8061-5DE5-9F50-B627F08E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7B540-56D1-1D23-41D9-FA8AA62B6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AFB1-7BCA-D046-07E5-8858E965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C3F73B-E049-6FD2-EEE3-602A43A7B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78A3B-FA9C-9DE0-EC78-02E0E39E7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EF2A-8316-340B-C0E3-65164288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4FB61-87F9-21C1-AC90-6F3CC32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C8B4-038A-F0E2-4074-E3A82252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7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6C7A-EE18-C646-1E78-2A609B89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159B9-9139-C318-1346-1FC5B0EB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7055-ECD4-61F4-5BFD-FAB9B2F1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C964-7A37-92A8-0694-0BD595F1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F29A-3230-098B-2F6C-2A1610D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E331-F47A-F254-3A7C-401B5943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F32D2-59CF-EEE8-E57F-CF6C29F77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4A57-23B9-295E-D8F1-BF80B510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71D5-8E97-0649-0B2D-6A9F1A8A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41A7-A8DF-FF67-45A0-B449B70F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7474-CB86-5ACB-4650-7F3B5A55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75E8C-44F2-AF24-055F-9631B43BF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BF9A3-592C-5415-ABB1-8AE47AD1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2919B-8674-0A9D-E62A-9556C23A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C316-72D6-298E-35B0-FDB7157F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157AA-A7E9-8694-17D1-3181462A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7193-E59A-ED01-B43F-C7BEF392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0732-75B7-2B95-401F-8B7A1A03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D5FA5-2DEB-2A37-C2DB-8BEF68FBC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977C1-AABA-A766-9CFD-D1A3DA4C0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AB4CA-EB54-C5B3-F3DD-74CFEB4F2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949D3-40A3-B9F3-AEC2-90748D04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D7D2F-9E6C-F83A-8ABB-DBE16EB2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5822B-5A96-CE03-ED0A-D496D9B2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8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7B5B-37A3-F0F7-2EFD-323FA6A8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1C238-0E09-6487-E413-25BF2336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4BC80-6C1E-11E9-EFFA-76BF49C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8A744-DB43-8992-0FF6-67D6D36B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7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FA400-7871-E322-691E-B4A3C6E8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F2FD5-5942-AAB3-5329-4131E385B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37E-8427-52F9-3FA5-1EEE81F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87F3-232D-0A29-9489-96F1C05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07CA-CD22-911A-328B-6C281486F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CE59D-A307-2ADA-0245-00B29FED7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E53D2-E52C-4805-3B3C-B16F40FC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C13F5-78F8-92F8-3D61-ABA1A8FD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A66C7-F0EA-AADB-ADC3-C78F41C5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18FF-E01F-5D35-93B2-8CA01D50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9F0BD-56E2-83BC-401D-BD9F93D27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56FFF-3BB2-B13F-9D85-741CA1B60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F30DD-38CC-845E-6272-13429383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1F36D-85A0-22A4-1C14-8AF56F90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EC9B6-DB60-1409-F5B0-9FC3585F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957629-C709-5312-2F81-515CF286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D4FC6-D613-8981-BE89-30D915F0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6C8DF-08E9-796F-E8F2-E1B982094D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8B9E-3E45-E646-A563-CD354FAC4A87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0EBB-B617-5E43-A5A7-BCBDEBDB7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F885-8C7C-1B88-3E8B-D61ADD610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EBFDE-5980-2748-8521-D793004BC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1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15CE-489E-C341-BCDF-E73203C56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1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B6FF1-D1BA-284F-8EF7-88FD5646D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11, 2025</a:t>
            </a:r>
          </a:p>
        </p:txBody>
      </p:sp>
    </p:spTree>
    <p:extLst>
      <p:ext uri="{BB962C8B-B14F-4D97-AF65-F5344CB8AC3E}">
        <p14:creationId xmlns:p14="http://schemas.microsoft.com/office/powerpoint/2010/main" val="82927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B5917-A37A-9096-3649-7AE3A1F1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CC2F-E559-689A-2DA9-E48A9D1B2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following decision boundaries correspond to </a:t>
            </a:r>
            <a:r>
              <a:rPr lang="en-US" sz="3200" dirty="0" err="1"/>
              <a:t>kNN</a:t>
            </a:r>
            <a:r>
              <a:rPr lang="en-US" sz="3200" dirty="0"/>
              <a:t> classifiers trained with different values of k. Which one do you think was trained with the </a:t>
            </a:r>
            <a:r>
              <a:rPr lang="en-US" sz="3200" b="1" dirty="0"/>
              <a:t>highest</a:t>
            </a:r>
            <a:r>
              <a:rPr lang="en-US" sz="3200" dirty="0"/>
              <a:t> value of k?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A382B3-1698-820B-0D5B-86CBAFF7E42B}"/>
              </a:ext>
            </a:extLst>
          </p:cNvPr>
          <p:cNvGrpSpPr/>
          <p:nvPr/>
        </p:nvGrpSpPr>
        <p:grpSpPr>
          <a:xfrm>
            <a:off x="1497496" y="3901148"/>
            <a:ext cx="8825948" cy="2591727"/>
            <a:chOff x="2877380" y="3829662"/>
            <a:chExt cx="5811077" cy="16642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5FF285B-BFDC-1B9B-C1DB-02BF7F4254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204" r="33295"/>
            <a:stretch/>
          </p:blipFill>
          <p:spPr>
            <a:xfrm>
              <a:off x="4825449" y="3829662"/>
              <a:ext cx="3863008" cy="166429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CA66CCE-FAE7-5799-1EBD-65CD6607B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048" t="2204"/>
            <a:stretch/>
          </p:blipFill>
          <p:spPr>
            <a:xfrm>
              <a:off x="2877380" y="3829662"/>
              <a:ext cx="1908313" cy="16642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9BDFD6-03A5-E33D-771A-E7B3CC587A0F}"/>
              </a:ext>
            </a:extLst>
          </p:cNvPr>
          <p:cNvSpPr txBox="1"/>
          <p:nvPr/>
        </p:nvSpPr>
        <p:spPr>
          <a:xfrm>
            <a:off x="2923729" y="3474832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478BE-088A-DF84-D32E-744F3EB0C405}"/>
              </a:ext>
            </a:extLst>
          </p:cNvPr>
          <p:cNvSpPr txBox="1"/>
          <p:nvPr/>
        </p:nvSpPr>
        <p:spPr>
          <a:xfrm>
            <a:off x="5917105" y="347483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98ED0-80BA-C212-2B39-CAF743B46C22}"/>
              </a:ext>
            </a:extLst>
          </p:cNvPr>
          <p:cNvSpPr txBox="1"/>
          <p:nvPr/>
        </p:nvSpPr>
        <p:spPr>
          <a:xfrm>
            <a:off x="8723571" y="346430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098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A579-4B43-6654-0BC3-EC224A94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Underfitting/overfitting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3639-AEC7-6238-EE89-B92DDA44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What should I do to help prevent </a:t>
            </a:r>
            <a:r>
              <a:rPr lang="en-CA" sz="3200" b="1" dirty="0"/>
              <a:t>overfitting</a:t>
            </a:r>
            <a:r>
              <a:rPr lang="en-CA" sz="3200" dirty="0"/>
              <a:t>?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Increase the number of features</a:t>
            </a:r>
            <a:br>
              <a:rPr lang="en-CA" sz="3200" dirty="0"/>
            </a:br>
            <a:r>
              <a:rPr lang="en-CA" sz="3200" dirty="0"/>
              <a:t>B) Reduce the amount of training data</a:t>
            </a:r>
            <a:br>
              <a:rPr lang="en-CA" sz="3200" dirty="0"/>
            </a:br>
            <a:r>
              <a:rPr lang="en-CA" sz="3200" dirty="0"/>
              <a:t>C) Use regularization techniques, like Ridge </a:t>
            </a:r>
            <a:br>
              <a:rPr lang="en-CA" sz="3200" dirty="0"/>
            </a:br>
            <a:r>
              <a:rPr lang="en-CA" sz="3200" dirty="0"/>
              <a:t>D) Train for a longer time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8215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3D5A-7E9D-26C2-75F0-7AFB56F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Underfitting/overfitting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974A9-A988-6913-FF39-C8E654898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sz="3200" dirty="0"/>
              <a:t>Which of the following scenarios suggests a model is suffering from </a:t>
            </a:r>
            <a:r>
              <a:rPr lang="en-CA" sz="3200" b="1" dirty="0"/>
              <a:t>high bias</a:t>
            </a:r>
            <a:r>
              <a:rPr lang="en-CA" sz="3200" dirty="0"/>
              <a:t>?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The training and test errors are both high and similar in magnitude</a:t>
            </a:r>
            <a:br>
              <a:rPr lang="en-CA" sz="3200" dirty="0"/>
            </a:br>
            <a:r>
              <a:rPr lang="en-CA" sz="3200" dirty="0"/>
              <a:t>B) The training error is low, but the test error is significantly higher</a:t>
            </a:r>
            <a:br>
              <a:rPr lang="en-CA" sz="3200" dirty="0"/>
            </a:br>
            <a:r>
              <a:rPr lang="en-CA" sz="3200" dirty="0"/>
              <a:t>C) The model performs well on the training set but struggles with new data</a:t>
            </a:r>
            <a:br>
              <a:rPr lang="en-CA" sz="3200" dirty="0"/>
            </a:br>
            <a:r>
              <a:rPr lang="en-CA" sz="3200" dirty="0"/>
              <a:t>D) The model's performance improves significantly when adding more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5385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D4EB-457D-62B2-59D9-CD4C2C6A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0F4F-59CA-8F62-EF91-52417863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Cross-validation helps by: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Increasing dataset size</a:t>
            </a:r>
            <a:br>
              <a:rPr lang="en-CA" sz="3200" dirty="0"/>
            </a:br>
            <a:r>
              <a:rPr lang="en-CA" sz="3200" dirty="0"/>
              <a:t>B) Reducing bias in performance estimates</a:t>
            </a:r>
            <a:br>
              <a:rPr lang="en-CA" sz="3200" dirty="0"/>
            </a:br>
            <a:r>
              <a:rPr lang="en-CA" sz="3200" dirty="0"/>
              <a:t>C) Making training faster</a:t>
            </a:r>
            <a:br>
              <a:rPr lang="en-CA" sz="3200" dirty="0"/>
            </a:br>
            <a:r>
              <a:rPr lang="en-CA" sz="3200" dirty="0"/>
              <a:t>D) Avoiding the need for feature scaling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655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712C-42D5-F3D9-0960-9FF3EFF4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22EA-C220-CAB2-4BDC-FD9B8F20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Which of the following is </a:t>
            </a:r>
            <a:r>
              <a:rPr lang="en-CA" sz="3200" b="1" dirty="0"/>
              <a:t>not</a:t>
            </a:r>
            <a:r>
              <a:rPr lang="en-CA" sz="3200" dirty="0"/>
              <a:t> a common preprocessing step?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Feature scaling</a:t>
            </a:r>
            <a:br>
              <a:rPr lang="en-CA" sz="3200" dirty="0"/>
            </a:br>
            <a:r>
              <a:rPr lang="en-CA" sz="3200" dirty="0"/>
              <a:t>B) Removing duplicate labels</a:t>
            </a:r>
            <a:br>
              <a:rPr lang="en-CA" sz="3200" dirty="0"/>
            </a:br>
            <a:r>
              <a:rPr lang="en-CA" sz="3200" dirty="0"/>
              <a:t>C) Replacing missing values</a:t>
            </a:r>
            <a:br>
              <a:rPr lang="en-CA" sz="3200" dirty="0"/>
            </a:br>
            <a:r>
              <a:rPr lang="en-CA" sz="3200" dirty="0"/>
              <a:t>D) Converting categorical variables to numerical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9010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1BED-2A51-5B63-ED52-8F6860E8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D104-69A3-1D9A-0326-FEA5628BA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96"/>
            <a:ext cx="10515600" cy="49953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Sophia is a data scientist working on a </a:t>
            </a:r>
            <a:r>
              <a:rPr lang="en-CA" b="1" dirty="0"/>
              <a:t>sentiment analysis model</a:t>
            </a:r>
            <a:r>
              <a:rPr lang="en-CA" dirty="0"/>
              <a:t> for customer reviews. She decides to use </a:t>
            </a:r>
            <a:r>
              <a:rPr lang="en-CA" b="1" dirty="0" err="1"/>
              <a:t>CountVectorizer</a:t>
            </a:r>
            <a:r>
              <a:rPr lang="en-CA" dirty="0"/>
              <a:t> from scikit-learn to convert text into numerical features.</a:t>
            </a:r>
          </a:p>
          <a:p>
            <a:pPr marL="0" indent="0">
              <a:buNone/>
            </a:pPr>
            <a:r>
              <a:rPr lang="en-CA" dirty="0"/>
              <a:t>After applying </a:t>
            </a:r>
            <a:r>
              <a:rPr lang="en-CA" b="1" dirty="0" err="1"/>
              <a:t>CountVectorizer</a:t>
            </a:r>
            <a:r>
              <a:rPr lang="en-CA" dirty="0"/>
              <a:t> to her dataset, she notices something odd:</a:t>
            </a:r>
          </a:p>
          <a:p>
            <a:r>
              <a:rPr lang="en-CA" dirty="0"/>
              <a:t>The feature matrix has </a:t>
            </a:r>
            <a:r>
              <a:rPr lang="en-CA" b="1" dirty="0"/>
              <a:t>many columns</a:t>
            </a:r>
            <a:r>
              <a:rPr lang="en-CA" dirty="0"/>
              <a:t>, making it very sparse.</a:t>
            </a:r>
          </a:p>
          <a:p>
            <a:r>
              <a:rPr lang="en-CA" dirty="0"/>
              <a:t>Common words like </a:t>
            </a:r>
            <a:r>
              <a:rPr lang="en-CA" b="1" dirty="0"/>
              <a:t>"the," "and," "is"</a:t>
            </a:r>
            <a:r>
              <a:rPr lang="en-CA" dirty="0"/>
              <a:t> appear frequently, inflating the feature counts.</a:t>
            </a:r>
          </a:p>
          <a:p>
            <a:r>
              <a:rPr lang="en-CA" dirty="0"/>
              <a:t>Words like </a:t>
            </a:r>
            <a:r>
              <a:rPr lang="en-CA" b="1" dirty="0"/>
              <a:t>"awesome" and "terrible"</a:t>
            </a:r>
            <a:r>
              <a:rPr lang="en-CA" dirty="0"/>
              <a:t>, which are important for sentiment analysis, are </a:t>
            </a:r>
            <a:r>
              <a:rPr lang="en-CA" b="1" dirty="0"/>
              <a:t>overshadowed</a:t>
            </a:r>
            <a:r>
              <a:rPr lang="en-CA" dirty="0"/>
              <a:t> by common words.</a:t>
            </a:r>
          </a:p>
          <a:p>
            <a:pPr marL="0" indent="0">
              <a:buNone/>
            </a:pPr>
            <a:r>
              <a:rPr lang="en-CA" dirty="0"/>
              <a:t>Her colleague suggests tweaking </a:t>
            </a:r>
            <a:r>
              <a:rPr lang="en-CA" b="1" dirty="0" err="1"/>
              <a:t>CountVectorizer's</a:t>
            </a:r>
            <a:r>
              <a:rPr lang="en-CA" b="1" dirty="0"/>
              <a:t> parameters</a:t>
            </a:r>
            <a:r>
              <a:rPr lang="en-CA" dirty="0"/>
              <a:t> to improve the feature representation. Which of the following would be the </a:t>
            </a:r>
            <a:r>
              <a:rPr lang="en-CA" b="1" dirty="0"/>
              <a:t>best approach</a:t>
            </a:r>
            <a:r>
              <a:rPr lang="en-CA" dirty="0"/>
              <a:t>?</a:t>
            </a:r>
          </a:p>
          <a:p>
            <a:pPr marL="0" indent="0">
              <a:buNone/>
            </a:pPr>
            <a:r>
              <a:rPr lang="en-CA" b="1" dirty="0"/>
              <a:t>A)</a:t>
            </a:r>
            <a:r>
              <a:rPr lang="en-CA" dirty="0"/>
              <a:t> Set </a:t>
            </a:r>
            <a:r>
              <a:rPr lang="en-CA" dirty="0" err="1"/>
              <a:t>stop_words</a:t>
            </a:r>
            <a:r>
              <a:rPr lang="en-CA" dirty="0"/>
              <a:t>='</a:t>
            </a:r>
            <a:r>
              <a:rPr lang="en-CA" dirty="0" err="1"/>
              <a:t>english</a:t>
            </a:r>
            <a:r>
              <a:rPr lang="en-CA" dirty="0"/>
              <a:t>' to remove common words that don’t add meaning to the sentiment.</a:t>
            </a:r>
            <a:br>
              <a:rPr lang="en-CA" dirty="0"/>
            </a:br>
            <a:r>
              <a:rPr lang="en-CA" b="1" dirty="0"/>
              <a:t>B)</a:t>
            </a:r>
            <a:r>
              <a:rPr lang="en-CA" dirty="0"/>
              <a:t> Set </a:t>
            </a:r>
            <a:r>
              <a:rPr lang="en-CA" dirty="0" err="1"/>
              <a:t>max_features</a:t>
            </a:r>
            <a:r>
              <a:rPr lang="en-CA" dirty="0"/>
              <a:t>=10 to drastically reduce the vocabulary size.</a:t>
            </a:r>
            <a:br>
              <a:rPr lang="en-CA" dirty="0"/>
            </a:br>
            <a:r>
              <a:rPr lang="en-CA" b="1" dirty="0"/>
              <a:t>C)</a:t>
            </a:r>
            <a:r>
              <a:rPr lang="en-CA" dirty="0"/>
              <a:t> Use binary=True so that word frequency is ignored completely.</a:t>
            </a:r>
            <a:br>
              <a:rPr lang="en-CA" dirty="0"/>
            </a:br>
            <a:r>
              <a:rPr lang="en-CA" b="1" dirty="0"/>
              <a:t>D)</a:t>
            </a:r>
            <a:r>
              <a:rPr lang="en-CA" dirty="0"/>
              <a:t> Remove </a:t>
            </a:r>
            <a:r>
              <a:rPr lang="en-CA" b="1" dirty="0"/>
              <a:t>low-frequency words</a:t>
            </a:r>
            <a:r>
              <a:rPr lang="en-CA" dirty="0"/>
              <a:t> by setting </a:t>
            </a:r>
            <a:r>
              <a:rPr lang="en-CA" dirty="0" err="1"/>
              <a:t>min_df</a:t>
            </a:r>
            <a:r>
              <a:rPr lang="en-CA" dirty="0"/>
              <a:t>=10 to filter out rare words.</a:t>
            </a:r>
          </a:p>
        </p:txBody>
      </p:sp>
    </p:spTree>
    <p:extLst>
      <p:ext uri="{BB962C8B-B14F-4D97-AF65-F5344CB8AC3E}">
        <p14:creationId xmlns:p14="http://schemas.microsoft.com/office/powerpoint/2010/main" val="1981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CF6E-B158-10F6-E2B9-D9635173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FC87-98D5-41BB-EE80-B2832CD59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Given an SVM with an </a:t>
            </a:r>
            <a:r>
              <a:rPr lang="en-CA" sz="3200" b="1" dirty="0"/>
              <a:t>RBF kernel</a:t>
            </a:r>
            <a:r>
              <a:rPr lang="en-CA" sz="3200" dirty="0"/>
              <a:t>, increasing the gamma parameter will likely: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Make the decision boundary more linear</a:t>
            </a:r>
            <a:br>
              <a:rPr lang="en-CA" sz="3200" dirty="0"/>
            </a:br>
            <a:r>
              <a:rPr lang="en-CA" sz="3200" dirty="0"/>
              <a:t>B) Reduce model complexity</a:t>
            </a:r>
            <a:br>
              <a:rPr lang="en-CA" sz="3200" dirty="0"/>
            </a:br>
            <a:r>
              <a:rPr lang="en-CA" sz="3200" dirty="0"/>
              <a:t>C) Make the model more sensitive to individual data points</a:t>
            </a:r>
            <a:br>
              <a:rPr lang="en-CA" sz="3200" dirty="0"/>
            </a:br>
            <a:r>
              <a:rPr lang="en-CA" sz="3200" dirty="0"/>
              <a:t>D) Decrease the risk of overfitting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07880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3A31-4C23-8FCD-AAA2-07899594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9BAD-D519-7AA5-985E-CB1DB016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Compared to </a:t>
            </a:r>
            <a:r>
              <a:rPr lang="en-CA" b="1" dirty="0"/>
              <a:t>Grid Search</a:t>
            </a:r>
            <a:r>
              <a:rPr lang="en-CA" dirty="0"/>
              <a:t>, what is a key advantage of </a:t>
            </a:r>
            <a:r>
              <a:rPr lang="en-CA" b="1" dirty="0"/>
              <a:t>Randomized Search</a:t>
            </a:r>
            <a:r>
              <a:rPr lang="en-CA" dirty="0"/>
              <a:t>?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dirty="0"/>
              <a:t>A) It guarantees finding the best hyperparameters</a:t>
            </a:r>
            <a:br>
              <a:rPr lang="en-CA" dirty="0"/>
            </a:br>
            <a:r>
              <a:rPr lang="en-CA" dirty="0"/>
              <a:t>B) It reduces computational cost by sampling fewer hyperparameter combinations</a:t>
            </a:r>
            <a:br>
              <a:rPr lang="en-CA" dirty="0"/>
            </a:br>
            <a:r>
              <a:rPr lang="en-CA" dirty="0"/>
              <a:t>C) It always improves model accuracy</a:t>
            </a:r>
            <a:br>
              <a:rPr lang="en-CA" dirty="0"/>
            </a:br>
            <a:r>
              <a:rPr lang="en-CA" dirty="0"/>
              <a:t>D) It is also applicable to regression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4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C696-F0F9-0E9A-C463-F450E35C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8CD6E-6E86-5FBB-E3AD-3B47473FD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8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am tasked to solve a binary classification problem, but I am lazy and I decide to use a coin toss to assign each sample to a class (head = positive, tail = negative). The classes in the dataset are balanced. What ROC curve better corresponds to my approach?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D90E54-16CF-7A28-18E3-D7D030222570}"/>
              </a:ext>
            </a:extLst>
          </p:cNvPr>
          <p:cNvGrpSpPr/>
          <p:nvPr/>
        </p:nvGrpSpPr>
        <p:grpSpPr>
          <a:xfrm>
            <a:off x="7300" y="3619005"/>
            <a:ext cx="4128739" cy="3021362"/>
            <a:chOff x="176314" y="3429000"/>
            <a:chExt cx="4128739" cy="30213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A9A4FF5-9354-12AE-5696-EC4CEDFA2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14" y="3429000"/>
              <a:ext cx="4128739" cy="302136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5B5B19-6DCD-318C-E936-BFB84600E33F}"/>
                </a:ext>
              </a:extLst>
            </p:cNvPr>
            <p:cNvSpPr/>
            <p:nvPr/>
          </p:nvSpPr>
          <p:spPr>
            <a:xfrm>
              <a:off x="838200" y="3515096"/>
              <a:ext cx="3282538" cy="2470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A06EA-3C8E-819D-0DF6-448019CD764B}"/>
              </a:ext>
            </a:extLst>
          </p:cNvPr>
          <p:cNvGrpSpPr/>
          <p:nvPr/>
        </p:nvGrpSpPr>
        <p:grpSpPr>
          <a:xfrm>
            <a:off x="4019464" y="3588102"/>
            <a:ext cx="4128739" cy="3021362"/>
            <a:chOff x="176314" y="3429000"/>
            <a:chExt cx="4128739" cy="302136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0B0866-6107-3E5F-BF4B-833FD4D04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14" y="3429000"/>
              <a:ext cx="4128739" cy="302136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DDD792-BDDC-16D5-C620-9E5C896F0423}"/>
                </a:ext>
              </a:extLst>
            </p:cNvPr>
            <p:cNvSpPr/>
            <p:nvPr/>
          </p:nvSpPr>
          <p:spPr>
            <a:xfrm>
              <a:off x="838200" y="3515096"/>
              <a:ext cx="3282538" cy="2470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F74D8F-47E7-F288-E253-E1DCF8C9C301}"/>
              </a:ext>
            </a:extLst>
          </p:cNvPr>
          <p:cNvGrpSpPr/>
          <p:nvPr/>
        </p:nvGrpSpPr>
        <p:grpSpPr>
          <a:xfrm>
            <a:off x="8019553" y="3581854"/>
            <a:ext cx="4128739" cy="3021362"/>
            <a:chOff x="176314" y="3429000"/>
            <a:chExt cx="4128739" cy="302136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27FFC9-4EE3-2691-86EF-792C2EED5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314" y="3429000"/>
              <a:ext cx="4128739" cy="302136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62BBD5-1A2F-1470-B2B2-91E92916EF98}"/>
                </a:ext>
              </a:extLst>
            </p:cNvPr>
            <p:cNvSpPr/>
            <p:nvPr/>
          </p:nvSpPr>
          <p:spPr>
            <a:xfrm>
              <a:off x="838200" y="3515096"/>
              <a:ext cx="3282538" cy="24700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F294EB-BE5C-E0A1-8DBA-12233BAF7456}"/>
                  </a:ext>
                </a:extLst>
              </p14:cNvPr>
              <p14:cNvContentPartPr/>
              <p14:nvPr/>
            </p14:nvContentPartPr>
            <p14:xfrm>
              <a:off x="761110" y="3801633"/>
              <a:ext cx="3101400" cy="2273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F294EB-BE5C-E0A1-8DBA-12233BAF74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110" y="3783993"/>
                <a:ext cx="3137040" cy="23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4B3664-BF6E-91AF-AA89-F249C10D87AF}"/>
                  </a:ext>
                </a:extLst>
              </p14:cNvPr>
              <p14:cNvContentPartPr/>
              <p14:nvPr/>
            </p14:nvContentPartPr>
            <p14:xfrm>
              <a:off x="4759990" y="3714153"/>
              <a:ext cx="3144600" cy="2336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4B3664-BF6E-91AF-AA89-F249C10D87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42350" y="3696513"/>
                <a:ext cx="3180240" cy="23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9191FA8-D328-E399-ECC7-988771CEEDB5}"/>
                  </a:ext>
                </a:extLst>
              </p14:cNvPr>
              <p14:cNvContentPartPr/>
              <p14:nvPr/>
            </p14:nvContentPartPr>
            <p14:xfrm>
              <a:off x="8765350" y="3748713"/>
              <a:ext cx="3106440" cy="2295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9191FA8-D328-E399-ECC7-988771CEED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47710" y="3731073"/>
                <a:ext cx="3142080" cy="2331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EB0CE8F-417A-D646-C4FC-2BB2BCAFFB72}"/>
              </a:ext>
            </a:extLst>
          </p:cNvPr>
          <p:cNvSpPr txBox="1"/>
          <p:nvPr/>
        </p:nvSpPr>
        <p:spPr>
          <a:xfrm>
            <a:off x="2125385" y="326016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12315-CC6A-F995-C90C-EF7B09C16AF4}"/>
              </a:ext>
            </a:extLst>
          </p:cNvPr>
          <p:cNvSpPr txBox="1"/>
          <p:nvPr/>
        </p:nvSpPr>
        <p:spPr>
          <a:xfrm>
            <a:off x="6121099" y="325142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FA182D-1C69-DF20-7AEB-7A37604DEE1B}"/>
              </a:ext>
            </a:extLst>
          </p:cNvPr>
          <p:cNvSpPr txBox="1"/>
          <p:nvPr/>
        </p:nvSpPr>
        <p:spPr>
          <a:xfrm>
            <a:off x="10133263" y="3244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0188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592E-7448-C9E3-3826-F420B5B6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0446-B569-0DEC-3E48-AF633045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If a classification model achieves </a:t>
            </a:r>
            <a:r>
              <a:rPr lang="en-CA" sz="3200" b="1" dirty="0"/>
              <a:t>100% recall</a:t>
            </a:r>
            <a:r>
              <a:rPr lang="en-CA" sz="3200" dirty="0"/>
              <a:t>, what can we conclude?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The model also has 100% accuracy</a:t>
            </a:r>
            <a:br>
              <a:rPr lang="en-CA" sz="3200" dirty="0"/>
            </a:br>
            <a:r>
              <a:rPr lang="en-CA" sz="3200" dirty="0"/>
              <a:t>B) The model correctly identified all positive samples but may have false positives</a:t>
            </a:r>
            <a:br>
              <a:rPr lang="en-CA" sz="3200" dirty="0"/>
            </a:br>
            <a:r>
              <a:rPr lang="en-CA" sz="3200" dirty="0"/>
              <a:t>C) The model does not make false positive predictions</a:t>
            </a:r>
            <a:br>
              <a:rPr lang="en-CA" sz="3200" dirty="0"/>
            </a:br>
            <a:r>
              <a:rPr lang="en-CA" sz="3200" dirty="0"/>
              <a:t>D) The model has a high precision score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997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6E5-2A49-0E7F-27E4-3C97E45C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AD5C-1051-16E2-A19C-A9B800E6F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do as many </a:t>
            </a:r>
            <a:r>
              <a:rPr lang="en-US" dirty="0" err="1"/>
              <a:t>iClicker</a:t>
            </a:r>
            <a:r>
              <a:rPr lang="en-US" dirty="0"/>
              <a:t> questions as possible to review and test different topics</a:t>
            </a:r>
          </a:p>
          <a:p>
            <a:r>
              <a:rPr lang="en-US" dirty="0"/>
              <a:t>You have 20 seconds to answer</a:t>
            </a:r>
          </a:p>
          <a:p>
            <a:pPr lvl="1"/>
            <a:r>
              <a:rPr lang="en-US" dirty="0"/>
              <a:t>If the majority answers correctly within the time limit, you win the round</a:t>
            </a:r>
          </a:p>
          <a:p>
            <a:pPr lvl="1"/>
            <a:r>
              <a:rPr lang="en-US" dirty="0"/>
              <a:t>If the majority answers incorrectly or not enough students answer, I win the round</a:t>
            </a:r>
          </a:p>
        </p:txBody>
      </p:sp>
    </p:spTree>
    <p:extLst>
      <p:ext uri="{BB962C8B-B14F-4D97-AF65-F5344CB8AC3E}">
        <p14:creationId xmlns:p14="http://schemas.microsoft.com/office/powerpoint/2010/main" val="429303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0658-04DE-7240-2990-4ED9B460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8D90E-AFA2-058F-E102-0F9B7C2D9C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3186" y="1690688"/>
            <a:ext cx="4619871" cy="416545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8E896-BCE0-E8EA-B265-0D81ECE9B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265" y="1690688"/>
            <a:ext cx="6235535" cy="4486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table on the left shows the cross-validation results for a regression problem. Which regressor is likely being used here?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 err="1"/>
              <a:t>DummyRegressor</a:t>
            </a:r>
            <a:r>
              <a:rPr lang="en-CA" dirty="0">
                <a:effectLst/>
              </a:rPr>
              <a:t>(</a:t>
            </a:r>
            <a:r>
              <a:rPr lang="en-CA" dirty="0"/>
              <a:t>strategy</a:t>
            </a:r>
            <a:r>
              <a:rPr lang="en-CA" b="1" dirty="0">
                <a:effectLst/>
              </a:rPr>
              <a:t>=</a:t>
            </a:r>
            <a:r>
              <a:rPr lang="en-CA" dirty="0">
                <a:effectLst/>
              </a:rPr>
              <a:t>”median”)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SVR(kernel='</a:t>
            </a:r>
            <a:r>
              <a:rPr lang="en-CA" dirty="0" err="1"/>
              <a:t>rbf</a:t>
            </a:r>
            <a:r>
              <a:rPr lang="en-CA" dirty="0"/>
              <a:t>')</a:t>
            </a:r>
            <a:endParaRPr lang="en-CA" dirty="0">
              <a:effectLst/>
            </a:endParaRPr>
          </a:p>
          <a:p>
            <a:pPr marL="514350" indent="-514350">
              <a:buFont typeface="+mj-lt"/>
              <a:buAutoNum type="alphaUcPeriod"/>
            </a:pPr>
            <a:r>
              <a:rPr lang="en-CA" dirty="0" err="1"/>
              <a:t>DummyRegressor</a:t>
            </a:r>
            <a:r>
              <a:rPr lang="en-CA" dirty="0">
                <a:effectLst/>
              </a:rPr>
              <a:t>(</a:t>
            </a:r>
            <a:r>
              <a:rPr lang="en-CA" dirty="0"/>
              <a:t>strategy</a:t>
            </a:r>
            <a:r>
              <a:rPr lang="en-CA" b="1" dirty="0">
                <a:effectLst/>
              </a:rPr>
              <a:t>=</a:t>
            </a:r>
            <a:r>
              <a:rPr lang="en-CA" dirty="0">
                <a:effectLst/>
              </a:rPr>
              <a:t>”mean”)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SVR(kernel=‘linear')</a:t>
            </a:r>
            <a:endParaRPr lang="en-CA" dirty="0">
              <a:effectLst/>
            </a:endParaRPr>
          </a:p>
          <a:p>
            <a:pPr marL="514350" indent="-514350">
              <a:buFont typeface="+mj-lt"/>
              <a:buAutoNum type="alphaUcPeriod"/>
            </a:pPr>
            <a:endParaRPr lang="en-CA" dirty="0">
              <a:effectLst/>
            </a:endParaRPr>
          </a:p>
          <a:p>
            <a:pPr marL="514350" indent="-514350">
              <a:buFont typeface="+mj-lt"/>
              <a:buAutoNum type="alphaUcPeriod"/>
            </a:pPr>
            <a:endParaRPr lang="en-CA" dirty="0">
              <a:effectLst/>
            </a:endParaRP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57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2F8E02-C6F1-840F-4B59-E09A99C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A4CEB-EDB0-7CF2-93B1-B9E7EE5E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176"/>
            <a:ext cx="10515600" cy="47059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/>
              <a:t>Liam is a financial analyst at a </a:t>
            </a:r>
            <a:r>
              <a:rPr lang="en-CA" dirty="0" err="1"/>
              <a:t>startup</a:t>
            </a:r>
            <a:r>
              <a:rPr lang="en-CA" dirty="0"/>
              <a:t> that predicts </a:t>
            </a:r>
            <a:r>
              <a:rPr lang="en-CA" b="1" dirty="0"/>
              <a:t>monthly revenue</a:t>
            </a:r>
            <a:r>
              <a:rPr lang="en-CA" dirty="0"/>
              <a:t> for different business units. He is evaluating the model's performance and has to choose between using </a:t>
            </a:r>
            <a:r>
              <a:rPr lang="en-CA" b="1" dirty="0"/>
              <a:t>Mean Absolute Percentage Error (MAPE)</a:t>
            </a:r>
            <a:r>
              <a:rPr lang="en-CA" dirty="0"/>
              <a:t> and </a:t>
            </a:r>
            <a:r>
              <a:rPr lang="en-CA" b="1" dirty="0"/>
              <a:t>R² (coefficient of determination)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Liam notices something interesting:</a:t>
            </a:r>
          </a:p>
          <a:p>
            <a:r>
              <a:rPr lang="en-CA" dirty="0"/>
              <a:t>The model performs </a:t>
            </a:r>
            <a:r>
              <a:rPr lang="en-CA" b="1" dirty="0"/>
              <a:t>well</a:t>
            </a:r>
            <a:r>
              <a:rPr lang="en-CA" dirty="0"/>
              <a:t> for high-revenue business units but </a:t>
            </a:r>
            <a:r>
              <a:rPr lang="en-CA" b="1" dirty="0"/>
              <a:t>poorly</a:t>
            </a:r>
            <a:r>
              <a:rPr lang="en-CA" dirty="0"/>
              <a:t> for smaller ones.</a:t>
            </a:r>
          </a:p>
          <a:p>
            <a:r>
              <a:rPr lang="en-CA" dirty="0"/>
              <a:t>The </a:t>
            </a:r>
            <a:r>
              <a:rPr lang="en-CA" b="1" dirty="0"/>
              <a:t>R² score is high (0.92)</a:t>
            </a:r>
            <a:r>
              <a:rPr lang="en-CA" dirty="0"/>
              <a:t>, but the </a:t>
            </a:r>
            <a:r>
              <a:rPr lang="en-CA" b="1" dirty="0"/>
              <a:t>MAPE is 40%</a:t>
            </a:r>
            <a:r>
              <a:rPr lang="en-CA" dirty="0"/>
              <a:t>, meaning predictions are off by an average of 40% of actual revenue.</a:t>
            </a:r>
          </a:p>
          <a:p>
            <a:r>
              <a:rPr lang="en-CA" dirty="0"/>
              <a:t>Some business units have </a:t>
            </a:r>
            <a:r>
              <a:rPr lang="en-CA" b="1" dirty="0"/>
              <a:t>low actual revenue</a:t>
            </a:r>
            <a:r>
              <a:rPr lang="en-CA" dirty="0"/>
              <a:t>.</a:t>
            </a:r>
          </a:p>
          <a:p>
            <a:pPr marL="0" indent="0">
              <a:buNone/>
            </a:pPr>
            <a:r>
              <a:rPr lang="en-CA" dirty="0"/>
              <a:t>Which metric should Liam trust more in this case, and why?</a:t>
            </a:r>
          </a:p>
          <a:p>
            <a:pPr marL="0" indent="0">
              <a:buNone/>
            </a:pPr>
            <a:r>
              <a:rPr lang="en-CA" b="1" dirty="0"/>
              <a:t>A)</a:t>
            </a:r>
            <a:r>
              <a:rPr lang="en-CA" dirty="0"/>
              <a:t> MAPE is better because it considers percentage errors, making it fair across different revenue sizes.</a:t>
            </a:r>
            <a:br>
              <a:rPr lang="en-CA" dirty="0"/>
            </a:br>
            <a:r>
              <a:rPr lang="en-CA" b="1" dirty="0"/>
              <a:t>B)</a:t>
            </a:r>
            <a:r>
              <a:rPr lang="en-CA" dirty="0"/>
              <a:t> R² is better because a high value (0.92) means the model explains most of the variance; Liam should use R</a:t>
            </a:r>
            <a:r>
              <a:rPr lang="en-CA" baseline="30000" dirty="0"/>
              <a:t>2</a:t>
            </a:r>
            <a:r>
              <a:rPr lang="en-CA" dirty="0"/>
              <a:t> and ignore MAPE.</a:t>
            </a:r>
            <a:br>
              <a:rPr lang="en-CA" dirty="0"/>
            </a:br>
            <a:r>
              <a:rPr lang="en-CA" b="1" dirty="0"/>
              <a:t>C)</a:t>
            </a:r>
            <a:r>
              <a:rPr lang="en-CA" dirty="0"/>
              <a:t> R² is always the best metric for regression, regardless of data characteristics.</a:t>
            </a:r>
            <a:br>
              <a:rPr lang="en-CA" dirty="0"/>
            </a:br>
            <a:r>
              <a:rPr lang="en-CA" b="1" dirty="0"/>
              <a:t>D)</a:t>
            </a:r>
            <a:r>
              <a:rPr lang="en-CA" dirty="0"/>
              <a:t> MAPE may be misleading when actual values are small; Liam should pick R²  because it gives a more reliable picture of the model’s ability to explain variance.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1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EBAA-2D66-2C8D-EA67-1F8C7FAC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 to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71CC-3428-047B-18DE-0D3E85AE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Which of the following problems is </a:t>
            </a:r>
            <a:r>
              <a:rPr lang="en-CA" sz="3200" b="1" dirty="0"/>
              <a:t>most suitable</a:t>
            </a:r>
            <a:r>
              <a:rPr lang="en-CA" sz="3200" dirty="0"/>
              <a:t> for machine learning?</a:t>
            </a:r>
            <a:br>
              <a:rPr lang="en-CA" sz="3200" dirty="0"/>
            </a:br>
            <a:endParaRPr lang="en-CA" sz="3200" dirty="0"/>
          </a:p>
          <a:p>
            <a:pPr marL="0" indent="0">
              <a:buNone/>
            </a:pPr>
            <a:r>
              <a:rPr lang="en-CA" sz="3200" dirty="0"/>
              <a:t>A) Computing the sum of two numbers</a:t>
            </a:r>
            <a:br>
              <a:rPr lang="en-CA" sz="3200" dirty="0"/>
            </a:br>
            <a:r>
              <a:rPr lang="en-CA" sz="3200" dirty="0"/>
              <a:t>B) Predicting housing prices based on historical data</a:t>
            </a:r>
            <a:br>
              <a:rPr lang="en-CA" sz="3200" dirty="0"/>
            </a:br>
            <a:r>
              <a:rPr lang="en-CA" sz="3200" dirty="0"/>
              <a:t>C) Sorting a list of numbers</a:t>
            </a:r>
            <a:br>
              <a:rPr lang="en-CA" sz="3200" dirty="0"/>
            </a:br>
            <a:r>
              <a:rPr lang="en-CA" sz="3200" dirty="0"/>
              <a:t>D) Checking if a number is prime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59900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D6C6-D711-F0FE-1909-280175F6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 to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12C8-4202-937B-C7D2-794BC369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Unsupervised learning would be more useful for: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Predicting stock prices</a:t>
            </a:r>
            <a:br>
              <a:rPr lang="en-CA" sz="3200" dirty="0"/>
            </a:br>
            <a:r>
              <a:rPr lang="en-CA" sz="3200" dirty="0"/>
              <a:t>B) Classifying spam emails</a:t>
            </a:r>
            <a:br>
              <a:rPr lang="en-CA" sz="3200" dirty="0"/>
            </a:br>
            <a:r>
              <a:rPr lang="en-CA" sz="3200" dirty="0"/>
              <a:t>C) Identifying types of customers of an online retail store</a:t>
            </a:r>
            <a:br>
              <a:rPr lang="en-CA" sz="3200" dirty="0"/>
            </a:br>
            <a:r>
              <a:rPr lang="en-CA" sz="3200" dirty="0"/>
              <a:t>D) Diagnosing diseases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627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D987-15BE-6B38-3DC1-6662DD8F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Introduction to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5AA14-A0D6-DE25-AB44-05E0E392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Which of the following is an example of a </a:t>
            </a:r>
            <a:r>
              <a:rPr lang="en-CA" sz="3200" b="1" dirty="0"/>
              <a:t>regression</a:t>
            </a:r>
            <a:r>
              <a:rPr lang="en-CA" sz="3200" dirty="0"/>
              <a:t> problem?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Identifying if an email is spam or not</a:t>
            </a:r>
            <a:br>
              <a:rPr lang="en-CA" sz="3200" dirty="0"/>
            </a:br>
            <a:r>
              <a:rPr lang="en-CA" sz="3200" dirty="0"/>
              <a:t>B) Predicting tomorrow’s temperature in degrees</a:t>
            </a:r>
            <a:br>
              <a:rPr lang="en-CA" sz="3200" dirty="0"/>
            </a:br>
            <a:r>
              <a:rPr lang="en-CA" sz="3200" dirty="0"/>
              <a:t>C) Classifying different species of flowers</a:t>
            </a:r>
            <a:br>
              <a:rPr lang="en-CA" sz="3200" dirty="0"/>
            </a:br>
            <a:r>
              <a:rPr lang="en-CA" sz="3200" dirty="0"/>
              <a:t>D) Identifying fraudulent credit card transactions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58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D5-FDBE-328A-80F5-695A6B71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6CE73-CDE4-F80D-1C56-3EEBA8A009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5409" y="1779622"/>
            <a:ext cx="5087930" cy="398114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C87BD3-8430-96F5-7703-BA0E06462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713" y="1550504"/>
            <a:ext cx="5483087" cy="46264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Based on this histogram, danceability is not a very good discriminant to separate the two classes. Should I remove it from my model?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Yes, because it is not informative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Yes, because its range is too narrow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No, because the classes shows different frequencies across the range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No, because it could be informative when combined with other features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E6696D-29ED-788F-3FE3-CB7FA3BDBC1C}"/>
              </a:ext>
            </a:extLst>
          </p:cNvPr>
          <p:cNvSpPr txBox="1"/>
          <p:nvPr/>
        </p:nvSpPr>
        <p:spPr>
          <a:xfrm>
            <a:off x="838200" y="5849696"/>
            <a:ext cx="491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= not liked song; 1 = liked song</a:t>
            </a:r>
          </a:p>
        </p:txBody>
      </p:sp>
    </p:spTree>
    <p:extLst>
      <p:ext uri="{BB962C8B-B14F-4D97-AF65-F5344CB8AC3E}">
        <p14:creationId xmlns:p14="http://schemas.microsoft.com/office/powerpoint/2010/main" val="50114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8CFA-7F10-3092-37DD-A495FA21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F850-5050-51C1-D9E5-67983EB9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Increasing the depth of a decision tree will do all of the following, except one:</a:t>
            </a:r>
          </a:p>
          <a:p>
            <a:pPr marL="0" indent="0">
              <a:buNone/>
            </a:pPr>
            <a:br>
              <a:rPr lang="en-CA" dirty="0"/>
            </a:br>
            <a:r>
              <a:rPr lang="en-CA" dirty="0"/>
              <a:t>A) Always improve model performance on training samples</a:t>
            </a:r>
            <a:br>
              <a:rPr lang="en-CA" dirty="0"/>
            </a:br>
            <a:r>
              <a:rPr lang="en-CA" dirty="0"/>
              <a:t>B) Increase the risk of overfitting</a:t>
            </a:r>
            <a:br>
              <a:rPr lang="en-CA" dirty="0"/>
            </a:br>
            <a:r>
              <a:rPr lang="en-CA" dirty="0"/>
              <a:t>C) Increase model complexity</a:t>
            </a:r>
            <a:br>
              <a:rPr lang="en-CA" dirty="0"/>
            </a:br>
            <a:r>
              <a:rPr lang="en-CA" dirty="0"/>
              <a:t>D) Make the model more interpretable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8F7F-B9C6-1B42-2829-D3A9F962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0095-A825-C385-EB3B-BCF3BEB1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What is a key </a:t>
            </a:r>
            <a:r>
              <a:rPr lang="en-CA" sz="3200" b="1" dirty="0"/>
              <a:t>limitation</a:t>
            </a:r>
            <a:r>
              <a:rPr lang="en-CA" sz="3200" dirty="0"/>
              <a:t> of k-Nearest Neighbors (</a:t>
            </a:r>
            <a:r>
              <a:rPr lang="en-CA" sz="3200" dirty="0" err="1"/>
              <a:t>kNN</a:t>
            </a:r>
            <a:r>
              <a:rPr lang="en-CA" sz="3200" dirty="0"/>
              <a:t>)?</a:t>
            </a:r>
          </a:p>
          <a:p>
            <a:pPr marL="0" indent="0">
              <a:buNone/>
            </a:pPr>
            <a:br>
              <a:rPr lang="en-CA" sz="3200" dirty="0"/>
            </a:br>
            <a:r>
              <a:rPr lang="en-CA" sz="3200" dirty="0"/>
              <a:t>A) It requires labeled data</a:t>
            </a:r>
            <a:br>
              <a:rPr lang="en-CA" sz="3200" dirty="0"/>
            </a:br>
            <a:r>
              <a:rPr lang="en-CA" sz="3200" dirty="0"/>
              <a:t>B) It does not work for regression tasks</a:t>
            </a:r>
            <a:br>
              <a:rPr lang="en-CA" sz="3200" dirty="0"/>
            </a:br>
            <a:r>
              <a:rPr lang="en-CA" sz="3200" dirty="0"/>
              <a:t>C) It is computationally expensive for large datasets</a:t>
            </a:r>
            <a:br>
              <a:rPr lang="en-CA" sz="3200" dirty="0"/>
            </a:br>
            <a:r>
              <a:rPr lang="en-CA" sz="3200" dirty="0"/>
              <a:t>D) It cannot handle numerical features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34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72C2-CC9E-81F3-DB2A-E4AE7A8C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1375-892E-0436-FE01-AA4FAE705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of the following will make a </a:t>
            </a:r>
            <a:r>
              <a:rPr lang="en-US" dirty="0" err="1"/>
              <a:t>kNN</a:t>
            </a:r>
            <a:r>
              <a:rPr lang="en-US" dirty="0"/>
              <a:t> classifier slower at generating predictions, but which one will have the smaller impact?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higher number of features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higher number of training samples</a:t>
            </a:r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A higher value of k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CA" dirty="0"/>
              <a:t>Using a distance metric that is computationally expensive (e.g., </a:t>
            </a:r>
            <a:r>
              <a:rPr lang="en-CA" dirty="0" err="1"/>
              <a:t>Mahalanobis</a:t>
            </a:r>
            <a:r>
              <a:rPr lang="en-CA" dirty="0"/>
              <a:t> distance instead of Euclidean)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7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1341</Words>
  <Application>Microsoft Macintosh PowerPoint</Application>
  <PresentationFormat>Widescreen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Midterm 1 prep</vt:lpstr>
      <vt:lpstr>Rules</vt:lpstr>
      <vt:lpstr>Introduction to Machine Learning</vt:lpstr>
      <vt:lpstr>Introduction to Machine Learning</vt:lpstr>
      <vt:lpstr>Introduction to Machine Learning</vt:lpstr>
      <vt:lpstr>EDA</vt:lpstr>
      <vt:lpstr>Decision trees</vt:lpstr>
      <vt:lpstr>K-Nearest Neighbors</vt:lpstr>
      <vt:lpstr>K-Nearest Neighbors</vt:lpstr>
      <vt:lpstr>Decision boundaries</vt:lpstr>
      <vt:lpstr>Underfitting/overfitting</vt:lpstr>
      <vt:lpstr>Underfitting/overfitting</vt:lpstr>
      <vt:lpstr>Cross validation</vt:lpstr>
      <vt:lpstr>Preprocessing</vt:lpstr>
      <vt:lpstr>Preprocessing</vt:lpstr>
      <vt:lpstr>Hyperparameters tuning</vt:lpstr>
      <vt:lpstr>Hyperparameters tuning</vt:lpstr>
      <vt:lpstr>Classification metrics</vt:lpstr>
      <vt:lpstr>Classification metrics</vt:lpstr>
      <vt:lpstr>Regression metrics</vt:lpstr>
      <vt:lpstr>Regression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1 prep</dc:title>
  <dc:creator>Toti, Giulia</dc:creator>
  <cp:lastModifiedBy>Toti, Giulia</cp:lastModifiedBy>
  <cp:revision>4</cp:revision>
  <dcterms:created xsi:type="dcterms:W3CDTF">2025-02-10T21:50:01Z</dcterms:created>
  <dcterms:modified xsi:type="dcterms:W3CDTF">2025-02-12T03:17:02Z</dcterms:modified>
</cp:coreProperties>
</file>