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278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CC04-9E60-7AB7-FC85-F4339D56D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D6221-57BB-BFED-30B3-00C05286C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CED34-1DF9-7E8B-214A-23D5C7E6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C80E-742E-4E53-8AD8-A38C63E30CD7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59B0D-A50E-EA33-B4FC-1112F3C1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11804-7529-7EB5-D491-D4C28EF0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E0C0-7621-4C8E-9A78-E368DFE2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8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1D51-C9E7-73BD-E59F-97F8D9A7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15CC6-E02D-C610-96E0-A97D4F5E3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B1012-E987-2CE1-2EDA-B4731D173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C80E-742E-4E53-8AD8-A38C63E30CD7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09FD3-A9E2-B867-0562-BEC40479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BF54F-AD38-F9E0-9B91-2C154743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E0C0-7621-4C8E-9A78-E368DFE2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DA52E8-98E2-5A3D-8F19-7972A6F83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15C7C-88A3-037A-0D28-A4D603B99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2F338-5A8F-485D-FB33-DA6DEDEE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C80E-742E-4E53-8AD8-A38C63E30CD7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4813F-1FE9-37C1-BE0A-19A1BEAC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F44D9-609D-3CB3-8EA4-351E513B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E0C0-7621-4C8E-9A78-E368DFE2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7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546ED-DAE7-C798-2615-04939C7B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3CD47-B3B0-E1AC-60C8-2A5EBEA87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46CE0-13B4-870F-7DCD-C862E3CD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C80E-742E-4E53-8AD8-A38C63E30CD7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07BC0-70F4-0841-1318-B64817D4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BE10F-0D45-FC79-27D9-2F2D06ED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E0C0-7621-4C8E-9A78-E368DFE2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8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227B0-53CD-1D08-4810-C6F00C3F9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5B829-4272-AF85-BF34-9C14C04D8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1E046-AC3A-2FB6-E020-6720F3EC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C80E-742E-4E53-8AD8-A38C63E30CD7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6B882-CA28-4144-6C63-E6972395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457A9-89C9-B887-C58B-56A2EA61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E0C0-7621-4C8E-9A78-E368DFE2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3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BE8D-316A-D9AF-1E82-5F70E6DB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66E52-D410-FC2F-EDBA-F8049FEFF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D28EB-EAEE-B485-C13C-A8D68CA5C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DD3A1-6CAE-C288-2CC8-CC98F652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C80E-742E-4E53-8AD8-A38C63E30CD7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E879E-7011-A97C-163C-5399E26E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B6E31-0F0A-DB2A-E1E3-85E79DA8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E0C0-7621-4C8E-9A78-E368DFE2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8094-BB9E-8B37-0BE6-C459E8BD5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98E15-8DED-17C5-337E-286A852A8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E1731-8EFF-A39A-ADFC-AB0F8009C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63EEA-0C9B-0729-C331-20E3507AA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A9D16A-AD48-BADC-46E1-1C6A676CF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1CA50-EDE1-3364-6075-A969B435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C80E-742E-4E53-8AD8-A38C63E30CD7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CB7FB-F255-4C1A-C8DB-033B4DE8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873DB1-2EF1-C2C0-47F9-5D1D30FF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E0C0-7621-4C8E-9A78-E368DFE2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7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A076-9EB6-8824-EFF9-180C841B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D4AA4-2A92-D670-46D7-338BA8821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C80E-742E-4E53-8AD8-A38C63E30CD7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7F7B7-C0D8-0904-088B-805E9F96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51B25A-2440-D0C0-3BF1-9281CD2F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E0C0-7621-4C8E-9A78-E368DFE2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0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2365AE-5E67-CD16-3F64-73E42754B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C80E-742E-4E53-8AD8-A38C63E30CD7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7463E-BA0F-B875-2F62-AF2F68E4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50543-69E8-D749-D562-DF854943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E0C0-7621-4C8E-9A78-E368DFE2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6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0286B-7296-980A-8006-1EB70C13A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9AEF2-1075-D578-89DE-87F79AC77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CD568-1BBB-AD10-2DF3-3FF5B8D57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C6E0A-A5F5-E55A-2EA3-97BD54B2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C80E-742E-4E53-8AD8-A38C63E30CD7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1D0DB-A83C-DC59-02D5-C7385475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853A8-4C43-B2F2-C83B-1E26A916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E0C0-7621-4C8E-9A78-E368DFE2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2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3336-C430-B725-B754-EC21B77B3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5E7939-AC73-603C-8F65-29AEB89BA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196EA-3117-D8C3-404C-F2741FC1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13D79-EA61-547C-A353-FF749A80F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C80E-742E-4E53-8AD8-A38C63E30CD7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67096-7AAA-02EE-E000-B7AD9D56E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18335-57FC-CFE7-A4E8-D8865CFF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E0C0-7621-4C8E-9A78-E368DFE2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6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1AEBCD-1C30-2FA4-3C0E-17DEA4B25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D94A8-B770-A7FF-AEAC-416CF363A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70912-7542-3299-518B-A3B3246AF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1C80E-742E-4E53-8AD8-A38C63E30CD7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E2695-E9A9-2056-486D-EBAF7FDF1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9E79B-BC3E-4037-BB50-20A8F1CC9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EE0C0-7621-4C8E-9A78-E368DFE2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A0D2-7924-F139-4C7F-8B66E4776A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Machine Learning Project</a:t>
            </a:r>
          </a:p>
        </p:txBody>
      </p:sp>
    </p:spTree>
    <p:extLst>
      <p:ext uri="{BB962C8B-B14F-4D97-AF65-F5344CB8AC3E}">
        <p14:creationId xmlns:p14="http://schemas.microsoft.com/office/powerpoint/2010/main" val="366605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9446-154A-C3A5-457E-66C296A31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SVM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6ADFBA0-7409-DAAA-1799-CB32353A0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760" y="2001186"/>
            <a:ext cx="4706911" cy="372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9DA4401A-D25C-6050-EA27-CFBCE677F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28" y="1821305"/>
            <a:ext cx="5071672" cy="390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974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EC37-9A5A-6EF6-DE1E-F55BD1E8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69B51-A29C-7D3E-8689-BB221E4DB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0744" cy="985031"/>
          </a:xfrm>
        </p:spPr>
        <p:txBody>
          <a:bodyPr>
            <a:normAutofit/>
          </a:bodyPr>
          <a:lstStyle/>
          <a:p>
            <a:r>
              <a:rPr lang="en-US" sz="2400" dirty="0"/>
              <a:t>The depth of the tree is an indicator for complexity</a:t>
            </a:r>
          </a:p>
          <a:p>
            <a:endParaRPr lang="en-US" sz="24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D6C6DA8-9448-A3B3-C20A-48BA044BD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111" y="1825625"/>
            <a:ext cx="5573374" cy="441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5DB940-B556-2047-80F7-80213ACB8A35}"/>
              </a:ext>
            </a:extLst>
          </p:cNvPr>
          <p:cNvSpPr txBox="1">
            <a:spLocks/>
          </p:cNvSpPr>
          <p:nvPr/>
        </p:nvSpPr>
        <p:spPr>
          <a:xfrm>
            <a:off x="838200" y="3159177"/>
            <a:ext cx="4580744" cy="1592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Evaluating decision tree for every depth in the range of 1 to 200</a:t>
            </a:r>
          </a:p>
          <a:p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83AC394-8BDA-792D-30BE-01CE8C5A9752}"/>
              </a:ext>
            </a:extLst>
          </p:cNvPr>
          <p:cNvSpPr txBox="1">
            <a:spLocks/>
          </p:cNvSpPr>
          <p:nvPr/>
        </p:nvSpPr>
        <p:spPr>
          <a:xfrm>
            <a:off x="838200" y="4656944"/>
            <a:ext cx="4580744" cy="1592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Tune tree depth to 25 because Ein and </a:t>
            </a:r>
            <a:r>
              <a:rPr lang="en-US" sz="2400" dirty="0" err="1"/>
              <a:t>Eout</a:t>
            </a:r>
            <a:r>
              <a:rPr lang="en-US" sz="2400" dirty="0"/>
              <a:t> almost saturated after that depth</a:t>
            </a:r>
          </a:p>
        </p:txBody>
      </p:sp>
    </p:spTree>
    <p:extLst>
      <p:ext uri="{BB962C8B-B14F-4D97-AF65-F5344CB8AC3E}">
        <p14:creationId xmlns:p14="http://schemas.microsoft.com/office/powerpoint/2010/main" val="397352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B070B-0EA9-C9F2-AF83-D8BB37D5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Decision Trees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6FF689D-7527-F9B3-9EC2-C4C600ED5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48" y="1690688"/>
            <a:ext cx="5352738" cy="411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01CC8A13-0E38-F7CD-329E-A2469DB69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086" y="1690687"/>
            <a:ext cx="5612566" cy="411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53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7D15-5FD5-FEF7-9463-ADDCF9C34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A7BB9-E4B5-78C2-33C1-75E7DBE69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8003" cy="1944401"/>
          </a:xfrm>
        </p:spPr>
        <p:txBody>
          <a:bodyPr>
            <a:normAutofit/>
          </a:bodyPr>
          <a:lstStyle/>
          <a:p>
            <a:r>
              <a:rPr lang="en-US" sz="2400" dirty="0"/>
              <a:t>The no. of estimators is a parameter that controls the number of decision trees built during training (it is indicator for complexity).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7433E51-2226-96D1-2042-8BF243835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45717"/>
            <a:ext cx="5543861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E259A4-C432-2D45-794A-72FD2D90D3C7}"/>
              </a:ext>
            </a:extLst>
          </p:cNvPr>
          <p:cNvSpPr txBox="1">
            <a:spLocks/>
          </p:cNvSpPr>
          <p:nvPr/>
        </p:nvSpPr>
        <p:spPr>
          <a:xfrm>
            <a:off x="838200" y="4656944"/>
            <a:ext cx="4580744" cy="1592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Tune no. of estimators to 25 because Ein and </a:t>
            </a:r>
            <a:r>
              <a:rPr lang="en-US" sz="2400" dirty="0" err="1"/>
              <a:t>Eout</a:t>
            </a:r>
            <a:r>
              <a:rPr lang="en-US" sz="2400" dirty="0"/>
              <a:t> almost saturated after that value</a:t>
            </a:r>
          </a:p>
        </p:txBody>
      </p:sp>
    </p:spTree>
    <p:extLst>
      <p:ext uri="{BB962C8B-B14F-4D97-AF65-F5344CB8AC3E}">
        <p14:creationId xmlns:p14="http://schemas.microsoft.com/office/powerpoint/2010/main" val="260727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92B9-5761-BE28-B045-4D88D640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Random Forest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B3CAD83-982B-316A-0B64-4AB67980A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8622"/>
            <a:ext cx="5257800" cy="401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859D626C-4DC7-6EA7-D013-23EC7D12F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285" y="2218622"/>
            <a:ext cx="5318931" cy="401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282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A121-EA91-0F56-4525-A0B905FE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Model Comparison</a:t>
            </a:r>
          </a:p>
        </p:txBody>
      </p:sp>
      <p:pic>
        <p:nvPicPr>
          <p:cNvPr id="5" name="Picture 4" descr="A picture containing text, screenshot, number, font">
            <a:extLst>
              <a:ext uri="{FF2B5EF4-FFF2-40B4-BE49-F238E27FC236}">
                <a16:creationId xmlns:a16="http://schemas.microsoft.com/office/drawing/2014/main" id="{25E80181-E909-B8D2-02FE-5288DE3FA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780" y="1690689"/>
            <a:ext cx="8431968" cy="455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12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D7887-DE71-3284-201B-8BD04288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Workload Division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BAB5E9-566F-9886-47F2-25E8D2F6E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72" y="1690688"/>
            <a:ext cx="8401987" cy="387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65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A0D2-7924-F139-4C7F-8B66E4776A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40527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D41D-C132-1454-7339-92B2033F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Data Analysis &amp;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D13EF-2531-F088-F3B9-F7D455A44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570095" cy="1929411"/>
          </a:xfrm>
        </p:spPr>
        <p:txBody>
          <a:bodyPr>
            <a:normAutofit/>
          </a:bodyPr>
          <a:lstStyle/>
          <a:p>
            <a:r>
              <a:rPr lang="en-US" sz="2400" dirty="0"/>
              <a:t>The continuous attributes are normalized</a:t>
            </a:r>
          </a:p>
          <a:p>
            <a:r>
              <a:rPr lang="en-US" sz="2400" dirty="0"/>
              <a:t>The categorical attributes’ details are shown in the following table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6DA72E4-50DB-24E4-CC4D-0D4F39B1F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603" y="1758144"/>
            <a:ext cx="5059181" cy="26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F9B800-D687-7970-1A89-3868F878CD1B}"/>
              </a:ext>
            </a:extLst>
          </p:cNvPr>
          <p:cNvSpPr txBox="1">
            <a:spLocks/>
          </p:cNvSpPr>
          <p:nvPr/>
        </p:nvSpPr>
        <p:spPr>
          <a:xfrm>
            <a:off x="838200" y="4968561"/>
            <a:ext cx="5257800" cy="1524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Those attributes can be classified and represented as follows according to the four levels of data.</a:t>
            </a:r>
          </a:p>
        </p:txBody>
      </p:sp>
      <p:pic>
        <p:nvPicPr>
          <p:cNvPr id="9" name="Picture 8" descr="A picture containing text, font, screenshot, line&#10;&#10;Description automatically generated">
            <a:extLst>
              <a:ext uri="{FF2B5EF4-FFF2-40B4-BE49-F238E27FC236}">
                <a16:creationId xmlns:a16="http://schemas.microsoft.com/office/drawing/2014/main" id="{AFA1BD75-D8E7-749C-D731-3E51068DC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148" y="5093027"/>
            <a:ext cx="5194091" cy="109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8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C1E-E390-B373-66B9-2D1F204F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B6CEF-8FF5-C5C6-A340-D906DAA19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5774" cy="1603375"/>
          </a:xfrm>
        </p:spPr>
        <p:txBody>
          <a:bodyPr>
            <a:normAutofit/>
          </a:bodyPr>
          <a:lstStyle/>
          <a:p>
            <a:r>
              <a:rPr lang="en-US" sz="2400" dirty="0"/>
              <a:t>This plot shows the covariance matrix between all continuous features (after standardization) and the target label.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8856F70-3C29-EB35-897B-DDB240FEF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370" y="1416570"/>
            <a:ext cx="6400800" cy="531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C12B82-5DE6-63DB-7842-F7CE5CC78834}"/>
              </a:ext>
            </a:extLst>
          </p:cNvPr>
          <p:cNvSpPr txBox="1">
            <a:spLocks/>
          </p:cNvSpPr>
          <p:nvPr/>
        </p:nvSpPr>
        <p:spPr>
          <a:xfrm>
            <a:off x="838200" y="3971716"/>
            <a:ext cx="4535774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‘</a:t>
            </a:r>
            <a:r>
              <a:rPr lang="en-US" sz="2400" dirty="0" err="1"/>
              <a:t>Meal_Count</a:t>
            </a:r>
            <a:r>
              <a:rPr lang="en-US" sz="2400" dirty="0"/>
              <a:t>’ attribute has very low correlation to the target</a:t>
            </a:r>
          </a:p>
        </p:txBody>
      </p:sp>
    </p:spTree>
    <p:extLst>
      <p:ext uri="{BB962C8B-B14F-4D97-AF65-F5344CB8AC3E}">
        <p14:creationId xmlns:p14="http://schemas.microsoft.com/office/powerpoint/2010/main" val="51692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8B3EA-E4EB-4C1E-B72B-7F51543C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Feature 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15B8E-3F1B-A686-1DF0-EF2E0CF56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751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Outlier analysis was performed based on the interquartile distance of each continuous variable.</a:t>
            </a:r>
          </a:p>
          <a:p>
            <a:endParaRPr lang="en-US" sz="2400" dirty="0"/>
          </a:p>
          <a:p>
            <a:r>
              <a:rPr lang="en-US" sz="2400" dirty="0"/>
              <a:t>An attribute value (x) is considered to be an outlier if one of the following conditions is satisfied:</a:t>
            </a:r>
          </a:p>
          <a:p>
            <a:pPr lvl="1"/>
            <a:r>
              <a:rPr lang="en-US" dirty="0"/>
              <a:t>x &gt; Q3 + 3 * IQD </a:t>
            </a:r>
          </a:p>
          <a:p>
            <a:pPr lvl="1"/>
            <a:r>
              <a:rPr lang="en-US" dirty="0"/>
              <a:t>x &lt; Q1 - 3 * IQD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DB1E43-1AC8-5922-8BB5-6034216A1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11" y="2144373"/>
            <a:ext cx="5224073" cy="337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16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A0D2-7924-F139-4C7F-8B66E4776A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136349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90BD6-8AA1-5B00-ABF5-5AB6D23A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7D8FE-F702-5449-638C-56160208F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76945"/>
          </a:xfrm>
        </p:spPr>
        <p:txBody>
          <a:bodyPr>
            <a:normAutofit/>
          </a:bodyPr>
          <a:lstStyle/>
          <a:p>
            <a:r>
              <a:rPr lang="en-US" sz="2400" dirty="0"/>
              <a:t>Hyperparameter tuning:</a:t>
            </a:r>
          </a:p>
          <a:p>
            <a:pPr lvl="1"/>
            <a:r>
              <a:rPr lang="en-US" dirty="0"/>
              <a:t>Penalty: the type of regularization to be used model (L1 / L2)</a:t>
            </a:r>
          </a:p>
          <a:p>
            <a:pPr lvl="1"/>
            <a:r>
              <a:rPr lang="en-US" dirty="0"/>
              <a:t>C: the strength of the regularization in the model. </a:t>
            </a:r>
          </a:p>
          <a:p>
            <a:pPr lvl="1"/>
            <a:r>
              <a:rPr lang="en-US" dirty="0"/>
              <a:t>Solver: the algorithm to be used for optimization in the model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061A06-2DB6-E880-CB16-E9748D99BD1E}"/>
              </a:ext>
            </a:extLst>
          </p:cNvPr>
          <p:cNvSpPr txBox="1">
            <a:spLocks/>
          </p:cNvSpPr>
          <p:nvPr/>
        </p:nvSpPr>
        <p:spPr>
          <a:xfrm>
            <a:off x="838200" y="3837507"/>
            <a:ext cx="10515600" cy="1876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Grid search tuning produced the following results: </a:t>
            </a:r>
          </a:p>
          <a:p>
            <a:pPr lvl="1"/>
            <a:r>
              <a:rPr lang="en-US" dirty="0"/>
              <a:t>{'C': 100, 'penalty': 'l2', 'solver': '</a:t>
            </a:r>
            <a:r>
              <a:rPr lang="en-US" dirty="0" err="1"/>
              <a:t>lbfgs</a:t>
            </a:r>
            <a:r>
              <a:rPr lang="en-US" dirty="0"/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312438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3529-7949-6A5D-47EC-4F9AC879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Logistic Regression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E261681-7D7E-320D-DE57-4E74129D0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361" y="1690689"/>
            <a:ext cx="4909124" cy="40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ADB71330-0C2E-DBBB-3A27-13CB59434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61124"/>
            <a:ext cx="5142875" cy="415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36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AA23A-8AD1-BA3C-4205-35DC3422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58E2D-5327-32F7-3FA5-5B65D3CF2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0528" cy="1719549"/>
          </a:xfrm>
        </p:spPr>
        <p:txBody>
          <a:bodyPr>
            <a:normAutofit/>
          </a:bodyPr>
          <a:lstStyle/>
          <a:p>
            <a:r>
              <a:rPr lang="en-US" sz="2400" dirty="0"/>
              <a:t>Parameter tuning by setting  the kernel to polynomial and trying values for the degree from 1 to 20.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E338475-7B59-C870-07FE-75F8BD8A9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439" y="1789269"/>
            <a:ext cx="452437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EBE9EA-4ABD-29EA-4247-7F0D34616B65}"/>
              </a:ext>
            </a:extLst>
          </p:cNvPr>
          <p:cNvSpPr txBox="1">
            <a:spLocks/>
          </p:cNvSpPr>
          <p:nvPr/>
        </p:nvSpPr>
        <p:spPr>
          <a:xfrm>
            <a:off x="838200" y="4031678"/>
            <a:ext cx="4910528" cy="1719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This shows that the model is overfitting because the Ein decreases &amp; </a:t>
            </a:r>
            <a:r>
              <a:rPr lang="en-US" sz="2400" dirty="0" err="1"/>
              <a:t>Eout</a:t>
            </a:r>
            <a:r>
              <a:rPr lang="en-US" sz="2400" dirty="0"/>
              <a:t> decreases by increasing complexity.</a:t>
            </a:r>
          </a:p>
        </p:txBody>
      </p:sp>
    </p:spTree>
    <p:extLst>
      <p:ext uri="{BB962C8B-B14F-4D97-AF65-F5344CB8AC3E}">
        <p14:creationId xmlns:p14="http://schemas.microsoft.com/office/powerpoint/2010/main" val="289401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A2284-6C8D-8E42-0610-B7C21E79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77718-4383-1694-92FB-5857DB1FC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16788"/>
          </a:xfrm>
        </p:spPr>
        <p:txBody>
          <a:bodyPr>
            <a:normAutofit/>
          </a:bodyPr>
          <a:lstStyle/>
          <a:p>
            <a:r>
              <a:rPr lang="en-US" dirty="0"/>
              <a:t>Hyperparameter tuning:</a:t>
            </a:r>
          </a:p>
          <a:p>
            <a:pPr lvl="1"/>
            <a:r>
              <a:rPr lang="en-US" dirty="0"/>
              <a:t>kernel: the type of kernel (linear, polynomial, …)</a:t>
            </a:r>
          </a:p>
          <a:p>
            <a:pPr lvl="1"/>
            <a:r>
              <a:rPr lang="en-US" dirty="0"/>
              <a:t>gamma: the shape of the decision boundary </a:t>
            </a:r>
          </a:p>
          <a:p>
            <a:pPr lvl="1"/>
            <a:r>
              <a:rPr lang="en-US" dirty="0"/>
              <a:t>C: controls the tradeoff between maximizing the margin and minimizing the classification error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978D28-7BC1-B7EC-FB53-15051F816920}"/>
              </a:ext>
            </a:extLst>
          </p:cNvPr>
          <p:cNvSpPr txBox="1">
            <a:spLocks/>
          </p:cNvSpPr>
          <p:nvPr/>
        </p:nvSpPr>
        <p:spPr>
          <a:xfrm>
            <a:off x="838200" y="4077350"/>
            <a:ext cx="10515600" cy="137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Grid search tuning produced the following results: </a:t>
            </a:r>
          </a:p>
          <a:p>
            <a:pPr lvl="1"/>
            <a:r>
              <a:rPr lang="en-US" dirty="0"/>
              <a:t>{kernel='linear', degree=1, gamma=1, C=10}</a:t>
            </a:r>
          </a:p>
        </p:txBody>
      </p:sp>
    </p:spTree>
    <p:extLst>
      <p:ext uri="{BB962C8B-B14F-4D97-AF65-F5344CB8AC3E}">
        <p14:creationId xmlns:p14="http://schemas.microsoft.com/office/powerpoint/2010/main" val="202400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386</Words>
  <Application>Microsoft Office PowerPoint</Application>
  <PresentationFormat>Widescreen</PresentationFormat>
  <Paragraphs>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Machine Learning Project</vt:lpstr>
      <vt:lpstr>Data Analysis &amp; Preprocessing</vt:lpstr>
      <vt:lpstr>Feature Engineering</vt:lpstr>
      <vt:lpstr>Feature Engineering</vt:lpstr>
      <vt:lpstr>Models</vt:lpstr>
      <vt:lpstr>Logistic Regression</vt:lpstr>
      <vt:lpstr>Logistic Regression</vt:lpstr>
      <vt:lpstr>SVM</vt:lpstr>
      <vt:lpstr>SVM</vt:lpstr>
      <vt:lpstr>SVM</vt:lpstr>
      <vt:lpstr>Decision Trees</vt:lpstr>
      <vt:lpstr>Decision Trees</vt:lpstr>
      <vt:lpstr>Random Forest</vt:lpstr>
      <vt:lpstr>Random Forest</vt:lpstr>
      <vt:lpstr>Model Comparison</vt:lpstr>
      <vt:lpstr>Workload Division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</dc:title>
  <dc:creator>مصطفى محمد احمد الجندى</dc:creator>
  <cp:lastModifiedBy>مصطفى محمد احمد الجندى</cp:lastModifiedBy>
  <cp:revision>32</cp:revision>
  <dcterms:created xsi:type="dcterms:W3CDTF">2023-05-16T17:18:48Z</dcterms:created>
  <dcterms:modified xsi:type="dcterms:W3CDTF">2023-05-16T19:27:21Z</dcterms:modified>
</cp:coreProperties>
</file>