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Trebuchet MS" panose="020B0603020202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LLzaBr2CqSsD2Z9KkX81k0qam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6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c41f8c78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c41f8c78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c41f8c78e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c41f8c78e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c41f8c78e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c41f8c78e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c41f8c78e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c41f8c78e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c41f8c78e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c41f8c78e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c41f8c78e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c41f8c78e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c41f8c78e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1c41f8c78e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4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>
            <a:spLocks noGrp="1"/>
          </p:cNvSpPr>
          <p:nvPr>
            <p:ph type="pic" idx="2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</p:sp>
      <p:sp>
        <p:nvSpPr>
          <p:cNvPr id="110" name="Google Shape;110;p13"/>
          <p:cNvSpPr txBox="1">
            <a:spLocks noGrp="1"/>
          </p:cNvSpPr>
          <p:nvPr>
            <p:ph type="body" idx="1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ldNum" idx="12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body" idx="1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ldNum" idx="12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5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body" idx="1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body" idx="2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36" name="Google Shape;136;p15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6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body" idx="1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2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3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4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body" idx="5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6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8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9" name="Google Shape;169;p18"/>
          <p:cNvSpPr>
            <a:spLocks noGrp="1"/>
          </p:cNvSpPr>
          <p:nvPr>
            <p:ph type="pic" idx="2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70" name="Google Shape;170;p18"/>
          <p:cNvSpPr txBox="1">
            <a:spLocks noGrp="1"/>
          </p:cNvSpPr>
          <p:nvPr>
            <p:ph type="body" idx="3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body" idx="4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8"/>
          <p:cNvSpPr>
            <a:spLocks noGrp="1"/>
          </p:cNvSpPr>
          <p:nvPr>
            <p:ph type="pic" idx="5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73" name="Google Shape;173;p18"/>
          <p:cNvSpPr txBox="1">
            <a:spLocks noGrp="1"/>
          </p:cNvSpPr>
          <p:nvPr>
            <p:ph type="body" idx="6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7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5" name="Google Shape;175;p18"/>
          <p:cNvSpPr>
            <a:spLocks noGrp="1"/>
          </p:cNvSpPr>
          <p:nvPr>
            <p:ph type="pic" idx="8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76" name="Google Shape;176;p18"/>
          <p:cNvSpPr txBox="1">
            <a:spLocks noGrp="1"/>
          </p:cNvSpPr>
          <p:nvPr>
            <p:ph type="body" idx="9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body" idx="1"/>
          </p:nvPr>
        </p:nvSpPr>
        <p:spPr>
          <a:xfrm rot="5400000">
            <a:off x="3687594" y="-670400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9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0"/>
          <p:cNvSpPr txBox="1">
            <a:spLocks noGrp="1"/>
          </p:cNvSpPr>
          <p:nvPr>
            <p:ph type="body" idx="1"/>
          </p:nvPr>
        </p:nvSpPr>
        <p:spPr>
          <a:xfrm rot="5400000">
            <a:off x="2452030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20"/>
          <p:cNvSpPr txBox="1">
            <a:spLocks noGrp="1"/>
          </p:cNvSpPr>
          <p:nvPr>
            <p:ph type="dt" idx="10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sldNum" idx="12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8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8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2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3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4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0" descr="HD-ShadowShor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body" idx="1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2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>
            <a:spLocks noGrp="1"/>
          </p:cNvSpPr>
          <p:nvPr>
            <p:ph type="pic" idx="2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" descr="hashOverlay-FullResolve.png"/>
          <p:cNvPicPr preferRelativeResize="0"/>
          <p:nvPr/>
        </p:nvPicPr>
        <p:blipFill rotWithShape="1">
          <a:blip r:embed="rId19">
            <a:alphaModFix amt="1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3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js.aaai.org/index.php/AAAI/article/view/1745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"/>
          <p:cNvSpPr txBox="1"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Trebuchet MS"/>
              <a:buNone/>
            </a:pPr>
            <a:r>
              <a:rPr lang="en-US" sz="3400" dirty="0" err="1"/>
              <a:t>NuQClq</a:t>
            </a:r>
            <a:r>
              <a:rPr lang="en-US" sz="3400" dirty="0"/>
              <a:t>: An Effective Local Search Algorithm for Maximum Quasi-Clique Problem</a:t>
            </a:r>
            <a:endParaRPr dirty="0"/>
          </a:p>
        </p:txBody>
      </p:sp>
      <p:sp>
        <p:nvSpPr>
          <p:cNvPr id="203" name="Google Shape;203;p1"/>
          <p:cNvSpPr txBox="1"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dirty="0"/>
              <a:t>Topic: Local Search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dirty="0"/>
              <a:t>Date of Publication: 18/05/2021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dirty="0"/>
              <a:t>Paper Source: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https://ojs.aaai.org/index.php/AAAI/article/view/17455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 dirty="0"/>
              <a:t>Problem Definition</a:t>
            </a:r>
            <a:endParaRPr dirty="0"/>
          </a:p>
        </p:txBody>
      </p:sp>
      <p:sp>
        <p:nvSpPr>
          <p:cNvPr id="209" name="Google Shape;209;p2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Given a graph G = (V, E) and a fixed constant γ </a:t>
            </a:r>
            <a:r>
              <a:rPr lang="en-US" sz="2000" dirty="0">
                <a:latin typeface="Calibri" panose="020F0502020204030204" pitchFamily="34" charset="0"/>
                <a:ea typeface="Cambria Math"/>
                <a:cs typeface="Calibri" panose="020F0502020204030204" pitchFamily="34" charset="0"/>
                <a:sym typeface="Cambria Math"/>
              </a:rPr>
              <a:t>∈</a:t>
            </a:r>
            <a:r>
              <a:rPr lang="en-US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(0,1], a </a:t>
            </a:r>
            <a:r>
              <a:rPr lang="en-US" sz="20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γ-quasi-clique</a:t>
            </a:r>
            <a:r>
              <a:rPr lang="en-US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is a subset S of V such that:</a:t>
            </a:r>
            <a:endParaRPr sz="20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 satisfies the property of clique (i.e. every pair of elements in S should be neighbors)</a:t>
            </a:r>
            <a:endParaRPr sz="20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Density(G[S]) &gt;= γ, where G[S] is the subgraph induced by S, and Density(G) is the ratio between the number of edges in G and the number of all possible edges in G.</a:t>
            </a:r>
            <a:endParaRPr sz="20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 solution to MQCP is to find a </a:t>
            </a:r>
            <a:r>
              <a:rPr lang="en-US" sz="20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γ-quasi-clique</a:t>
            </a:r>
            <a:r>
              <a:rPr lang="en-US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S with the most vertices.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c41f8c78ed_0_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 Search</a:t>
            </a:r>
            <a:endParaRPr/>
          </a:p>
        </p:txBody>
      </p:sp>
      <p:sp>
        <p:nvSpPr>
          <p:cNvPr id="215" name="Google Shape;215;g1c41f8c78ed_0_0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 local search algorithm maintains a current candidate solution denoted as S which is a subset of V.</a:t>
            </a:r>
            <a:endParaRPr sz="20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It uses two scoring functions to decide which vertex in the graph to operate on:</a:t>
            </a:r>
            <a:endParaRPr sz="20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Primary scoring function:</a:t>
            </a:r>
            <a:endParaRPr sz="20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 adjacency </a:t>
            </a:r>
            <a:r>
              <a:rPr lang="en-US" sz="2000" dirty="0" err="1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</a:t>
            </a:r>
            <a:r>
              <a:rPr lang="en-US" sz="2000" baseline="-25000" dirty="0" err="1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</a:t>
            </a:r>
            <a:r>
              <a:rPr lang="en-US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(v) of a vertex v </a:t>
            </a:r>
            <a:r>
              <a:rPr lang="en-US" sz="2000" dirty="0">
                <a:latin typeface="Calibri" panose="020F0502020204030204" pitchFamily="34" charset="0"/>
                <a:ea typeface="Cambria Math"/>
                <a:cs typeface="Calibri" panose="020F0502020204030204" pitchFamily="34" charset="0"/>
                <a:sym typeface="Cambria Math"/>
              </a:rPr>
              <a:t>∈</a:t>
            </a:r>
            <a:r>
              <a:rPr lang="en-US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V is the number of vertices in S that are connected to v. The algorithm prefers the vertex with higher value of </a:t>
            </a:r>
            <a:r>
              <a:rPr lang="en-US" sz="2000" dirty="0" err="1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</a:t>
            </a:r>
            <a:r>
              <a:rPr lang="en-US" sz="2000" baseline="-25000" dirty="0" err="1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</a:t>
            </a:r>
            <a:r>
              <a:rPr lang="en-US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when choosing a new vertex to add, and prefers the vertex with lower value of </a:t>
            </a:r>
            <a:r>
              <a:rPr lang="en-US" sz="2000" dirty="0" err="1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</a:t>
            </a:r>
            <a:r>
              <a:rPr lang="en-US" sz="2000" baseline="-25000" dirty="0" err="1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</a:t>
            </a:r>
            <a:r>
              <a:rPr lang="en-US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when choosing a vertex to be removed from S. </a:t>
            </a:r>
            <a:endParaRPr sz="20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c41f8c78ed_0_6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 Search</a:t>
            </a:r>
            <a:endParaRPr/>
          </a:p>
        </p:txBody>
      </p:sp>
      <p:sp>
        <p:nvSpPr>
          <p:cNvPr id="221" name="Google Shape;221;g1c41f8c78ed_0_6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Secondary scoring function: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This function is designed to break ties of the first function. The edges are distinguished into three types according to a function denoted by λ(e), and it is evaluated on every edge in the graph: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λ(e) = 0: this means that none of the vertices of e is included in 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λ(e) = 1: this means that one of the vertices of e is included in S, e is called 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critical edge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in this case.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2000"/>
              <a:buFont typeface="Calibri"/>
              <a:buChar char="●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λ(e) = 2: this means that both vertices of e are included in S, e is called 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full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edge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in this case.</a:t>
            </a: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c41f8c78ed_0_11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Local Search</a:t>
            </a:r>
            <a:endParaRPr dirty="0"/>
          </a:p>
        </p:txBody>
      </p:sp>
      <p:sp>
        <p:nvSpPr>
          <p:cNvPr id="227" name="Google Shape;227;g1c41f8c78ed_0_11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355600">
              <a:lnSpc>
                <a:spcPct val="150000"/>
              </a:lnSpc>
              <a:spcBef>
                <a:spcPts val="0"/>
              </a:spcBef>
              <a:buSzPts val="2000"/>
              <a:buFont typeface="Calibri"/>
              <a:buChar char="●"/>
            </a:pP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Intuitively, we should pick vertices which share more edges. A mechanism that encourages converting critical edges to full edges would help to achieve this</a:t>
            </a:r>
          </a:p>
          <a:p>
            <a:pPr indent="-355600">
              <a:lnSpc>
                <a:spcPct val="150000"/>
              </a:lnSpc>
              <a:spcBef>
                <a:spcPts val="0"/>
              </a:spcBef>
              <a:buSzPts val="2000"/>
              <a:buFont typeface="Calibri"/>
              <a:buChar char="●"/>
            </a:pP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The algorithm prefers the vertices that are incident to </a:t>
            </a:r>
            <a:r>
              <a:rPr lang="en-US" sz="2200" b="1" dirty="0">
                <a:latin typeface="Calibri"/>
                <a:ea typeface="Calibri"/>
                <a:cs typeface="Calibri"/>
                <a:sym typeface="Calibri"/>
              </a:rPr>
              <a:t>more</a:t>
            </a: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 dirty="0">
                <a:latin typeface="Calibri"/>
                <a:ea typeface="Calibri"/>
                <a:cs typeface="Calibri"/>
                <a:sym typeface="Calibri"/>
              </a:rPr>
              <a:t>critical edges</a:t>
            </a: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 when choosing a new vertex to be added to  S.</a:t>
            </a:r>
          </a:p>
          <a:p>
            <a:pPr indent="-3556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2000"/>
              <a:buFont typeface="Calibri"/>
              <a:buChar char="●"/>
            </a:pP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The algorithm prefers vertices that are incident to </a:t>
            </a:r>
            <a:r>
              <a:rPr lang="en-US" sz="2200" b="1" dirty="0">
                <a:latin typeface="Calibri"/>
                <a:ea typeface="Calibri"/>
                <a:cs typeface="Calibri"/>
                <a:sym typeface="Calibri"/>
              </a:rPr>
              <a:t>fewer full edges</a:t>
            </a: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 when choosing a vertex to be removed from S.</a:t>
            </a:r>
            <a:endParaRPr lang="en-US" dirty="0"/>
          </a:p>
          <a:p>
            <a:pPr marL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c41f8c78ed_0_16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NuQClq Algorithm</a:t>
            </a:r>
            <a:endParaRPr/>
          </a:p>
        </p:txBody>
      </p:sp>
      <p:sp>
        <p:nvSpPr>
          <p:cNvPr id="233" name="Google Shape;233;g1c41f8c78ed_0_16"/>
          <p:cNvSpPr txBox="1">
            <a:spLocks noGrp="1"/>
          </p:cNvSpPr>
          <p:nvPr>
            <p:ph type="body" idx="1"/>
          </p:nvPr>
        </p:nvSpPr>
        <p:spPr>
          <a:xfrm>
            <a:off x="680325" y="2336874"/>
            <a:ext cx="6014400" cy="376789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55600">
              <a:lnSpc>
                <a:spcPct val="150000"/>
              </a:lnSpc>
              <a:spcBef>
                <a:spcPts val="0"/>
              </a:spcBef>
              <a:buSzPts val="20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The method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InitConstruct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selects a vertex with the lowest frequency value then it performs some iterations until the set can’t be expanded more and returns the candidate set.</a:t>
            </a:r>
          </a:p>
          <a:p>
            <a:pPr indent="-355600">
              <a:lnSpc>
                <a:spcPct val="150000"/>
              </a:lnSpc>
              <a:spcBef>
                <a:spcPts val="0"/>
              </a:spcBef>
              <a:buSzPts val="20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The method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QCSearch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takes the candidate set as an input. Then, it iteratively modifies the set by using the scoring functions and returns the best local set (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000" baseline="-25000" dirty="0" err="1">
                <a:latin typeface="Calibri"/>
                <a:ea typeface="Calibri"/>
                <a:cs typeface="Calibri"/>
                <a:sym typeface="Calibri"/>
              </a:rPr>
              <a:t>lbest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).</a:t>
            </a:r>
          </a:p>
          <a:p>
            <a:pPr marL="0" indent="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/>
          </a:p>
          <a:p>
            <a:pPr marL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g1c41f8c78ed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450" y="2708750"/>
            <a:ext cx="5032525" cy="30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c41f8c78ed_0_23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Configuration Checking (CC)</a:t>
            </a:r>
            <a:endParaRPr/>
          </a:p>
        </p:txBody>
      </p:sp>
      <p:sp>
        <p:nvSpPr>
          <p:cNvPr id="240" name="Google Shape;240;g1c41f8c78ed_0_23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algn="l" rtl="0">
              <a:spcBef>
                <a:spcPts val="1000"/>
              </a:spcBef>
              <a:spcAft>
                <a:spcPts val="0"/>
              </a:spcAft>
              <a:buFont typeface="Calibri" panose="020F050202020403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a diversification strategy that aims to reduce the cycling problem in local search algorithms.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algn="l" rtl="0">
              <a:spcBef>
                <a:spcPts val="1000"/>
              </a:spcBef>
              <a:spcAft>
                <a:spcPts val="0"/>
              </a:spcAft>
              <a:buFont typeface="Calibri" panose="020F050202020403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selecting a vertex to be added to the candidate solution, check its configuration which is usually identified by the states in the neighborhood of the vertex (i.e., in S or not in S).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algn="l" rtl="0">
              <a:spcBef>
                <a:spcPts val="1000"/>
              </a:spcBef>
              <a:spcAft>
                <a:spcPts val="0"/>
              </a:spcAft>
              <a:buFont typeface="Calibri" panose="020F050202020403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Dynamic-threshold configuration checking (DCC) allows adding a vertex v if a certain number of vertices in the neighborhood of v have been added to S and is controlled by a dynamic threshold which is incremented whenever v is added to S.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c41f8c78ed_0_29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Paper’s Scientific Contribution</a:t>
            </a:r>
            <a:endParaRPr/>
          </a:p>
        </p:txBody>
      </p:sp>
      <p:sp>
        <p:nvSpPr>
          <p:cNvPr id="246" name="Google Shape;246;g1c41f8c78ed_0_29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paper proposed a new CC strategy named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BoundedCC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which overcomes the problems of the DCC which has no limit on the threshold preventing some vertices from being added to the solution for a long time.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done by setting an upper bound on the threshold so that no vertex is forbidden for a long time and whenever the threshold exceeds the upper bound, its value is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resetted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one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makes the maximum threshold value 1.5 times more than the average threshold value (against 6.3 for DCC).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c41f8c78ed_1_0"/>
          <p:cNvSpPr txBox="1">
            <a:spLocks noGrp="1"/>
          </p:cNvSpPr>
          <p:nvPr>
            <p:ph type="ctrTitle"/>
          </p:nvPr>
        </p:nvSpPr>
        <p:spPr>
          <a:xfrm>
            <a:off x="598975" y="3091949"/>
            <a:ext cx="81441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Trebuchet MS"/>
              <a:buNone/>
            </a:pP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722</Words>
  <Application>Microsoft Office PowerPoint</Application>
  <PresentationFormat>Widescreen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Trebuchet MS</vt:lpstr>
      <vt:lpstr>Arial</vt:lpstr>
      <vt:lpstr>Berlin</vt:lpstr>
      <vt:lpstr>NuQClq: An Effective Local Search Algorithm for Maximum Quasi-Clique Problem</vt:lpstr>
      <vt:lpstr>Problem Definition</vt:lpstr>
      <vt:lpstr>Local Search</vt:lpstr>
      <vt:lpstr>Local Search</vt:lpstr>
      <vt:lpstr>Local Search</vt:lpstr>
      <vt:lpstr>NuQClq Algorithm</vt:lpstr>
      <vt:lpstr>Configuration Checking (CC)</vt:lpstr>
      <vt:lpstr>Paper’s Scientific Contribution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NuQClq: An Effective Local Search Algorithm for Maximum Quasi-Clique Problem</dc:title>
  <dc:creator>مصطفى محمد احمد الجندى</dc:creator>
  <cp:lastModifiedBy>مصطفى محمد احمد الجندى</cp:lastModifiedBy>
  <cp:revision>8</cp:revision>
  <dcterms:created xsi:type="dcterms:W3CDTF">2023-01-01T20:07:56Z</dcterms:created>
  <dcterms:modified xsi:type="dcterms:W3CDTF">2023-01-01T22:11:37Z</dcterms:modified>
</cp:coreProperties>
</file>