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true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true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true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5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6"/>
          <p:cNvSpPr>
            <a:spLocks noGrp="true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7"/>
          <p:cNvSpPr>
            <a:spLocks noGrp="true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true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true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true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true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true"/>
          </p:cNvSpPr>
          <p:nvPr>
            <p:ph type="title"/>
          </p:nvPr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tIns="91440" bIns="9144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PlaceHolder 3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PlaceHolder 3"/>
          <p:cNvSpPr>
            <a:spLocks noGrp="true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true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1905120"/>
            <a:ext cx="7543080" cy="2593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4572000"/>
            <a:ext cx="646092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IPC in unix systems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F8E8D"/>
                </a:solidFill>
                <a:latin typeface="Calibri" panose="020F0502020204030204"/>
                <a:ea typeface="Calibri" panose="020F0502020204030204"/>
              </a:rPr>
              <a:t>1] Exit codes (Child Parent Communication)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Fork()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use the fork() command to create a child process of its own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process takes almost an exact copy of the parent but it is separated from them “has a different address space and user area”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child start execution form the fork() statement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Let’s take a look at some examples 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66040" y="226152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66040" y="2794680"/>
            <a:ext cx="8114040" cy="5022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66040" y="3328200"/>
            <a:ext cx="8114040" cy="11422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266040" y="4547520"/>
            <a:ext cx="8114040" cy="114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Process01.c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29720"/>
            <a:ext cx="848448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x = 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x=7;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       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x=19;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printf(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PPID:%d,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,getpid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 Finish: PID:%d, X:%d"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(),x);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0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66040" y="5859000"/>
            <a:ext cx="8114040" cy="5166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266040" y="5782680"/>
            <a:ext cx="8114040" cy="5166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and run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directory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:  ./ outputfilename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Process02.c  (orphan)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256400"/>
            <a:ext cx="7619400" cy="551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"\nAgain I am now an orphan child,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sleep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2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//give chance to child to get started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 }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  <a:p>
            <a:pPr marL="457200" indent="-3168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4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66040" y="2557080"/>
            <a:ext cx="8114040" cy="22165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66040" y="4877280"/>
            <a:ext cx="8114040" cy="15858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916200" y="267516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Scope of Labs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Get familiar with Unix environment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the importance of IPC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how to implement and use different IPC techniques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16200" y="3056040"/>
            <a:ext cx="7449120" cy="384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Process03.c  (wait for my child)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sleep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3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  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47440" y="3378960"/>
            <a:ext cx="7449120" cy="23824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WIFEXITED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"\nChild terminated normally with status %d"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WEXITSTATUS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9240" y="1034640"/>
            <a:ext cx="8394840" cy="4610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961920" y="2010240"/>
            <a:ext cx="6547320" cy="4579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76360" y="384120"/>
            <a:ext cx="7522920" cy="5956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var1 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2400" b="0" strike="noStrike" spc="-1">
                <a:solidFill>
                  <a:srgbClr val="FF0000"/>
                </a:solidFill>
                <a:latin typeface="Courier New" panose="02070309020205020404"/>
                <a:ea typeface="Courier New" panose="02070309020205020404"/>
              </a:rPr>
              <a:t>wait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24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var2</a:t>
            </a: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var1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the return of wait function, it contains the pid of the terminated child.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var2 : </a:t>
            </a:r>
            <a:r>
              <a:rPr lang="en-US" sz="22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is an integer variable passed by reference. </a:t>
            </a: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  <p:graphicFrame>
        <p:nvGraphicFramePr>
          <p:cNvPr id="180" name="Table 2"/>
          <p:cNvGraphicFramePr/>
          <p:nvPr/>
        </p:nvGraphicFramePr>
        <p:xfrm>
          <a:off x="644400" y="3077640"/>
          <a:ext cx="7238880" cy="904320"/>
        </p:xfrm>
        <a:graphic>
          <a:graphicData uri="http://schemas.openxmlformats.org/drawingml/2006/table">
            <a:tbl>
              <a:tblPr/>
              <a:tblGrid>
                <a:gridCol w="5156640"/>
                <a:gridCol w="2082240"/>
              </a:tblGrid>
              <a:tr h="438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First 3 bytes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Last byte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1C4587"/>
                    </a:solidFill>
                  </a:tcPr>
                </a:tc>
              </a:tr>
              <a:tr h="465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Exit Code</a:t>
                      </a:r>
                      <a:endParaRPr lang="en-US" sz="20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“0” if exit normally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1080" marR="91080" marT="91080" marB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waitpid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1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1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9240" y="1034640"/>
            <a:ext cx="8394840" cy="28522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947160" y="2409120"/>
            <a:ext cx="7418160" cy="115272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Process04.c  (IPC)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main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8000FF"/>
                </a:solidFill>
                <a:latin typeface="Courier New" panose="02070309020205020404"/>
                <a:ea typeface="Courier New" panose="02070309020205020404"/>
              </a:rPr>
              <a:t>int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"\nmy pid =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fork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-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1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perror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"error in fork"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if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//child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child,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2F2B20"/>
                </a:solidFill>
                <a:latin typeface="Courier New" panose="02070309020205020404"/>
                <a:ea typeface="Courier New" panose="02070309020205020404"/>
              </a:rPr>
              <a:t>         exit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42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788480" y="441936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886680" y="3414240"/>
            <a:ext cx="7493400" cy="190620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990720"/>
            <a:ext cx="8228880" cy="513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else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{  //parent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"\nI am the parent, my pid = %d and my parent's pid = %d\n\n"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pid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=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wait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</a:rPr>
              <a:t>   if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(!(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stat_loc 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&amp;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0x00FF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))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        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"\nA child with pid %d terminated with exit code %d\n"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stat_loc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&gt;&gt;</a:t>
            </a:r>
            <a:r>
              <a:rPr lang="en-US" sz="1600" b="0" strike="noStrike" spc="-1">
                <a:solidFill>
                  <a:srgbClr val="FF8000"/>
                </a:solidFill>
                <a:latin typeface="Courier New" panose="02070309020205020404"/>
                <a:ea typeface="Courier New" panose="02070309020205020404"/>
              </a:rPr>
              <a:t>8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    }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00"/>
              </a:buClr>
              <a:buFont typeface="Courier New" panose="02070309020205020404"/>
              <a:buAutoNum type="arabicPeriod" startAt="10"/>
            </a:pP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printf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</a:t>
            </a:r>
            <a:r>
              <a:rPr lang="en-US" sz="1600" b="0" strike="noStrike" spc="-1">
                <a:solidFill>
                  <a:srgbClr val="808080"/>
                </a:solidFill>
                <a:latin typeface="Courier New" panose="02070309020205020404"/>
                <a:ea typeface="Courier New" panose="02070309020205020404"/>
              </a:rPr>
              <a:t>"\nPID %d terminated\n\n"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,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getpid</a:t>
            </a: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());</a:t>
            </a:r>
            <a:r>
              <a:rPr lang="en-US" sz="1600" b="0" strike="noStrike" spc="-1">
                <a:solidFill>
                  <a:srgbClr val="000000"/>
                </a:solidFill>
                <a:latin typeface="Courier New" panose="02070309020205020404"/>
                <a:ea typeface="Courier New" panose="02070309020205020404"/>
              </a:rPr>
              <a:t> </a:t>
            </a:r>
            <a:endParaRPr lang="en-US" sz="1600" b="0" strike="noStrike" spc="-1">
              <a:latin typeface="Arial" panose="020B0604020202020204"/>
            </a:endParaRPr>
          </a:p>
          <a:p>
            <a:pPr marL="457200" indent="-329565">
              <a:lnSpc>
                <a:spcPct val="150000"/>
              </a:lnSpc>
              <a:buClr>
                <a:srgbClr val="000080"/>
              </a:buClr>
              <a:buFont typeface="Courier New" panose="02070309020205020404"/>
              <a:buAutoNum type="arabicPeriod" startAt="10"/>
            </a:pPr>
            <a:r>
              <a:rPr lang="en-US" sz="1600" b="1" strike="noStrike" spc="-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sz="1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985480" y="3887280"/>
            <a:ext cx="2231640" cy="413280"/>
          </a:xfrm>
          <a:prstGeom prst="rect">
            <a:avLst/>
          </a:prstGeom>
          <a:noFill/>
          <a:ln w="28440">
            <a:solidFill>
              <a:srgbClr val="6AA8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928800" y="916200"/>
            <a:ext cx="7508160" cy="40687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Today’s Goals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Know unix file system structure &amp; basic commands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about processes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the goal of IPC (inter-process communication)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how to Create new process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Learn  how to handle child parent communication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Process05.c (zombified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Change the di</a:t>
            </a:r>
            <a:r>
              <a:rPr lang="" alt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</a:t>
            </a: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ectory to where the code exist using “cd”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Compile :  gcc  filename -o  outputfilename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the bg :  ./ outputfilename &amp;   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Check the process status : ps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// defunct :-&gt; represents zombified childs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 init process take cares of removing them</a:t>
            </a:r>
            <a:endParaRPr lang="en-US" sz="2200" b="0" strike="noStrike" spc="-1">
              <a:latin typeface="Arial" panose="020B0604020202020204"/>
            </a:endParaRPr>
          </a:p>
        </p:txBody>
      </p:sp>
      <p:pic>
        <p:nvPicPr>
          <p:cNvPr id="198" name="Google Shape;365;p69"/>
          <p:cNvPicPr/>
          <p:nvPr/>
        </p:nvPicPr>
        <p:blipFill>
          <a:blip r:embed="rId1"/>
          <a:srcRect l="4801" t="22608" r="35709" b="53814"/>
          <a:stretch>
            <a:fillRect/>
          </a:stretch>
        </p:blipFill>
        <p:spPr>
          <a:xfrm>
            <a:off x="851040" y="4286160"/>
            <a:ext cx="6831720" cy="152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Process06.c (change image 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 command is used to change the current process to execute another one using the same ID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execl("/bin/ps", "ps", "-f", NULL);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57160" y="4271760"/>
            <a:ext cx="6685920" cy="2068920"/>
          </a:xfrm>
          <a:prstGeom prst="cloud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/>
          <a:p>
            <a:pPr algn="ctr"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use man </a:t>
            </a: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Calibri" panose="020F0502020204030204"/>
              </a:rPr>
              <a:t>execl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COMPILE &amp; RUN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Process07.c (kill them all!)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Run the process in background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 kill command to kill the parent  check status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then kill the child and check the status of the processes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Process08.c (being nice)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Lower priority value means higher priority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Nice() :</a:t>
            </a:r>
            <a:r>
              <a:rPr lang="en-US" sz="2200" b="0" strike="noStrike" spc="-1">
                <a:solidFill>
                  <a:srgbClr val="2F2B20"/>
                </a:solidFill>
                <a:latin typeface="Noto Symbol"/>
                <a:ea typeface="Noto Symbol"/>
              </a:rPr>
              <a:t>→</a:t>
            </a: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 function used to make the current process more nice to the others (allow increasing priority value if possible so it decreases priority)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Summarize 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78757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its own space, no other process can access it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has a parent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use forking to create children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Exit code are the simplest form of communication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What is a Process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4402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A process is a running instance of a program , it consists of 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code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executable portion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data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the static data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stack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contains temporary data of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User area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holds the information about signal handling, opened files, and another CPU info for the process.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1" i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Page tables</a:t>
            </a: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, which are used for memory management.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life cycle </a:t>
            </a:r>
            <a:endParaRPr lang="en-US" sz="4600" b="0" strike="noStrike" spc="-1">
              <a:latin typeface="Arial" panose="020B0604020202020204"/>
            </a:endParaRPr>
          </a:p>
        </p:txBody>
      </p:sp>
      <p:pic>
        <p:nvPicPr>
          <p:cNvPr id="129" name="Google Shape;196;p44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320" y="1905120"/>
            <a:ext cx="6400080" cy="447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Process Scheduling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18892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Process runs simultaneously by using a scheduling technique called Round Robin.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marL="457200" indent="-367665">
              <a:lnSpc>
                <a:spcPct val="100000"/>
              </a:lnSpc>
              <a:buClr>
                <a:srgbClr val="2F2B20"/>
              </a:buClr>
              <a:buFont typeface="Calibri" panose="020F0502020204030204"/>
              <a:buChar char="●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Priority of the process determines how much quantum it takes.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will talk about that more in section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351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600" b="0" strike="noStrike" spc="-1">
                <a:solidFill>
                  <a:srgbClr val="675E47"/>
                </a:solidFill>
                <a:latin typeface="Cambria"/>
                <a:ea typeface="Cambria"/>
              </a:rPr>
              <a:t>Inter-Process Communication</a:t>
            </a:r>
            <a:endParaRPr lang="en-US" sz="46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There are several reasons for providing an environment that allows process cooperation: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Information sharing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Computational Speedup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Modularity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Convenience</a:t>
            </a:r>
            <a:endParaRPr lang="en-US" sz="20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Privilege separation</a:t>
            </a:r>
            <a:endParaRPr lang="en-US" sz="2000" b="0" strike="noStrike" spc="-1">
              <a:latin typeface="Arial" panose="020B0604020202020204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 lvl="1" indent="-12065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Two full glasses of water want to mix them </a:t>
            </a:r>
            <a:endParaRPr lang="en-US" sz="2200" b="0" strike="noStrike" spc="-1">
              <a:latin typeface="Arial" panose="020B0604020202020204"/>
            </a:endParaRPr>
          </a:p>
          <a:p>
            <a:pPr marL="1371600" lvl="2" indent="-355600"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■"/>
            </a:pPr>
            <a:r>
              <a:rPr lang="en-US" sz="20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We need a third medium to handle the communication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52480" y="2438280"/>
            <a:ext cx="6933600" cy="115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675E47"/>
                </a:solidFill>
                <a:latin typeface="Cambria"/>
                <a:ea typeface="Cambria"/>
              </a:rPr>
              <a:t>BEFORE COMMUNICATION WE NEED TO CREATE THE PROCESSES FIRST </a:t>
            </a:r>
            <a:r>
              <a:rPr lang="en-US" sz="3600" b="0" strike="noStrike" spc="-1">
                <a:solidFill>
                  <a:srgbClr val="675E47"/>
                </a:solidFill>
                <a:latin typeface="Noto Symbol"/>
                <a:ea typeface="Noto Symbol"/>
              </a:rPr>
              <a:t>☺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2160" y="3852720"/>
            <a:ext cx="6135120" cy="163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675E47"/>
                </a:solidFill>
                <a:latin typeface="Cambria"/>
                <a:ea typeface="Cambria"/>
              </a:rPr>
              <a:t>How is Process Created ? (in Unix)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When the system is turned on the first process is created, which in turn create the “init” process , the father of all process in the system.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Each process created gets a unique  identifier  (PID)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Init pid = 1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Further processes are created by other process, the process which create them is called the parent, and the process created is the called the child. </a:t>
            </a:r>
            <a:endParaRPr lang="en-US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Clr>
                <a:srgbClr val="2F2B20"/>
              </a:buClr>
              <a:buFont typeface="Arial" panose="020B0604020202020204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latin typeface="Calibri" panose="020F0502020204030204"/>
                <a:ea typeface="Calibri" panose="020F0502020204030204"/>
              </a:rPr>
              <a:t>If a process parent died ….. ! Let’s see what’s happen</a:t>
            </a:r>
            <a:endParaRPr lang="en-US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8722</Words>
  <Application>WPS Presentation</Application>
  <PresentationFormat/>
  <Paragraphs>382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SimSun</vt:lpstr>
      <vt:lpstr>Wingdings</vt:lpstr>
      <vt:lpstr>Arial</vt:lpstr>
      <vt:lpstr>Symbol</vt:lpstr>
      <vt:lpstr>Cambria</vt:lpstr>
      <vt:lpstr>Comfortaa Light</vt:lpstr>
      <vt:lpstr>Calibri</vt:lpstr>
      <vt:lpstr>Noto Symbol</vt:lpstr>
      <vt:lpstr>Courier New</vt:lpstr>
      <vt:lpstr>微软雅黑</vt:lpstr>
      <vt:lpstr>Arial Unicode MS</vt:lpstr>
      <vt:lpstr>Droid Sans Fallback</vt:lpstr>
      <vt:lpstr>Andale Mono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husseinfadl</cp:lastModifiedBy>
  <cp:revision>3</cp:revision>
  <dcterms:created xsi:type="dcterms:W3CDTF">2021-04-13T22:51:34Z</dcterms:created>
  <dcterms:modified xsi:type="dcterms:W3CDTF">2021-04-13T22:51:34Z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