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7" r:id="rId8"/>
    <p:sldId id="268" r:id="rId9"/>
    <p:sldId id="269" r:id="rId10"/>
    <p:sldId id="262" r:id="rId11"/>
    <p:sldId id="263" r:id="rId12"/>
    <p:sldId id="264" r:id="rId13"/>
    <p:sldId id="270" r:id="rId14"/>
    <p:sldId id="265" r:id="rId15"/>
    <p:sldId id="266" r:id="rId1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5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TEST CASES</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Test Cases</c:v>
                </c:pt>
              </c:strCache>
            </c:strRef>
          </c:tx>
          <c:dPt>
            <c:idx val="0"/>
            <c:bubble3D val="0"/>
            <c:spPr>
              <a:solidFill>
                <a:schemeClr val="accent6"/>
              </a:solidFill>
              <a:ln>
                <a:noFill/>
              </a:ln>
              <a:effectLst>
                <a:outerShdw blurRad="254000" sx="102000" sy="102000" algn="ctr" rotWithShape="0">
                  <a:prstClr val="black">
                    <a:alpha val="20000"/>
                  </a:prstClr>
                </a:outerShdw>
              </a:effectLst>
            </c:spPr>
          </c:dPt>
          <c:dPt>
            <c:idx val="1"/>
            <c:bubble3D val="0"/>
            <c:spPr>
              <a:solidFill>
                <a:schemeClr val="accent5"/>
              </a:solidFill>
              <a:ln>
                <a:noFill/>
              </a:ln>
              <a:effectLst>
                <a:outerShdw blurRad="254000" sx="102000" sy="102000" algn="ctr" rotWithShape="0">
                  <a:prstClr val="black">
                    <a:alpha val="20000"/>
                  </a:prstClr>
                </a:outerShdw>
              </a:effectLst>
            </c:spPr>
          </c:dPt>
          <c:dPt>
            <c:idx val="2"/>
            <c:bubble3D val="0"/>
            <c:spPr>
              <a:solidFill>
                <a:schemeClr val="accent4"/>
              </a:solidFill>
              <a:ln>
                <a:noFill/>
              </a:ln>
              <a:effectLst>
                <a:outerShdw blurRad="254000" sx="102000" sy="102000" algn="ctr" rotWithShape="0">
                  <a:prstClr val="black">
                    <a:alpha val="20000"/>
                  </a:prstClr>
                </a:outerShdw>
              </a:effectLst>
            </c:spPr>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Sheet1!$A$2:$A$6</c:f>
              <c:strCache>
                <c:ptCount val="3"/>
                <c:pt idx="0">
                  <c:v>Pass</c:v>
                </c:pt>
                <c:pt idx="1">
                  <c:v>Fail</c:v>
                </c:pt>
                <c:pt idx="2">
                  <c:v>Block</c:v>
                </c:pt>
              </c:strCache>
            </c:strRef>
          </c:cat>
          <c:val>
            <c:numRef>
              <c:f>Sheet1!$B$2:$B$6</c:f>
              <c:numCache>
                <c:formatCode>General</c:formatCode>
                <c:ptCount val="3"/>
                <c:pt idx="0">
                  <c:v>94</c:v>
                </c:pt>
                <c:pt idx="1">
                  <c:v>15</c:v>
                </c:pt>
                <c:pt idx="2">
                  <c:v>9</c:v>
                </c:pt>
              </c:numCache>
            </c:numRef>
          </c:val>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dirty="0"/>
              <a:t>Bugs</a:t>
            </a:r>
          </a:p>
        </c:rich>
      </c:tx>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Critical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cat>
            <c:strRef>
              <c:f>Sheet1!$A$2:$A$5</c:f>
              <c:strCache>
                <c:ptCount val="1"/>
                <c:pt idx="0">
                  <c:v>Severity</c:v>
                </c:pt>
              </c:strCache>
            </c:strRef>
          </c:cat>
          <c:val>
            <c:numRef>
              <c:f>Sheet1!$B$2:$B$5</c:f>
              <c:numCache>
                <c:formatCode>General</c:formatCode>
                <c:ptCount val="1"/>
                <c:pt idx="0">
                  <c:v>2</c:v>
                </c:pt>
              </c:numCache>
            </c:numRef>
          </c:val>
        </c:ser>
        <c:ser>
          <c:idx val="1"/>
          <c:order val="1"/>
          <c:tx>
            <c:strRef>
              <c:f>Sheet1!$C$1</c:f>
              <c:strCache>
                <c:ptCount val="1"/>
                <c:pt idx="0">
                  <c:v>Hight</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cat>
            <c:strRef>
              <c:f>Sheet1!$A$2:$A$5</c:f>
              <c:strCache>
                <c:ptCount val="1"/>
                <c:pt idx="0">
                  <c:v>Severity</c:v>
                </c:pt>
              </c:strCache>
            </c:strRef>
          </c:cat>
          <c:val>
            <c:numRef>
              <c:f>Sheet1!$C$2:$C$5</c:f>
              <c:numCache>
                <c:formatCode>General</c:formatCode>
                <c:ptCount val="1"/>
                <c:pt idx="0">
                  <c:v>7</c:v>
                </c:pt>
              </c:numCache>
            </c:numRef>
          </c:val>
        </c:ser>
        <c:ser>
          <c:idx val="2"/>
          <c:order val="2"/>
          <c:tx>
            <c:strRef>
              <c:f>Sheet1!$D$1</c:f>
              <c:strCache>
                <c:ptCount val="1"/>
                <c:pt idx="0">
                  <c:v>Medium</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cat>
            <c:strRef>
              <c:f>Sheet1!$A$2:$A$5</c:f>
              <c:strCache>
                <c:ptCount val="1"/>
                <c:pt idx="0">
                  <c:v>Severity</c:v>
                </c:pt>
              </c:strCache>
            </c:strRef>
          </c:cat>
          <c:val>
            <c:numRef>
              <c:f>Sheet1!$D$2:$D$5</c:f>
              <c:numCache>
                <c:formatCode>General</c:formatCode>
                <c:ptCount val="1"/>
                <c:pt idx="0">
                  <c:v>3</c:v>
                </c:pt>
              </c:numCache>
            </c:numRef>
          </c:val>
        </c:ser>
        <c:ser>
          <c:idx val="3"/>
          <c:order val="3"/>
          <c:tx>
            <c:strRef>
              <c:f>Sheet1!$E$1</c:f>
              <c:strCache>
                <c:ptCount val="1"/>
                <c:pt idx="0">
                  <c:v>Low</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cat>
            <c:strRef>
              <c:f>Sheet1!$A$2:$A$5</c:f>
              <c:strCache>
                <c:ptCount val="1"/>
                <c:pt idx="0">
                  <c:v>Severity</c:v>
                </c:pt>
              </c:strCache>
            </c:strRef>
          </c:cat>
          <c:val>
            <c:numRef>
              <c:f>Sheet1!$E$2:$E$5</c:f>
              <c:numCache>
                <c:formatCode>General</c:formatCode>
                <c:ptCount val="1"/>
                <c:pt idx="0">
                  <c:v>3</c:v>
                </c:pt>
              </c:numCache>
            </c:numRef>
          </c:val>
        </c:ser>
        <c:dLbls>
          <c:showLegendKey val="0"/>
          <c:showVal val="0"/>
          <c:showCatName val="0"/>
          <c:showSerName val="0"/>
          <c:showPercent val="0"/>
          <c:showBubbleSize val="0"/>
        </c:dLbls>
        <c:gapWidth val="355"/>
        <c:overlap val="-70"/>
        <c:axId val="1010401584"/>
        <c:axId val="1010403216"/>
      </c:barChart>
      <c:catAx>
        <c:axId val="1010401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0403216"/>
        <c:crosses val="autoZero"/>
        <c:auto val="1"/>
        <c:lblAlgn val="ctr"/>
        <c:lblOffset val="100"/>
        <c:noMultiLvlLbl val="0"/>
      </c:catAx>
      <c:valAx>
        <c:axId val="1010403216"/>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04015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831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318545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65272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85398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08932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go-bus.com/?lang=e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sp>
      <p:sp>
        <p:nvSpPr>
          <p:cNvPr id="4" name="Text 1"/>
          <p:cNvSpPr/>
          <p:nvPr/>
        </p:nvSpPr>
        <p:spPr>
          <a:xfrm>
            <a:off x="793790" y="3760351"/>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GO-BUS Project</a:t>
            </a:r>
            <a:endParaRPr lang="en-US" sz="44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638830"/>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Testing </a:t>
            </a:r>
            <a:r>
              <a:rPr lang="en-US" sz="4450" b="1" kern="0" spc="-134" dirty="0" smtClean="0">
                <a:solidFill>
                  <a:srgbClr val="000000"/>
                </a:solidFill>
                <a:latin typeface="Inter Bold" pitchFamily="34" charset="0"/>
                <a:ea typeface="Inter Bold" pitchFamily="34" charset="-122"/>
                <a:cs typeface="Inter Bold" pitchFamily="34" charset="-120"/>
              </a:rPr>
              <a:t>Approach</a:t>
            </a:r>
            <a:endParaRPr lang="en-US" sz="4450" dirty="0"/>
          </a:p>
        </p:txBody>
      </p:sp>
      <p:pic>
        <p:nvPicPr>
          <p:cNvPr id="3" name="Image 0" descr="preencoded.png"/>
          <p:cNvPicPr>
            <a:picLocks noChangeAspect="1"/>
          </p:cNvPicPr>
          <p:nvPr/>
        </p:nvPicPr>
        <p:blipFill>
          <a:blip r:embed="rId3"/>
          <a:stretch>
            <a:fillRect/>
          </a:stretch>
        </p:blipFill>
        <p:spPr>
          <a:xfrm>
            <a:off x="793790" y="1974175"/>
            <a:ext cx="1134070" cy="1360884"/>
          </a:xfrm>
          <a:prstGeom prst="rect">
            <a:avLst/>
          </a:prstGeom>
        </p:spPr>
      </p:pic>
      <p:sp>
        <p:nvSpPr>
          <p:cNvPr id="4" name="Text 1"/>
          <p:cNvSpPr/>
          <p:nvPr/>
        </p:nvSpPr>
        <p:spPr>
          <a:xfrm>
            <a:off x="2268022" y="220098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Manual Testing</a:t>
            </a:r>
            <a:endParaRPr lang="en-US" sz="2200" dirty="0"/>
          </a:p>
        </p:txBody>
      </p:sp>
      <p:sp>
        <p:nvSpPr>
          <p:cNvPr id="5" name="Text 2"/>
          <p:cNvSpPr/>
          <p:nvPr/>
        </p:nvSpPr>
        <p:spPr>
          <a:xfrm>
            <a:off x="2268022" y="2691408"/>
            <a:ext cx="115685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Unit, Integration, System, and Acceptance testing to verify functionality.</a:t>
            </a:r>
            <a:endParaRPr lang="en-US" sz="1750" dirty="0"/>
          </a:p>
        </p:txBody>
      </p:sp>
      <p:pic>
        <p:nvPicPr>
          <p:cNvPr id="6" name="Image 1" descr="preencoded.png"/>
          <p:cNvPicPr>
            <a:picLocks noChangeAspect="1"/>
          </p:cNvPicPr>
          <p:nvPr/>
        </p:nvPicPr>
        <p:blipFill>
          <a:blip r:embed="rId4"/>
          <a:stretch>
            <a:fillRect/>
          </a:stretch>
        </p:blipFill>
        <p:spPr>
          <a:xfrm>
            <a:off x="793790" y="3335060"/>
            <a:ext cx="1134070" cy="1360884"/>
          </a:xfrm>
          <a:prstGeom prst="rect">
            <a:avLst/>
          </a:prstGeom>
        </p:spPr>
      </p:pic>
      <p:sp>
        <p:nvSpPr>
          <p:cNvPr id="7" name="Text 3"/>
          <p:cNvSpPr/>
          <p:nvPr/>
        </p:nvSpPr>
        <p:spPr>
          <a:xfrm>
            <a:off x="2268022" y="3561874"/>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Automation</a:t>
            </a:r>
            <a:endParaRPr lang="en-US" sz="2200" dirty="0"/>
          </a:p>
        </p:txBody>
      </p:sp>
      <p:sp>
        <p:nvSpPr>
          <p:cNvPr id="8" name="Text 4"/>
          <p:cNvSpPr/>
          <p:nvPr/>
        </p:nvSpPr>
        <p:spPr>
          <a:xfrm>
            <a:off x="2268022" y="4052292"/>
            <a:ext cx="115685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Using Selenium and TestNG frameworks to automate regression and repetitive tests.</a:t>
            </a:r>
            <a:endParaRPr lang="en-US" sz="1750" dirty="0"/>
          </a:p>
        </p:txBody>
      </p:sp>
      <p:pic>
        <p:nvPicPr>
          <p:cNvPr id="9" name="Image 2" descr="preencoded.png"/>
          <p:cNvPicPr>
            <a:picLocks noChangeAspect="1"/>
          </p:cNvPicPr>
          <p:nvPr/>
        </p:nvPicPr>
        <p:blipFill>
          <a:blip r:embed="rId5"/>
          <a:stretch>
            <a:fillRect/>
          </a:stretch>
        </p:blipFill>
        <p:spPr>
          <a:xfrm>
            <a:off x="793790" y="4695944"/>
            <a:ext cx="1134070" cy="1360884"/>
          </a:xfrm>
          <a:prstGeom prst="rect">
            <a:avLst/>
          </a:prstGeom>
        </p:spPr>
      </p:pic>
      <p:sp>
        <p:nvSpPr>
          <p:cNvPr id="10" name="Text 5"/>
          <p:cNvSpPr/>
          <p:nvPr/>
        </p:nvSpPr>
        <p:spPr>
          <a:xfrm>
            <a:off x="2268022" y="4922758"/>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Agile Methodology</a:t>
            </a:r>
            <a:endParaRPr lang="en-US" sz="2200" dirty="0"/>
          </a:p>
        </p:txBody>
      </p:sp>
      <p:sp>
        <p:nvSpPr>
          <p:cNvPr id="11" name="Text 6"/>
          <p:cNvSpPr/>
          <p:nvPr/>
        </p:nvSpPr>
        <p:spPr>
          <a:xfrm>
            <a:off x="2268022" y="5413177"/>
            <a:ext cx="115685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Iterative and incremental testing integrated with Agile sprints for continuous feedback.</a:t>
            </a:r>
            <a:endParaRPr lang="en-US" sz="1750" dirty="0"/>
          </a:p>
        </p:txBody>
      </p:sp>
      <p:pic>
        <p:nvPicPr>
          <p:cNvPr id="12" name="Image 3" descr="preencoded.png"/>
          <p:cNvPicPr>
            <a:picLocks noChangeAspect="1"/>
          </p:cNvPicPr>
          <p:nvPr/>
        </p:nvPicPr>
        <p:blipFill>
          <a:blip r:embed="rId6"/>
          <a:stretch>
            <a:fillRect/>
          </a:stretch>
        </p:blipFill>
        <p:spPr>
          <a:xfrm>
            <a:off x="793790" y="6056828"/>
            <a:ext cx="1134070" cy="1360884"/>
          </a:xfrm>
          <a:prstGeom prst="rect">
            <a:avLst/>
          </a:prstGeom>
        </p:spPr>
      </p:pic>
      <p:sp>
        <p:nvSpPr>
          <p:cNvPr id="13" name="Text 7"/>
          <p:cNvSpPr/>
          <p:nvPr/>
        </p:nvSpPr>
        <p:spPr>
          <a:xfrm>
            <a:off x="2268022" y="6283643"/>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Exploratory Testing</a:t>
            </a:r>
            <a:endParaRPr lang="en-US" sz="2200" dirty="0"/>
          </a:p>
        </p:txBody>
      </p:sp>
      <p:sp>
        <p:nvSpPr>
          <p:cNvPr id="14" name="Text 8"/>
          <p:cNvSpPr/>
          <p:nvPr/>
        </p:nvSpPr>
        <p:spPr>
          <a:xfrm>
            <a:off x="2268022" y="6774061"/>
            <a:ext cx="115685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Simultaneous learning, test design, and execution to discover unexpected issues.</a:t>
            </a:r>
            <a:endParaRPr lang="en-US" sz="17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738670"/>
          </a:xfrm>
          <a:prstGeom prst="rect">
            <a:avLst/>
          </a:prstGeom>
        </p:spPr>
      </p:pic>
      <p:sp>
        <p:nvSpPr>
          <p:cNvPr id="3" name="Text 0"/>
          <p:cNvSpPr/>
          <p:nvPr/>
        </p:nvSpPr>
        <p:spPr>
          <a:xfrm>
            <a:off x="486847" y="2232898"/>
            <a:ext cx="3477458" cy="434697"/>
          </a:xfrm>
          <a:prstGeom prst="rect">
            <a:avLst/>
          </a:prstGeom>
          <a:noFill/>
          <a:ln/>
        </p:spPr>
        <p:txBody>
          <a:bodyPr wrap="none" lIns="0" tIns="0" rIns="0" bIns="0" rtlCol="0" anchor="t"/>
          <a:lstStyle/>
          <a:p>
            <a:pPr marL="0" indent="0" algn="l">
              <a:lnSpc>
                <a:spcPts val="3400"/>
              </a:lnSpc>
              <a:buNone/>
            </a:pPr>
            <a:r>
              <a:rPr lang="en-US" sz="2700" b="1" kern="0" spc="-82" dirty="0">
                <a:solidFill>
                  <a:srgbClr val="000000"/>
                </a:solidFill>
                <a:latin typeface="Inter Bold" pitchFamily="34" charset="0"/>
                <a:ea typeface="Inter Bold" pitchFamily="34" charset="-122"/>
                <a:cs typeface="Inter Bold" pitchFamily="34" charset="-120"/>
              </a:rPr>
              <a:t>Test </a:t>
            </a:r>
            <a:r>
              <a:rPr lang="en-US" sz="2700" b="1" kern="0" spc="-82" dirty="0" smtClean="0">
                <a:solidFill>
                  <a:srgbClr val="000000"/>
                </a:solidFill>
                <a:latin typeface="Inter Bold" pitchFamily="34" charset="0"/>
                <a:ea typeface="Inter Bold" pitchFamily="34" charset="-122"/>
                <a:cs typeface="Inter Bold" pitchFamily="34" charset="-120"/>
              </a:rPr>
              <a:t>Environment</a:t>
            </a:r>
            <a:endParaRPr lang="en-US" sz="2700" dirty="0"/>
          </a:p>
        </p:txBody>
      </p:sp>
      <p:pic>
        <p:nvPicPr>
          <p:cNvPr id="4" name="Image 1" descr="preencoded.png"/>
          <p:cNvPicPr>
            <a:picLocks noChangeAspect="1"/>
          </p:cNvPicPr>
          <p:nvPr/>
        </p:nvPicPr>
        <p:blipFill>
          <a:blip r:embed="rId4"/>
          <a:stretch>
            <a:fillRect/>
          </a:stretch>
        </p:blipFill>
        <p:spPr>
          <a:xfrm>
            <a:off x="486847" y="2900482"/>
            <a:ext cx="347663" cy="347663"/>
          </a:xfrm>
          <a:prstGeom prst="rect">
            <a:avLst/>
          </a:prstGeom>
        </p:spPr>
      </p:pic>
      <p:sp>
        <p:nvSpPr>
          <p:cNvPr id="5" name="Text 1"/>
          <p:cNvSpPr/>
          <p:nvPr/>
        </p:nvSpPr>
        <p:spPr>
          <a:xfrm>
            <a:off x="973574" y="2876193"/>
            <a:ext cx="1738670" cy="217289"/>
          </a:xfrm>
          <a:prstGeom prst="rect">
            <a:avLst/>
          </a:prstGeom>
          <a:noFill/>
          <a:ln/>
        </p:spPr>
        <p:txBody>
          <a:bodyPr wrap="none" lIns="0" tIns="0" rIns="0" bIns="0" rtlCol="0" anchor="t"/>
          <a:lstStyle/>
          <a:p>
            <a:pPr marL="0" indent="0" algn="l">
              <a:lnSpc>
                <a:spcPts val="1700"/>
              </a:lnSpc>
              <a:buNone/>
            </a:pPr>
            <a:r>
              <a:rPr lang="en-US" sz="1350" b="1" kern="0" spc="-41" dirty="0">
                <a:solidFill>
                  <a:srgbClr val="272525"/>
                </a:solidFill>
                <a:latin typeface="Inter Bold" pitchFamily="34" charset="0"/>
                <a:ea typeface="Inter Bold" pitchFamily="34" charset="-122"/>
                <a:cs typeface="Inter Bold" pitchFamily="34" charset="-120"/>
              </a:rPr>
              <a:t>Environments</a:t>
            </a:r>
            <a:endParaRPr lang="en-US" sz="1350" dirty="0"/>
          </a:p>
        </p:txBody>
      </p:sp>
      <p:sp>
        <p:nvSpPr>
          <p:cNvPr id="6" name="Text 2"/>
          <p:cNvSpPr/>
          <p:nvPr/>
        </p:nvSpPr>
        <p:spPr>
          <a:xfrm>
            <a:off x="973574" y="3176826"/>
            <a:ext cx="13169979"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Development, Staging, Production, and multiple browsers including Chrome, Firefox and Edge</a:t>
            </a:r>
            <a:endParaRPr lang="en-US" sz="1050" dirty="0"/>
          </a:p>
        </p:txBody>
      </p:sp>
      <p:pic>
        <p:nvPicPr>
          <p:cNvPr id="7" name="Image 2" descr="preencoded.png"/>
          <p:cNvPicPr>
            <a:picLocks noChangeAspect="1"/>
          </p:cNvPicPr>
          <p:nvPr/>
        </p:nvPicPr>
        <p:blipFill>
          <a:blip r:embed="rId5"/>
          <a:stretch>
            <a:fillRect/>
          </a:stretch>
        </p:blipFill>
        <p:spPr>
          <a:xfrm>
            <a:off x="486847" y="3840718"/>
            <a:ext cx="347663" cy="347663"/>
          </a:xfrm>
          <a:prstGeom prst="rect">
            <a:avLst/>
          </a:prstGeom>
        </p:spPr>
      </p:pic>
      <p:sp>
        <p:nvSpPr>
          <p:cNvPr id="8" name="Text 3"/>
          <p:cNvSpPr/>
          <p:nvPr/>
        </p:nvSpPr>
        <p:spPr>
          <a:xfrm>
            <a:off x="973574" y="3816429"/>
            <a:ext cx="1738670" cy="217289"/>
          </a:xfrm>
          <a:prstGeom prst="rect">
            <a:avLst/>
          </a:prstGeom>
          <a:noFill/>
          <a:ln/>
        </p:spPr>
        <p:txBody>
          <a:bodyPr wrap="none" lIns="0" tIns="0" rIns="0" bIns="0" rtlCol="0" anchor="t"/>
          <a:lstStyle/>
          <a:p>
            <a:pPr marL="0" indent="0" algn="l">
              <a:lnSpc>
                <a:spcPts val="1700"/>
              </a:lnSpc>
              <a:buNone/>
            </a:pPr>
            <a:r>
              <a:rPr lang="en-US" sz="1350" b="1" kern="0" spc="-41" dirty="0">
                <a:solidFill>
                  <a:srgbClr val="272525"/>
                </a:solidFill>
                <a:latin typeface="Inter Bold" pitchFamily="34" charset="0"/>
                <a:ea typeface="Inter Bold" pitchFamily="34" charset="-122"/>
                <a:cs typeface="Inter Bold" pitchFamily="34" charset="-120"/>
              </a:rPr>
              <a:t>Defect Tracking</a:t>
            </a:r>
            <a:endParaRPr lang="en-US" sz="1350" dirty="0"/>
          </a:p>
        </p:txBody>
      </p:sp>
      <p:sp>
        <p:nvSpPr>
          <p:cNvPr id="9" name="Text 4"/>
          <p:cNvSpPr/>
          <p:nvPr/>
        </p:nvSpPr>
        <p:spPr>
          <a:xfrm>
            <a:off x="973574" y="4117062"/>
            <a:ext cx="13169979"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Manual bug reports/test cases managed in Google Sheets</a:t>
            </a:r>
            <a:endParaRPr lang="en-US" sz="1050" dirty="0"/>
          </a:p>
        </p:txBody>
      </p:sp>
      <p:pic>
        <p:nvPicPr>
          <p:cNvPr id="10" name="Image 3" descr="preencoded.png"/>
          <p:cNvPicPr>
            <a:picLocks noChangeAspect="1"/>
          </p:cNvPicPr>
          <p:nvPr/>
        </p:nvPicPr>
        <p:blipFill>
          <a:blip r:embed="rId6"/>
          <a:stretch>
            <a:fillRect/>
          </a:stretch>
        </p:blipFill>
        <p:spPr>
          <a:xfrm>
            <a:off x="486847" y="4780955"/>
            <a:ext cx="347663" cy="347663"/>
          </a:xfrm>
          <a:prstGeom prst="rect">
            <a:avLst/>
          </a:prstGeom>
        </p:spPr>
      </p:pic>
      <p:sp>
        <p:nvSpPr>
          <p:cNvPr id="11" name="Text 5"/>
          <p:cNvSpPr/>
          <p:nvPr/>
        </p:nvSpPr>
        <p:spPr>
          <a:xfrm>
            <a:off x="973574" y="4756666"/>
            <a:ext cx="1738670" cy="217289"/>
          </a:xfrm>
          <a:prstGeom prst="rect">
            <a:avLst/>
          </a:prstGeom>
          <a:noFill/>
          <a:ln/>
        </p:spPr>
        <p:txBody>
          <a:bodyPr wrap="none" lIns="0" tIns="0" rIns="0" bIns="0" rtlCol="0" anchor="t"/>
          <a:lstStyle/>
          <a:p>
            <a:pPr marL="0" indent="0" algn="l">
              <a:lnSpc>
                <a:spcPts val="1700"/>
              </a:lnSpc>
              <a:buNone/>
            </a:pPr>
            <a:r>
              <a:rPr lang="en-US" sz="1350" b="1" kern="0" spc="-41" dirty="0">
                <a:solidFill>
                  <a:srgbClr val="272525"/>
                </a:solidFill>
                <a:latin typeface="Inter Bold" pitchFamily="34" charset="0"/>
                <a:ea typeface="Inter Bold" pitchFamily="34" charset="-122"/>
                <a:cs typeface="Inter Bold" pitchFamily="34" charset="-120"/>
              </a:rPr>
              <a:t>Automation Tools</a:t>
            </a:r>
            <a:endParaRPr lang="en-US" sz="1350" dirty="0"/>
          </a:p>
        </p:txBody>
      </p:sp>
      <p:sp>
        <p:nvSpPr>
          <p:cNvPr id="12" name="Text 6"/>
          <p:cNvSpPr/>
          <p:nvPr/>
        </p:nvSpPr>
        <p:spPr>
          <a:xfrm>
            <a:off x="973574" y="5057299"/>
            <a:ext cx="13169979"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Automation using IntelliJ IDE with Selenium and TestNG integration</a:t>
            </a:r>
            <a:endParaRPr lang="en-US" sz="1050" dirty="0"/>
          </a:p>
        </p:txBody>
      </p:sp>
      <p:pic>
        <p:nvPicPr>
          <p:cNvPr id="13" name="Image 4" descr="preencoded.png"/>
          <p:cNvPicPr>
            <a:picLocks noChangeAspect="1"/>
          </p:cNvPicPr>
          <p:nvPr/>
        </p:nvPicPr>
        <p:blipFill>
          <a:blip r:embed="rId7"/>
          <a:stretch>
            <a:fillRect/>
          </a:stretch>
        </p:blipFill>
        <p:spPr>
          <a:xfrm>
            <a:off x="486847" y="5721191"/>
            <a:ext cx="347663" cy="347663"/>
          </a:xfrm>
          <a:prstGeom prst="rect">
            <a:avLst/>
          </a:prstGeom>
        </p:spPr>
      </p:pic>
      <p:sp>
        <p:nvSpPr>
          <p:cNvPr id="14" name="Text 7"/>
          <p:cNvSpPr/>
          <p:nvPr/>
        </p:nvSpPr>
        <p:spPr>
          <a:xfrm>
            <a:off x="973574" y="5696903"/>
            <a:ext cx="1738670" cy="217289"/>
          </a:xfrm>
          <a:prstGeom prst="rect">
            <a:avLst/>
          </a:prstGeom>
          <a:noFill/>
          <a:ln/>
        </p:spPr>
        <p:txBody>
          <a:bodyPr wrap="none" lIns="0" tIns="0" rIns="0" bIns="0" rtlCol="0" anchor="t"/>
          <a:lstStyle/>
          <a:p>
            <a:pPr marL="0" indent="0" algn="l">
              <a:lnSpc>
                <a:spcPts val="1700"/>
              </a:lnSpc>
              <a:buNone/>
            </a:pPr>
            <a:r>
              <a:rPr lang="en-US" sz="1350" b="1" kern="0" spc="-41" dirty="0">
                <a:solidFill>
                  <a:srgbClr val="272525"/>
                </a:solidFill>
                <a:latin typeface="Inter Bold" pitchFamily="34" charset="0"/>
                <a:ea typeface="Inter Bold" pitchFamily="34" charset="-122"/>
                <a:cs typeface="Inter Bold" pitchFamily="34" charset="-120"/>
              </a:rPr>
              <a:t>Project Collaboration</a:t>
            </a:r>
            <a:endParaRPr lang="en-US" sz="1350" dirty="0"/>
          </a:p>
        </p:txBody>
      </p:sp>
      <p:sp>
        <p:nvSpPr>
          <p:cNvPr id="15" name="Text 8"/>
          <p:cNvSpPr/>
          <p:nvPr/>
        </p:nvSpPr>
        <p:spPr>
          <a:xfrm>
            <a:off x="973574" y="5997535"/>
            <a:ext cx="13169979"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Source code and documentation shared via GitHub repository</a:t>
            </a:r>
            <a:endParaRPr lang="en-US" sz="1050" dirty="0"/>
          </a:p>
        </p:txBody>
      </p:sp>
      <p:sp>
        <p:nvSpPr>
          <p:cNvPr id="16" name="Text 9"/>
          <p:cNvSpPr/>
          <p:nvPr/>
        </p:nvSpPr>
        <p:spPr>
          <a:xfrm>
            <a:off x="486847" y="6376392"/>
            <a:ext cx="13656707"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We maintain distinct test environments, including Development, Staging, and Production, and test across multiple web browsers such as Chrome, Firefox and Edge to ensure cross-browser compatibility.</a:t>
            </a:r>
            <a:endParaRPr lang="en-US" sz="1050" dirty="0"/>
          </a:p>
        </p:txBody>
      </p:sp>
      <p:sp>
        <p:nvSpPr>
          <p:cNvPr id="17" name="Text 10"/>
          <p:cNvSpPr/>
          <p:nvPr/>
        </p:nvSpPr>
        <p:spPr>
          <a:xfrm>
            <a:off x="486847" y="6755249"/>
            <a:ext cx="13656707"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Defect tracking is managed through manual testing bug reports and test cases are documented in Google Sheets for easy access and updates.</a:t>
            </a:r>
            <a:endParaRPr lang="en-US" sz="1050" dirty="0"/>
          </a:p>
        </p:txBody>
      </p:sp>
      <p:sp>
        <p:nvSpPr>
          <p:cNvPr id="18" name="Text 11"/>
          <p:cNvSpPr/>
          <p:nvPr/>
        </p:nvSpPr>
        <p:spPr>
          <a:xfrm>
            <a:off x="486847" y="7134106"/>
            <a:ext cx="13656707"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Automation testing is performed using IntelliJ IDE integrated with Selenium and TestNG frameworks, facilitating efficient regression and repetitive test execution.</a:t>
            </a:r>
            <a:endParaRPr lang="en-US" sz="1050" dirty="0"/>
          </a:p>
        </p:txBody>
      </p:sp>
      <p:sp>
        <p:nvSpPr>
          <p:cNvPr id="19" name="Text 12"/>
          <p:cNvSpPr/>
          <p:nvPr/>
        </p:nvSpPr>
        <p:spPr>
          <a:xfrm>
            <a:off x="486847" y="7512963"/>
            <a:ext cx="13656707" cy="222409"/>
          </a:xfrm>
          <a:prstGeom prst="rect">
            <a:avLst/>
          </a:prstGeom>
          <a:noFill/>
          <a:ln/>
        </p:spPr>
        <p:txBody>
          <a:bodyPr wrap="none" lIns="0" tIns="0" rIns="0" bIns="0" rtlCol="0" anchor="t"/>
          <a:lstStyle/>
          <a:p>
            <a:pPr marL="0" indent="0" algn="l">
              <a:lnSpc>
                <a:spcPts val="1750"/>
              </a:lnSpc>
              <a:buNone/>
            </a:pPr>
            <a:r>
              <a:rPr lang="en-US" sz="1050" kern="0" spc="-22" dirty="0">
                <a:solidFill>
                  <a:srgbClr val="272525"/>
                </a:solidFill>
                <a:latin typeface="Inter" pitchFamily="34" charset="0"/>
                <a:ea typeface="Inter" pitchFamily="34" charset="-122"/>
                <a:cs typeface="Inter" pitchFamily="34" charset="-120"/>
              </a:rPr>
              <a:t>All source code, test scripts, and documentation are maintained and shared via GitHub, enabling collaborative project development and version control.</a:t>
            </a:r>
            <a:endParaRPr lang="en-US" sz="105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75610" y="386369"/>
            <a:ext cx="5670590" cy="708779"/>
          </a:xfrm>
          <a:prstGeom prst="rect">
            <a:avLst/>
          </a:prstGeom>
          <a:noFill/>
          <a:ln/>
        </p:spPr>
        <p:txBody>
          <a:bodyPr wrap="none" lIns="0" tIns="0" rIns="0" bIns="0" rtlCol="0" anchor="t"/>
          <a:lstStyle/>
          <a:p>
            <a:pPr marL="0" indent="0" algn="l">
              <a:lnSpc>
                <a:spcPts val="5550"/>
              </a:lnSpc>
              <a:buNone/>
            </a:pPr>
            <a:r>
              <a:rPr lang="en-US" sz="4000" b="1" kern="0" spc="-134" dirty="0">
                <a:solidFill>
                  <a:srgbClr val="000000"/>
                </a:solidFill>
                <a:latin typeface="Inter Bold" pitchFamily="34" charset="0"/>
                <a:ea typeface="Inter Bold" pitchFamily="34" charset="-122"/>
                <a:cs typeface="Inter Bold" pitchFamily="34" charset="-120"/>
              </a:rPr>
              <a:t>Testing Results</a:t>
            </a:r>
            <a:endParaRPr lang="en-US" sz="4000" dirty="0"/>
          </a:p>
        </p:txBody>
      </p:sp>
      <p:graphicFrame>
        <p:nvGraphicFramePr>
          <p:cNvPr id="17" name="Chart 16"/>
          <p:cNvGraphicFramePr/>
          <p:nvPr>
            <p:extLst>
              <p:ext uri="{D42A27DB-BD31-4B8C-83A1-F6EECF244321}">
                <p14:modId xmlns:p14="http://schemas.microsoft.com/office/powerpoint/2010/main" val="2103587279"/>
              </p:ext>
            </p:extLst>
          </p:nvPr>
        </p:nvGraphicFramePr>
        <p:xfrm>
          <a:off x="424985" y="1589019"/>
          <a:ext cx="5482661" cy="45361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8" name="Chart 37"/>
          <p:cNvGraphicFramePr/>
          <p:nvPr>
            <p:extLst>
              <p:ext uri="{D42A27DB-BD31-4B8C-83A1-F6EECF244321}">
                <p14:modId xmlns:p14="http://schemas.microsoft.com/office/powerpoint/2010/main" val="4118762621"/>
              </p:ext>
            </p:extLst>
          </p:nvPr>
        </p:nvGraphicFramePr>
        <p:xfrm>
          <a:off x="6305594" y="987504"/>
          <a:ext cx="7783773" cy="5552046"/>
        </p:xfrm>
        <a:graphic>
          <a:graphicData uri="http://schemas.openxmlformats.org/drawingml/2006/chart">
            <c:chart xmlns:c="http://schemas.openxmlformats.org/drawingml/2006/chart" xmlns:r="http://schemas.openxmlformats.org/officeDocument/2006/relationships" r:id="rId4"/>
          </a:graphicData>
        </a:graphic>
      </p:graphicFrame>
      <p:sp>
        <p:nvSpPr>
          <p:cNvPr id="39" name="TextBox 38"/>
          <p:cNvSpPr txBox="1"/>
          <p:nvPr/>
        </p:nvSpPr>
        <p:spPr>
          <a:xfrm>
            <a:off x="775610" y="6963308"/>
            <a:ext cx="5010197" cy="707886"/>
          </a:xfrm>
          <a:prstGeom prst="rect">
            <a:avLst/>
          </a:prstGeom>
          <a:noFill/>
          <a:ln w="28575">
            <a:solidFill>
              <a:schemeClr val="tx1"/>
            </a:solidFill>
          </a:ln>
        </p:spPr>
        <p:txBody>
          <a:bodyPr wrap="square" rtlCol="0">
            <a:spAutoFit/>
          </a:bodyPr>
          <a:lstStyle/>
          <a:p>
            <a:r>
              <a:rPr lang="en-US" sz="2000" b="1" dirty="0" smtClean="0">
                <a:solidFill>
                  <a:srgbClr val="0070C0"/>
                </a:solidFill>
              </a:rPr>
              <a:t>Number of Test Cases = </a:t>
            </a:r>
            <a:r>
              <a:rPr lang="ar-EG" sz="2000" b="1" dirty="0" smtClean="0">
                <a:solidFill>
                  <a:srgbClr val="0070C0"/>
                </a:solidFill>
              </a:rPr>
              <a:t>11</a:t>
            </a:r>
            <a:r>
              <a:rPr lang="en-US" sz="2000" b="1" dirty="0" smtClean="0">
                <a:solidFill>
                  <a:srgbClr val="0070C0"/>
                </a:solidFill>
                <a:latin typeface="Arial" panose="020B0604020202020204" pitchFamily="34" charset="0"/>
                <a:cs typeface="Arial" panose="020B0604020202020204" pitchFamily="34" charset="0"/>
              </a:rPr>
              <a:t>8</a:t>
            </a:r>
          </a:p>
          <a:p>
            <a:r>
              <a:rPr lang="en-US" sz="2000" b="1" dirty="0" smtClean="0">
                <a:solidFill>
                  <a:schemeClr val="accent6"/>
                </a:solidFill>
              </a:rPr>
              <a:t>Passed</a:t>
            </a:r>
            <a:r>
              <a:rPr lang="en-US" sz="2000" dirty="0" smtClean="0">
                <a:solidFill>
                  <a:schemeClr val="accent6"/>
                </a:solidFill>
              </a:rPr>
              <a:t> </a:t>
            </a:r>
            <a:r>
              <a:rPr lang="en-US" sz="2000" dirty="0" smtClean="0"/>
              <a:t>= 94 , </a:t>
            </a:r>
            <a:r>
              <a:rPr lang="en-US" sz="2000" b="1" dirty="0" smtClean="0">
                <a:solidFill>
                  <a:srgbClr val="FF0000"/>
                </a:solidFill>
              </a:rPr>
              <a:t>Failed</a:t>
            </a:r>
            <a:r>
              <a:rPr lang="en-US" sz="2000" dirty="0" smtClean="0">
                <a:solidFill>
                  <a:srgbClr val="FF0000"/>
                </a:solidFill>
              </a:rPr>
              <a:t> </a:t>
            </a:r>
            <a:r>
              <a:rPr lang="en-US" sz="2000" dirty="0" smtClean="0"/>
              <a:t>= 1</a:t>
            </a:r>
            <a:r>
              <a:rPr lang="ar-EG" sz="2000" dirty="0" smtClean="0"/>
              <a:t>5</a:t>
            </a:r>
            <a:r>
              <a:rPr lang="en-US" sz="2000" dirty="0" smtClean="0"/>
              <a:t> , </a:t>
            </a:r>
            <a:r>
              <a:rPr lang="en-US" sz="2000" b="1" dirty="0" smtClean="0">
                <a:solidFill>
                  <a:schemeClr val="accent4">
                    <a:lumMod val="75000"/>
                  </a:schemeClr>
                </a:solidFill>
              </a:rPr>
              <a:t>Blocked</a:t>
            </a:r>
            <a:r>
              <a:rPr lang="en-US" sz="2000" dirty="0" smtClean="0">
                <a:solidFill>
                  <a:schemeClr val="accent4">
                    <a:lumMod val="75000"/>
                  </a:schemeClr>
                </a:solidFill>
              </a:rPr>
              <a:t> </a:t>
            </a:r>
            <a:r>
              <a:rPr lang="en-US" sz="2000" dirty="0" smtClean="0"/>
              <a:t>= 9</a:t>
            </a:r>
            <a:endParaRPr lang="en-US" sz="2000" dirty="0"/>
          </a:p>
        </p:txBody>
      </p:sp>
      <p:sp>
        <p:nvSpPr>
          <p:cNvPr id="6" name="TextBox 5"/>
          <p:cNvSpPr txBox="1"/>
          <p:nvPr/>
        </p:nvSpPr>
        <p:spPr>
          <a:xfrm>
            <a:off x="7775177" y="6963308"/>
            <a:ext cx="4903133" cy="707886"/>
          </a:xfrm>
          <a:prstGeom prst="rect">
            <a:avLst/>
          </a:prstGeom>
          <a:noFill/>
          <a:ln w="28575">
            <a:solidFill>
              <a:schemeClr val="tx1"/>
            </a:solidFill>
          </a:ln>
        </p:spPr>
        <p:txBody>
          <a:bodyPr wrap="square" rtlCol="0">
            <a:spAutoFit/>
          </a:bodyPr>
          <a:lstStyle/>
          <a:p>
            <a:r>
              <a:rPr lang="en-US" sz="2000" b="1" dirty="0" smtClean="0">
                <a:solidFill>
                  <a:srgbClr val="0070C0"/>
                </a:solidFill>
              </a:rPr>
              <a:t>Number of Bugs = 15</a:t>
            </a:r>
          </a:p>
          <a:p>
            <a:r>
              <a:rPr lang="en-US" sz="2000" b="1" dirty="0" smtClean="0">
                <a:solidFill>
                  <a:srgbClr val="C00000"/>
                </a:solidFill>
              </a:rPr>
              <a:t>Critical</a:t>
            </a:r>
            <a:r>
              <a:rPr lang="en-US" sz="2000" dirty="0" smtClean="0">
                <a:solidFill>
                  <a:srgbClr val="C00000"/>
                </a:solidFill>
              </a:rPr>
              <a:t> </a:t>
            </a:r>
            <a:r>
              <a:rPr lang="en-US" sz="2000" dirty="0" smtClean="0"/>
              <a:t>= 2 , </a:t>
            </a:r>
            <a:r>
              <a:rPr lang="en-US" sz="2000" b="1" dirty="0" smtClean="0">
                <a:solidFill>
                  <a:srgbClr val="00B050"/>
                </a:solidFill>
              </a:rPr>
              <a:t>High</a:t>
            </a:r>
            <a:r>
              <a:rPr lang="en-US" sz="2000" dirty="0" smtClean="0"/>
              <a:t>= 7, </a:t>
            </a:r>
            <a:r>
              <a:rPr lang="en-US" sz="2000" b="1" dirty="0" smtClean="0">
                <a:solidFill>
                  <a:schemeClr val="accent4">
                    <a:lumMod val="75000"/>
                  </a:schemeClr>
                </a:solidFill>
              </a:rPr>
              <a:t>Medium</a:t>
            </a:r>
            <a:r>
              <a:rPr lang="en-US" sz="2000" dirty="0" smtClean="0">
                <a:solidFill>
                  <a:schemeClr val="accent4">
                    <a:lumMod val="75000"/>
                  </a:schemeClr>
                </a:solidFill>
              </a:rPr>
              <a:t> </a:t>
            </a:r>
            <a:r>
              <a:rPr lang="en-US" sz="2000" dirty="0" smtClean="0"/>
              <a:t>= 3 , </a:t>
            </a:r>
            <a:r>
              <a:rPr lang="en-US" sz="2000" b="1" dirty="0" smtClean="0">
                <a:solidFill>
                  <a:srgbClr val="7030A0"/>
                </a:solidFill>
              </a:rPr>
              <a:t>Low</a:t>
            </a:r>
            <a:r>
              <a:rPr lang="en-US" sz="2000" dirty="0" smtClean="0">
                <a:solidFill>
                  <a:srgbClr val="7030A0"/>
                </a:solidFill>
              </a:rPr>
              <a:t> </a:t>
            </a:r>
            <a:r>
              <a:rPr lang="en-US" sz="2000" dirty="0" smtClean="0"/>
              <a:t>= 3</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5610" y="386369"/>
            <a:ext cx="5670590" cy="708779"/>
          </a:xfrm>
          <a:prstGeom prst="rect">
            <a:avLst/>
          </a:prstGeom>
          <a:noFill/>
          <a:ln/>
        </p:spPr>
        <p:txBody>
          <a:bodyPr wrap="none" lIns="0" tIns="0" rIns="0" bIns="0" rtlCol="0" anchor="t"/>
          <a:lstStyle/>
          <a:p>
            <a:pPr marL="0" indent="0" algn="l">
              <a:lnSpc>
                <a:spcPts val="5550"/>
              </a:lnSpc>
              <a:buNone/>
            </a:pPr>
            <a:r>
              <a:rPr lang="en-US" sz="4000" b="1" kern="0" spc="-134" dirty="0">
                <a:solidFill>
                  <a:srgbClr val="000000"/>
                </a:solidFill>
                <a:latin typeface="Inter Bold" pitchFamily="34" charset="0"/>
                <a:ea typeface="Inter Bold" pitchFamily="34" charset="-122"/>
                <a:cs typeface="Inter Bold" pitchFamily="34" charset="-120"/>
              </a:rPr>
              <a:t>Testing Results</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691" y="1486284"/>
            <a:ext cx="11804822" cy="5616513"/>
          </a:xfrm>
          <a:prstGeom prst="rect">
            <a:avLst/>
          </a:prstGeom>
        </p:spPr>
      </p:pic>
    </p:spTree>
    <p:extLst>
      <p:ext uri="{BB962C8B-B14F-4D97-AF65-F5344CB8AC3E}">
        <p14:creationId xmlns:p14="http://schemas.microsoft.com/office/powerpoint/2010/main" val="30284055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26745" y="492800"/>
            <a:ext cx="4477107" cy="559594"/>
          </a:xfrm>
          <a:prstGeom prst="rect">
            <a:avLst/>
          </a:prstGeom>
          <a:noFill/>
          <a:ln/>
        </p:spPr>
        <p:txBody>
          <a:bodyPr wrap="none" lIns="0" tIns="0" rIns="0" bIns="0" rtlCol="0" anchor="t"/>
          <a:lstStyle/>
          <a:p>
            <a:pPr marL="0" indent="0" algn="l">
              <a:lnSpc>
                <a:spcPts val="4400"/>
              </a:lnSpc>
              <a:buNone/>
            </a:pPr>
            <a:r>
              <a:rPr lang="en-US" sz="3500" b="1" kern="0" spc="-106" dirty="0">
                <a:solidFill>
                  <a:srgbClr val="000000"/>
                </a:solidFill>
                <a:latin typeface="Inter Bold" pitchFamily="34" charset="0"/>
                <a:ea typeface="Inter Bold" pitchFamily="34" charset="-122"/>
                <a:cs typeface="Inter Bold" pitchFamily="34" charset="-120"/>
              </a:rPr>
              <a:t>Future Plans</a:t>
            </a:r>
            <a:endParaRPr lang="en-US" sz="3500" dirty="0"/>
          </a:p>
        </p:txBody>
      </p:sp>
      <p:sp>
        <p:nvSpPr>
          <p:cNvPr id="3" name="Shape 1"/>
          <p:cNvSpPr/>
          <p:nvPr/>
        </p:nvSpPr>
        <p:spPr>
          <a:xfrm>
            <a:off x="7303770" y="1410533"/>
            <a:ext cx="22860" cy="5551765"/>
          </a:xfrm>
          <a:prstGeom prst="roundRect">
            <a:avLst>
              <a:gd name="adj" fmla="val 329033"/>
            </a:avLst>
          </a:prstGeom>
          <a:solidFill>
            <a:srgbClr val="C0C1D7"/>
          </a:solidFill>
          <a:ln/>
        </p:spPr>
      </p:sp>
      <p:sp>
        <p:nvSpPr>
          <p:cNvPr id="4" name="Shape 2"/>
          <p:cNvSpPr/>
          <p:nvPr/>
        </p:nvSpPr>
        <p:spPr>
          <a:xfrm>
            <a:off x="6599396" y="1802011"/>
            <a:ext cx="537210" cy="22860"/>
          </a:xfrm>
          <a:prstGeom prst="roundRect">
            <a:avLst>
              <a:gd name="adj" fmla="val 329033"/>
            </a:avLst>
          </a:prstGeom>
          <a:solidFill>
            <a:srgbClr val="C0C1D7"/>
          </a:solidFill>
          <a:ln/>
        </p:spPr>
      </p:sp>
      <p:sp>
        <p:nvSpPr>
          <p:cNvPr id="5" name="Shape 3"/>
          <p:cNvSpPr/>
          <p:nvPr/>
        </p:nvSpPr>
        <p:spPr>
          <a:xfrm>
            <a:off x="7113746" y="1611987"/>
            <a:ext cx="402908" cy="402908"/>
          </a:xfrm>
          <a:prstGeom prst="roundRect">
            <a:avLst>
              <a:gd name="adj" fmla="val 18669"/>
            </a:avLst>
          </a:prstGeom>
          <a:solidFill>
            <a:srgbClr val="DADBF1"/>
          </a:solidFill>
          <a:ln w="7620">
            <a:solidFill>
              <a:srgbClr val="C0C1D7"/>
            </a:solidFill>
            <a:prstDash val="solid"/>
          </a:ln>
        </p:spPr>
      </p:sp>
      <p:pic>
        <p:nvPicPr>
          <p:cNvPr id="6" name="Image 0" descr="preencoded.png"/>
          <p:cNvPicPr>
            <a:picLocks noChangeAspect="1"/>
          </p:cNvPicPr>
          <p:nvPr/>
        </p:nvPicPr>
        <p:blipFill>
          <a:blip r:embed="rId3"/>
          <a:stretch>
            <a:fillRect/>
          </a:stretch>
        </p:blipFill>
        <p:spPr>
          <a:xfrm>
            <a:off x="7180898" y="1645563"/>
            <a:ext cx="268605" cy="335756"/>
          </a:xfrm>
          <a:prstGeom prst="rect">
            <a:avLst/>
          </a:prstGeom>
        </p:spPr>
      </p:pic>
      <p:sp>
        <p:nvSpPr>
          <p:cNvPr id="7" name="Text 4"/>
          <p:cNvSpPr/>
          <p:nvPr/>
        </p:nvSpPr>
        <p:spPr>
          <a:xfrm>
            <a:off x="4181356" y="1589603"/>
            <a:ext cx="2238494" cy="279797"/>
          </a:xfrm>
          <a:prstGeom prst="rect">
            <a:avLst/>
          </a:prstGeom>
          <a:noFill/>
          <a:ln/>
        </p:spPr>
        <p:txBody>
          <a:bodyPr wrap="none" lIns="0" tIns="0" rIns="0" bIns="0" rtlCol="0" anchor="t"/>
          <a:lstStyle/>
          <a:p>
            <a:pPr marL="0" indent="0" algn="r">
              <a:lnSpc>
                <a:spcPts val="2200"/>
              </a:lnSpc>
              <a:buNone/>
            </a:pPr>
            <a:r>
              <a:rPr lang="en-US" sz="1750" b="1" kern="0" spc="-53" dirty="0">
                <a:solidFill>
                  <a:srgbClr val="272525"/>
                </a:solidFill>
                <a:latin typeface="Inter Bold" pitchFamily="34" charset="0"/>
                <a:ea typeface="Inter Bold" pitchFamily="34" charset="-122"/>
                <a:cs typeface="Inter Bold" pitchFamily="34" charset="-120"/>
              </a:rPr>
              <a:t>CI/CD Pipeline</a:t>
            </a:r>
            <a:endParaRPr lang="en-US" sz="1750" dirty="0"/>
          </a:p>
        </p:txBody>
      </p:sp>
      <p:sp>
        <p:nvSpPr>
          <p:cNvPr id="8" name="Text 5"/>
          <p:cNvSpPr/>
          <p:nvPr/>
        </p:nvSpPr>
        <p:spPr>
          <a:xfrm>
            <a:off x="626745" y="1976795"/>
            <a:ext cx="5793105" cy="286464"/>
          </a:xfrm>
          <a:prstGeom prst="rect">
            <a:avLst/>
          </a:prstGeom>
          <a:noFill/>
          <a:ln/>
        </p:spPr>
        <p:txBody>
          <a:bodyPr wrap="none" lIns="0" tIns="0" rIns="0" bIns="0" rtlCol="0" anchor="t"/>
          <a:lstStyle/>
          <a:p>
            <a:pPr marL="0" indent="0" algn="r">
              <a:lnSpc>
                <a:spcPts val="2250"/>
              </a:lnSpc>
              <a:buNone/>
            </a:pPr>
            <a:r>
              <a:rPr lang="en-US" sz="1400" kern="0" spc="-28" dirty="0">
                <a:solidFill>
                  <a:srgbClr val="272525"/>
                </a:solidFill>
                <a:latin typeface="Inter" pitchFamily="34" charset="0"/>
                <a:ea typeface="Inter" pitchFamily="34" charset="-122"/>
                <a:cs typeface="Inter" pitchFamily="34" charset="-120"/>
              </a:rPr>
              <a:t>Implement Continuous Integration/Continuous Deployment.</a:t>
            </a:r>
            <a:endParaRPr lang="en-US" sz="1400" dirty="0"/>
          </a:p>
        </p:txBody>
      </p:sp>
      <p:sp>
        <p:nvSpPr>
          <p:cNvPr id="9" name="Shape 6"/>
          <p:cNvSpPr/>
          <p:nvPr/>
        </p:nvSpPr>
        <p:spPr>
          <a:xfrm>
            <a:off x="7493794" y="2697361"/>
            <a:ext cx="537210" cy="22860"/>
          </a:xfrm>
          <a:prstGeom prst="roundRect">
            <a:avLst>
              <a:gd name="adj" fmla="val 329033"/>
            </a:avLst>
          </a:prstGeom>
          <a:solidFill>
            <a:srgbClr val="C0C1D7"/>
          </a:solidFill>
          <a:ln/>
        </p:spPr>
      </p:sp>
      <p:sp>
        <p:nvSpPr>
          <p:cNvPr id="10" name="Shape 7"/>
          <p:cNvSpPr/>
          <p:nvPr/>
        </p:nvSpPr>
        <p:spPr>
          <a:xfrm>
            <a:off x="7113746" y="2507337"/>
            <a:ext cx="402908" cy="402908"/>
          </a:xfrm>
          <a:prstGeom prst="roundRect">
            <a:avLst>
              <a:gd name="adj" fmla="val 18669"/>
            </a:avLst>
          </a:prstGeom>
          <a:solidFill>
            <a:srgbClr val="DADBF1"/>
          </a:solidFill>
          <a:ln w="7620">
            <a:solidFill>
              <a:srgbClr val="C0C1D7"/>
            </a:solidFill>
            <a:prstDash val="solid"/>
          </a:ln>
        </p:spPr>
      </p:sp>
      <p:pic>
        <p:nvPicPr>
          <p:cNvPr id="11" name="Image 1" descr="preencoded.png"/>
          <p:cNvPicPr>
            <a:picLocks noChangeAspect="1"/>
          </p:cNvPicPr>
          <p:nvPr/>
        </p:nvPicPr>
        <p:blipFill>
          <a:blip r:embed="rId4"/>
          <a:stretch>
            <a:fillRect/>
          </a:stretch>
        </p:blipFill>
        <p:spPr>
          <a:xfrm>
            <a:off x="7180898" y="2540913"/>
            <a:ext cx="268605" cy="335756"/>
          </a:xfrm>
          <a:prstGeom prst="rect">
            <a:avLst/>
          </a:prstGeom>
        </p:spPr>
      </p:pic>
      <p:sp>
        <p:nvSpPr>
          <p:cNvPr id="12" name="Text 8"/>
          <p:cNvSpPr/>
          <p:nvPr/>
        </p:nvSpPr>
        <p:spPr>
          <a:xfrm>
            <a:off x="8210550" y="2484953"/>
            <a:ext cx="3168372" cy="279797"/>
          </a:xfrm>
          <a:prstGeom prst="rect">
            <a:avLst/>
          </a:prstGeom>
          <a:noFill/>
          <a:ln/>
        </p:spPr>
        <p:txBody>
          <a:bodyPr wrap="none" lIns="0" tIns="0" rIns="0" bIns="0" rtlCol="0" anchor="t"/>
          <a:lstStyle/>
          <a:p>
            <a:pPr marL="0" indent="0" algn="l">
              <a:lnSpc>
                <a:spcPts val="2200"/>
              </a:lnSpc>
              <a:buNone/>
            </a:pPr>
            <a:r>
              <a:rPr lang="en-US" sz="1750" b="1" kern="0" spc="-53" dirty="0">
                <a:solidFill>
                  <a:srgbClr val="272525"/>
                </a:solidFill>
                <a:latin typeface="Inter Bold" pitchFamily="34" charset="0"/>
                <a:ea typeface="Inter Bold" pitchFamily="34" charset="-122"/>
                <a:cs typeface="Inter Bold" pitchFamily="34" charset="-120"/>
              </a:rPr>
              <a:t>Automated Regression Testing</a:t>
            </a:r>
            <a:endParaRPr lang="en-US" sz="1750" dirty="0"/>
          </a:p>
        </p:txBody>
      </p:sp>
      <p:sp>
        <p:nvSpPr>
          <p:cNvPr id="13" name="Text 9"/>
          <p:cNvSpPr/>
          <p:nvPr/>
        </p:nvSpPr>
        <p:spPr>
          <a:xfrm>
            <a:off x="8210550" y="2872145"/>
            <a:ext cx="5793105" cy="286464"/>
          </a:xfrm>
          <a:prstGeom prst="rect">
            <a:avLst/>
          </a:prstGeom>
          <a:noFill/>
          <a:ln/>
        </p:spPr>
        <p:txBody>
          <a:bodyPr wrap="none" lIns="0" tIns="0" rIns="0" bIns="0" rtlCol="0" anchor="t"/>
          <a:lstStyle/>
          <a:p>
            <a:pPr marL="0" indent="0" algn="l">
              <a:lnSpc>
                <a:spcPts val="2250"/>
              </a:lnSpc>
              <a:buNone/>
            </a:pPr>
            <a:r>
              <a:rPr lang="en-US" sz="1400" kern="0" spc="-28" dirty="0">
                <a:solidFill>
                  <a:srgbClr val="272525"/>
                </a:solidFill>
                <a:latin typeface="Inter" pitchFamily="34" charset="0"/>
                <a:ea typeface="Inter" pitchFamily="34" charset="-122"/>
                <a:cs typeface="Inter" pitchFamily="34" charset="-120"/>
              </a:rPr>
              <a:t>Create a comprehensive automated regression testing suite.</a:t>
            </a:r>
            <a:endParaRPr lang="en-US" sz="1400" dirty="0"/>
          </a:p>
        </p:txBody>
      </p:sp>
      <p:sp>
        <p:nvSpPr>
          <p:cNvPr id="14" name="Shape 10"/>
          <p:cNvSpPr/>
          <p:nvPr/>
        </p:nvSpPr>
        <p:spPr>
          <a:xfrm>
            <a:off x="6599396" y="3503176"/>
            <a:ext cx="537210" cy="22860"/>
          </a:xfrm>
          <a:prstGeom prst="roundRect">
            <a:avLst>
              <a:gd name="adj" fmla="val 329033"/>
            </a:avLst>
          </a:prstGeom>
          <a:solidFill>
            <a:srgbClr val="C0C1D7"/>
          </a:solidFill>
          <a:ln/>
        </p:spPr>
      </p:sp>
      <p:sp>
        <p:nvSpPr>
          <p:cNvPr id="15" name="Shape 11"/>
          <p:cNvSpPr/>
          <p:nvPr/>
        </p:nvSpPr>
        <p:spPr>
          <a:xfrm>
            <a:off x="7113746" y="3313152"/>
            <a:ext cx="402908" cy="402908"/>
          </a:xfrm>
          <a:prstGeom prst="roundRect">
            <a:avLst>
              <a:gd name="adj" fmla="val 18669"/>
            </a:avLst>
          </a:prstGeom>
          <a:solidFill>
            <a:srgbClr val="DADBF1"/>
          </a:solidFill>
          <a:ln w="7620">
            <a:solidFill>
              <a:srgbClr val="C0C1D7"/>
            </a:solidFill>
            <a:prstDash val="solid"/>
          </a:ln>
        </p:spPr>
      </p:sp>
      <p:pic>
        <p:nvPicPr>
          <p:cNvPr id="16" name="Image 2" descr="preencoded.png"/>
          <p:cNvPicPr>
            <a:picLocks noChangeAspect="1"/>
          </p:cNvPicPr>
          <p:nvPr/>
        </p:nvPicPr>
        <p:blipFill>
          <a:blip r:embed="rId5"/>
          <a:stretch>
            <a:fillRect/>
          </a:stretch>
        </p:blipFill>
        <p:spPr>
          <a:xfrm>
            <a:off x="7180898" y="3346728"/>
            <a:ext cx="268605" cy="335756"/>
          </a:xfrm>
          <a:prstGeom prst="rect">
            <a:avLst/>
          </a:prstGeom>
        </p:spPr>
      </p:pic>
      <p:sp>
        <p:nvSpPr>
          <p:cNvPr id="17" name="Text 12"/>
          <p:cNvSpPr/>
          <p:nvPr/>
        </p:nvSpPr>
        <p:spPr>
          <a:xfrm>
            <a:off x="4181356" y="3290768"/>
            <a:ext cx="2238494" cy="279797"/>
          </a:xfrm>
          <a:prstGeom prst="rect">
            <a:avLst/>
          </a:prstGeom>
          <a:noFill/>
          <a:ln/>
        </p:spPr>
        <p:txBody>
          <a:bodyPr wrap="none" lIns="0" tIns="0" rIns="0" bIns="0" rtlCol="0" anchor="t"/>
          <a:lstStyle/>
          <a:p>
            <a:pPr marL="0" indent="0" algn="r">
              <a:lnSpc>
                <a:spcPts val="2200"/>
              </a:lnSpc>
              <a:buNone/>
            </a:pPr>
            <a:r>
              <a:rPr lang="en-US" sz="1750" b="1" kern="0" spc="-53" dirty="0">
                <a:solidFill>
                  <a:srgbClr val="272525"/>
                </a:solidFill>
                <a:latin typeface="Inter Bold" pitchFamily="34" charset="0"/>
                <a:ea typeface="Inter Bold" pitchFamily="34" charset="-122"/>
                <a:cs typeface="Inter Bold" pitchFamily="34" charset="-120"/>
              </a:rPr>
              <a:t>AI-Powered Testing</a:t>
            </a:r>
            <a:endParaRPr lang="en-US" sz="1750" dirty="0"/>
          </a:p>
        </p:txBody>
      </p:sp>
      <p:sp>
        <p:nvSpPr>
          <p:cNvPr id="18" name="Text 13"/>
          <p:cNvSpPr/>
          <p:nvPr/>
        </p:nvSpPr>
        <p:spPr>
          <a:xfrm>
            <a:off x="626745" y="3677960"/>
            <a:ext cx="5793105" cy="286464"/>
          </a:xfrm>
          <a:prstGeom prst="rect">
            <a:avLst/>
          </a:prstGeom>
          <a:noFill/>
          <a:ln/>
        </p:spPr>
        <p:txBody>
          <a:bodyPr wrap="none" lIns="0" tIns="0" rIns="0" bIns="0" rtlCol="0" anchor="t"/>
          <a:lstStyle/>
          <a:p>
            <a:pPr marL="0" indent="0" algn="r">
              <a:lnSpc>
                <a:spcPts val="2250"/>
              </a:lnSpc>
              <a:buNone/>
            </a:pPr>
            <a:r>
              <a:rPr lang="en-US" sz="1400" kern="0" spc="-28" dirty="0">
                <a:solidFill>
                  <a:srgbClr val="272525"/>
                </a:solidFill>
                <a:latin typeface="Inter" pitchFamily="34" charset="0"/>
                <a:ea typeface="Inter" pitchFamily="34" charset="-122"/>
                <a:cs typeface="Inter" pitchFamily="34" charset="-120"/>
              </a:rPr>
              <a:t>Utilize AI for test case generation and optimization.</a:t>
            </a:r>
            <a:endParaRPr lang="en-US" sz="1400" dirty="0"/>
          </a:p>
        </p:txBody>
      </p:sp>
      <p:sp>
        <p:nvSpPr>
          <p:cNvPr id="19" name="Shape 14"/>
          <p:cNvSpPr/>
          <p:nvPr/>
        </p:nvSpPr>
        <p:spPr>
          <a:xfrm>
            <a:off x="7493794" y="4309110"/>
            <a:ext cx="537210" cy="22860"/>
          </a:xfrm>
          <a:prstGeom prst="roundRect">
            <a:avLst>
              <a:gd name="adj" fmla="val 329033"/>
            </a:avLst>
          </a:prstGeom>
          <a:solidFill>
            <a:srgbClr val="C0C1D7"/>
          </a:solidFill>
          <a:ln/>
        </p:spPr>
      </p:sp>
      <p:sp>
        <p:nvSpPr>
          <p:cNvPr id="20" name="Shape 15"/>
          <p:cNvSpPr/>
          <p:nvPr/>
        </p:nvSpPr>
        <p:spPr>
          <a:xfrm>
            <a:off x="7113746" y="4119086"/>
            <a:ext cx="402908" cy="402908"/>
          </a:xfrm>
          <a:prstGeom prst="roundRect">
            <a:avLst>
              <a:gd name="adj" fmla="val 18669"/>
            </a:avLst>
          </a:prstGeom>
          <a:solidFill>
            <a:srgbClr val="DADBF1"/>
          </a:solidFill>
          <a:ln w="7620">
            <a:solidFill>
              <a:srgbClr val="C0C1D7"/>
            </a:solidFill>
            <a:prstDash val="solid"/>
          </a:ln>
        </p:spPr>
      </p:sp>
      <p:pic>
        <p:nvPicPr>
          <p:cNvPr id="21" name="Image 3" descr="preencoded.png"/>
          <p:cNvPicPr>
            <a:picLocks noChangeAspect="1"/>
          </p:cNvPicPr>
          <p:nvPr/>
        </p:nvPicPr>
        <p:blipFill>
          <a:blip r:embed="rId6"/>
          <a:stretch>
            <a:fillRect/>
          </a:stretch>
        </p:blipFill>
        <p:spPr>
          <a:xfrm>
            <a:off x="7180898" y="4152662"/>
            <a:ext cx="268605" cy="335756"/>
          </a:xfrm>
          <a:prstGeom prst="rect">
            <a:avLst/>
          </a:prstGeom>
        </p:spPr>
      </p:pic>
      <p:sp>
        <p:nvSpPr>
          <p:cNvPr id="22" name="Text 16"/>
          <p:cNvSpPr/>
          <p:nvPr/>
        </p:nvSpPr>
        <p:spPr>
          <a:xfrm>
            <a:off x="8210550" y="4096703"/>
            <a:ext cx="2578537" cy="279797"/>
          </a:xfrm>
          <a:prstGeom prst="rect">
            <a:avLst/>
          </a:prstGeom>
          <a:noFill/>
          <a:ln/>
        </p:spPr>
        <p:txBody>
          <a:bodyPr wrap="none" lIns="0" tIns="0" rIns="0" bIns="0" rtlCol="0" anchor="t"/>
          <a:lstStyle/>
          <a:p>
            <a:pPr marL="0" indent="0" algn="l">
              <a:lnSpc>
                <a:spcPts val="2200"/>
              </a:lnSpc>
              <a:buNone/>
            </a:pPr>
            <a:r>
              <a:rPr lang="en-US" sz="1750" b="1" kern="0" spc="-53" dirty="0">
                <a:solidFill>
                  <a:srgbClr val="272525"/>
                </a:solidFill>
                <a:latin typeface="Inter Bold" pitchFamily="34" charset="0"/>
                <a:ea typeface="Inter Bold" pitchFamily="34" charset="-122"/>
                <a:cs typeface="Inter Bold" pitchFamily="34" charset="-120"/>
              </a:rPr>
              <a:t>Expanded Test Coverage</a:t>
            </a:r>
            <a:endParaRPr lang="en-US" sz="1750" dirty="0"/>
          </a:p>
        </p:txBody>
      </p:sp>
      <p:sp>
        <p:nvSpPr>
          <p:cNvPr id="23" name="Text 17"/>
          <p:cNvSpPr/>
          <p:nvPr/>
        </p:nvSpPr>
        <p:spPr>
          <a:xfrm>
            <a:off x="8210550" y="4483894"/>
            <a:ext cx="5793105" cy="286464"/>
          </a:xfrm>
          <a:prstGeom prst="rect">
            <a:avLst/>
          </a:prstGeom>
          <a:noFill/>
          <a:ln/>
        </p:spPr>
        <p:txBody>
          <a:bodyPr wrap="none" lIns="0" tIns="0" rIns="0" bIns="0" rtlCol="0" anchor="t"/>
          <a:lstStyle/>
          <a:p>
            <a:pPr marL="0" indent="0" algn="l">
              <a:lnSpc>
                <a:spcPts val="2250"/>
              </a:lnSpc>
              <a:buNone/>
            </a:pPr>
            <a:r>
              <a:rPr lang="en-US" sz="1400" kern="0" spc="-28" dirty="0">
                <a:solidFill>
                  <a:srgbClr val="272525"/>
                </a:solidFill>
                <a:latin typeface="Inter" pitchFamily="34" charset="0"/>
                <a:ea typeface="Inter" pitchFamily="34" charset="-122"/>
                <a:cs typeface="Inter" pitchFamily="34" charset="-120"/>
              </a:rPr>
              <a:t>Extend test coverage to new features and platforms.</a:t>
            </a:r>
            <a:endParaRPr lang="en-US" sz="1400" dirty="0"/>
          </a:p>
        </p:txBody>
      </p:sp>
      <p:sp>
        <p:nvSpPr>
          <p:cNvPr id="24" name="Shape 18"/>
          <p:cNvSpPr/>
          <p:nvPr/>
        </p:nvSpPr>
        <p:spPr>
          <a:xfrm>
            <a:off x="6599396" y="5115044"/>
            <a:ext cx="537210" cy="22860"/>
          </a:xfrm>
          <a:prstGeom prst="roundRect">
            <a:avLst>
              <a:gd name="adj" fmla="val 329033"/>
            </a:avLst>
          </a:prstGeom>
          <a:solidFill>
            <a:srgbClr val="C0C1D7"/>
          </a:solidFill>
          <a:ln/>
        </p:spPr>
      </p:sp>
      <p:sp>
        <p:nvSpPr>
          <p:cNvPr id="25" name="Shape 19"/>
          <p:cNvSpPr/>
          <p:nvPr/>
        </p:nvSpPr>
        <p:spPr>
          <a:xfrm>
            <a:off x="7113746" y="4925020"/>
            <a:ext cx="402908" cy="402908"/>
          </a:xfrm>
          <a:prstGeom prst="roundRect">
            <a:avLst>
              <a:gd name="adj" fmla="val 18669"/>
            </a:avLst>
          </a:prstGeom>
          <a:solidFill>
            <a:srgbClr val="DADBF1"/>
          </a:solidFill>
          <a:ln w="7620">
            <a:solidFill>
              <a:srgbClr val="C0C1D7"/>
            </a:solidFill>
            <a:prstDash val="solid"/>
          </a:ln>
        </p:spPr>
      </p:sp>
      <p:pic>
        <p:nvPicPr>
          <p:cNvPr id="26" name="Image 4" descr="preencoded.png"/>
          <p:cNvPicPr>
            <a:picLocks noChangeAspect="1"/>
          </p:cNvPicPr>
          <p:nvPr/>
        </p:nvPicPr>
        <p:blipFill>
          <a:blip r:embed="rId7"/>
          <a:stretch>
            <a:fillRect/>
          </a:stretch>
        </p:blipFill>
        <p:spPr>
          <a:xfrm>
            <a:off x="7180898" y="4958596"/>
            <a:ext cx="268605" cy="335756"/>
          </a:xfrm>
          <a:prstGeom prst="rect">
            <a:avLst/>
          </a:prstGeom>
        </p:spPr>
      </p:pic>
      <p:sp>
        <p:nvSpPr>
          <p:cNvPr id="27" name="Text 20"/>
          <p:cNvSpPr/>
          <p:nvPr/>
        </p:nvSpPr>
        <p:spPr>
          <a:xfrm>
            <a:off x="4181356" y="4902637"/>
            <a:ext cx="2238494" cy="279797"/>
          </a:xfrm>
          <a:prstGeom prst="rect">
            <a:avLst/>
          </a:prstGeom>
          <a:noFill/>
          <a:ln/>
        </p:spPr>
        <p:txBody>
          <a:bodyPr wrap="none" lIns="0" tIns="0" rIns="0" bIns="0" rtlCol="0" anchor="t"/>
          <a:lstStyle/>
          <a:p>
            <a:pPr marL="0" indent="0" algn="r">
              <a:lnSpc>
                <a:spcPts val="2200"/>
              </a:lnSpc>
              <a:buNone/>
            </a:pPr>
            <a:r>
              <a:rPr lang="en-US" sz="1750" b="1" kern="0" spc="-53" dirty="0">
                <a:solidFill>
                  <a:srgbClr val="272525"/>
                </a:solidFill>
                <a:latin typeface="Inter Bold" pitchFamily="34" charset="0"/>
                <a:ea typeface="Inter Bold" pitchFamily="34" charset="-122"/>
                <a:cs typeface="Inter Bold" pitchFamily="34" charset="-120"/>
              </a:rPr>
              <a:t>UI Testing</a:t>
            </a:r>
            <a:endParaRPr lang="en-US" sz="1750" dirty="0"/>
          </a:p>
        </p:txBody>
      </p:sp>
      <p:sp>
        <p:nvSpPr>
          <p:cNvPr id="28" name="Text 21"/>
          <p:cNvSpPr/>
          <p:nvPr/>
        </p:nvSpPr>
        <p:spPr>
          <a:xfrm>
            <a:off x="626745" y="5289828"/>
            <a:ext cx="5793105" cy="286464"/>
          </a:xfrm>
          <a:prstGeom prst="rect">
            <a:avLst/>
          </a:prstGeom>
          <a:noFill/>
          <a:ln/>
        </p:spPr>
        <p:txBody>
          <a:bodyPr wrap="none" lIns="0" tIns="0" rIns="0" bIns="0" rtlCol="0" anchor="t"/>
          <a:lstStyle/>
          <a:p>
            <a:pPr marL="0" indent="0" algn="r">
              <a:lnSpc>
                <a:spcPts val="2250"/>
              </a:lnSpc>
              <a:buNone/>
            </a:pPr>
            <a:r>
              <a:rPr lang="en-US" sz="1400" kern="0" spc="-28" dirty="0">
                <a:solidFill>
                  <a:srgbClr val="272525"/>
                </a:solidFill>
                <a:latin typeface="Inter" pitchFamily="34" charset="0"/>
                <a:ea typeface="Inter" pitchFamily="34" charset="-122"/>
                <a:cs typeface="Inter" pitchFamily="34" charset="-120"/>
              </a:rPr>
              <a:t>Implement User Interface testing with Cypress.</a:t>
            </a:r>
            <a:endParaRPr lang="en-US" sz="1400" dirty="0"/>
          </a:p>
        </p:txBody>
      </p:sp>
      <p:sp>
        <p:nvSpPr>
          <p:cNvPr id="29" name="Shape 22"/>
          <p:cNvSpPr/>
          <p:nvPr/>
        </p:nvSpPr>
        <p:spPr>
          <a:xfrm>
            <a:off x="7493794" y="5920978"/>
            <a:ext cx="537210" cy="22860"/>
          </a:xfrm>
          <a:prstGeom prst="roundRect">
            <a:avLst>
              <a:gd name="adj" fmla="val 329033"/>
            </a:avLst>
          </a:prstGeom>
          <a:solidFill>
            <a:srgbClr val="C0C1D7"/>
          </a:solidFill>
          <a:ln/>
        </p:spPr>
      </p:sp>
      <p:sp>
        <p:nvSpPr>
          <p:cNvPr id="30" name="Shape 23"/>
          <p:cNvSpPr/>
          <p:nvPr/>
        </p:nvSpPr>
        <p:spPr>
          <a:xfrm>
            <a:off x="7113746" y="5730954"/>
            <a:ext cx="402908" cy="402908"/>
          </a:xfrm>
          <a:prstGeom prst="roundRect">
            <a:avLst>
              <a:gd name="adj" fmla="val 18669"/>
            </a:avLst>
          </a:prstGeom>
          <a:solidFill>
            <a:srgbClr val="DADBF1"/>
          </a:solidFill>
          <a:ln w="7620">
            <a:solidFill>
              <a:srgbClr val="C0C1D7"/>
            </a:solidFill>
            <a:prstDash val="solid"/>
          </a:ln>
        </p:spPr>
      </p:sp>
      <p:pic>
        <p:nvPicPr>
          <p:cNvPr id="31" name="Image 5" descr="preencoded.png"/>
          <p:cNvPicPr>
            <a:picLocks noChangeAspect="1"/>
          </p:cNvPicPr>
          <p:nvPr/>
        </p:nvPicPr>
        <p:blipFill>
          <a:blip r:embed="rId8"/>
          <a:stretch>
            <a:fillRect/>
          </a:stretch>
        </p:blipFill>
        <p:spPr>
          <a:xfrm>
            <a:off x="7180898" y="5764530"/>
            <a:ext cx="268605" cy="335756"/>
          </a:xfrm>
          <a:prstGeom prst="rect">
            <a:avLst/>
          </a:prstGeom>
        </p:spPr>
      </p:pic>
      <p:sp>
        <p:nvSpPr>
          <p:cNvPr id="32" name="Text 24"/>
          <p:cNvSpPr/>
          <p:nvPr/>
        </p:nvSpPr>
        <p:spPr>
          <a:xfrm>
            <a:off x="8210550" y="5708571"/>
            <a:ext cx="2238494" cy="279797"/>
          </a:xfrm>
          <a:prstGeom prst="rect">
            <a:avLst/>
          </a:prstGeom>
          <a:noFill/>
          <a:ln/>
        </p:spPr>
        <p:txBody>
          <a:bodyPr wrap="none" lIns="0" tIns="0" rIns="0" bIns="0" rtlCol="0" anchor="t"/>
          <a:lstStyle/>
          <a:p>
            <a:pPr marL="0" indent="0" algn="l">
              <a:lnSpc>
                <a:spcPts val="2200"/>
              </a:lnSpc>
              <a:buNone/>
            </a:pPr>
            <a:r>
              <a:rPr lang="en-US" sz="1750" b="1" kern="0" spc="-53" dirty="0" smtClean="0">
                <a:solidFill>
                  <a:srgbClr val="272525"/>
                </a:solidFill>
                <a:latin typeface="Inter Bold" pitchFamily="34" charset="0"/>
                <a:ea typeface="Inter Bold" pitchFamily="34" charset="-122"/>
                <a:cs typeface="Inter Bold" pitchFamily="34" charset="-120"/>
              </a:rPr>
              <a:t>Mobile and </a:t>
            </a:r>
            <a:r>
              <a:rPr lang="en-US" sz="1750" b="1" kern="0" spc="-53" dirty="0" err="1" smtClean="0">
                <a:solidFill>
                  <a:srgbClr val="272525"/>
                </a:solidFill>
                <a:latin typeface="Inter Bold" pitchFamily="34" charset="0"/>
                <a:ea typeface="Inter Bold" pitchFamily="34" charset="-122"/>
                <a:cs typeface="Inter Bold" pitchFamily="34" charset="-120"/>
              </a:rPr>
              <a:t>PerformanceTesting</a:t>
            </a:r>
            <a:endParaRPr lang="en-US" sz="1750" dirty="0"/>
          </a:p>
        </p:txBody>
      </p:sp>
      <p:sp>
        <p:nvSpPr>
          <p:cNvPr id="33" name="Text 25"/>
          <p:cNvSpPr/>
          <p:nvPr/>
        </p:nvSpPr>
        <p:spPr>
          <a:xfrm>
            <a:off x="8210550" y="6095762"/>
            <a:ext cx="5793105" cy="286464"/>
          </a:xfrm>
          <a:prstGeom prst="rect">
            <a:avLst/>
          </a:prstGeom>
          <a:noFill/>
          <a:ln/>
        </p:spPr>
        <p:txBody>
          <a:bodyPr wrap="none" lIns="0" tIns="0" rIns="0" bIns="0" rtlCol="0" anchor="t"/>
          <a:lstStyle/>
          <a:p>
            <a:pPr marL="0" indent="0" algn="l">
              <a:lnSpc>
                <a:spcPts val="2250"/>
              </a:lnSpc>
              <a:buNone/>
            </a:pPr>
            <a:r>
              <a:rPr lang="en-US" sz="1400" kern="0" spc="-28" dirty="0">
                <a:solidFill>
                  <a:srgbClr val="272525"/>
                </a:solidFill>
                <a:latin typeface="Inter" pitchFamily="34" charset="0"/>
                <a:ea typeface="Inter" pitchFamily="34" charset="-122"/>
                <a:cs typeface="Inter" pitchFamily="34" charset="-120"/>
              </a:rPr>
              <a:t>Conduct </a:t>
            </a:r>
            <a:r>
              <a:rPr lang="en-US" sz="1400" kern="0" spc="-28" dirty="0" smtClean="0">
                <a:solidFill>
                  <a:srgbClr val="272525"/>
                </a:solidFill>
                <a:latin typeface="Inter" pitchFamily="34" charset="0"/>
                <a:ea typeface="Inter" pitchFamily="34" charset="-122"/>
                <a:cs typeface="Inter" pitchFamily="34" charset="-120"/>
              </a:rPr>
              <a:t>mobile and performance testing.</a:t>
            </a:r>
            <a:endParaRPr lang="en-US" sz="1400" dirty="0"/>
          </a:p>
        </p:txBody>
      </p:sp>
      <p:sp>
        <p:nvSpPr>
          <p:cNvPr id="34" name="Text 26"/>
          <p:cNvSpPr/>
          <p:nvPr/>
        </p:nvSpPr>
        <p:spPr>
          <a:xfrm>
            <a:off x="626745" y="7163753"/>
            <a:ext cx="13376910" cy="572929"/>
          </a:xfrm>
          <a:prstGeom prst="rect">
            <a:avLst/>
          </a:prstGeom>
          <a:noFill/>
          <a:ln/>
        </p:spPr>
        <p:txBody>
          <a:bodyPr wrap="square" lIns="0" tIns="0" rIns="0" bIns="0" rtlCol="0" anchor="t"/>
          <a:lstStyle/>
          <a:p>
            <a:pPr marL="0" indent="0" algn="l">
              <a:lnSpc>
                <a:spcPts val="2250"/>
              </a:lnSpc>
              <a:buNone/>
            </a:pPr>
            <a:r>
              <a:rPr lang="en-US" sz="1400" kern="0" spc="-28" dirty="0">
                <a:solidFill>
                  <a:srgbClr val="272525"/>
                </a:solidFill>
                <a:latin typeface="Inter" pitchFamily="34" charset="0"/>
                <a:ea typeface="Inter" pitchFamily="34" charset="-122"/>
                <a:cs typeface="Inter" pitchFamily="34" charset="-120"/>
              </a:rPr>
              <a:t>Future plans for the GO-BUS project include implementing a continuous integration/continuous deployment (CI/CD) pipeline and creating an automated regression testing suite. We aim to leverage AI-powered test case generation and optimization to enhance efficiency.</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98183" y="548521"/>
            <a:ext cx="4987409" cy="623411"/>
          </a:xfrm>
          <a:prstGeom prst="rect">
            <a:avLst/>
          </a:prstGeom>
          <a:noFill/>
          <a:ln/>
        </p:spPr>
        <p:txBody>
          <a:bodyPr wrap="none" lIns="0" tIns="0" rIns="0" bIns="0" rtlCol="0" anchor="t"/>
          <a:lstStyle/>
          <a:p>
            <a:pPr marL="0" indent="0" algn="l">
              <a:lnSpc>
                <a:spcPts val="4900"/>
              </a:lnSpc>
              <a:buNone/>
            </a:pPr>
            <a:r>
              <a:rPr lang="en-US" sz="3900" b="1" kern="0" spc="-118" dirty="0">
                <a:solidFill>
                  <a:srgbClr val="000000"/>
                </a:solidFill>
                <a:latin typeface="Inter Bold" pitchFamily="34" charset="0"/>
                <a:ea typeface="Inter Bold" pitchFamily="34" charset="-122"/>
                <a:cs typeface="Inter Bold" pitchFamily="34" charset="-120"/>
              </a:rPr>
              <a:t>Conclusion</a:t>
            </a:r>
            <a:endParaRPr lang="en-US" sz="3900" dirty="0"/>
          </a:p>
        </p:txBody>
      </p:sp>
      <p:sp>
        <p:nvSpPr>
          <p:cNvPr id="3" name="Text 1"/>
          <p:cNvSpPr/>
          <p:nvPr/>
        </p:nvSpPr>
        <p:spPr>
          <a:xfrm>
            <a:off x="2436495" y="2278856"/>
            <a:ext cx="2562701" cy="311587"/>
          </a:xfrm>
          <a:prstGeom prst="rect">
            <a:avLst/>
          </a:prstGeom>
          <a:noFill/>
          <a:ln/>
        </p:spPr>
        <p:txBody>
          <a:bodyPr wrap="none" lIns="0" tIns="0" rIns="0" bIns="0" rtlCol="0" anchor="t"/>
          <a:lstStyle/>
          <a:p>
            <a:pPr marL="0" indent="0" algn="r">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High-Quality Software</a:t>
            </a:r>
            <a:endParaRPr lang="en-US" sz="1950" dirty="0"/>
          </a:p>
        </p:txBody>
      </p:sp>
      <p:sp>
        <p:nvSpPr>
          <p:cNvPr id="4" name="Text 2"/>
          <p:cNvSpPr/>
          <p:nvPr/>
        </p:nvSpPr>
        <p:spPr>
          <a:xfrm>
            <a:off x="698183" y="2710101"/>
            <a:ext cx="4301014" cy="319207"/>
          </a:xfrm>
          <a:prstGeom prst="rect">
            <a:avLst/>
          </a:prstGeom>
          <a:noFill/>
          <a:ln/>
        </p:spPr>
        <p:txBody>
          <a:bodyPr wrap="none" lIns="0" tIns="0" rIns="0" bIns="0" rtlCol="0" anchor="t"/>
          <a:lstStyle/>
          <a:p>
            <a:pPr marL="0" indent="0" algn="r">
              <a:lnSpc>
                <a:spcPts val="2500"/>
              </a:lnSpc>
              <a:buNone/>
            </a:pPr>
            <a:r>
              <a:rPr lang="en-US" sz="1550" kern="0" spc="-31" dirty="0">
                <a:solidFill>
                  <a:srgbClr val="272525"/>
                </a:solidFill>
                <a:latin typeface="Inter" pitchFamily="34" charset="0"/>
                <a:ea typeface="Inter" pitchFamily="34" charset="-122"/>
                <a:cs typeface="Inter" pitchFamily="34" charset="-120"/>
              </a:rPr>
              <a:t>Delivered through rigorous testing.</a:t>
            </a:r>
            <a:endParaRPr lang="en-US" sz="1550" dirty="0"/>
          </a:p>
        </p:txBody>
      </p:sp>
      <p:pic>
        <p:nvPicPr>
          <p:cNvPr id="5" name="Image 0" descr="preencoded.png"/>
          <p:cNvPicPr>
            <a:picLocks noChangeAspect="1"/>
          </p:cNvPicPr>
          <p:nvPr/>
        </p:nvPicPr>
        <p:blipFill>
          <a:blip r:embed="rId3"/>
          <a:stretch>
            <a:fillRect/>
          </a:stretch>
        </p:blipFill>
        <p:spPr>
          <a:xfrm>
            <a:off x="4999196" y="1570911"/>
            <a:ext cx="4631888" cy="4631888"/>
          </a:xfrm>
          <a:prstGeom prst="rect">
            <a:avLst/>
          </a:prstGeom>
        </p:spPr>
      </p:pic>
      <p:sp>
        <p:nvSpPr>
          <p:cNvPr id="6" name="Text 3"/>
          <p:cNvSpPr/>
          <p:nvPr/>
        </p:nvSpPr>
        <p:spPr>
          <a:xfrm>
            <a:off x="6331506" y="2868097"/>
            <a:ext cx="280511" cy="350639"/>
          </a:xfrm>
          <a:prstGeom prst="rect">
            <a:avLst/>
          </a:prstGeom>
          <a:noFill/>
          <a:ln/>
        </p:spPr>
        <p:txBody>
          <a:bodyPr wrap="none" lIns="0" tIns="0" rIns="0" bIns="0" rtlCol="0" anchor="t"/>
          <a:lstStyle/>
          <a:p>
            <a:pPr marL="0" indent="0" algn="l">
              <a:lnSpc>
                <a:spcPts val="3500"/>
              </a:lnSpc>
              <a:buNone/>
            </a:pPr>
            <a:r>
              <a:rPr lang="en-US" sz="2200" b="1" kern="0" spc="-4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7" name="Text 4"/>
          <p:cNvSpPr/>
          <p:nvPr/>
        </p:nvSpPr>
        <p:spPr>
          <a:xfrm>
            <a:off x="9631085" y="2278856"/>
            <a:ext cx="2493645" cy="311587"/>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Key Lessons Learned</a:t>
            </a:r>
            <a:endParaRPr lang="en-US" sz="1950" dirty="0"/>
          </a:p>
        </p:txBody>
      </p:sp>
      <p:sp>
        <p:nvSpPr>
          <p:cNvPr id="8" name="Text 5"/>
          <p:cNvSpPr/>
          <p:nvPr/>
        </p:nvSpPr>
        <p:spPr>
          <a:xfrm>
            <a:off x="9631085" y="2710101"/>
            <a:ext cx="4301133" cy="319207"/>
          </a:xfrm>
          <a:prstGeom prst="rect">
            <a:avLst/>
          </a:prstGeom>
          <a:noFill/>
          <a:ln/>
        </p:spPr>
        <p:txBody>
          <a:bodyPr wrap="non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Documented and shared for future projects.</a:t>
            </a:r>
            <a:endParaRPr lang="en-US" sz="1550" dirty="0"/>
          </a:p>
        </p:txBody>
      </p:sp>
      <p:pic>
        <p:nvPicPr>
          <p:cNvPr id="9" name="Image 1" descr="preencoded.png"/>
          <p:cNvPicPr>
            <a:picLocks noChangeAspect="1"/>
          </p:cNvPicPr>
          <p:nvPr/>
        </p:nvPicPr>
        <p:blipFill>
          <a:blip r:embed="rId4"/>
          <a:stretch>
            <a:fillRect/>
          </a:stretch>
        </p:blipFill>
        <p:spPr>
          <a:xfrm>
            <a:off x="4999196" y="1570911"/>
            <a:ext cx="4631888" cy="4631888"/>
          </a:xfrm>
          <a:prstGeom prst="rect">
            <a:avLst/>
          </a:prstGeom>
        </p:spPr>
      </p:pic>
      <p:sp>
        <p:nvSpPr>
          <p:cNvPr id="10" name="Text 6"/>
          <p:cNvSpPr/>
          <p:nvPr/>
        </p:nvSpPr>
        <p:spPr>
          <a:xfrm>
            <a:off x="8018145" y="2868097"/>
            <a:ext cx="280511" cy="350639"/>
          </a:xfrm>
          <a:prstGeom prst="rect">
            <a:avLst/>
          </a:prstGeom>
          <a:noFill/>
          <a:ln/>
        </p:spPr>
        <p:txBody>
          <a:bodyPr wrap="none" lIns="0" tIns="0" rIns="0" bIns="0" rtlCol="0" anchor="t"/>
          <a:lstStyle/>
          <a:p>
            <a:pPr marL="0" indent="0" algn="l">
              <a:lnSpc>
                <a:spcPts val="3500"/>
              </a:lnSpc>
              <a:buNone/>
            </a:pPr>
            <a:r>
              <a:rPr lang="en-US" sz="2200" b="1" kern="0" spc="-4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1" name="Text 7"/>
          <p:cNvSpPr/>
          <p:nvPr/>
        </p:nvSpPr>
        <p:spPr>
          <a:xfrm>
            <a:off x="9631085" y="4744403"/>
            <a:ext cx="2918698" cy="311587"/>
          </a:xfrm>
          <a:prstGeom prst="rect">
            <a:avLst/>
          </a:prstGeom>
          <a:noFill/>
          <a:ln/>
        </p:spPr>
        <p:txBody>
          <a:bodyPr wrap="none" lIns="0" tIns="0" rIns="0" bIns="0" rtlCol="0" anchor="t"/>
          <a:lstStyle/>
          <a:p>
            <a:pPr marL="0" indent="0" algn="l">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Continuous Improvement</a:t>
            </a:r>
            <a:endParaRPr lang="en-US" sz="1950" dirty="0"/>
          </a:p>
        </p:txBody>
      </p:sp>
      <p:sp>
        <p:nvSpPr>
          <p:cNvPr id="12" name="Text 8"/>
          <p:cNvSpPr/>
          <p:nvPr/>
        </p:nvSpPr>
        <p:spPr>
          <a:xfrm>
            <a:off x="9631085" y="5175647"/>
            <a:ext cx="4301133" cy="319207"/>
          </a:xfrm>
          <a:prstGeom prst="rect">
            <a:avLst/>
          </a:prstGeom>
          <a:noFill/>
          <a:ln/>
        </p:spPr>
        <p:txBody>
          <a:bodyPr wrap="non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Commitment to enhancing testing processes.</a:t>
            </a:r>
            <a:endParaRPr lang="en-US" sz="1550" dirty="0"/>
          </a:p>
        </p:txBody>
      </p:sp>
      <p:pic>
        <p:nvPicPr>
          <p:cNvPr id="13" name="Image 2" descr="preencoded.png"/>
          <p:cNvPicPr>
            <a:picLocks noChangeAspect="1"/>
          </p:cNvPicPr>
          <p:nvPr/>
        </p:nvPicPr>
        <p:blipFill>
          <a:blip r:embed="rId5"/>
          <a:stretch>
            <a:fillRect/>
          </a:stretch>
        </p:blipFill>
        <p:spPr>
          <a:xfrm>
            <a:off x="4999196" y="1570911"/>
            <a:ext cx="4631888" cy="4631888"/>
          </a:xfrm>
          <a:prstGeom prst="rect">
            <a:avLst/>
          </a:prstGeom>
        </p:spPr>
      </p:pic>
      <p:sp>
        <p:nvSpPr>
          <p:cNvPr id="14" name="Text 9"/>
          <p:cNvSpPr/>
          <p:nvPr/>
        </p:nvSpPr>
        <p:spPr>
          <a:xfrm>
            <a:off x="8018145" y="4554736"/>
            <a:ext cx="280511" cy="350639"/>
          </a:xfrm>
          <a:prstGeom prst="rect">
            <a:avLst/>
          </a:prstGeom>
          <a:noFill/>
          <a:ln/>
        </p:spPr>
        <p:txBody>
          <a:bodyPr wrap="none" lIns="0" tIns="0" rIns="0" bIns="0" rtlCol="0" anchor="t"/>
          <a:lstStyle/>
          <a:p>
            <a:pPr marL="0" indent="0" algn="l">
              <a:lnSpc>
                <a:spcPts val="3500"/>
              </a:lnSpc>
              <a:buNone/>
            </a:pPr>
            <a:r>
              <a:rPr lang="en-US" sz="2200" b="1" kern="0" spc="-4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5" name="Text 10"/>
          <p:cNvSpPr/>
          <p:nvPr/>
        </p:nvSpPr>
        <p:spPr>
          <a:xfrm>
            <a:off x="2371249" y="4744403"/>
            <a:ext cx="2627947" cy="311587"/>
          </a:xfrm>
          <a:prstGeom prst="rect">
            <a:avLst/>
          </a:prstGeom>
          <a:noFill/>
          <a:ln/>
        </p:spPr>
        <p:txBody>
          <a:bodyPr wrap="none" lIns="0" tIns="0" rIns="0" bIns="0" rtlCol="0" anchor="t"/>
          <a:lstStyle/>
          <a:p>
            <a:pPr marL="0" indent="0" algn="r">
              <a:lnSpc>
                <a:spcPts val="2450"/>
              </a:lnSpc>
              <a:buNone/>
            </a:pPr>
            <a:r>
              <a:rPr lang="en-US" sz="1950" b="1" kern="0" spc="-59" dirty="0">
                <a:solidFill>
                  <a:srgbClr val="272525"/>
                </a:solidFill>
                <a:latin typeface="Inter Bold" pitchFamily="34" charset="0"/>
                <a:ea typeface="Inter Bold" pitchFamily="34" charset="-122"/>
                <a:cs typeface="Inter Bold" pitchFamily="34" charset="-120"/>
              </a:rPr>
              <a:t>Expanding Capabilities</a:t>
            </a:r>
            <a:endParaRPr lang="en-US" sz="1950" dirty="0"/>
          </a:p>
        </p:txBody>
      </p:sp>
      <p:sp>
        <p:nvSpPr>
          <p:cNvPr id="16" name="Text 11"/>
          <p:cNvSpPr/>
          <p:nvPr/>
        </p:nvSpPr>
        <p:spPr>
          <a:xfrm>
            <a:off x="698183" y="5175647"/>
            <a:ext cx="4301014" cy="319207"/>
          </a:xfrm>
          <a:prstGeom prst="rect">
            <a:avLst/>
          </a:prstGeom>
          <a:noFill/>
          <a:ln/>
        </p:spPr>
        <p:txBody>
          <a:bodyPr wrap="none" lIns="0" tIns="0" rIns="0" bIns="0" rtlCol="0" anchor="t"/>
          <a:lstStyle/>
          <a:p>
            <a:pPr marL="0" indent="0" algn="r">
              <a:lnSpc>
                <a:spcPts val="2500"/>
              </a:lnSpc>
              <a:buNone/>
            </a:pPr>
            <a:r>
              <a:rPr lang="en-US" sz="1550" kern="0" spc="-31" dirty="0">
                <a:solidFill>
                  <a:srgbClr val="272525"/>
                </a:solidFill>
                <a:latin typeface="Inter" pitchFamily="34" charset="0"/>
                <a:ea typeface="Inter" pitchFamily="34" charset="-122"/>
                <a:cs typeface="Inter" pitchFamily="34" charset="-120"/>
              </a:rPr>
              <a:t>Enhance testing capabilities and automation.</a:t>
            </a:r>
            <a:endParaRPr lang="en-US" sz="1550" dirty="0"/>
          </a:p>
        </p:txBody>
      </p:sp>
      <p:pic>
        <p:nvPicPr>
          <p:cNvPr id="17" name="Image 3" descr="preencoded.png"/>
          <p:cNvPicPr>
            <a:picLocks noChangeAspect="1"/>
          </p:cNvPicPr>
          <p:nvPr/>
        </p:nvPicPr>
        <p:blipFill>
          <a:blip r:embed="rId6"/>
          <a:stretch>
            <a:fillRect/>
          </a:stretch>
        </p:blipFill>
        <p:spPr>
          <a:xfrm>
            <a:off x="4999196" y="1570911"/>
            <a:ext cx="4631888" cy="4631888"/>
          </a:xfrm>
          <a:prstGeom prst="rect">
            <a:avLst/>
          </a:prstGeom>
        </p:spPr>
      </p:pic>
      <p:sp>
        <p:nvSpPr>
          <p:cNvPr id="18" name="Text 12"/>
          <p:cNvSpPr/>
          <p:nvPr/>
        </p:nvSpPr>
        <p:spPr>
          <a:xfrm>
            <a:off x="6331506" y="4554736"/>
            <a:ext cx="280511" cy="350639"/>
          </a:xfrm>
          <a:prstGeom prst="rect">
            <a:avLst/>
          </a:prstGeom>
          <a:noFill/>
          <a:ln/>
        </p:spPr>
        <p:txBody>
          <a:bodyPr wrap="none" lIns="0" tIns="0" rIns="0" bIns="0" rtlCol="0" anchor="t"/>
          <a:lstStyle/>
          <a:p>
            <a:pPr marL="0" indent="0" algn="l">
              <a:lnSpc>
                <a:spcPts val="3500"/>
              </a:lnSpc>
              <a:buNone/>
            </a:pPr>
            <a:r>
              <a:rPr lang="en-US" sz="2200" b="1" kern="0" spc="-47" dirty="0">
                <a:solidFill>
                  <a:srgbClr val="272525"/>
                </a:solidFill>
                <a:latin typeface="Inter Bold" pitchFamily="34" charset="0"/>
                <a:ea typeface="Inter Bold" pitchFamily="34" charset="-122"/>
                <a:cs typeface="Inter Bold" pitchFamily="34" charset="-120"/>
              </a:rPr>
              <a:t>4</a:t>
            </a:r>
            <a:endParaRPr lang="en-US" sz="2200" dirty="0"/>
          </a:p>
        </p:txBody>
      </p:sp>
      <p:sp>
        <p:nvSpPr>
          <p:cNvPr id="19" name="Text 13"/>
          <p:cNvSpPr/>
          <p:nvPr/>
        </p:nvSpPr>
        <p:spPr>
          <a:xfrm>
            <a:off x="698183" y="6427232"/>
            <a:ext cx="13234035" cy="638413"/>
          </a:xfrm>
          <a:prstGeom prst="rect">
            <a:avLst/>
          </a:prstGeom>
          <a:noFill/>
          <a:ln/>
        </p:spPr>
        <p:txBody>
          <a:bodyPr wrap="squar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The GO-BUS project successfully delivered high-quality software through rigorous testing practices. Key lessons learned and best practices have been documented for future projects.</a:t>
            </a:r>
            <a:endParaRPr lang="en-US" sz="1550" dirty="0"/>
          </a:p>
        </p:txBody>
      </p:sp>
      <p:sp>
        <p:nvSpPr>
          <p:cNvPr id="20" name="Text 14"/>
          <p:cNvSpPr/>
          <p:nvPr/>
        </p:nvSpPr>
        <p:spPr>
          <a:xfrm>
            <a:off x="698183" y="7290078"/>
            <a:ext cx="13234035" cy="638413"/>
          </a:xfrm>
          <a:prstGeom prst="rect">
            <a:avLst/>
          </a:prstGeom>
          <a:noFill/>
          <a:ln/>
        </p:spPr>
        <p:txBody>
          <a:bodyPr wrap="square" lIns="0" tIns="0" rIns="0" bIns="0" rtlCol="0" anchor="t"/>
          <a:lstStyle/>
          <a:p>
            <a:pPr marL="0" indent="0" algn="l">
              <a:lnSpc>
                <a:spcPts val="2500"/>
              </a:lnSpc>
              <a:buNone/>
            </a:pPr>
            <a:r>
              <a:rPr lang="en-US" sz="1550" kern="0" spc="-31" dirty="0">
                <a:solidFill>
                  <a:srgbClr val="272525"/>
                </a:solidFill>
                <a:latin typeface="Inter" pitchFamily="34" charset="0"/>
                <a:ea typeface="Inter" pitchFamily="34" charset="-122"/>
                <a:cs typeface="Inter" pitchFamily="34" charset="-120"/>
              </a:rPr>
              <a:t>Our commitment to continuous improvement in testing processes ensures we stay ahead of evolving technological landscapes. Next steps involve expanding our testing capabilities and automation to further enhance the reliability and performance of the GO-BUS system.</a:t>
            </a:r>
            <a:endParaRPr lang="en-US" sz="15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84848" y="538163"/>
            <a:ext cx="4892397" cy="611505"/>
          </a:xfrm>
          <a:prstGeom prst="rect">
            <a:avLst/>
          </a:prstGeom>
          <a:noFill/>
          <a:ln/>
        </p:spPr>
        <p:txBody>
          <a:bodyPr wrap="none" lIns="0" tIns="0" rIns="0" bIns="0" rtlCol="0" anchor="t"/>
          <a:lstStyle/>
          <a:p>
            <a:pPr marL="0" indent="0" algn="l">
              <a:lnSpc>
                <a:spcPts val="4800"/>
              </a:lnSpc>
              <a:buNone/>
            </a:pPr>
            <a:r>
              <a:rPr lang="en-US" sz="3850" b="1" kern="0" spc="-116" dirty="0">
                <a:solidFill>
                  <a:srgbClr val="000000"/>
                </a:solidFill>
                <a:latin typeface="Inter Bold" pitchFamily="34" charset="0"/>
                <a:ea typeface="Inter Bold" pitchFamily="34" charset="-122"/>
                <a:cs typeface="Inter Bold" pitchFamily="34" charset="-120"/>
              </a:rPr>
              <a:t>Project </a:t>
            </a:r>
            <a:r>
              <a:rPr lang="en-US" sz="3850" b="1" kern="0" spc="-116" dirty="0" smtClean="0">
                <a:solidFill>
                  <a:srgbClr val="000000"/>
                </a:solidFill>
                <a:latin typeface="Inter Bold" pitchFamily="34" charset="0"/>
                <a:ea typeface="Inter Bold" pitchFamily="34" charset="-122"/>
                <a:cs typeface="Inter Bold" pitchFamily="34" charset="-120"/>
              </a:rPr>
              <a:t>Team</a:t>
            </a:r>
            <a:endParaRPr lang="en-US" sz="3850" dirty="0"/>
          </a:p>
        </p:txBody>
      </p:sp>
      <p:sp>
        <p:nvSpPr>
          <p:cNvPr id="3" name="Text 1"/>
          <p:cNvSpPr/>
          <p:nvPr/>
        </p:nvSpPr>
        <p:spPr>
          <a:xfrm>
            <a:off x="684848" y="1541026"/>
            <a:ext cx="13260705" cy="313134"/>
          </a:xfrm>
          <a:prstGeom prst="rect">
            <a:avLst/>
          </a:prstGeom>
          <a:noFill/>
          <a:ln/>
        </p:spPr>
        <p:txBody>
          <a:bodyPr wrap="none" lIns="0" tIns="0" rIns="0" bIns="0" rtlCol="0" anchor="t"/>
          <a:lstStyle/>
          <a:p>
            <a:pPr marL="0" indent="0" algn="l">
              <a:lnSpc>
                <a:spcPts val="2450"/>
              </a:lnSpc>
              <a:buNone/>
            </a:pPr>
            <a:r>
              <a:rPr lang="en-US" sz="1500" b="1" kern="0" spc="-31" dirty="0">
                <a:solidFill>
                  <a:srgbClr val="272525"/>
                </a:solidFill>
                <a:latin typeface="Inter" pitchFamily="34" charset="0"/>
                <a:ea typeface="Inter" pitchFamily="34" charset="-122"/>
                <a:cs typeface="Inter" pitchFamily="34" charset="-120"/>
              </a:rPr>
              <a:t>Our Project Team:</a:t>
            </a:r>
            <a:r>
              <a:rPr lang="en-US" sz="1500" kern="0" spc="-31" dirty="0">
                <a:solidFill>
                  <a:srgbClr val="272525"/>
                </a:solidFill>
                <a:latin typeface="Inter" pitchFamily="34" charset="0"/>
                <a:ea typeface="Inter" pitchFamily="34" charset="-122"/>
                <a:cs typeface="Inter" pitchFamily="34" charset="-120"/>
              </a:rPr>
              <a:t> Dedicated to collaboration and teamwork to drive success.</a:t>
            </a:r>
            <a:endParaRPr lang="en-US" sz="1500" dirty="0"/>
          </a:p>
        </p:txBody>
      </p:sp>
      <p:sp>
        <p:nvSpPr>
          <p:cNvPr id="5" name="Text 2"/>
          <p:cNvSpPr/>
          <p:nvPr/>
        </p:nvSpPr>
        <p:spPr>
          <a:xfrm>
            <a:off x="1009293" y="4231719"/>
            <a:ext cx="2446139" cy="305753"/>
          </a:xfrm>
          <a:prstGeom prst="rect">
            <a:avLst/>
          </a:prstGeom>
          <a:noFill/>
          <a:ln/>
        </p:spPr>
        <p:txBody>
          <a:bodyPr wrap="none" lIns="0" tIns="0" rIns="0" bIns="0" rtlCol="0" anchor="t"/>
          <a:lstStyle/>
          <a:p>
            <a:pPr marL="0" indent="0" algn="ctr">
              <a:lnSpc>
                <a:spcPts val="2400"/>
              </a:lnSpc>
              <a:buNone/>
            </a:pPr>
            <a:r>
              <a:rPr lang="en-US" sz="1900" b="1" kern="0" spc="-58" dirty="0" smtClean="0">
                <a:solidFill>
                  <a:srgbClr val="272525"/>
                </a:solidFill>
                <a:latin typeface="Inter Bold" pitchFamily="34" charset="0"/>
                <a:ea typeface="Inter Bold" pitchFamily="34" charset="-122"/>
                <a:cs typeface="Inter Bold" pitchFamily="34" charset="-120"/>
              </a:rPr>
              <a:t>Salah Adel</a:t>
            </a:r>
            <a:endParaRPr lang="en-US" sz="1900" dirty="0"/>
          </a:p>
        </p:txBody>
      </p:sp>
      <p:pic>
        <p:nvPicPr>
          <p:cNvPr id="6" name="Image 1" descr="preencoded.png"/>
          <p:cNvPicPr>
            <a:picLocks noChangeAspect="1"/>
          </p:cNvPicPr>
          <p:nvPr/>
        </p:nvPicPr>
        <p:blipFill>
          <a:blip r:embed="rId3"/>
          <a:stretch>
            <a:fillRect/>
          </a:stretch>
        </p:blipFill>
        <p:spPr>
          <a:xfrm>
            <a:off x="4073366" y="2074307"/>
            <a:ext cx="3095030" cy="1912858"/>
          </a:xfrm>
          <a:prstGeom prst="rect">
            <a:avLst/>
          </a:prstGeom>
        </p:spPr>
      </p:pic>
      <p:sp>
        <p:nvSpPr>
          <p:cNvPr id="7" name="Text 3"/>
          <p:cNvSpPr/>
          <p:nvPr/>
        </p:nvSpPr>
        <p:spPr>
          <a:xfrm>
            <a:off x="4397812" y="4231719"/>
            <a:ext cx="2446139" cy="305753"/>
          </a:xfrm>
          <a:prstGeom prst="rect">
            <a:avLst/>
          </a:prstGeom>
          <a:noFill/>
          <a:ln/>
        </p:spPr>
        <p:txBody>
          <a:bodyPr wrap="none" lIns="0" tIns="0" rIns="0" bIns="0" rtlCol="0" anchor="t"/>
          <a:lstStyle/>
          <a:p>
            <a:pPr marL="0" indent="0" algn="ctr">
              <a:lnSpc>
                <a:spcPts val="2400"/>
              </a:lnSpc>
              <a:buNone/>
            </a:pPr>
            <a:r>
              <a:rPr lang="en-US" sz="1900" b="1" kern="0" spc="-58" dirty="0" err="1" smtClean="0">
                <a:solidFill>
                  <a:srgbClr val="272525"/>
                </a:solidFill>
                <a:latin typeface="Inter Bold" pitchFamily="34" charset="0"/>
                <a:ea typeface="Inter Bold" pitchFamily="34" charset="-122"/>
                <a:cs typeface="Inter Bold" pitchFamily="34" charset="-120"/>
              </a:rPr>
              <a:t>Hazem</a:t>
            </a:r>
            <a:r>
              <a:rPr lang="en-US" sz="1900" b="1" kern="0" spc="-58" dirty="0" smtClean="0">
                <a:solidFill>
                  <a:srgbClr val="272525"/>
                </a:solidFill>
                <a:latin typeface="Inter Bold" pitchFamily="34" charset="0"/>
                <a:ea typeface="Inter Bold" pitchFamily="34" charset="-122"/>
                <a:cs typeface="Inter Bold" pitchFamily="34" charset="-120"/>
              </a:rPr>
              <a:t> </a:t>
            </a:r>
            <a:r>
              <a:rPr lang="en-US" sz="1900" b="1" kern="0" spc="-58" dirty="0" err="1" smtClean="0">
                <a:solidFill>
                  <a:srgbClr val="272525"/>
                </a:solidFill>
                <a:latin typeface="Inter Bold" pitchFamily="34" charset="0"/>
                <a:ea typeface="Inter Bold" pitchFamily="34" charset="-122"/>
                <a:cs typeface="Inter Bold" pitchFamily="34" charset="-120"/>
              </a:rPr>
              <a:t>Amer</a:t>
            </a:r>
            <a:endParaRPr lang="en-US" sz="1900" dirty="0"/>
          </a:p>
        </p:txBody>
      </p:sp>
      <p:pic>
        <p:nvPicPr>
          <p:cNvPr id="8" name="Image 2" descr="preencoded.png"/>
          <p:cNvPicPr>
            <a:picLocks noChangeAspect="1"/>
          </p:cNvPicPr>
          <p:nvPr/>
        </p:nvPicPr>
        <p:blipFill>
          <a:blip r:embed="rId4"/>
          <a:stretch>
            <a:fillRect/>
          </a:stretch>
        </p:blipFill>
        <p:spPr>
          <a:xfrm>
            <a:off x="7556533" y="5164813"/>
            <a:ext cx="3095030" cy="1912858"/>
          </a:xfrm>
          <a:prstGeom prst="rect">
            <a:avLst/>
          </a:prstGeom>
        </p:spPr>
      </p:pic>
      <p:sp>
        <p:nvSpPr>
          <p:cNvPr id="9" name="Text 4"/>
          <p:cNvSpPr/>
          <p:nvPr/>
        </p:nvSpPr>
        <p:spPr>
          <a:xfrm>
            <a:off x="7786330" y="4231719"/>
            <a:ext cx="2446139" cy="305753"/>
          </a:xfrm>
          <a:prstGeom prst="rect">
            <a:avLst/>
          </a:prstGeom>
          <a:noFill/>
          <a:ln/>
        </p:spPr>
        <p:txBody>
          <a:bodyPr wrap="none" lIns="0" tIns="0" rIns="0" bIns="0" rtlCol="0" anchor="t"/>
          <a:lstStyle/>
          <a:p>
            <a:pPr marL="0" indent="0" algn="ctr">
              <a:lnSpc>
                <a:spcPts val="2400"/>
              </a:lnSpc>
              <a:buNone/>
            </a:pPr>
            <a:r>
              <a:rPr lang="en-US" sz="1900" b="1" kern="0" spc="-58" dirty="0" smtClean="0">
                <a:solidFill>
                  <a:srgbClr val="272525"/>
                </a:solidFill>
                <a:latin typeface="Inter Bold" pitchFamily="34" charset="0"/>
                <a:ea typeface="Inter Bold" pitchFamily="34" charset="-122"/>
                <a:cs typeface="Inter Bold" pitchFamily="34" charset="-120"/>
              </a:rPr>
              <a:t>Ashraf Adel</a:t>
            </a:r>
            <a:endParaRPr lang="en-US" sz="1900" dirty="0"/>
          </a:p>
        </p:txBody>
      </p:sp>
      <p:sp>
        <p:nvSpPr>
          <p:cNvPr id="11" name="Text 5"/>
          <p:cNvSpPr/>
          <p:nvPr/>
        </p:nvSpPr>
        <p:spPr>
          <a:xfrm>
            <a:off x="11174849" y="4231719"/>
            <a:ext cx="2446139" cy="305753"/>
          </a:xfrm>
          <a:prstGeom prst="rect">
            <a:avLst/>
          </a:prstGeom>
          <a:noFill/>
          <a:ln/>
        </p:spPr>
        <p:txBody>
          <a:bodyPr wrap="none" lIns="0" tIns="0" rIns="0" bIns="0" rtlCol="0" anchor="t"/>
          <a:lstStyle/>
          <a:p>
            <a:pPr marL="0" indent="0" algn="ctr">
              <a:lnSpc>
                <a:spcPts val="2400"/>
              </a:lnSpc>
              <a:buNone/>
            </a:pPr>
            <a:r>
              <a:rPr lang="en-US" sz="1900" b="1" kern="0" spc="-58" dirty="0" smtClean="0">
                <a:solidFill>
                  <a:srgbClr val="272525"/>
                </a:solidFill>
                <a:latin typeface="Inter Bold" pitchFamily="34" charset="0"/>
                <a:ea typeface="Inter Bold" pitchFamily="34" charset="-122"/>
                <a:cs typeface="Inter Bold" pitchFamily="34" charset="-120"/>
              </a:rPr>
              <a:t>Mostafa Fekry</a:t>
            </a:r>
            <a:endParaRPr lang="en-US" sz="1900" dirty="0"/>
          </a:p>
        </p:txBody>
      </p:sp>
      <p:sp>
        <p:nvSpPr>
          <p:cNvPr id="13" name="Text 6"/>
          <p:cNvSpPr/>
          <p:nvPr/>
        </p:nvSpPr>
        <p:spPr>
          <a:xfrm>
            <a:off x="4397812" y="7281863"/>
            <a:ext cx="2446139" cy="305753"/>
          </a:xfrm>
          <a:prstGeom prst="rect">
            <a:avLst/>
          </a:prstGeom>
          <a:noFill/>
          <a:ln/>
        </p:spPr>
        <p:txBody>
          <a:bodyPr wrap="none" lIns="0" tIns="0" rIns="0" bIns="0" rtlCol="0" anchor="t"/>
          <a:lstStyle/>
          <a:p>
            <a:pPr marL="0" indent="0" algn="ctr">
              <a:lnSpc>
                <a:spcPts val="2400"/>
              </a:lnSpc>
              <a:buNone/>
            </a:pPr>
            <a:r>
              <a:rPr lang="en-US" sz="1900" b="1" kern="0" spc="-58" dirty="0" err="1" smtClean="0">
                <a:solidFill>
                  <a:srgbClr val="272525"/>
                </a:solidFill>
                <a:latin typeface="Inter Bold" pitchFamily="34" charset="0"/>
                <a:ea typeface="Inter Bold" pitchFamily="34" charset="-122"/>
              </a:rPr>
              <a:t>Asmaa</a:t>
            </a:r>
            <a:r>
              <a:rPr lang="en-US" sz="1900" b="1" kern="0" spc="-58" dirty="0" smtClean="0">
                <a:solidFill>
                  <a:srgbClr val="272525"/>
                </a:solidFill>
                <a:latin typeface="Inter Bold" pitchFamily="34" charset="0"/>
                <a:ea typeface="Inter Bold" pitchFamily="34" charset="-122"/>
              </a:rPr>
              <a:t> </a:t>
            </a:r>
            <a:r>
              <a:rPr lang="en-US" sz="1900" b="1" kern="0" spc="-58" dirty="0" err="1" smtClean="0">
                <a:solidFill>
                  <a:srgbClr val="272525"/>
                </a:solidFill>
                <a:latin typeface="Inter Bold" pitchFamily="34" charset="0"/>
                <a:ea typeface="Inter Bold" pitchFamily="34" charset="-122"/>
              </a:rPr>
              <a:t>Elazab</a:t>
            </a:r>
            <a:endParaRPr lang="en-US" sz="1900" dirty="0"/>
          </a:p>
        </p:txBody>
      </p:sp>
      <p:sp>
        <p:nvSpPr>
          <p:cNvPr id="15" name="Text 7"/>
          <p:cNvSpPr/>
          <p:nvPr/>
        </p:nvSpPr>
        <p:spPr>
          <a:xfrm>
            <a:off x="7786330" y="7281863"/>
            <a:ext cx="2446139" cy="305753"/>
          </a:xfrm>
          <a:prstGeom prst="rect">
            <a:avLst/>
          </a:prstGeom>
          <a:noFill/>
          <a:ln/>
        </p:spPr>
        <p:txBody>
          <a:bodyPr wrap="none" lIns="0" tIns="0" rIns="0" bIns="0" rtlCol="0" anchor="t"/>
          <a:lstStyle/>
          <a:p>
            <a:pPr marL="0" indent="0" algn="ctr">
              <a:lnSpc>
                <a:spcPts val="2400"/>
              </a:lnSpc>
              <a:buNone/>
            </a:pPr>
            <a:endParaRPr lang="en-US" sz="1900" dirty="0"/>
          </a:p>
        </p:txBody>
      </p:sp>
      <p:sp>
        <p:nvSpPr>
          <p:cNvPr id="16" name="Text 8"/>
          <p:cNvSpPr/>
          <p:nvPr/>
        </p:nvSpPr>
        <p:spPr>
          <a:xfrm>
            <a:off x="7461885" y="7705011"/>
            <a:ext cx="3095030" cy="313134"/>
          </a:xfrm>
          <a:prstGeom prst="rect">
            <a:avLst/>
          </a:prstGeom>
          <a:noFill/>
          <a:ln/>
        </p:spPr>
        <p:txBody>
          <a:bodyPr wrap="none" lIns="0" tIns="0" rIns="0" bIns="0" rtlCol="0" anchor="t"/>
          <a:lstStyle/>
          <a:p>
            <a:pPr marL="0" indent="0" algn="ctr">
              <a:lnSpc>
                <a:spcPts val="2450"/>
              </a:lnSpc>
              <a:buNone/>
            </a:pPr>
            <a:endParaRPr lang="en-US" sz="1500" dirty="0"/>
          </a:p>
        </p:txBody>
      </p:sp>
      <p:pic>
        <p:nvPicPr>
          <p:cNvPr id="17" name="Image 1" descr="preencoded.png"/>
          <p:cNvPicPr>
            <a:picLocks noChangeAspect="1"/>
          </p:cNvPicPr>
          <p:nvPr/>
        </p:nvPicPr>
        <p:blipFill>
          <a:blip r:embed="rId3"/>
          <a:stretch>
            <a:fillRect/>
          </a:stretch>
        </p:blipFill>
        <p:spPr>
          <a:xfrm>
            <a:off x="590199" y="2086510"/>
            <a:ext cx="3095030" cy="1912858"/>
          </a:xfrm>
          <a:prstGeom prst="rect">
            <a:avLst/>
          </a:prstGeom>
        </p:spPr>
      </p:pic>
      <p:pic>
        <p:nvPicPr>
          <p:cNvPr id="18" name="Image 1" descr="preencoded.png"/>
          <p:cNvPicPr>
            <a:picLocks noChangeAspect="1"/>
          </p:cNvPicPr>
          <p:nvPr/>
        </p:nvPicPr>
        <p:blipFill>
          <a:blip r:embed="rId3"/>
          <a:stretch>
            <a:fillRect/>
          </a:stretch>
        </p:blipFill>
        <p:spPr>
          <a:xfrm>
            <a:off x="7556533" y="2074306"/>
            <a:ext cx="3095030" cy="1912858"/>
          </a:xfrm>
          <a:prstGeom prst="rect">
            <a:avLst/>
          </a:prstGeom>
        </p:spPr>
      </p:pic>
      <p:pic>
        <p:nvPicPr>
          <p:cNvPr id="19" name="Image 1" descr="preencoded.png"/>
          <p:cNvPicPr>
            <a:picLocks noChangeAspect="1"/>
          </p:cNvPicPr>
          <p:nvPr/>
        </p:nvPicPr>
        <p:blipFill>
          <a:blip r:embed="rId3"/>
          <a:stretch>
            <a:fillRect/>
          </a:stretch>
        </p:blipFill>
        <p:spPr>
          <a:xfrm>
            <a:off x="11039700" y="2074307"/>
            <a:ext cx="3095030" cy="1912858"/>
          </a:xfrm>
          <a:prstGeom prst="rect">
            <a:avLst/>
          </a:prstGeom>
        </p:spPr>
      </p:pic>
      <p:pic>
        <p:nvPicPr>
          <p:cNvPr id="20" name="Image 2" descr="preencoded.png"/>
          <p:cNvPicPr>
            <a:picLocks noChangeAspect="1"/>
          </p:cNvPicPr>
          <p:nvPr/>
        </p:nvPicPr>
        <p:blipFill>
          <a:blip r:embed="rId4"/>
          <a:stretch>
            <a:fillRect/>
          </a:stretch>
        </p:blipFill>
        <p:spPr>
          <a:xfrm>
            <a:off x="4073366" y="5164381"/>
            <a:ext cx="3095030" cy="1912858"/>
          </a:xfrm>
          <a:prstGeom prst="rect">
            <a:avLst/>
          </a:prstGeom>
        </p:spPr>
      </p:pic>
      <p:sp>
        <p:nvSpPr>
          <p:cNvPr id="21" name="Text 6"/>
          <p:cNvSpPr/>
          <p:nvPr/>
        </p:nvSpPr>
        <p:spPr>
          <a:xfrm>
            <a:off x="7880978" y="7299055"/>
            <a:ext cx="2446139" cy="305753"/>
          </a:xfrm>
          <a:prstGeom prst="rect">
            <a:avLst/>
          </a:prstGeom>
          <a:noFill/>
          <a:ln/>
        </p:spPr>
        <p:txBody>
          <a:bodyPr wrap="none" lIns="0" tIns="0" rIns="0" bIns="0" rtlCol="0" anchor="t"/>
          <a:lstStyle/>
          <a:p>
            <a:pPr marL="0" indent="0" algn="ctr">
              <a:lnSpc>
                <a:spcPts val="2400"/>
              </a:lnSpc>
              <a:buNone/>
            </a:pPr>
            <a:r>
              <a:rPr lang="en-US" sz="1900" b="1" kern="0" spc="-58" dirty="0" smtClean="0">
                <a:solidFill>
                  <a:srgbClr val="272525"/>
                </a:solidFill>
                <a:latin typeface="Inter Bold" pitchFamily="34" charset="0"/>
                <a:ea typeface="Inter Bold" pitchFamily="34" charset="-122"/>
              </a:rPr>
              <a:t>Samar </a:t>
            </a:r>
            <a:r>
              <a:rPr lang="en-US" sz="1900" b="1" kern="0" spc="-58" dirty="0" err="1" smtClean="0">
                <a:solidFill>
                  <a:srgbClr val="272525"/>
                </a:solidFill>
                <a:latin typeface="Inter Bold" pitchFamily="34" charset="0"/>
                <a:ea typeface="Inter Bold" pitchFamily="34" charset="-122"/>
              </a:rPr>
              <a:t>Abdelrahman</a:t>
            </a:r>
            <a:endParaRPr lang="en-US" sz="19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78860" y="763445"/>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Presentation </a:t>
            </a:r>
            <a:r>
              <a:rPr lang="en-US" sz="4450" b="1" kern="0" spc="-134" dirty="0" smtClean="0">
                <a:solidFill>
                  <a:srgbClr val="000000"/>
                </a:solidFill>
                <a:latin typeface="Inter Bold" pitchFamily="34" charset="0"/>
                <a:ea typeface="Inter Bold" pitchFamily="34" charset="-122"/>
                <a:cs typeface="Inter Bold" pitchFamily="34" charset="-120"/>
              </a:rPr>
              <a:t>Outline</a:t>
            </a:r>
            <a:endParaRPr lang="en-US" sz="4450" dirty="0"/>
          </a:p>
        </p:txBody>
      </p:sp>
      <p:sp>
        <p:nvSpPr>
          <p:cNvPr id="3" name="Shape 1"/>
          <p:cNvSpPr/>
          <p:nvPr/>
        </p:nvSpPr>
        <p:spPr>
          <a:xfrm>
            <a:off x="793790" y="3193375"/>
            <a:ext cx="510302" cy="510302"/>
          </a:xfrm>
          <a:prstGeom prst="roundRect">
            <a:avLst>
              <a:gd name="adj" fmla="val 18669"/>
            </a:avLst>
          </a:prstGeom>
          <a:solidFill>
            <a:srgbClr val="CCCCCC"/>
          </a:solidFill>
          <a:ln w="7620">
            <a:solidFill>
              <a:srgbClr val="B2B2B2"/>
            </a:solidFill>
            <a:prstDash val="solid"/>
          </a:ln>
        </p:spPr>
      </p:sp>
      <p:sp>
        <p:nvSpPr>
          <p:cNvPr id="4" name="Text 2"/>
          <p:cNvSpPr/>
          <p:nvPr/>
        </p:nvSpPr>
        <p:spPr>
          <a:xfrm>
            <a:off x="878860" y="3235881"/>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1</a:t>
            </a:r>
            <a:endParaRPr lang="en-US" sz="2800" dirty="0"/>
          </a:p>
        </p:txBody>
      </p:sp>
      <p:sp>
        <p:nvSpPr>
          <p:cNvPr id="5" name="Text 3"/>
          <p:cNvSpPr/>
          <p:nvPr/>
        </p:nvSpPr>
        <p:spPr>
          <a:xfrm>
            <a:off x="1530906" y="3193375"/>
            <a:ext cx="3459242"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Overview</a:t>
            </a:r>
            <a:endParaRPr lang="en-US" dirty="0"/>
          </a:p>
        </p:txBody>
      </p:sp>
      <p:sp>
        <p:nvSpPr>
          <p:cNvPr id="6" name="Shape 4"/>
          <p:cNvSpPr/>
          <p:nvPr/>
        </p:nvSpPr>
        <p:spPr>
          <a:xfrm>
            <a:off x="5216962" y="3193375"/>
            <a:ext cx="510302" cy="510302"/>
          </a:xfrm>
          <a:prstGeom prst="roundRect">
            <a:avLst>
              <a:gd name="adj" fmla="val 18669"/>
            </a:avLst>
          </a:prstGeom>
          <a:solidFill>
            <a:srgbClr val="CCCCCC"/>
          </a:solidFill>
          <a:ln w="7620">
            <a:solidFill>
              <a:srgbClr val="B2B2B2"/>
            </a:solidFill>
            <a:prstDash val="solid"/>
          </a:ln>
        </p:spPr>
      </p:sp>
      <p:sp>
        <p:nvSpPr>
          <p:cNvPr id="7" name="Text 5"/>
          <p:cNvSpPr/>
          <p:nvPr/>
        </p:nvSpPr>
        <p:spPr>
          <a:xfrm>
            <a:off x="5302032" y="3235881"/>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2</a:t>
            </a:r>
            <a:endParaRPr lang="en-US" sz="2800" dirty="0"/>
          </a:p>
        </p:txBody>
      </p:sp>
      <p:sp>
        <p:nvSpPr>
          <p:cNvPr id="8" name="Text 6"/>
          <p:cNvSpPr/>
          <p:nvPr/>
        </p:nvSpPr>
        <p:spPr>
          <a:xfrm>
            <a:off x="5954078" y="3193375"/>
            <a:ext cx="3459242"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Objective</a:t>
            </a:r>
            <a:endParaRPr lang="en-US" dirty="0"/>
          </a:p>
        </p:txBody>
      </p:sp>
      <p:sp>
        <p:nvSpPr>
          <p:cNvPr id="9" name="Shape 7"/>
          <p:cNvSpPr/>
          <p:nvPr/>
        </p:nvSpPr>
        <p:spPr>
          <a:xfrm>
            <a:off x="9640133" y="3193375"/>
            <a:ext cx="510302" cy="510302"/>
          </a:xfrm>
          <a:prstGeom prst="roundRect">
            <a:avLst>
              <a:gd name="adj" fmla="val 18669"/>
            </a:avLst>
          </a:prstGeom>
          <a:solidFill>
            <a:srgbClr val="CCCCCC"/>
          </a:solidFill>
          <a:ln w="7620">
            <a:solidFill>
              <a:srgbClr val="B2B2B2"/>
            </a:solidFill>
            <a:prstDash val="solid"/>
          </a:ln>
        </p:spPr>
      </p:sp>
      <p:sp>
        <p:nvSpPr>
          <p:cNvPr id="10" name="Text 8"/>
          <p:cNvSpPr/>
          <p:nvPr/>
        </p:nvSpPr>
        <p:spPr>
          <a:xfrm>
            <a:off x="9725204" y="3235881"/>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3</a:t>
            </a:r>
            <a:endParaRPr lang="en-US" sz="2800" dirty="0"/>
          </a:p>
        </p:txBody>
      </p:sp>
      <p:sp>
        <p:nvSpPr>
          <p:cNvPr id="11" name="Text 9"/>
          <p:cNvSpPr/>
          <p:nvPr/>
        </p:nvSpPr>
        <p:spPr>
          <a:xfrm>
            <a:off x="10377249" y="3193375"/>
            <a:ext cx="345924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Design</a:t>
            </a:r>
            <a:endParaRPr lang="en-US" sz="1750" dirty="0"/>
          </a:p>
        </p:txBody>
      </p:sp>
      <p:sp>
        <p:nvSpPr>
          <p:cNvPr id="12" name="Shape 10"/>
          <p:cNvSpPr/>
          <p:nvPr/>
        </p:nvSpPr>
        <p:spPr>
          <a:xfrm>
            <a:off x="793790" y="4440793"/>
            <a:ext cx="510302" cy="510302"/>
          </a:xfrm>
          <a:prstGeom prst="roundRect">
            <a:avLst>
              <a:gd name="adj" fmla="val 18669"/>
            </a:avLst>
          </a:prstGeom>
          <a:solidFill>
            <a:srgbClr val="CCCCCC"/>
          </a:solidFill>
          <a:ln w="7620">
            <a:solidFill>
              <a:srgbClr val="B2B2B2"/>
            </a:solidFill>
            <a:prstDash val="solid"/>
          </a:ln>
        </p:spPr>
      </p:sp>
      <p:sp>
        <p:nvSpPr>
          <p:cNvPr id="13" name="Text 11"/>
          <p:cNvSpPr/>
          <p:nvPr/>
        </p:nvSpPr>
        <p:spPr>
          <a:xfrm>
            <a:off x="878860" y="4483298"/>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4</a:t>
            </a:r>
            <a:endParaRPr lang="en-US" sz="2800" dirty="0"/>
          </a:p>
        </p:txBody>
      </p:sp>
      <p:sp>
        <p:nvSpPr>
          <p:cNvPr id="14" name="Text 12"/>
          <p:cNvSpPr/>
          <p:nvPr/>
        </p:nvSpPr>
        <p:spPr>
          <a:xfrm>
            <a:off x="1530906" y="4440793"/>
            <a:ext cx="3459242"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Testing Approach</a:t>
            </a:r>
            <a:endParaRPr lang="en-US" dirty="0"/>
          </a:p>
        </p:txBody>
      </p:sp>
      <p:sp>
        <p:nvSpPr>
          <p:cNvPr id="15" name="Shape 13"/>
          <p:cNvSpPr/>
          <p:nvPr/>
        </p:nvSpPr>
        <p:spPr>
          <a:xfrm>
            <a:off x="5216962" y="4440793"/>
            <a:ext cx="510302" cy="510302"/>
          </a:xfrm>
          <a:prstGeom prst="roundRect">
            <a:avLst>
              <a:gd name="adj" fmla="val 18669"/>
            </a:avLst>
          </a:prstGeom>
          <a:solidFill>
            <a:srgbClr val="CCCCCC"/>
          </a:solidFill>
          <a:ln w="7620">
            <a:solidFill>
              <a:srgbClr val="B2B2B2"/>
            </a:solidFill>
            <a:prstDash val="solid"/>
          </a:ln>
        </p:spPr>
      </p:sp>
      <p:sp>
        <p:nvSpPr>
          <p:cNvPr id="16" name="Text 14"/>
          <p:cNvSpPr/>
          <p:nvPr/>
        </p:nvSpPr>
        <p:spPr>
          <a:xfrm>
            <a:off x="5302032" y="4483298"/>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5</a:t>
            </a:r>
            <a:endParaRPr lang="en-US" sz="2800" dirty="0"/>
          </a:p>
        </p:txBody>
      </p:sp>
      <p:sp>
        <p:nvSpPr>
          <p:cNvPr id="17" name="Text 15"/>
          <p:cNvSpPr/>
          <p:nvPr/>
        </p:nvSpPr>
        <p:spPr>
          <a:xfrm>
            <a:off x="5954078" y="4440793"/>
            <a:ext cx="3459242"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Test Environment</a:t>
            </a:r>
            <a:endParaRPr lang="en-US" dirty="0"/>
          </a:p>
        </p:txBody>
      </p:sp>
      <p:sp>
        <p:nvSpPr>
          <p:cNvPr id="18" name="Shape 16"/>
          <p:cNvSpPr/>
          <p:nvPr/>
        </p:nvSpPr>
        <p:spPr>
          <a:xfrm>
            <a:off x="9640133" y="4440793"/>
            <a:ext cx="510302" cy="510302"/>
          </a:xfrm>
          <a:prstGeom prst="roundRect">
            <a:avLst>
              <a:gd name="adj" fmla="val 18669"/>
            </a:avLst>
          </a:prstGeom>
          <a:solidFill>
            <a:srgbClr val="CCCCCC"/>
          </a:solidFill>
          <a:ln w="7620">
            <a:solidFill>
              <a:srgbClr val="B2B2B2"/>
            </a:solidFill>
            <a:prstDash val="solid"/>
          </a:ln>
        </p:spPr>
      </p:sp>
      <p:sp>
        <p:nvSpPr>
          <p:cNvPr id="19" name="Text 17"/>
          <p:cNvSpPr/>
          <p:nvPr/>
        </p:nvSpPr>
        <p:spPr>
          <a:xfrm>
            <a:off x="9725204" y="4483298"/>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6</a:t>
            </a:r>
            <a:endParaRPr lang="en-US" sz="2800" dirty="0"/>
          </a:p>
        </p:txBody>
      </p:sp>
      <p:sp>
        <p:nvSpPr>
          <p:cNvPr id="20" name="Text 18"/>
          <p:cNvSpPr/>
          <p:nvPr/>
        </p:nvSpPr>
        <p:spPr>
          <a:xfrm>
            <a:off x="10377249" y="4440793"/>
            <a:ext cx="3459242"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Testing Results</a:t>
            </a:r>
            <a:endParaRPr lang="en-US" sz="1750" dirty="0"/>
          </a:p>
        </p:txBody>
      </p:sp>
      <p:sp>
        <p:nvSpPr>
          <p:cNvPr id="21" name="Shape 19"/>
          <p:cNvSpPr/>
          <p:nvPr/>
        </p:nvSpPr>
        <p:spPr>
          <a:xfrm>
            <a:off x="793790" y="5688211"/>
            <a:ext cx="510302" cy="510302"/>
          </a:xfrm>
          <a:prstGeom prst="roundRect">
            <a:avLst>
              <a:gd name="adj" fmla="val 18669"/>
            </a:avLst>
          </a:prstGeom>
          <a:solidFill>
            <a:srgbClr val="CCCCCC"/>
          </a:solidFill>
          <a:ln w="7620">
            <a:solidFill>
              <a:srgbClr val="B2B2B2"/>
            </a:solidFill>
            <a:prstDash val="solid"/>
          </a:ln>
        </p:spPr>
      </p:sp>
      <p:sp>
        <p:nvSpPr>
          <p:cNvPr id="22" name="Text 20"/>
          <p:cNvSpPr/>
          <p:nvPr/>
        </p:nvSpPr>
        <p:spPr>
          <a:xfrm>
            <a:off x="878860" y="5730716"/>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7</a:t>
            </a:r>
            <a:endParaRPr lang="en-US" sz="2800" dirty="0"/>
          </a:p>
        </p:txBody>
      </p:sp>
      <p:sp>
        <p:nvSpPr>
          <p:cNvPr id="23" name="Text 21"/>
          <p:cNvSpPr/>
          <p:nvPr/>
        </p:nvSpPr>
        <p:spPr>
          <a:xfrm>
            <a:off x="1530906" y="5688211"/>
            <a:ext cx="5670947"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Future Plans</a:t>
            </a:r>
            <a:endParaRPr lang="en-US" dirty="0"/>
          </a:p>
        </p:txBody>
      </p:sp>
      <p:sp>
        <p:nvSpPr>
          <p:cNvPr id="24" name="Shape 22"/>
          <p:cNvSpPr/>
          <p:nvPr/>
        </p:nvSpPr>
        <p:spPr>
          <a:xfrm>
            <a:off x="5216962" y="5614511"/>
            <a:ext cx="510302" cy="510302"/>
          </a:xfrm>
          <a:prstGeom prst="roundRect">
            <a:avLst>
              <a:gd name="adj" fmla="val 18669"/>
            </a:avLst>
          </a:prstGeom>
          <a:solidFill>
            <a:srgbClr val="CCCCCC"/>
          </a:solidFill>
          <a:ln w="7620">
            <a:solidFill>
              <a:srgbClr val="B2B2B2"/>
            </a:solidFill>
            <a:prstDash val="solid"/>
          </a:ln>
        </p:spPr>
      </p:sp>
      <p:sp>
        <p:nvSpPr>
          <p:cNvPr id="25" name="Text 23"/>
          <p:cNvSpPr/>
          <p:nvPr/>
        </p:nvSpPr>
        <p:spPr>
          <a:xfrm>
            <a:off x="5302032" y="5730716"/>
            <a:ext cx="340162" cy="425291"/>
          </a:xfrm>
          <a:prstGeom prst="rect">
            <a:avLst/>
          </a:prstGeom>
          <a:noFill/>
          <a:ln/>
        </p:spPr>
        <p:txBody>
          <a:bodyPr wrap="none" lIns="0" tIns="0" rIns="0" bIns="0" rtlCol="0" anchor="t"/>
          <a:lstStyle/>
          <a:p>
            <a:pPr marL="0" indent="0" algn="ctr">
              <a:lnSpc>
                <a:spcPts val="2650"/>
              </a:lnSpc>
              <a:buNone/>
            </a:pPr>
            <a:r>
              <a:rPr lang="en-US" sz="2800" b="1" kern="0" spc="-80" dirty="0">
                <a:solidFill>
                  <a:srgbClr val="000000"/>
                </a:solidFill>
                <a:latin typeface="Inter Bold" pitchFamily="34" charset="0"/>
                <a:ea typeface="Inter Bold" pitchFamily="34" charset="-122"/>
                <a:cs typeface="Inter Bold" pitchFamily="34" charset="-120"/>
              </a:rPr>
              <a:t>8</a:t>
            </a:r>
            <a:endParaRPr lang="en-US" sz="2800" dirty="0"/>
          </a:p>
        </p:txBody>
      </p:sp>
      <p:sp>
        <p:nvSpPr>
          <p:cNvPr id="26" name="Text 24"/>
          <p:cNvSpPr/>
          <p:nvPr/>
        </p:nvSpPr>
        <p:spPr>
          <a:xfrm>
            <a:off x="5884595" y="5688210"/>
            <a:ext cx="5670947" cy="362903"/>
          </a:xfrm>
          <a:prstGeom prst="rect">
            <a:avLst/>
          </a:prstGeom>
          <a:noFill/>
          <a:ln/>
        </p:spPr>
        <p:txBody>
          <a:bodyPr wrap="none" lIns="0" tIns="0" rIns="0" bIns="0" rtlCol="0" anchor="t"/>
          <a:lstStyle/>
          <a:p>
            <a:pPr marL="0" indent="0" algn="l">
              <a:lnSpc>
                <a:spcPts val="2850"/>
              </a:lnSpc>
              <a:buNone/>
            </a:pPr>
            <a:r>
              <a:rPr lang="en-US" kern="0" spc="-36" dirty="0">
                <a:solidFill>
                  <a:srgbClr val="272525"/>
                </a:solidFill>
                <a:latin typeface="Inter" pitchFamily="34" charset="0"/>
                <a:ea typeface="Inter" pitchFamily="34" charset="-122"/>
                <a:cs typeface="Inter" pitchFamily="34" charset="-120"/>
              </a:rPr>
              <a:t>Conclusion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7590" y="846313"/>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Overview</a:t>
            </a:r>
            <a:endParaRPr lang="en-US" sz="4450" dirty="0"/>
          </a:p>
        </p:txBody>
      </p:sp>
      <p:sp>
        <p:nvSpPr>
          <p:cNvPr id="4" name="Text 1"/>
          <p:cNvSpPr/>
          <p:nvPr/>
        </p:nvSpPr>
        <p:spPr>
          <a:xfrm>
            <a:off x="793790" y="3060025"/>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goal of this project is to ensure the “Go Bus” (</a:t>
            </a:r>
            <a:r>
              <a:rPr lang="en-US" sz="1750" u="sng" kern="0" spc="-36" dirty="0">
                <a:solidFill>
                  <a:srgbClr val="4950BC"/>
                </a:solidFill>
                <a:latin typeface="Inter" pitchFamily="34" charset="0"/>
                <a:ea typeface="Inter" pitchFamily="34" charset="-122"/>
                <a:cs typeface="Inter" pitchFamily="34" charset="-120"/>
                <a:hlinkClick r:id="rId4">
                  <a:extLst>
                    <a:ext uri="{A12FA001-AC4F-418D-AE19-62706E023703}">
                      <ahyp:hlinkClr xmlns="" xmlns:ahyp="http://schemas.microsoft.com/office/drawing/2018/hyperlinkcolor" val="tx"/>
                    </a:ext>
                  </a:extLst>
                </a:hlinkClick>
              </a:rPr>
              <a:t>https://go-bus.com</a:t>
            </a:r>
            <a:r>
              <a:rPr lang="en-US" sz="1750" kern="0" spc="-36" dirty="0">
                <a:solidFill>
                  <a:srgbClr val="272525"/>
                </a:solidFill>
                <a:latin typeface="Inter" pitchFamily="34" charset="0"/>
                <a:ea typeface="Inter" pitchFamily="34" charset="-122"/>
                <a:cs typeface="Inter" pitchFamily="34" charset="-120"/>
              </a:rPr>
              <a:t>) online platform provide a </a:t>
            </a:r>
            <a:r>
              <a:rPr lang="en-US" sz="1750" kern="0" spc="-36" dirty="0" smtClean="0">
                <a:solidFill>
                  <a:srgbClr val="272525"/>
                </a:solidFill>
                <a:latin typeface="Inter" pitchFamily="34" charset="0"/>
                <a:ea typeface="Inter" pitchFamily="34" charset="-122"/>
                <a:cs typeface="Inter" pitchFamily="34" charset="-120"/>
              </a:rPr>
              <a:t>smooth and </a:t>
            </a:r>
            <a:r>
              <a:rPr lang="en-US" sz="1750" kern="0" spc="-36" dirty="0">
                <a:solidFill>
                  <a:srgbClr val="272525"/>
                </a:solidFill>
                <a:latin typeface="Inter" pitchFamily="34" charset="0"/>
                <a:ea typeface="Inter" pitchFamily="34" charset="-122"/>
                <a:cs typeface="Inter" pitchFamily="34" charset="-120"/>
              </a:rPr>
              <a:t>reliable booking experience for users. The focus will be on testing functionalities like ticket </a:t>
            </a:r>
            <a:r>
              <a:rPr lang="en-US" sz="1750" kern="0" spc="-36" dirty="0" smtClean="0">
                <a:solidFill>
                  <a:srgbClr val="272525"/>
                </a:solidFill>
                <a:latin typeface="Inter" pitchFamily="34" charset="0"/>
                <a:ea typeface="Inter" pitchFamily="34" charset="-122"/>
                <a:cs typeface="Inter" pitchFamily="34" charset="-120"/>
              </a:rPr>
              <a:t>booking, user </a:t>
            </a:r>
            <a:r>
              <a:rPr lang="en-US" sz="1750" kern="0" spc="-36" dirty="0">
                <a:solidFill>
                  <a:srgbClr val="272525"/>
                </a:solidFill>
                <a:latin typeface="Inter" pitchFamily="34" charset="0"/>
                <a:ea typeface="Inter" pitchFamily="34" charset="-122"/>
                <a:cs typeface="Inter" pitchFamily="34" charset="-120"/>
              </a:rPr>
              <a:t>registration, and customer support.</a:t>
            </a:r>
            <a:endParaRPr lang="en-US" sz="1750" dirty="0"/>
          </a:p>
        </p:txBody>
      </p:sp>
      <p:sp>
        <p:nvSpPr>
          <p:cNvPr id="5" name="Text 2"/>
          <p:cNvSpPr/>
          <p:nvPr/>
        </p:nvSpPr>
        <p:spPr>
          <a:xfrm>
            <a:off x="793790" y="4766786"/>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Test Plan is designed to prescribe the scope, approach, resources, and schedule of all testing activities of the project “Go Bus”. The plan identify the features to be tested, the types of testing to be performed and the risks associated with the plan.</a:t>
            </a:r>
            <a:endParaRPr lang="en-US" sz="17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03192"/>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Objective</a:t>
            </a:r>
            <a:endParaRPr lang="en-US" sz="4450" dirty="0"/>
          </a:p>
        </p:txBody>
      </p:sp>
      <p:sp>
        <p:nvSpPr>
          <p:cNvPr id="3" name="Text 1"/>
          <p:cNvSpPr/>
          <p:nvPr/>
        </p:nvSpPr>
        <p:spPr>
          <a:xfrm>
            <a:off x="793790" y="2958227"/>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TEST OBJECTIVE The test objectives are to verify the Functionality of website Go Bus, the project should focus on Booking a Ticket, Searching for Buses, Cancelling a Booking, Viewing Booking Details, Tracking Bus Status, Creating an Account to guarantee all these operation can work normally in real business environment:</a:t>
            </a:r>
            <a:endParaRPr lang="en-US" sz="1750" dirty="0"/>
          </a:p>
        </p:txBody>
      </p:sp>
      <p:sp>
        <p:nvSpPr>
          <p:cNvPr id="4" name="Text 2"/>
          <p:cNvSpPr/>
          <p:nvPr/>
        </p:nvSpPr>
        <p:spPr>
          <a:xfrm>
            <a:off x="793790" y="430208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Ensure system reliability and stability.</a:t>
            </a:r>
            <a:endParaRPr lang="en-US" sz="1750" dirty="0"/>
          </a:p>
        </p:txBody>
      </p:sp>
      <p:sp>
        <p:nvSpPr>
          <p:cNvPr id="5" name="Text 3"/>
          <p:cNvSpPr/>
          <p:nvPr/>
        </p:nvSpPr>
        <p:spPr>
          <a:xfrm>
            <a:off x="793790" y="47442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Validate user-friendly interface.</a:t>
            </a:r>
            <a:endParaRPr lang="en-US" sz="1750" dirty="0"/>
          </a:p>
        </p:txBody>
      </p:sp>
      <p:sp>
        <p:nvSpPr>
          <p:cNvPr id="6" name="Text 4"/>
          <p:cNvSpPr/>
          <p:nvPr/>
        </p:nvSpPr>
        <p:spPr>
          <a:xfrm>
            <a:off x="793790" y="518648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Identify and report functional </a:t>
            </a:r>
            <a:r>
              <a:rPr lang="en-US" sz="1750" kern="0" spc="-36" dirty="0" smtClean="0">
                <a:solidFill>
                  <a:srgbClr val="272525"/>
                </a:solidFill>
                <a:latin typeface="Inter" pitchFamily="34" charset="0"/>
                <a:ea typeface="Inter" pitchFamily="34" charset="-122"/>
                <a:cs typeface="Inter" pitchFamily="34" charset="-120"/>
              </a:rPr>
              <a:t>bugs</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7" name="Text 5"/>
          <p:cNvSpPr/>
          <p:nvPr/>
        </p:nvSpPr>
        <p:spPr>
          <a:xfrm>
            <a:off x="793790" y="56286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Verify user registration flow</a:t>
            </a:r>
            <a:endParaRPr lang="en-US" sz="1750" dirty="0"/>
          </a:p>
        </p:txBody>
      </p:sp>
      <p:sp>
        <p:nvSpPr>
          <p:cNvPr id="8" name="Text 6"/>
          <p:cNvSpPr/>
          <p:nvPr/>
        </p:nvSpPr>
        <p:spPr>
          <a:xfrm>
            <a:off x="793790" y="60708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Improve compatibility across devices and browsers.</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85782" y="899003"/>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Design</a:t>
            </a:r>
            <a:endParaRPr lang="en-US" sz="4450" dirty="0"/>
          </a:p>
        </p:txBody>
      </p:sp>
      <p:sp>
        <p:nvSpPr>
          <p:cNvPr id="3" name="TextBox 2"/>
          <p:cNvSpPr txBox="1"/>
          <p:nvPr/>
        </p:nvSpPr>
        <p:spPr>
          <a:xfrm>
            <a:off x="6610235" y="7099763"/>
            <a:ext cx="1525898" cy="461665"/>
          </a:xfrm>
          <a:prstGeom prst="rect">
            <a:avLst/>
          </a:prstGeom>
          <a:noFill/>
        </p:spPr>
        <p:txBody>
          <a:bodyPr wrap="square" rtlCol="0">
            <a:spAutoFit/>
          </a:bodyPr>
          <a:lstStyle/>
          <a:p>
            <a:r>
              <a:rPr lang="en-US" sz="2400" b="1" dirty="0" smtClean="0"/>
              <a:t>USE CASE</a:t>
            </a:r>
            <a:endParaRPr lang="en-US" sz="2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314" y="460157"/>
            <a:ext cx="8732409" cy="663960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85782" y="899003"/>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Design</a:t>
            </a:r>
            <a:endParaRPr lang="en-US" sz="4450" dirty="0"/>
          </a:p>
        </p:txBody>
      </p:sp>
      <p:sp>
        <p:nvSpPr>
          <p:cNvPr id="3" name="TextBox 2"/>
          <p:cNvSpPr txBox="1"/>
          <p:nvPr/>
        </p:nvSpPr>
        <p:spPr>
          <a:xfrm>
            <a:off x="6316320" y="6334968"/>
            <a:ext cx="2773251" cy="461665"/>
          </a:xfrm>
          <a:prstGeom prst="rect">
            <a:avLst/>
          </a:prstGeom>
          <a:noFill/>
        </p:spPr>
        <p:txBody>
          <a:bodyPr wrap="square" rtlCol="0">
            <a:spAutoFit/>
          </a:bodyPr>
          <a:lstStyle/>
          <a:p>
            <a:r>
              <a:rPr lang="en-US" sz="2400" b="1" dirty="0" smtClean="0"/>
              <a:t>Context Diagram</a:t>
            </a:r>
            <a:endParaRPr lang="en-US" sz="2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4486" y="1607781"/>
            <a:ext cx="10482943" cy="4687141"/>
          </a:xfrm>
          <a:prstGeom prst="rect">
            <a:avLst/>
          </a:prstGeom>
        </p:spPr>
      </p:pic>
    </p:spTree>
    <p:extLst>
      <p:ext uri="{BB962C8B-B14F-4D97-AF65-F5344CB8AC3E}">
        <p14:creationId xmlns:p14="http://schemas.microsoft.com/office/powerpoint/2010/main" val="2650867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85782" y="899003"/>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Design</a:t>
            </a:r>
            <a:endParaRPr lang="en-US" sz="44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8528" y="822803"/>
            <a:ext cx="7291729" cy="6698574"/>
          </a:xfrm>
          <a:prstGeom prst="rect">
            <a:avLst/>
          </a:prstGeom>
        </p:spPr>
      </p:pic>
    </p:spTree>
    <p:extLst>
      <p:ext uri="{BB962C8B-B14F-4D97-AF65-F5344CB8AC3E}">
        <p14:creationId xmlns:p14="http://schemas.microsoft.com/office/powerpoint/2010/main" val="853064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85782" y="899003"/>
            <a:ext cx="5670590" cy="708779"/>
          </a:xfrm>
          <a:prstGeom prst="rect">
            <a:avLst/>
          </a:prstGeom>
          <a:noFill/>
          <a:ln/>
        </p:spPr>
        <p:txBody>
          <a:bodyPr wrap="none" lIns="0" tIns="0" rIns="0" bIns="0" rtlCol="0" anchor="t"/>
          <a:lstStyle/>
          <a:p>
            <a:pPr marL="0" indent="0" algn="l">
              <a:lnSpc>
                <a:spcPts val="5550"/>
              </a:lnSpc>
              <a:buNone/>
            </a:pPr>
            <a:r>
              <a:rPr lang="en-US" sz="4450" b="1" kern="0" spc="-134" dirty="0" smtClean="0">
                <a:solidFill>
                  <a:srgbClr val="000000"/>
                </a:solidFill>
                <a:latin typeface="Inter Bold" pitchFamily="34" charset="0"/>
                <a:ea typeface="Inter Bold" pitchFamily="34" charset="-122"/>
                <a:cs typeface="Inter Bold" pitchFamily="34" charset="-120"/>
              </a:rPr>
              <a:t>Design</a:t>
            </a:r>
            <a:endParaRPr lang="en-US" sz="445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362" y="899003"/>
            <a:ext cx="9097645" cy="6130172"/>
          </a:xfrm>
          <a:prstGeom prst="rect">
            <a:avLst/>
          </a:prstGeom>
        </p:spPr>
      </p:pic>
    </p:spTree>
    <p:extLst>
      <p:ext uri="{BB962C8B-B14F-4D97-AF65-F5344CB8AC3E}">
        <p14:creationId xmlns:p14="http://schemas.microsoft.com/office/powerpoint/2010/main" val="3240396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713</Words>
  <Application>Microsoft Office PowerPoint</Application>
  <PresentationFormat>Custom</PresentationFormat>
  <Paragraphs>116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Mostafa Fekry</cp:lastModifiedBy>
  <cp:revision>19</cp:revision>
  <dcterms:created xsi:type="dcterms:W3CDTF">2025-04-19T17:28:15Z</dcterms:created>
  <dcterms:modified xsi:type="dcterms:W3CDTF">2025-04-24T16:25:19Z</dcterms:modified>
</cp:coreProperties>
</file>