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5"/>
  </p:notesMasterIdLst>
  <p:handoutMasterIdLst>
    <p:handoutMasterId r:id="rId16"/>
  </p:handoutMasterIdLst>
  <p:sldIdLst>
    <p:sldId id="256" r:id="rId5"/>
    <p:sldId id="261" r:id="rId6"/>
    <p:sldId id="263" r:id="rId7"/>
    <p:sldId id="264" r:id="rId8"/>
    <p:sldId id="265" r:id="rId9"/>
    <p:sldId id="266" r:id="rId10"/>
    <p:sldId id="267" r:id="rId11"/>
    <p:sldId id="268" r:id="rId12"/>
    <p:sldId id="262" r:id="rId13"/>
    <p:sldId id="26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varScale="1">
        <p:scale>
          <a:sx n="70" d="100"/>
          <a:sy n="70" d="100"/>
        </p:scale>
        <p:origin x="738" y="6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15-9-2021</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15-9-2021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10</a:t>
            </a:fld>
            <a:endParaRPr lang="en-US" dirty="0"/>
          </a:p>
        </p:txBody>
      </p:sp>
    </p:spTree>
    <p:extLst>
      <p:ext uri="{BB962C8B-B14F-4D97-AF65-F5344CB8AC3E}">
        <p14:creationId xmlns:p14="http://schemas.microsoft.com/office/powerpoint/2010/main" val="1046714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3</a:t>
            </a:fld>
            <a:endParaRPr lang="en-US" dirty="0"/>
          </a:p>
        </p:txBody>
      </p:sp>
    </p:spTree>
    <p:extLst>
      <p:ext uri="{BB962C8B-B14F-4D97-AF65-F5344CB8AC3E}">
        <p14:creationId xmlns:p14="http://schemas.microsoft.com/office/powerpoint/2010/main" val="2956903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4</a:t>
            </a:fld>
            <a:endParaRPr lang="en-US" dirty="0"/>
          </a:p>
        </p:txBody>
      </p:sp>
    </p:spTree>
    <p:extLst>
      <p:ext uri="{BB962C8B-B14F-4D97-AF65-F5344CB8AC3E}">
        <p14:creationId xmlns:p14="http://schemas.microsoft.com/office/powerpoint/2010/main" val="1874187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5</a:t>
            </a:fld>
            <a:endParaRPr lang="en-US" dirty="0"/>
          </a:p>
        </p:txBody>
      </p:sp>
    </p:spTree>
    <p:extLst>
      <p:ext uri="{BB962C8B-B14F-4D97-AF65-F5344CB8AC3E}">
        <p14:creationId xmlns:p14="http://schemas.microsoft.com/office/powerpoint/2010/main" val="816975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6</a:t>
            </a:fld>
            <a:endParaRPr lang="en-US" dirty="0"/>
          </a:p>
        </p:txBody>
      </p:sp>
    </p:spTree>
    <p:extLst>
      <p:ext uri="{BB962C8B-B14F-4D97-AF65-F5344CB8AC3E}">
        <p14:creationId xmlns:p14="http://schemas.microsoft.com/office/powerpoint/2010/main" val="4245501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7</a:t>
            </a:fld>
            <a:endParaRPr lang="en-US" dirty="0"/>
          </a:p>
        </p:txBody>
      </p:sp>
    </p:spTree>
    <p:extLst>
      <p:ext uri="{BB962C8B-B14F-4D97-AF65-F5344CB8AC3E}">
        <p14:creationId xmlns:p14="http://schemas.microsoft.com/office/powerpoint/2010/main" val="3261168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8</a:t>
            </a:fld>
            <a:endParaRPr lang="en-US" dirty="0"/>
          </a:p>
        </p:txBody>
      </p:sp>
    </p:spTree>
    <p:extLst>
      <p:ext uri="{BB962C8B-B14F-4D97-AF65-F5344CB8AC3E}">
        <p14:creationId xmlns:p14="http://schemas.microsoft.com/office/powerpoint/2010/main" val="1225015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9</a:t>
            </a:fld>
            <a:endParaRPr lang="en-US" dirty="0"/>
          </a:p>
        </p:txBody>
      </p:sp>
    </p:spTree>
    <p:extLst>
      <p:ext uri="{BB962C8B-B14F-4D97-AF65-F5344CB8AC3E}">
        <p14:creationId xmlns:p14="http://schemas.microsoft.com/office/powerpoint/2010/main" val="3137534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15-9-2021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15-9-2021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15-9-2021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15-9-2021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15-9-2021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15-9-2021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15-9-2021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15-9-2021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etbootstrap.com/docs/4.6/getting-started/introduction/"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laravel.com/docs/7.x" TargetMode="External"/><Relationship Id="rId4" Type="http://schemas.openxmlformats.org/officeDocument/2006/relationships/hyperlink" Target="https://jquery.com/"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InfyOmLabs/laravel-ui-adminlte" TargetMode="External"/><Relationship Id="rId7" Type="http://schemas.openxmlformats.org/officeDocument/2006/relationships/hyperlink" Target="https://ourcodeworld.com/articles/read/189/how-to-create-a-file-and-generate-a-download-with-javascript-in-the-browser-without-a-server"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www.php.net/manual/en/function.openssl-decrypt.php" TargetMode="External"/><Relationship Id="rId5" Type="http://schemas.openxmlformats.org/officeDocument/2006/relationships/hyperlink" Target="https://www.php.net/manual/en/function.openssl-encrypt.php" TargetMode="External"/><Relationship Id="rId4" Type="http://schemas.openxmlformats.org/officeDocument/2006/relationships/hyperlink" Target="https://developer.mozilla.org/en-US/docs/Web/API/FileReader"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1999"/>
            <a:ext cx="10993549" cy="1665027"/>
          </a:xfrm>
        </p:spPr>
        <p:txBody>
          <a:bodyPr>
            <a:noAutofit/>
          </a:bodyPr>
          <a:lstStyle/>
          <a:p>
            <a:r>
              <a:rPr lang="en-US" sz="6000" dirty="0">
                <a:solidFill>
                  <a:schemeClr val="bg1"/>
                </a:solidFill>
              </a:rPr>
              <a:t>File encryption &amp; decryption using openSSL library</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dirty="0">
                <a:solidFill>
                  <a:schemeClr val="bg2"/>
                </a:solidFill>
              </a:rPr>
              <a:t>MostafaMedht98@gmail.com</a:t>
            </a:r>
          </a:p>
          <a:p>
            <a:endParaRPr lang="en-US" dirty="0">
              <a:solidFill>
                <a:schemeClr val="bg2"/>
              </a:solidFill>
            </a:endParaRPr>
          </a:p>
          <a:p>
            <a:endParaRPr lang="en-US" dirty="0">
              <a:solidFill>
                <a:schemeClr val="bg2"/>
              </a:solidFill>
            </a:endParaRP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a:normAutofit/>
          </a:bodyPr>
          <a:lstStyle/>
          <a:p>
            <a:r>
              <a:rPr lang="en-US" dirty="0"/>
              <a:t>Solution Scenario</a:t>
            </a:r>
          </a:p>
        </p:txBody>
      </p:sp>
      <p:sp>
        <p:nvSpPr>
          <p:cNvPr id="5" name="Content Placeholder 4">
            <a:extLst>
              <a:ext uri="{FF2B5EF4-FFF2-40B4-BE49-F238E27FC236}">
                <a16:creationId xmlns:a16="http://schemas.microsoft.com/office/drawing/2014/main" id="{73B3A4B4-1119-4C12-A064-C20CF64F5096}"/>
              </a:ext>
            </a:extLst>
          </p:cNvPr>
          <p:cNvSpPr>
            <a:spLocks noGrp="1"/>
          </p:cNvSpPr>
          <p:nvPr>
            <p:ph idx="1"/>
          </p:nvPr>
        </p:nvSpPr>
        <p:spPr>
          <a:xfrm>
            <a:off x="447817" y="1046227"/>
            <a:ext cx="11029615" cy="3678303"/>
          </a:xfrm>
        </p:spPr>
        <p:txBody>
          <a:bodyPr>
            <a:normAutofit lnSpcReduction="10000"/>
          </a:bodyPr>
          <a:lstStyle/>
          <a:p>
            <a:pPr algn="l"/>
            <a:r>
              <a:rPr lang="en-US" dirty="0">
                <a:effectLst/>
              </a:rPr>
              <a:t>1- Allow user to select any file existing on his computer.</a:t>
            </a:r>
          </a:p>
          <a:p>
            <a:pPr algn="l"/>
            <a:r>
              <a:rPr lang="en-US" dirty="0">
                <a:effectLst/>
              </a:rPr>
              <a:t>2- Show details (file name, file size, file extension) of the selected file on the application’s main window.</a:t>
            </a:r>
          </a:p>
          <a:p>
            <a:pPr algn="l"/>
            <a:r>
              <a:rPr lang="en-US" dirty="0">
                <a:effectLst/>
              </a:rPr>
              <a:t>3- Allow user to do the following operations “using OpenSSL library” on the selected file:</a:t>
            </a:r>
          </a:p>
          <a:p>
            <a:pPr algn="l"/>
            <a:r>
              <a:rPr lang="en-US" dirty="0">
                <a:effectLst/>
              </a:rPr>
              <a:t>a. Encrypt: allow user to encrypt the plain file using :</a:t>
            </a:r>
          </a:p>
          <a:p>
            <a:pPr algn="l"/>
            <a:r>
              <a:rPr lang="en-US" dirty="0">
                <a:effectLst/>
              </a:rPr>
              <a:t>          i. AES “Advanced Encryption Standard” algorithm</a:t>
            </a:r>
          </a:p>
          <a:p>
            <a:pPr algn="l"/>
            <a:r>
              <a:rPr lang="en-US" dirty="0">
                <a:effectLst/>
              </a:rPr>
              <a:t>          ii. 256 bits key size</a:t>
            </a:r>
          </a:p>
          <a:p>
            <a:pPr algn="l"/>
            <a:r>
              <a:rPr lang="en-US" dirty="0">
                <a:effectLst/>
              </a:rPr>
              <a:t>          iii. CBC mode</a:t>
            </a:r>
          </a:p>
          <a:p>
            <a:pPr algn="l"/>
            <a:r>
              <a:rPr lang="en-US" dirty="0">
                <a:effectLst/>
              </a:rPr>
              <a:t>b. Decrypt: allow user to retrieve the plain file from the encrypted one.</a:t>
            </a:r>
          </a:p>
          <a:p>
            <a:pPr algn="l"/>
            <a:r>
              <a:rPr lang="en-US" dirty="0">
                <a:effectLst/>
              </a:rPr>
              <a:t>4- Allow user to select the name and location before saving the encrypted/decrypted file.</a:t>
            </a:r>
          </a:p>
          <a:p>
            <a:endParaRPr lang="en-US" dirty="0"/>
          </a:p>
        </p:txBody>
      </p:sp>
    </p:spTree>
    <p:extLst>
      <p:ext uri="{BB962C8B-B14F-4D97-AF65-F5344CB8AC3E}">
        <p14:creationId xmlns:p14="http://schemas.microsoft.com/office/powerpoint/2010/main" val="170334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 calcmode="lin" valueType="num">
                                      <p:cBhvr additive="base">
                                        <p:cTn id="3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 calcmode="lin" valueType="num">
                                      <p:cBhvr additive="base">
                                        <p:cTn id="3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a:normAutofit/>
          </a:bodyPr>
          <a:lstStyle/>
          <a:p>
            <a:r>
              <a:rPr lang="en-US" dirty="0"/>
              <a:t>Requirements</a:t>
            </a:r>
          </a:p>
        </p:txBody>
      </p:sp>
      <p:sp>
        <p:nvSpPr>
          <p:cNvPr id="7" name="Content Placeholder 6">
            <a:extLst>
              <a:ext uri="{FF2B5EF4-FFF2-40B4-BE49-F238E27FC236}">
                <a16:creationId xmlns:a16="http://schemas.microsoft.com/office/drawing/2014/main" id="{2766B15B-F55C-4A19-A7DB-58175C6EB071}"/>
              </a:ext>
            </a:extLst>
          </p:cNvPr>
          <p:cNvSpPr>
            <a:spLocks noGrp="1"/>
          </p:cNvSpPr>
          <p:nvPr>
            <p:ph idx="1"/>
          </p:nvPr>
        </p:nvSpPr>
        <p:spPr>
          <a:xfrm>
            <a:off x="447817" y="1000192"/>
            <a:ext cx="11029615" cy="3678303"/>
          </a:xfrm>
        </p:spPr>
        <p:txBody>
          <a:bodyPr/>
          <a:lstStyle/>
          <a:p>
            <a:endParaRPr lang="en-US" dirty="0"/>
          </a:p>
        </p:txBody>
      </p:sp>
      <p:sp>
        <p:nvSpPr>
          <p:cNvPr id="10" name="Rectangle: Rounded Corners 9">
            <a:extLst>
              <a:ext uri="{FF2B5EF4-FFF2-40B4-BE49-F238E27FC236}">
                <a16:creationId xmlns:a16="http://schemas.microsoft.com/office/drawing/2014/main" id="{650EE9E1-F334-4F3F-9E1C-5E64C8EFEFB0}"/>
              </a:ext>
            </a:extLst>
          </p:cNvPr>
          <p:cNvSpPr/>
          <p:nvPr/>
        </p:nvSpPr>
        <p:spPr>
          <a:xfrm>
            <a:off x="714567" y="1241945"/>
            <a:ext cx="3038567" cy="3166281"/>
          </a:xfrm>
          <a:prstGeom prst="roundRect">
            <a:avLst/>
          </a:prstGeom>
          <a:solidFill>
            <a:schemeClr val="accent1">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Show Details Of File In Main Window</a:t>
            </a:r>
          </a:p>
          <a:p>
            <a:pPr algn="ctr"/>
            <a:endParaRPr lang="en-US" dirty="0"/>
          </a:p>
          <a:p>
            <a:pPr algn="ctr"/>
            <a:r>
              <a:rPr lang="en-US" dirty="0"/>
              <a:t>Description:</a:t>
            </a:r>
          </a:p>
          <a:p>
            <a:pPr algn="ctr"/>
            <a:r>
              <a:rPr lang="en-US" dirty="0"/>
              <a:t>Show details (file name, file size, file extension) of the selected file on the application’s main window.</a:t>
            </a:r>
          </a:p>
          <a:p>
            <a:pPr algn="ctr"/>
            <a:endParaRPr lang="en-US" dirty="0"/>
          </a:p>
        </p:txBody>
      </p:sp>
      <p:sp>
        <p:nvSpPr>
          <p:cNvPr id="13" name="Rectangle: Rounded Corners 12">
            <a:extLst>
              <a:ext uri="{FF2B5EF4-FFF2-40B4-BE49-F238E27FC236}">
                <a16:creationId xmlns:a16="http://schemas.microsoft.com/office/drawing/2014/main" id="{778C591B-7EDB-482E-8E36-19BC741A2102}"/>
              </a:ext>
            </a:extLst>
          </p:cNvPr>
          <p:cNvSpPr/>
          <p:nvPr/>
        </p:nvSpPr>
        <p:spPr>
          <a:xfrm>
            <a:off x="4124875" y="1241943"/>
            <a:ext cx="3038567" cy="3166281"/>
          </a:xfrm>
          <a:prstGeom prst="roundRect">
            <a:avLst/>
          </a:prstGeom>
          <a:solidFill>
            <a:schemeClr val="accent1">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Using OpenSSL library</a:t>
            </a:r>
          </a:p>
          <a:p>
            <a:pPr algn="ctr"/>
            <a:endParaRPr lang="en-US" dirty="0"/>
          </a:p>
          <a:p>
            <a:pPr algn="ctr"/>
            <a:r>
              <a:rPr lang="en-US" dirty="0"/>
              <a:t>Description:</a:t>
            </a:r>
          </a:p>
          <a:p>
            <a:r>
              <a:rPr lang="en-US" dirty="0"/>
              <a:t>Encrypt &amp; Decrypt (AES-256-CBC)</a:t>
            </a:r>
          </a:p>
          <a:p>
            <a:pPr algn="ctr"/>
            <a:endParaRPr lang="en-US" dirty="0"/>
          </a:p>
        </p:txBody>
      </p:sp>
      <p:sp>
        <p:nvSpPr>
          <p:cNvPr id="14" name="Rectangle: Rounded Corners 13">
            <a:extLst>
              <a:ext uri="{FF2B5EF4-FFF2-40B4-BE49-F238E27FC236}">
                <a16:creationId xmlns:a16="http://schemas.microsoft.com/office/drawing/2014/main" id="{4EFDB3EC-A37D-434C-AA6B-9C610DDB2FB7}"/>
              </a:ext>
            </a:extLst>
          </p:cNvPr>
          <p:cNvSpPr/>
          <p:nvPr/>
        </p:nvSpPr>
        <p:spPr>
          <a:xfrm>
            <a:off x="7591951" y="1241943"/>
            <a:ext cx="3038567" cy="3166281"/>
          </a:xfrm>
          <a:prstGeom prst="roundRect">
            <a:avLst/>
          </a:prstGeom>
          <a:solidFill>
            <a:schemeClr val="accent1">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Saving File After Process</a:t>
            </a:r>
          </a:p>
          <a:p>
            <a:pPr algn="ctr"/>
            <a:endParaRPr lang="en-US" dirty="0"/>
          </a:p>
          <a:p>
            <a:pPr algn="ctr"/>
            <a:r>
              <a:rPr lang="en-US" dirty="0"/>
              <a:t>Description:</a:t>
            </a:r>
          </a:p>
          <a:p>
            <a:r>
              <a:rPr lang="en-US" dirty="0"/>
              <a:t>before saving the encrypted/decrypted text file.</a:t>
            </a:r>
          </a:p>
          <a:p>
            <a:pPr algn="ctr"/>
            <a:endParaRPr lang="en-US" dirty="0"/>
          </a:p>
        </p:txBody>
      </p:sp>
    </p:spTree>
    <p:extLst>
      <p:ext uri="{BB962C8B-B14F-4D97-AF65-F5344CB8AC3E}">
        <p14:creationId xmlns:p14="http://schemas.microsoft.com/office/powerpoint/2010/main" val="2159621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a:normAutofit/>
          </a:bodyPr>
          <a:lstStyle/>
          <a:p>
            <a:r>
              <a:rPr lang="en-US" b="1" i="1" dirty="0"/>
              <a:t>Here's what I have done</a:t>
            </a:r>
            <a:r>
              <a:rPr lang="en-US" dirty="0"/>
              <a:t> </a:t>
            </a:r>
          </a:p>
        </p:txBody>
      </p:sp>
      <p:sp>
        <p:nvSpPr>
          <p:cNvPr id="5" name="Content Placeholder 4">
            <a:extLst>
              <a:ext uri="{FF2B5EF4-FFF2-40B4-BE49-F238E27FC236}">
                <a16:creationId xmlns:a16="http://schemas.microsoft.com/office/drawing/2014/main" id="{73B3A4B4-1119-4C12-A064-C20CF64F5096}"/>
              </a:ext>
            </a:extLst>
          </p:cNvPr>
          <p:cNvSpPr>
            <a:spLocks noGrp="1"/>
          </p:cNvSpPr>
          <p:nvPr>
            <p:ph idx="1"/>
          </p:nvPr>
        </p:nvSpPr>
        <p:spPr>
          <a:xfrm>
            <a:off x="581193" y="1000192"/>
            <a:ext cx="11029615" cy="3678303"/>
          </a:xfrm>
        </p:spPr>
        <p:txBody>
          <a:bodyPr>
            <a:normAutofit fontScale="92500"/>
          </a:bodyPr>
          <a:lstStyle/>
          <a:p>
            <a:pPr algn="l">
              <a:buFont typeface="Arial" panose="020B0604020202020204" pitchFamily="34" charset="0"/>
              <a:buChar char="•"/>
            </a:pPr>
            <a:r>
              <a:rPr lang="en-US" dirty="0">
                <a:effectLst/>
              </a:rPr>
              <a:t>Application has simple authentication system with middleware.</a:t>
            </a:r>
          </a:p>
          <a:p>
            <a:pPr algn="l">
              <a:buFont typeface="Arial" panose="020B0604020202020204" pitchFamily="34" charset="0"/>
              <a:buChar char="•"/>
            </a:pPr>
            <a:r>
              <a:rPr lang="en-US" dirty="0">
                <a:effectLst/>
              </a:rPr>
              <a:t>User can browse any file and upload it.</a:t>
            </a:r>
          </a:p>
          <a:p>
            <a:pPr algn="l">
              <a:buFont typeface="Arial" panose="020B0604020202020204" pitchFamily="34" charset="0"/>
              <a:buChar char="•"/>
            </a:pPr>
            <a:r>
              <a:rPr lang="en-US" dirty="0">
                <a:effectLst/>
              </a:rPr>
              <a:t>User can click on load button on main window to get file name, file size in kB and extension.</a:t>
            </a:r>
          </a:p>
          <a:p>
            <a:pPr algn="l">
              <a:buFont typeface="Arial" panose="020B0604020202020204" pitchFamily="34" charset="0"/>
              <a:buChar char="•"/>
            </a:pPr>
            <a:r>
              <a:rPr lang="en-US" dirty="0">
                <a:effectLst/>
              </a:rPr>
              <a:t>Application provide 256 key base key for each user when register for first time.</a:t>
            </a:r>
          </a:p>
          <a:p>
            <a:pPr algn="l">
              <a:buFont typeface="Arial" panose="020B0604020202020204" pitchFamily="34" charset="0"/>
              <a:buChar char="•"/>
            </a:pPr>
            <a:r>
              <a:rPr lang="en-US" dirty="0">
                <a:effectLst/>
              </a:rPr>
              <a:t>Case of 256 key base key for each user to provide level of security if any security issues happens, Only one user affected by attack not all of content when using public key.</a:t>
            </a:r>
          </a:p>
          <a:p>
            <a:pPr algn="l">
              <a:buFont typeface="Arial" panose="020B0604020202020204" pitchFamily="34" charset="0"/>
              <a:buChar char="•"/>
            </a:pPr>
            <a:r>
              <a:rPr lang="en-US" dirty="0">
                <a:effectLst/>
              </a:rPr>
              <a:t>There is a Function to take plain text and encrypt it to get Cipher text based on (AES-256-CBC) with user logged key.</a:t>
            </a:r>
          </a:p>
          <a:p>
            <a:pPr algn="l">
              <a:buFont typeface="Arial" panose="020B0604020202020204" pitchFamily="34" charset="0"/>
              <a:buChar char="•"/>
            </a:pPr>
            <a:r>
              <a:rPr lang="en-US" dirty="0">
                <a:effectLst/>
              </a:rPr>
              <a:t>There is a function to take Cipher text  version and decrypt to plain text based on (AES-256-CBC) with user logged key.</a:t>
            </a:r>
          </a:p>
          <a:p>
            <a:pPr algn="l">
              <a:buFont typeface="Arial" panose="020B0604020202020204" pitchFamily="34" charset="0"/>
              <a:buChar char="•"/>
            </a:pPr>
            <a:r>
              <a:rPr lang="en-US" dirty="0">
                <a:effectLst/>
              </a:rPr>
              <a:t>User can download text file (Encrypted or Decrypted) after process.</a:t>
            </a:r>
          </a:p>
        </p:txBody>
      </p:sp>
    </p:spTree>
    <p:extLst>
      <p:ext uri="{BB962C8B-B14F-4D97-AF65-F5344CB8AC3E}">
        <p14:creationId xmlns:p14="http://schemas.microsoft.com/office/powerpoint/2010/main" val="3671695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fade">
                                      <p:cBhvr>
                                        <p:cTn id="42" dur="1000"/>
                                        <p:tgtEl>
                                          <p:spTgt spid="5">
                                            <p:txEl>
                                              <p:pRg st="5" end="5"/>
                                            </p:txEl>
                                          </p:spTgt>
                                        </p:tgtEl>
                                      </p:cBhvr>
                                    </p:animEffect>
                                    <p:anim calcmode="lin" valueType="num">
                                      <p:cBhvr>
                                        <p:cTn id="4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5">
                                            <p:txEl>
                                              <p:pRg st="6" end="6"/>
                                            </p:txEl>
                                          </p:spTgt>
                                        </p:tgtEl>
                                        <p:attrNameLst>
                                          <p:attrName>style.visibility</p:attrName>
                                        </p:attrNameLst>
                                      </p:cBhvr>
                                      <p:to>
                                        <p:strVal val="visible"/>
                                      </p:to>
                                    </p:set>
                                    <p:animEffect transition="in" filter="fade">
                                      <p:cBhvr>
                                        <p:cTn id="49" dur="1000"/>
                                        <p:tgtEl>
                                          <p:spTgt spid="5">
                                            <p:txEl>
                                              <p:pRg st="6" end="6"/>
                                            </p:txEl>
                                          </p:spTgt>
                                        </p:tgtEl>
                                      </p:cBhvr>
                                    </p:animEffect>
                                    <p:anim calcmode="lin" valueType="num">
                                      <p:cBhvr>
                                        <p:cTn id="50"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5">
                                            <p:txEl>
                                              <p:pRg st="7" end="7"/>
                                            </p:txEl>
                                          </p:spTgt>
                                        </p:tgtEl>
                                        <p:attrNameLst>
                                          <p:attrName>style.visibility</p:attrName>
                                        </p:attrNameLst>
                                      </p:cBhvr>
                                      <p:to>
                                        <p:strVal val="visible"/>
                                      </p:to>
                                    </p:set>
                                    <p:animEffect transition="in" filter="fade">
                                      <p:cBhvr>
                                        <p:cTn id="56" dur="1000"/>
                                        <p:tgtEl>
                                          <p:spTgt spid="5">
                                            <p:txEl>
                                              <p:pRg st="7" end="7"/>
                                            </p:txEl>
                                          </p:spTgt>
                                        </p:tgtEl>
                                      </p:cBhvr>
                                    </p:animEffect>
                                    <p:anim calcmode="lin" valueType="num">
                                      <p:cBhvr>
                                        <p:cTn id="57"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a:normAutofit/>
          </a:bodyPr>
          <a:lstStyle/>
          <a:p>
            <a:r>
              <a:rPr lang="en-US" dirty="0"/>
              <a:t>Technical Details</a:t>
            </a:r>
          </a:p>
        </p:txBody>
      </p:sp>
      <p:pic>
        <p:nvPicPr>
          <p:cNvPr id="4" name="Content Placeholder 3">
            <a:extLst>
              <a:ext uri="{FF2B5EF4-FFF2-40B4-BE49-F238E27FC236}">
                <a16:creationId xmlns:a16="http://schemas.microsoft.com/office/drawing/2014/main" id="{C3D9AC04-5F20-4FD6-A5D3-89F1883ECD06}"/>
              </a:ext>
            </a:extLst>
          </p:cNvPr>
          <p:cNvPicPr>
            <a:picLocks noGrp="1" noChangeAspect="1"/>
          </p:cNvPicPr>
          <p:nvPr>
            <p:ph idx="1"/>
          </p:nvPr>
        </p:nvPicPr>
        <p:blipFill>
          <a:blip r:embed="rId3"/>
          <a:stretch>
            <a:fillRect/>
          </a:stretch>
        </p:blipFill>
        <p:spPr>
          <a:xfrm>
            <a:off x="447817" y="2261394"/>
            <a:ext cx="11181402" cy="1847117"/>
          </a:xfrm>
        </p:spPr>
      </p:pic>
      <p:sp>
        <p:nvSpPr>
          <p:cNvPr id="6" name="TextBox 5">
            <a:extLst>
              <a:ext uri="{FF2B5EF4-FFF2-40B4-BE49-F238E27FC236}">
                <a16:creationId xmlns:a16="http://schemas.microsoft.com/office/drawing/2014/main" id="{DC3ED357-21C9-491F-ABC7-F696B028E778}"/>
              </a:ext>
            </a:extLst>
          </p:cNvPr>
          <p:cNvSpPr txBox="1"/>
          <p:nvPr/>
        </p:nvSpPr>
        <p:spPr>
          <a:xfrm>
            <a:off x="447817" y="1227930"/>
            <a:ext cx="4724684" cy="1200329"/>
          </a:xfrm>
          <a:prstGeom prst="rect">
            <a:avLst/>
          </a:prstGeom>
          <a:noFill/>
        </p:spPr>
        <p:txBody>
          <a:bodyPr wrap="square" rtlCol="0">
            <a:spAutoFit/>
          </a:bodyPr>
          <a:lstStyle/>
          <a:p>
            <a:pPr algn="l"/>
            <a:r>
              <a:rPr lang="en-US" b="1" dirty="0">
                <a:effectLst/>
              </a:rPr>
              <a:t>💹 Flow Chart For Solution </a:t>
            </a:r>
          </a:p>
          <a:p>
            <a:pPr algn="l"/>
            <a:br>
              <a:rPr lang="en-US" dirty="0">
                <a:effectLst/>
              </a:rPr>
            </a:br>
            <a:endParaRPr lang="en-US" dirty="0">
              <a:effectLst/>
            </a:endParaRPr>
          </a:p>
          <a:p>
            <a:endParaRPr lang="en-US" dirty="0"/>
          </a:p>
        </p:txBody>
      </p:sp>
    </p:spTree>
    <p:extLst>
      <p:ext uri="{BB962C8B-B14F-4D97-AF65-F5344CB8AC3E}">
        <p14:creationId xmlns:p14="http://schemas.microsoft.com/office/powerpoint/2010/main" val="1388681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a:normAutofit/>
          </a:bodyPr>
          <a:lstStyle/>
          <a:p>
            <a:r>
              <a:rPr lang="en-US" dirty="0"/>
              <a:t>Technical Details</a:t>
            </a:r>
          </a:p>
        </p:txBody>
      </p:sp>
      <p:sp>
        <p:nvSpPr>
          <p:cNvPr id="6" name="TextBox 5">
            <a:extLst>
              <a:ext uri="{FF2B5EF4-FFF2-40B4-BE49-F238E27FC236}">
                <a16:creationId xmlns:a16="http://schemas.microsoft.com/office/drawing/2014/main" id="{DC3ED357-21C9-491F-ABC7-F696B028E778}"/>
              </a:ext>
            </a:extLst>
          </p:cNvPr>
          <p:cNvSpPr txBox="1"/>
          <p:nvPr/>
        </p:nvSpPr>
        <p:spPr>
          <a:xfrm>
            <a:off x="447817" y="1227930"/>
            <a:ext cx="4724684" cy="1200329"/>
          </a:xfrm>
          <a:prstGeom prst="rect">
            <a:avLst/>
          </a:prstGeom>
          <a:noFill/>
        </p:spPr>
        <p:txBody>
          <a:bodyPr wrap="square" rtlCol="0">
            <a:spAutoFit/>
          </a:bodyPr>
          <a:lstStyle/>
          <a:p>
            <a:r>
              <a:rPr lang="en-US" b="1" dirty="0"/>
              <a:t>📝 Technical Details</a:t>
            </a:r>
          </a:p>
          <a:p>
            <a:br>
              <a:rPr lang="en-US" dirty="0">
                <a:effectLst/>
              </a:rPr>
            </a:br>
            <a:endParaRPr lang="en-US" dirty="0">
              <a:effectLst/>
            </a:endParaRPr>
          </a:p>
          <a:p>
            <a:endParaRPr lang="en-US" dirty="0"/>
          </a:p>
        </p:txBody>
      </p:sp>
      <p:sp>
        <p:nvSpPr>
          <p:cNvPr id="5" name="Content Placeholder 4">
            <a:extLst>
              <a:ext uri="{FF2B5EF4-FFF2-40B4-BE49-F238E27FC236}">
                <a16:creationId xmlns:a16="http://schemas.microsoft.com/office/drawing/2014/main" id="{0F3E09FE-C8D2-4DD9-B3C8-85D7FD34F936}"/>
              </a:ext>
            </a:extLst>
          </p:cNvPr>
          <p:cNvSpPr>
            <a:spLocks noGrp="1"/>
          </p:cNvSpPr>
          <p:nvPr>
            <p:ph idx="1"/>
          </p:nvPr>
        </p:nvSpPr>
        <p:spPr>
          <a:xfrm>
            <a:off x="709062" y="536712"/>
            <a:ext cx="11029615" cy="3678303"/>
          </a:xfrm>
        </p:spPr>
        <p:txBody>
          <a:bodyPr/>
          <a:lstStyle/>
          <a:p>
            <a:r>
              <a:rPr lang="en-US" dirty="0"/>
              <a:t>Go Back To Documentation</a:t>
            </a:r>
          </a:p>
        </p:txBody>
      </p:sp>
    </p:spTree>
    <p:extLst>
      <p:ext uri="{BB962C8B-B14F-4D97-AF65-F5344CB8AC3E}">
        <p14:creationId xmlns:p14="http://schemas.microsoft.com/office/powerpoint/2010/main" val="4223180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a:normAutofit/>
          </a:bodyPr>
          <a:lstStyle/>
          <a:p>
            <a:r>
              <a:rPr lang="en-US" b="1" dirty="0"/>
              <a:t>Summary and Conclusions</a:t>
            </a:r>
            <a:endParaRPr lang="en-US" b="1" dirty="0">
              <a:effectLst/>
            </a:endParaRPr>
          </a:p>
        </p:txBody>
      </p:sp>
      <p:sp>
        <p:nvSpPr>
          <p:cNvPr id="6" name="TextBox 5">
            <a:extLst>
              <a:ext uri="{FF2B5EF4-FFF2-40B4-BE49-F238E27FC236}">
                <a16:creationId xmlns:a16="http://schemas.microsoft.com/office/drawing/2014/main" id="{DC3ED357-21C9-491F-ABC7-F696B028E778}"/>
              </a:ext>
            </a:extLst>
          </p:cNvPr>
          <p:cNvSpPr txBox="1"/>
          <p:nvPr/>
        </p:nvSpPr>
        <p:spPr>
          <a:xfrm>
            <a:off x="447817" y="1227930"/>
            <a:ext cx="4724684" cy="646331"/>
          </a:xfrm>
          <a:prstGeom prst="rect">
            <a:avLst/>
          </a:prstGeom>
          <a:noFill/>
        </p:spPr>
        <p:txBody>
          <a:bodyPr wrap="square" rtlCol="0">
            <a:spAutoFit/>
          </a:bodyPr>
          <a:lstStyle/>
          <a:p>
            <a:r>
              <a:rPr lang="en-US" b="1" dirty="0"/>
              <a:t>📝 Technologies and Packages Used For This App</a:t>
            </a:r>
          </a:p>
        </p:txBody>
      </p:sp>
      <p:sp>
        <p:nvSpPr>
          <p:cNvPr id="5" name="Content Placeholder 4">
            <a:extLst>
              <a:ext uri="{FF2B5EF4-FFF2-40B4-BE49-F238E27FC236}">
                <a16:creationId xmlns:a16="http://schemas.microsoft.com/office/drawing/2014/main" id="{0F3E09FE-C8D2-4DD9-B3C8-85D7FD34F936}"/>
              </a:ext>
            </a:extLst>
          </p:cNvPr>
          <p:cNvSpPr>
            <a:spLocks noGrp="1"/>
          </p:cNvSpPr>
          <p:nvPr>
            <p:ph idx="1"/>
          </p:nvPr>
        </p:nvSpPr>
        <p:spPr>
          <a:xfrm>
            <a:off x="447817" y="1402414"/>
            <a:ext cx="11029615" cy="3678303"/>
          </a:xfrm>
        </p:spPr>
        <p:txBody>
          <a:bodyPr/>
          <a:lstStyle/>
          <a:p>
            <a:endParaRPr lang="en-US" dirty="0"/>
          </a:p>
          <a:p>
            <a:pPr lvl="1"/>
            <a:r>
              <a:rPr lang="en-US" b="1" dirty="0"/>
              <a:t>Technologies </a:t>
            </a:r>
            <a:endParaRPr lang="en-US" dirty="0"/>
          </a:p>
          <a:p>
            <a:pPr lvl="2"/>
            <a:r>
              <a:rPr lang="en-US" b="1" dirty="0">
                <a:hlinkClick r:id="rId3"/>
              </a:rPr>
              <a:t>Bootstrap (V 4.6)</a:t>
            </a:r>
            <a:endParaRPr lang="en-US" dirty="0"/>
          </a:p>
          <a:p>
            <a:pPr lvl="2"/>
            <a:r>
              <a:rPr lang="en-US" b="1" dirty="0"/>
              <a:t>JavaScript</a:t>
            </a:r>
            <a:endParaRPr lang="en-US" dirty="0"/>
          </a:p>
          <a:p>
            <a:pPr lvl="2"/>
            <a:r>
              <a:rPr lang="en-US" b="1" dirty="0">
                <a:hlinkClick r:id="rId4"/>
              </a:rPr>
              <a:t>jQuery (V 3.5)</a:t>
            </a:r>
            <a:endParaRPr lang="en-US" dirty="0"/>
          </a:p>
          <a:p>
            <a:pPr lvl="2"/>
            <a:r>
              <a:rPr lang="en-US" b="1" dirty="0"/>
              <a:t>Ajax</a:t>
            </a:r>
            <a:endParaRPr lang="en-US" dirty="0"/>
          </a:p>
          <a:p>
            <a:pPr lvl="2"/>
            <a:r>
              <a:rPr lang="en-US" b="1" dirty="0"/>
              <a:t>PHP</a:t>
            </a:r>
            <a:endParaRPr lang="en-US" dirty="0"/>
          </a:p>
          <a:p>
            <a:pPr lvl="2"/>
            <a:r>
              <a:rPr lang="en-US" b="1" dirty="0">
                <a:hlinkClick r:id="rId5"/>
              </a:rPr>
              <a:t>Laravel (V 7.3)</a:t>
            </a:r>
            <a:endParaRPr lang="en-US" dirty="0"/>
          </a:p>
          <a:p>
            <a:endParaRPr lang="en-US" dirty="0"/>
          </a:p>
        </p:txBody>
      </p:sp>
    </p:spTree>
    <p:extLst>
      <p:ext uri="{BB962C8B-B14F-4D97-AF65-F5344CB8AC3E}">
        <p14:creationId xmlns:p14="http://schemas.microsoft.com/office/powerpoint/2010/main" val="3221863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fade">
                                      <p:cBhvr>
                                        <p:cTn id="24" dur="1000"/>
                                        <p:tgtEl>
                                          <p:spTgt spid="5">
                                            <p:txEl>
                                              <p:pRg st="3" end="3"/>
                                            </p:txEl>
                                          </p:spTgt>
                                        </p:tgtEl>
                                      </p:cBhvr>
                                    </p:animEffect>
                                    <p:anim calcmode="lin" valueType="num">
                                      <p:cBhvr>
                                        <p:cTn id="2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Effect transition="in" filter="fade">
                                      <p:cBhvr>
                                        <p:cTn id="29" dur="1000"/>
                                        <p:tgtEl>
                                          <p:spTgt spid="5">
                                            <p:txEl>
                                              <p:pRg st="4" end="4"/>
                                            </p:txEl>
                                          </p:spTgt>
                                        </p:tgtEl>
                                      </p:cBhvr>
                                    </p:animEffect>
                                    <p:anim calcmode="lin" valueType="num">
                                      <p:cBhvr>
                                        <p:cTn id="30"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5">
                                            <p:txEl>
                                              <p:pRg st="5" end="5"/>
                                            </p:txEl>
                                          </p:spTgt>
                                        </p:tgtEl>
                                        <p:attrNameLst>
                                          <p:attrName>style.visibility</p:attrName>
                                        </p:attrNameLst>
                                      </p:cBhvr>
                                      <p:to>
                                        <p:strVal val="visible"/>
                                      </p:to>
                                    </p:set>
                                    <p:animEffect transition="in" filter="fade">
                                      <p:cBhvr>
                                        <p:cTn id="34" dur="1000"/>
                                        <p:tgtEl>
                                          <p:spTgt spid="5">
                                            <p:txEl>
                                              <p:pRg st="5" end="5"/>
                                            </p:txEl>
                                          </p:spTgt>
                                        </p:tgtEl>
                                      </p:cBhvr>
                                    </p:animEffect>
                                    <p:anim calcmode="lin" valueType="num">
                                      <p:cBhvr>
                                        <p:cTn id="35"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animEffect transition="in" filter="fade">
                                      <p:cBhvr>
                                        <p:cTn id="39" dur="1000"/>
                                        <p:tgtEl>
                                          <p:spTgt spid="5">
                                            <p:txEl>
                                              <p:pRg st="6" end="6"/>
                                            </p:txEl>
                                          </p:spTgt>
                                        </p:tgtEl>
                                      </p:cBhvr>
                                    </p:animEffect>
                                    <p:anim calcmode="lin" valueType="num">
                                      <p:cBhvr>
                                        <p:cTn id="40"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5">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5">
                                            <p:txEl>
                                              <p:pRg st="7" end="7"/>
                                            </p:txEl>
                                          </p:spTgt>
                                        </p:tgtEl>
                                        <p:attrNameLst>
                                          <p:attrName>style.visibility</p:attrName>
                                        </p:attrNameLst>
                                      </p:cBhvr>
                                      <p:to>
                                        <p:strVal val="visible"/>
                                      </p:to>
                                    </p:set>
                                    <p:animEffect transition="in" filter="fade">
                                      <p:cBhvr>
                                        <p:cTn id="44" dur="1000"/>
                                        <p:tgtEl>
                                          <p:spTgt spid="5">
                                            <p:txEl>
                                              <p:pRg st="7" end="7"/>
                                            </p:txEl>
                                          </p:spTgt>
                                        </p:tgtEl>
                                      </p:cBhvr>
                                    </p:animEffect>
                                    <p:anim calcmode="lin" valueType="num">
                                      <p:cBhvr>
                                        <p:cTn id="45"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a:normAutofit/>
          </a:bodyPr>
          <a:lstStyle/>
          <a:p>
            <a:r>
              <a:rPr lang="en-US" b="1" dirty="0"/>
              <a:t>Summary and Conclusions</a:t>
            </a:r>
            <a:endParaRPr lang="en-US" b="1" dirty="0">
              <a:effectLst/>
            </a:endParaRPr>
          </a:p>
        </p:txBody>
      </p:sp>
      <p:sp>
        <p:nvSpPr>
          <p:cNvPr id="6" name="TextBox 5">
            <a:extLst>
              <a:ext uri="{FF2B5EF4-FFF2-40B4-BE49-F238E27FC236}">
                <a16:creationId xmlns:a16="http://schemas.microsoft.com/office/drawing/2014/main" id="{DC3ED357-21C9-491F-ABC7-F696B028E778}"/>
              </a:ext>
            </a:extLst>
          </p:cNvPr>
          <p:cNvSpPr txBox="1"/>
          <p:nvPr/>
        </p:nvSpPr>
        <p:spPr>
          <a:xfrm>
            <a:off x="447817" y="1227930"/>
            <a:ext cx="4724684" cy="646331"/>
          </a:xfrm>
          <a:prstGeom prst="rect">
            <a:avLst/>
          </a:prstGeom>
          <a:noFill/>
        </p:spPr>
        <p:txBody>
          <a:bodyPr wrap="square" rtlCol="0">
            <a:spAutoFit/>
          </a:bodyPr>
          <a:lstStyle/>
          <a:p>
            <a:r>
              <a:rPr lang="en-US" b="1" dirty="0"/>
              <a:t>📝 Technologies and Packages Used For This App</a:t>
            </a:r>
          </a:p>
        </p:txBody>
      </p:sp>
      <p:sp>
        <p:nvSpPr>
          <p:cNvPr id="5" name="Content Placeholder 4">
            <a:extLst>
              <a:ext uri="{FF2B5EF4-FFF2-40B4-BE49-F238E27FC236}">
                <a16:creationId xmlns:a16="http://schemas.microsoft.com/office/drawing/2014/main" id="{0F3E09FE-C8D2-4DD9-B3C8-85D7FD34F936}"/>
              </a:ext>
            </a:extLst>
          </p:cNvPr>
          <p:cNvSpPr>
            <a:spLocks noGrp="1"/>
          </p:cNvSpPr>
          <p:nvPr>
            <p:ph idx="1"/>
          </p:nvPr>
        </p:nvSpPr>
        <p:spPr>
          <a:xfrm>
            <a:off x="447817" y="1402414"/>
            <a:ext cx="11029615" cy="3678303"/>
          </a:xfrm>
        </p:spPr>
        <p:txBody>
          <a:bodyPr/>
          <a:lstStyle/>
          <a:p>
            <a:pPr marL="0" indent="0">
              <a:buNone/>
            </a:pPr>
            <a:endParaRPr lang="en-US" dirty="0"/>
          </a:p>
          <a:p>
            <a:pPr lvl="1"/>
            <a:r>
              <a:rPr lang="en-US" b="1" dirty="0"/>
              <a:t>Packages and Libraries</a:t>
            </a:r>
            <a:endParaRPr lang="en-US" dirty="0"/>
          </a:p>
          <a:p>
            <a:pPr lvl="2"/>
            <a:r>
              <a:rPr lang="en-US" b="1" dirty="0">
                <a:hlinkClick r:id="rId3"/>
              </a:rPr>
              <a:t>Admin LTE</a:t>
            </a:r>
            <a:r>
              <a:rPr lang="en-US" b="1" dirty="0"/>
              <a:t> </a:t>
            </a:r>
            <a:endParaRPr lang="en-US" dirty="0"/>
          </a:p>
          <a:p>
            <a:pPr lvl="2"/>
            <a:r>
              <a:rPr lang="en-US" b="1" dirty="0">
                <a:hlinkClick r:id="rId4"/>
              </a:rPr>
              <a:t>FileReader() API</a:t>
            </a:r>
            <a:endParaRPr lang="en-US" dirty="0"/>
          </a:p>
          <a:p>
            <a:pPr lvl="2"/>
            <a:r>
              <a:rPr lang="en-US" b="1" dirty="0">
                <a:hlinkClick r:id="rId5"/>
              </a:rPr>
              <a:t>Open SSL Library Of PHP</a:t>
            </a:r>
            <a:r>
              <a:rPr lang="en-US" b="1" dirty="0"/>
              <a:t> </a:t>
            </a:r>
            <a:endParaRPr lang="en-US" dirty="0"/>
          </a:p>
          <a:p>
            <a:pPr lvl="2"/>
            <a:r>
              <a:rPr lang="en-US" b="1" dirty="0">
                <a:hlinkClick r:id="rId6"/>
              </a:rPr>
              <a:t>Open SSL Library Of PHP</a:t>
            </a:r>
            <a:endParaRPr lang="en-US" dirty="0"/>
          </a:p>
          <a:p>
            <a:pPr lvl="2"/>
            <a:r>
              <a:rPr lang="en-US" b="1" dirty="0">
                <a:hlinkClick r:id="rId7"/>
              </a:rPr>
              <a:t>Download function help guide</a:t>
            </a:r>
            <a:endParaRPr lang="en-US" dirty="0">
              <a:effectLst/>
            </a:endParaRPr>
          </a:p>
        </p:txBody>
      </p:sp>
    </p:spTree>
    <p:extLst>
      <p:ext uri="{BB962C8B-B14F-4D97-AF65-F5344CB8AC3E}">
        <p14:creationId xmlns:p14="http://schemas.microsoft.com/office/powerpoint/2010/main" val="1767489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fade">
                                      <p:cBhvr>
                                        <p:cTn id="24" dur="1000"/>
                                        <p:tgtEl>
                                          <p:spTgt spid="5">
                                            <p:txEl>
                                              <p:pRg st="3" end="3"/>
                                            </p:txEl>
                                          </p:spTgt>
                                        </p:tgtEl>
                                      </p:cBhvr>
                                    </p:animEffect>
                                    <p:anim calcmode="lin" valueType="num">
                                      <p:cBhvr>
                                        <p:cTn id="2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Effect transition="in" filter="fade">
                                      <p:cBhvr>
                                        <p:cTn id="29" dur="1000"/>
                                        <p:tgtEl>
                                          <p:spTgt spid="5">
                                            <p:txEl>
                                              <p:pRg st="4" end="4"/>
                                            </p:txEl>
                                          </p:spTgt>
                                        </p:tgtEl>
                                      </p:cBhvr>
                                    </p:animEffect>
                                    <p:anim calcmode="lin" valueType="num">
                                      <p:cBhvr>
                                        <p:cTn id="30"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
                                            <p:txEl>
                                              <p:pRg st="5" end="5"/>
                                            </p:txEl>
                                          </p:spTgt>
                                        </p:tgtEl>
                                        <p:attrNameLst>
                                          <p:attrName>style.visibility</p:attrName>
                                        </p:attrNameLst>
                                      </p:cBhvr>
                                      <p:to>
                                        <p:strVal val="visible"/>
                                      </p:to>
                                    </p:set>
                                    <p:animEffect transition="in" filter="fade">
                                      <p:cBhvr>
                                        <p:cTn id="34" dur="1000"/>
                                        <p:tgtEl>
                                          <p:spTgt spid="5">
                                            <p:txEl>
                                              <p:pRg st="5" end="5"/>
                                            </p:txEl>
                                          </p:spTgt>
                                        </p:tgtEl>
                                      </p:cBhvr>
                                    </p:animEffect>
                                    <p:anim calcmode="lin" valueType="num">
                                      <p:cBhvr>
                                        <p:cTn id="35"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animEffect transition="in" filter="fade">
                                      <p:cBhvr>
                                        <p:cTn id="39" dur="1000"/>
                                        <p:tgtEl>
                                          <p:spTgt spid="5">
                                            <p:txEl>
                                              <p:pRg st="6" end="6"/>
                                            </p:txEl>
                                          </p:spTgt>
                                        </p:tgtEl>
                                      </p:cBhvr>
                                    </p:animEffect>
                                    <p:anim calcmode="lin" valueType="num">
                                      <p:cBhvr>
                                        <p:cTn id="40"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Questions</a:t>
            </a:r>
          </a:p>
        </p:txBody>
      </p:sp>
      <p:sp>
        <p:nvSpPr>
          <p:cNvPr id="5" name="Content Placeholder 4">
            <a:extLst>
              <a:ext uri="{FF2B5EF4-FFF2-40B4-BE49-F238E27FC236}">
                <a16:creationId xmlns:a16="http://schemas.microsoft.com/office/drawing/2014/main" id="{F77BED24-3CC7-43E1-B070-D7FCC2C64C18}"/>
              </a:ext>
            </a:extLst>
          </p:cNvPr>
          <p:cNvSpPr>
            <a:spLocks noGrp="1"/>
          </p:cNvSpPr>
          <p:nvPr>
            <p:ph idx="1"/>
          </p:nvPr>
        </p:nvSpPr>
        <p:spPr>
          <a:xfrm>
            <a:off x="447817" y="1168740"/>
            <a:ext cx="11029615" cy="3678303"/>
          </a:xfrm>
        </p:spPr>
        <p:txBody>
          <a:bodyPr>
            <a:normAutofit/>
          </a:bodyPr>
          <a:lstStyle/>
          <a:p>
            <a:r>
              <a:rPr lang="en-US" sz="3200" dirty="0"/>
              <a:t>Any Questions !? </a:t>
            </a:r>
          </a:p>
        </p:txBody>
      </p:sp>
    </p:spTree>
    <p:extLst>
      <p:ext uri="{BB962C8B-B14F-4D97-AF65-F5344CB8AC3E}">
        <p14:creationId xmlns:p14="http://schemas.microsoft.com/office/powerpoint/2010/main" val="69262534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03B719-B9A6-4DC9-AA9D-06F16B758B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5B48092-4A2C-4E16-B971-9ACADFFF69E4}">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E586370-B0FB-4108-8B4F-329716A22E3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design</Template>
  <TotalTime>41</TotalTime>
  <Words>472</Words>
  <Application>Microsoft Office PowerPoint</Application>
  <PresentationFormat>Widescreen</PresentationFormat>
  <Paragraphs>73</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Gill Sans MT</vt:lpstr>
      <vt:lpstr>Wingdings 2</vt:lpstr>
      <vt:lpstr>Dividend</vt:lpstr>
      <vt:lpstr>File encryption &amp; decryption using openSSL library</vt:lpstr>
      <vt:lpstr>Solution Scenario</vt:lpstr>
      <vt:lpstr>Requirements</vt:lpstr>
      <vt:lpstr>Here's what I have done </vt:lpstr>
      <vt:lpstr>Technical Details</vt:lpstr>
      <vt:lpstr>Technical Details</vt:lpstr>
      <vt:lpstr>Summary and Conclusions</vt:lpstr>
      <vt:lpstr>Summary and Conclusions</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encryption &amp; decryption using openSSL library</dc:title>
  <dc:creator>Mostafa Medhat</dc:creator>
  <cp:lastModifiedBy>Mostafa Medhat</cp:lastModifiedBy>
  <cp:revision>2</cp:revision>
  <dcterms:created xsi:type="dcterms:W3CDTF">2021-09-15T07:03:03Z</dcterms:created>
  <dcterms:modified xsi:type="dcterms:W3CDTF">2021-09-15T07:44:09Z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