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9552-7459-1484-3157-E13BF3D9D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B2A1B-B245-6ABB-3CB5-326434182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C6CF3-C6D7-DCE7-145F-179379A6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5634-976E-0E9F-CBFD-819F7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801C-0434-7BE6-C8A9-1CC60E35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DE3B-0925-4B25-544F-CE35F066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501A-AAB4-750F-7B04-D2813F2A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2C7-A8E8-0068-8A5D-725B8AFB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9982-C7EC-B638-7690-CFEFCAF7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2F7B-6D8B-B3F8-0516-FB224F1E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44E7F-4600-AE55-02AB-CF81F42CC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D56E-C010-CB58-4FBF-6F022B4C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D475-CF52-9976-93B0-F009DC00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7C88-11D2-6AA5-EF0E-30EDF91C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4E98-C965-7522-F41A-AEEA6F64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EA1C-3573-ACE4-DB8B-402E0C79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3DC7-9BB4-D264-C9D5-7590E489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EB8D-F8C7-B258-1512-12923D00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3792-0942-C3D5-2799-A27AD6C2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30A5-7DFD-BA6B-8938-3E6FA744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3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ECB1-ED80-31E0-B2C3-111B1B2C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9724-AFFD-0A1B-5998-A380588C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E95C-C4AD-4101-575F-70008DFE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4949-045F-DDC2-F703-880C40E4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2F43-E549-D64A-23EB-8ECE7DF4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BE83-AA39-167F-ECC4-39A5513A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4411-9F90-4D6A-4178-0E79AC6A2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4BB68-5B06-4469-A940-DBFC616A3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0455-3C58-AF9A-C493-DC8A770A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80491-16A9-F1B1-8CA2-20E30075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8487A-EE04-FA04-6E42-9644BA9F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92B8-B706-78F5-225C-8443EF07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9FB88-9735-16EA-27CD-B676A890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1E83A-C66F-4DD9-09FF-A7792E04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BCB66-3610-13F0-C504-947F6524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7001B-3188-3D4F-540E-741833BC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3A02B-0C4F-3679-1A5D-05B1AEF4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B5605-B766-DB76-77E8-127D4E0E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CEC82-16D7-3CB4-E88B-DC457EAA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C242-CD8C-02FC-9950-521755D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E862-F269-0FF8-B795-631A70B4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57A9C-4342-4698-0D0B-35BB3C1D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8813B-FF4D-5393-8477-37BED814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6353B-4E40-D679-7826-B24FB7A8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6B0BA-C84C-2826-A6AE-BB3D65E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E426-378E-A2CD-38EB-B02FD7AF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C7AD-8355-FEE2-1611-FF397B7A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93BF-9F6A-14CB-BF8E-AC3D409E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C58ED-1138-889F-BA29-28EB147F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6EA30-03F2-617D-5389-9A0F36BC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2F3B9-2240-552D-831B-A4D8AE3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92E5-9332-8954-FF2B-3708113B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558A-EB78-C2EB-8795-1257D829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AB5E2-BB87-3651-3B95-D3C940115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CBAE7-495C-CB6F-3E21-1206A48B9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A2A2F-91ED-7C32-74B9-A321CC06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05D3-23E4-68A7-4BC3-CC5A694B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14DC5-8254-8916-FA1E-F67FFBDB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EFED4-8D1A-8888-44F7-9CD472BF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4CA3-9C65-463D-3338-7B08C09D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C2EC8-7FDF-46E6-2034-BF266AFBB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F0F2-B7C7-480B-9FB9-238B580D97F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E004-C84A-2A29-66E7-3F779A8C2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CFFF-57ED-6F2B-C609-3ECFD0432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B763-83E7-41A6-8E76-2D2F3E61F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73B3-6FE0-62DF-5300-FD6ECC83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the Long-Term Behavior of the Bangladesh Exchange Rate: A Univariate Time Series Approach</a:t>
            </a: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E7B9-C180-8241-5F9B-BD94FC88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AsrarulHasanat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Mostafa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Monir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Lecturer, Department of Economics, Southeast University (SEU)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Department of Economics, Dhaka International University (DIU)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1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8710-AE52-E174-0810-BB004117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 and Discussion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558DA-0E2B-B327-C3DF-91DCFC312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910104" cy="4351338"/>
          </a:xfrm>
        </p:spPr>
      </p:pic>
    </p:spTree>
    <p:extLst>
      <p:ext uri="{BB962C8B-B14F-4D97-AF65-F5344CB8AC3E}">
        <p14:creationId xmlns:p14="http://schemas.microsoft.com/office/powerpoint/2010/main" val="338141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83D9-FC81-48EA-0A2F-72E26B0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2CAD-D224-400D-A046-16A585A6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study investigates the </a:t>
            </a:r>
            <a:r>
              <a:rPr lang="en-US" b="1" dirty="0"/>
              <a:t>leverage effect</a:t>
            </a:r>
            <a:r>
              <a:rPr lang="en-US" dirty="0"/>
              <a:t> on Bangladesh's exchange rate volatility (BDT/USD) over a 40-year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Unit root tests</a:t>
            </a:r>
            <a:r>
              <a:rPr lang="en-US" dirty="0"/>
              <a:t> (ADF, PP, KPSS) confirm the stationarity of the series after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ARCH effect</a:t>
            </a:r>
            <a:r>
              <a:rPr lang="en-US" dirty="0"/>
              <a:t> is validated, allowing for the application of ARCH family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GARCH (1,1) results</a:t>
            </a:r>
            <a:r>
              <a:rPr lang="en-US" dirty="0"/>
              <a:t> show significant coefficients with no serial correlation or heteroscedasticity.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6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DC7D-9B0C-CAA7-1677-F229A7B9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Policy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99FF-61FB-1ECD-9BCF-1CF41D82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 forecasting tools</a:t>
            </a:r>
            <a:r>
              <a:rPr lang="en-US" dirty="0"/>
              <a:t>: Leverage advanced volatility models (e.g., TGARCH, EGARCH) to better anticipate fluctuations in the exchange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Monitoring frameworks</a:t>
            </a:r>
            <a:r>
              <a:rPr lang="en-US" dirty="0"/>
              <a:t>: Develop early-warning systems that incorporate the findings of asymmetric volatility to better handle both domestic and international shocks.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9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0052-7101-4AF9-4202-8E055031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9862-4534-E7F4-E56E-5C7105A6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Brooks, C., &amp; Burke, S. P. (1998)</a:t>
            </a:r>
            <a:r>
              <a:rPr lang="en-US" dirty="0"/>
              <a:t>: Used information criteria to select GARCH models for forecasting USD exchange rate volatility.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Hansen, P. R., &amp; Lunde, A. (2005)</a:t>
            </a:r>
            <a:r>
              <a:rPr lang="en-US" dirty="0"/>
              <a:t>: Compared 330 ARCH-type models using IBM and DM-USD exchange rate data to assess volatility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Choo, L., Loo, S. C., &amp; Ahmad, Z. (2002)</a:t>
            </a:r>
            <a:r>
              <a:rPr lang="en-US" dirty="0"/>
              <a:t>: Applied GARCH models to analyze Malaysian Ringgit volatility against the British Pound.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Clement, O., &amp; Samuel, J. (2011)</a:t>
            </a:r>
            <a:r>
              <a:rPr lang="en-US" dirty="0"/>
              <a:t>: Modeled Nigerian exchange rate volatility using GARCH models for Naira against USD and GBP.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Bala, D. A., &amp; Asemota, J. O. (2013)</a:t>
            </a:r>
            <a:r>
              <a:rPr lang="en-US" dirty="0"/>
              <a:t>: Investigated volatility in Naira/US dollar and Naira/Euro exchange rates using GARCH models with breakpoints.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Mia, M. A., &amp; Rahman, M. (2019)</a:t>
            </a:r>
            <a:r>
              <a:rPr lang="en-US" dirty="0"/>
              <a:t>: Assessed GARCH (1,1) as the most accurate model for predicting BDT/USD exchange rate volatility.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Abdullah, M., et al. (2017)</a:t>
            </a:r>
            <a:r>
              <a:rPr lang="en-US" dirty="0"/>
              <a:t>: Modeled BDT/USD volatility using various GARCH models with Student's t-distribution, achieving better forecasting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7992-5B32-6029-C0FA-2AA19776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576-B688-81C6-B307-2C9A3E79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1500" dirty="0"/>
          </a:p>
          <a:p>
            <a:pPr marL="0" indent="0" algn="ctr">
              <a:buNone/>
            </a:pPr>
            <a:r>
              <a:rPr lang="en-US" sz="115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32595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F208-A2FE-D749-9885-02E29ECB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5C47-6F99-1DDC-DBDB-9A8CD831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500" dirty="0"/>
          </a:p>
          <a:p>
            <a:pPr marL="0" indent="0">
              <a:buNone/>
            </a:pPr>
            <a:r>
              <a:rPr lang="en-US" sz="115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40565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BBAF-23F0-5B9A-2079-D9B43E4B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and 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AA2B-A743-80E2-FE09-2C25CA3F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825625"/>
            <a:ext cx="109834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Exchange Rate Volatility on Businesses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rates significantly affect operations and profitability across businesses (both large and small).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 risk is crucial for business owners and investors.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Foreign Exchange Rate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Pegged: Fixed to another currency.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Float: Fluctuates freely but influenced by policy.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Freely Floating: Determined solely by market forces.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Fixed: Set by government, unchanged.</a:t>
            </a:r>
          </a:p>
        </p:txBody>
      </p:sp>
    </p:spTree>
    <p:extLst>
      <p:ext uri="{BB962C8B-B14F-4D97-AF65-F5344CB8AC3E}">
        <p14:creationId xmlns:p14="http://schemas.microsoft.com/office/powerpoint/2010/main" val="13227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B6D6-18C9-DB07-F47D-64CFEA15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and Literature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DF6E-43CA-508C-9A7E-F7BFE30F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Volatility Models</a:t>
            </a:r>
            <a:endParaRPr lang="en-US" sz="3200" dirty="0"/>
          </a:p>
          <a:p>
            <a:r>
              <a:rPr lang="en-US" dirty="0"/>
              <a:t>ARCH Model (Engle, 1982): Captures volatility patterns.</a:t>
            </a:r>
          </a:p>
          <a:p>
            <a:r>
              <a:rPr lang="en-US" dirty="0"/>
              <a:t>Models address aspects like volatility clustering and the leverage effect.</a:t>
            </a:r>
          </a:p>
          <a:p>
            <a:r>
              <a:rPr lang="en-US" sz="3200" b="1" dirty="0"/>
              <a:t>Study Focus</a:t>
            </a:r>
            <a:endParaRPr lang="en-US" sz="3200" dirty="0"/>
          </a:p>
          <a:p>
            <a:r>
              <a:rPr lang="en-US" dirty="0"/>
              <a:t>Investigates leverage effect on Bangladesh's exchange rate volatility (1982-2022).</a:t>
            </a:r>
          </a:p>
          <a:p>
            <a:r>
              <a:rPr lang="en-US" dirty="0"/>
              <a:t>Examines dominance of bad vs. good news in exchange rate movements.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B2F-4E73-A0C6-81D5-A0ED94EE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and 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38F5-E1DC-17AE-B570-3C027F76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600" b="1" dirty="0"/>
              <a:t>GARCH Family Models for Exchange Rate Volatility</a:t>
            </a:r>
          </a:p>
          <a:p>
            <a:r>
              <a:rPr lang="en-US" dirty="0"/>
              <a:t>Brooks &amp; Burke (1998): Information criteria used to select GARCH models for USD volatility; outperforms GARCH (1,1) on mean absolute error, but not on mean squared error.</a:t>
            </a:r>
          </a:p>
          <a:p>
            <a:r>
              <a:rPr lang="en-US" dirty="0"/>
              <a:t>Hansen &amp; Lunde (2005): Evaluated 330 ARCH models. GARCH (1,1) competes well for currency rates but underperforms for IBM returns with leverage effects.</a:t>
            </a:r>
          </a:p>
          <a:p>
            <a:r>
              <a:rPr lang="en-US" sz="4600" b="1" dirty="0"/>
              <a:t>Other Studies:</a:t>
            </a:r>
          </a:p>
          <a:p>
            <a:r>
              <a:rPr lang="en-US" dirty="0"/>
              <a:t>Choo et al. (2002): GARCH models captured Malaysian Ringgit volatility.</a:t>
            </a:r>
          </a:p>
          <a:p>
            <a:r>
              <a:rPr lang="en-US" dirty="0"/>
              <a:t>Clement &amp; Samuel (2011): Simulated Nigerian exchange rate volatility using GARCH models.</a:t>
            </a:r>
          </a:p>
          <a:p>
            <a:r>
              <a:rPr lang="en-US" dirty="0"/>
              <a:t>Bala &amp; Asemota (2013): Found better results with volatility breaks in GARCH models.</a:t>
            </a:r>
          </a:p>
          <a:p>
            <a:r>
              <a:rPr lang="en-US" dirty="0"/>
              <a:t>Mia &amp; Rahman (2019): GARCH (1,1) is most accurate for forecasting BDT/USD volatility.</a:t>
            </a:r>
          </a:p>
        </p:txBody>
      </p:sp>
    </p:spTree>
    <p:extLst>
      <p:ext uri="{BB962C8B-B14F-4D97-AF65-F5344CB8AC3E}">
        <p14:creationId xmlns:p14="http://schemas.microsoft.com/office/powerpoint/2010/main" val="217397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1E15-513B-E5DB-E005-A432762C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A573-0EFF-C3ED-DC24-17681547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Focus on Long-Term Data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Existing studies often use short-term or limited time frames for exchange rate volatility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Contribution</a:t>
            </a:r>
            <a:r>
              <a:rPr lang="en-US" dirty="0"/>
              <a:t>: Leveraged a </a:t>
            </a:r>
            <a:r>
              <a:rPr lang="en-US" b="1" dirty="0"/>
              <a:t>40-year dataset</a:t>
            </a:r>
            <a:r>
              <a:rPr lang="en-US" dirty="0"/>
              <a:t> to capture long-term trends and dynamics, providing a more comprehensive analysis of volatility patterns across decades.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Significance</a:t>
            </a:r>
            <a:r>
              <a:rPr lang="en-US" dirty="0"/>
              <a:t>: Long-term data offers deeper insights into persistent effects, structural changes, and government policy impacts on exchange rates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1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0229-97D9-424B-98C2-7DF1881D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5E6B-B4EC-4C7C-DACF-0D86F5AB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b="1" dirty="0"/>
              <a:t>Data Overview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Dataset</a:t>
            </a:r>
            <a:r>
              <a:rPr lang="en-US" dirty="0"/>
              <a:t>: Monthly time-series data (BDT/USD) from </a:t>
            </a:r>
            <a:r>
              <a:rPr lang="en-US" b="1" dirty="0"/>
              <a:t>1982 to 2022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Source</a:t>
            </a:r>
            <a:r>
              <a:rPr lang="en-US" dirty="0"/>
              <a:t>: International Monetary Fund (IMF).</a:t>
            </a:r>
          </a:p>
          <a:p>
            <a:r>
              <a:rPr lang="en-US" sz="3500" b="1" dirty="0"/>
              <a:t>Variable Used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Nominal Exchange Rate (rₜ)</a:t>
            </a:r>
            <a:r>
              <a:rPr lang="en-US" dirty="0"/>
              <a:t>: Represents the trading rate between the Bangladeshi Taka and the US Dollar.</a:t>
            </a:r>
          </a:p>
          <a:p>
            <a:r>
              <a:rPr lang="en-US" sz="3500" b="1" dirty="0"/>
              <a:t>Data Transformation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Non-Stationarity</a:t>
            </a:r>
            <a:r>
              <a:rPr lang="en-US" dirty="0"/>
              <a:t>: Nominal exchange rate typically shows non-stationarity.</a:t>
            </a:r>
          </a:p>
          <a:p>
            <a:pPr marL="0" indent="0">
              <a:buNone/>
            </a:pPr>
            <a:r>
              <a:rPr lang="en-US" b="1" dirty="0"/>
              <a:t>Logarithmic Transformation</a:t>
            </a:r>
            <a:r>
              <a:rPr lang="en-US" dirty="0"/>
              <a:t>: Applied to convert the nominal exchange rate into </a:t>
            </a:r>
            <a:r>
              <a:rPr lang="en-US" b="1" dirty="0"/>
              <a:t>rate of return</a:t>
            </a:r>
            <a:r>
              <a:rPr lang="en-US" dirty="0"/>
              <a:t>, facilitating analysis of volatility.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6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6BB5-5F12-9677-8DC4-CF666F06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8883-5969-82D3-ED7C-D9C024C5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Importance of Mean Equation in Volatility Modeling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Choosing the correct </a:t>
            </a:r>
            <a:r>
              <a:rPr lang="en-US" b="1" dirty="0"/>
              <a:t>mean equation</a:t>
            </a:r>
            <a:r>
              <a:rPr lang="en-US" dirty="0"/>
              <a:t> is critical for accurate volatility modeling with GARCH family models.</a:t>
            </a:r>
          </a:p>
          <a:p>
            <a:pPr marL="0" indent="0">
              <a:buNone/>
            </a:pPr>
            <a:r>
              <a:rPr lang="en-US" dirty="0"/>
              <a:t>Incorrect mean equation formulation can lead to unaddressed </a:t>
            </a:r>
            <a:r>
              <a:rPr lang="en-US" b="1" dirty="0"/>
              <a:t>autocorrelation issues</a:t>
            </a:r>
            <a:r>
              <a:rPr lang="en-US" dirty="0"/>
              <a:t> in the model.</a:t>
            </a:r>
          </a:p>
          <a:p>
            <a:r>
              <a:rPr lang="en-US" sz="3200" b="1" dirty="0"/>
              <a:t>Methodology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This study evaluates the following models for </a:t>
            </a:r>
            <a:r>
              <a:rPr lang="en-US" b="1" dirty="0"/>
              <a:t>Bangladesh's exchange rate volatility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ARCH</a:t>
            </a:r>
            <a:r>
              <a:rPr lang="en-US" dirty="0"/>
              <a:t> (Autoregressive Conditional Heteroskedasticity)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GARCH</a:t>
            </a:r>
            <a:r>
              <a:rPr lang="en-US" dirty="0"/>
              <a:t> (Generalized Autoregressive Conditional Heteroskedasticity)</a:t>
            </a:r>
          </a:p>
        </p:txBody>
      </p:sp>
    </p:spTree>
    <p:extLst>
      <p:ext uri="{BB962C8B-B14F-4D97-AF65-F5344CB8AC3E}">
        <p14:creationId xmlns:p14="http://schemas.microsoft.com/office/powerpoint/2010/main" val="417426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5706-E2D7-D01A-B204-1F6D067A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D676-6C77-F41E-DC1F-4DF64391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1: Unit Root Test Results of Exchange Rate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*, ** and *** specify statistical significance, respectively, at the 10%, 5% and 1% levels for ADF &amp; PP tests; *, ** and *** specify the null hypothesis cannot be rejected, respectively, at the 10%, 5% and 1% levels for KPSS test).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C2FE4-9284-212A-BEF1-182A9402B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46737"/>
              </p:ext>
            </p:extLst>
          </p:nvPr>
        </p:nvGraphicFramePr>
        <p:xfrm>
          <a:off x="3055620" y="2291787"/>
          <a:ext cx="6080760" cy="1896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3293201649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805193478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1025096374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3461845705"/>
                    </a:ext>
                  </a:extLst>
                </a:gridCol>
              </a:tblGrid>
              <a:tr h="948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ADF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PP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KPSS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683539"/>
                  </a:ext>
                </a:extLst>
              </a:tr>
              <a:tr h="948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-15.75978***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en-US" sz="1800" dirty="0">
                          <a:effectLst/>
                        </a:rPr>
                        <a:t>6.30432***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0.566955***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71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28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8AB0-1AF2-950A-DA10-73D62002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 and Discussion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2C237-623F-BBC1-7EDA-57120290A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72159"/>
            <a:ext cx="10515600" cy="4258269"/>
          </a:xfrm>
        </p:spPr>
      </p:pic>
    </p:spTree>
    <p:extLst>
      <p:ext uri="{BB962C8B-B14F-4D97-AF65-F5344CB8AC3E}">
        <p14:creationId xmlns:p14="http://schemas.microsoft.com/office/powerpoint/2010/main" val="229124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958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 Analyzing the Long-Term Behavior of the Bangladesh Exchange Rate: A Univariate Time Series Approach</vt:lpstr>
      <vt:lpstr>Introduction and Literature </vt:lpstr>
      <vt:lpstr>Introduction and Literature </vt:lpstr>
      <vt:lpstr>Introduction and Literature </vt:lpstr>
      <vt:lpstr>Research Gap</vt:lpstr>
      <vt:lpstr>Research Design</vt:lpstr>
      <vt:lpstr>Research Design</vt:lpstr>
      <vt:lpstr>Result and Discussion</vt:lpstr>
      <vt:lpstr>Result and Discussion</vt:lpstr>
      <vt:lpstr>Result and Discussion</vt:lpstr>
      <vt:lpstr>Conclusion</vt:lpstr>
      <vt:lpstr>Policy Recommendations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Monir</dc:creator>
  <cp:lastModifiedBy>Mostafa Monir</cp:lastModifiedBy>
  <cp:revision>5</cp:revision>
  <dcterms:created xsi:type="dcterms:W3CDTF">2024-10-10T16:44:52Z</dcterms:created>
  <dcterms:modified xsi:type="dcterms:W3CDTF">2024-10-10T17:44:09Z</dcterms:modified>
</cp:coreProperties>
</file>