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71" r:id="rId3"/>
    <p:sldId id="272" r:id="rId4"/>
    <p:sldId id="273" r:id="rId5"/>
    <p:sldId id="274" r:id="rId6"/>
    <p:sldId id="276" r:id="rId7"/>
    <p:sldId id="277" r:id="rId8"/>
    <p:sldId id="278" r:id="rId9"/>
    <p:sldId id="291" r:id="rId10"/>
    <p:sldId id="279" r:id="rId11"/>
    <p:sldId id="282" r:id="rId12"/>
    <p:sldId id="280" r:id="rId13"/>
    <p:sldId id="281" r:id="rId14"/>
    <p:sldId id="283" r:id="rId15"/>
    <p:sldId id="296" r:id="rId16"/>
    <p:sldId id="284" r:id="rId17"/>
    <p:sldId id="285" r:id="rId18"/>
    <p:sldId id="289" r:id="rId19"/>
    <p:sldId id="290" r:id="rId20"/>
    <p:sldId id="286" r:id="rId21"/>
    <p:sldId id="287" r:id="rId22"/>
    <p:sldId id="314" r:id="rId23"/>
    <p:sldId id="313" r:id="rId24"/>
    <p:sldId id="288" r:id="rId25"/>
    <p:sldId id="294" r:id="rId26"/>
    <p:sldId id="293" r:id="rId27"/>
    <p:sldId id="300" r:id="rId28"/>
    <p:sldId id="301" r:id="rId29"/>
    <p:sldId id="302" r:id="rId30"/>
    <p:sldId id="303" r:id="rId31"/>
    <p:sldId id="312" r:id="rId32"/>
    <p:sldId id="304" r:id="rId33"/>
    <p:sldId id="305" r:id="rId34"/>
    <p:sldId id="306" r:id="rId35"/>
    <p:sldId id="307" r:id="rId36"/>
    <p:sldId id="311" r:id="rId37"/>
    <p:sldId id="292" r:id="rId38"/>
    <p:sldId id="26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83979" autoAdjust="0"/>
  </p:normalViewPr>
  <p:slideViewPr>
    <p:cSldViewPr>
      <p:cViewPr varScale="1">
        <p:scale>
          <a:sx n="61" d="100"/>
          <a:sy n="61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Src: http://eblearn.sourceforge.net/lib/exe/lenet5.png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Src: http://eblearn.sourceforge.net/lib/exe/lenet5.png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Src: http://eblearn.sourceforge.net/lib/exe/lenet5.png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Src: http://eblearn.sourceforge.net/lib/exe/lenet5.png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D06E4-F42E-4769-8609-489DA8830FE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1219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Convolutional neural networks (CNN)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181600"/>
            <a:ext cx="7854696" cy="1447800"/>
          </a:xfrm>
        </p:spPr>
        <p:txBody>
          <a:bodyPr>
            <a:normAutofit/>
          </a:bodyPr>
          <a:lstStyle/>
          <a:p>
            <a:pPr algn="l" rt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Presented By: Mostafa Saad Ibrahim</a:t>
            </a:r>
          </a:p>
          <a:p>
            <a:pPr rt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PhD Student @ Simon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Fraser University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E:\Life\identity pics\myface 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977" y="5257800"/>
            <a:ext cx="1345223" cy="15631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Winter...</a:t>
            </a:r>
          </a:p>
        </p:txBody>
      </p:sp>
      <p:pic>
        <p:nvPicPr>
          <p:cNvPr id="21508" name="Picture 4" descr="http://www.picgifs.com/clip-art/activities/sleeping/clip-art-sleeping-1114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6810816" cy="3505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8200" y="6172200"/>
            <a:ext cx="6296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Src: http://www.picgifs.com/clip-art/activities/sleeping/clip-art-sleeping-111411.jpg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Then....large storges</a:t>
            </a:r>
          </a:p>
        </p:txBody>
      </p:sp>
      <p:pic>
        <p:nvPicPr>
          <p:cNvPr id="32770" name="Picture 2" descr="http://www.videomaker.com/sites/videomaker.com/files/styles/blog_post_primary/public/videonews/2010/10/wd_caviar_green_3tb_hdd-300x266_1.jpg?itok=4J8sXNx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524000"/>
            <a:ext cx="4724400" cy="418897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6172200"/>
            <a:ext cx="7617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Src: </a:t>
            </a:r>
            <a:r>
              <a:rPr lang="en-US" sz="800" dirty="0" smtClean="0"/>
              <a:t>http://www.videomaker.com/sites/videomaker.com/files/styles/blog_post_primary/public/videonews/2010/10/wd_caviar_green_3tb_hdd-300x266_1.jpg?itok=4J8sXNxP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And....big datasets</a:t>
            </a:r>
          </a:p>
        </p:txBody>
      </p:sp>
      <p:pic>
        <p:nvPicPr>
          <p:cNvPr id="29698" name="Picture 2" descr="http://karpathy.github.io/assets/cnntsne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294370" cy="311428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8200" y="6172200"/>
            <a:ext cx="3857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Src: http://karpathy.github.io/assets/cnntsne.jpeg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And....GPUs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172200"/>
            <a:ext cx="8311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Src: http://www.blogcdn.com/www.engadget.com/media/2008/07/7-25-08-nvidia_geforce_9m_9600m_gt.jpg</a:t>
            </a:r>
            <a:endParaRPr lang="en-US" sz="1400" dirty="0"/>
          </a:p>
        </p:txBody>
      </p:sp>
      <p:pic>
        <p:nvPicPr>
          <p:cNvPr id="30722" name="Picture 2" descr="http://www.blogcdn.com/www.engadget.com/media/2008/07/7-25-08-nvidia_geforce_9m_9600m_g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81200"/>
            <a:ext cx="5257800" cy="33408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Deep Learning</a:t>
            </a:r>
          </a:p>
        </p:txBody>
      </p:sp>
      <p:pic>
        <p:nvPicPr>
          <p:cNvPr id="33794" name="Picture 2" descr="http://i3.kym-cdn.com/entries/icons/original/000/000/521/nuclear_explos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3999"/>
            <a:ext cx="5715000" cy="456057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6172200"/>
            <a:ext cx="6407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Src: http://i3.kym-cdn.com/entries/icons/original/000/000/521/nuclear_explosion.jpg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Plus....some brilliant ideas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 architectures?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Tackling over fitting?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Speeding processing?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Faster Activation function?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Powerful hardward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Faster parralized 2D convolution code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Computer Vision: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Krizhevsky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2012, made a big jump in performance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image classification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Image net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ILSVRC-2010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Worked on ~ 1M images / 1K Category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Challenges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Overfitting? Dropout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Complexity? Relu / 2 GPUs /  Faster Impl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Krizhevsky Network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8316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Layers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Major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5 Convolution + 3 Fully Connected Layers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Others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8 ReLu + 3 Max Pooling (sub-smapling) +2 Dropout + 1 Soft Max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GPUs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Krizhevsky Performance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76400"/>
            <a:ext cx="5360988" cy="44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Krizhevsky Performance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514600"/>
            <a:ext cx="528961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CNN vs NN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LeNet 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Winter...Wakeup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Deep Learning Boom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Images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Videos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Experimenting &amp; Running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Computer Vision: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other work that tackled other problems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Girshick et al 2014: R-NN =&gt;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 Recognition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Computer Vision: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Temporal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Dimension increases complexity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 appraoches</a:t>
            </a:r>
          </a:p>
          <a:p>
            <a:pPr lvl="1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Ignore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dimension: losing the motion information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Shuiwang Ji 2010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3D Convolutional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Karpathy 2014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Join the 2 streams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Karen and Andrew 2014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two seperate stream convolutional + Late Fusion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- Concens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Tricks</a:t>
            </a:r>
          </a:p>
          <a:p>
            <a:pPr lvl="1"/>
            <a:r>
              <a:rPr lang="en-US" dirty="0" smtClean="0"/>
              <a:t>Dropout</a:t>
            </a:r>
          </a:p>
          <a:p>
            <a:pPr lvl="1"/>
            <a:r>
              <a:rPr lang="en-US" dirty="0" smtClean="0"/>
              <a:t>Rectified Linear Function max(0, sum)</a:t>
            </a:r>
          </a:p>
          <a:p>
            <a:pPr lvl="1"/>
            <a:r>
              <a:rPr lang="en-US" dirty="0" smtClean="0"/>
              <a:t>Norm Constraint</a:t>
            </a:r>
          </a:p>
          <a:p>
            <a:r>
              <a:rPr lang="en-US" dirty="0" smtClean="0"/>
              <a:t>Machine Specs: GPU / RAM</a:t>
            </a:r>
          </a:p>
          <a:p>
            <a:r>
              <a:rPr lang="en-US" dirty="0" smtClean="0"/>
              <a:t>Resizing / Cropping Data</a:t>
            </a:r>
          </a:p>
          <a:p>
            <a:r>
              <a:rPr lang="en-US" dirty="0" smtClean="0"/>
              <a:t>Normalizing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Overfitting: </a:t>
            </a:r>
            <a:r>
              <a:rPr lang="en-US" dirty="0" smtClean="0"/>
              <a:t>Dropout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37757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6248400"/>
            <a:ext cx="795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Src: http://www.cs.cmu.edu/~aarti/Class/10701_Spring14/slides/DeepLearning.pdf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input vs some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mainly depend on Deep Learning to </a:t>
            </a:r>
            <a:r>
              <a:rPr lang="en-US" b="1" dirty="0" smtClean="0"/>
              <a:t>learn features </a:t>
            </a:r>
            <a:r>
              <a:rPr lang="en-US" dirty="0" smtClean="0"/>
              <a:t>for us</a:t>
            </a:r>
          </a:p>
          <a:p>
            <a:r>
              <a:rPr lang="en-US" dirty="0" smtClean="0"/>
              <a:t>Then, normally give it raw data (e.g. Image pixels) and let it learn features</a:t>
            </a:r>
          </a:p>
          <a:p>
            <a:endParaRPr lang="en-US" dirty="0" smtClean="0"/>
          </a:p>
          <a:p>
            <a:r>
              <a:rPr lang="en-US" dirty="0" smtClean="0"/>
              <a:t>Sometimes, better to do little more work</a:t>
            </a:r>
          </a:p>
          <a:p>
            <a:pPr lvl="1"/>
            <a:r>
              <a:rPr lang="en-US" dirty="0" smtClean="0"/>
              <a:t>E.g. In </a:t>
            </a:r>
            <a:r>
              <a:rPr lang="en-US" b="1" dirty="0" smtClean="0"/>
              <a:t>videos</a:t>
            </a:r>
            <a:r>
              <a:rPr lang="en-US" dirty="0" smtClean="0"/>
              <a:t>, instead of driect raw pixels, feed </a:t>
            </a:r>
            <a:r>
              <a:rPr lang="en-US" b="1" dirty="0" smtClean="0"/>
              <a:t>flow vectors </a:t>
            </a:r>
            <a:r>
              <a:rPr lang="en-US" dirty="0" smtClean="0"/>
              <a:t>from an optical flow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no much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Say we need to do video classification...but available videos are in termls 40 K videos?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need really much data or the network complexity will be so large for data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Trick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Pre-train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network: E.g. Use image net dataset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Fine-tune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netowrk: update weights for 40 K videos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Visualizing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62560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Mattew and Rob 2014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Layer 4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971800"/>
            <a:ext cx="566190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Caffe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from other libraries in constructing network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provide text file describing layers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I won’t present code but configuration files.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 steps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Convert Dataset format to leveldb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Parameters Configuration (e.g. LR, CPU/GPU?)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layers architecture (text modelling)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Caffe: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the DB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6858000" cy="402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Caffe: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image, read and save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00400"/>
            <a:ext cx="791272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CNN = Neural Network + Some New Layers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Mainly: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Convolution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layers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Let’s learn the features too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Helpers: Pooling, ReLu, Dropout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Applications where data = grid-like topology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E.g. Images / videos (2D grid)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History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LeNet5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LeCun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L. Bottou, Y. Bengio and P. Haffner: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Gradient-Based Learning Applied to Document Recognition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Proceedings of the IEEE, 86(11):2278-2324, November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1998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Caffe: Configuration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7772400" cy="46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Caffe: Layers</a:t>
            </a:r>
            <a:endParaRPr lang="en-US" dirty="0"/>
          </a:p>
        </p:txBody>
      </p:sp>
      <p:pic>
        <p:nvPicPr>
          <p:cNvPr id="11266" name="Picture 2" descr="Softmax Regres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3124200" cy="432018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6248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Src: http://caffe.berkeleyvision.org/tutorial/fig/logreg.jpg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6324600" y="3581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3505200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Blob (4d array)</a:t>
            </a:r>
          </a:p>
          <a:p>
            <a:r>
              <a:rPr lang="en-US" dirty="0" smtClean="0"/>
              <a:t>(N, K, W, H)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5943600" y="1752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39000" y="1828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(loss)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23738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 ur network in </a:t>
            </a:r>
            <a:r>
              <a:rPr lang="en-US" b="1" dirty="0" smtClean="0"/>
              <a:t>text file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Caffe: Layers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33600"/>
            <a:ext cx="5029200" cy="3299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2286000"/>
            <a:ext cx="2457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57400" y="5715000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/ 255 = 0.0039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728442" y="4343400"/>
            <a:ext cx="14758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83131" y="54102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 images per batch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667002" y="3962400"/>
            <a:ext cx="3505198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819400" y="2133600"/>
            <a:ext cx="1600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1676400"/>
            <a:ext cx="374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converted MIST images to leveldb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Caffe: Conv Layers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Krizhevsky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620000" cy="494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Caffe: Pooling Layer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836666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Caffe: Fully connected Layer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3662332" cy="493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Caffe: Loss Layer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86000"/>
            <a:ext cx="322957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Krizhevsky et al 2012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ImageNet Classification with Deep Convolutional Neural Networks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Girshick et al 2014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Rich feature hierarchies for accurate object detection and semantic segmentation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Shuiwang Ji 2010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- 3D Convolutional Neural Networks for Human Action Recogniton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Karen and Andrew 2014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two-stream-convolutional-networks-for-action-recognition-in-videos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Karpathy 2014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Large-scale Video Classification with Convolutional Neural Networks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Mattew and Rob 2014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Visualizing and Understanding Convolutional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espei.com/wp-content/uploads/2013/05/equipmentprotection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4791075" cy="47910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flipH="1">
            <a:off x="381000" y="6477000"/>
            <a:ext cx="579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Src: </a:t>
            </a:r>
            <a:r>
              <a:rPr lang="en-US" sz="1000" dirty="0" smtClean="0"/>
              <a:t>http://espei.com/wp-content/uploads/2013/05/equipmentprotection3.png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CNN vs 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Much less: Connections / Parameters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NN, every connection is parameter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CNN, We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parameters in sparse manner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matter? Think in Fully connected NN with input as an image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Huge Capacity =&gt; Need too much data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CNN: Better invariance to translations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CNN: Better consideration to input topolgy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Others: Easier Train, Comparabable performance...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LeNet 5 </a:t>
            </a:r>
          </a:p>
        </p:txBody>
      </p:sp>
      <p:pic>
        <p:nvPicPr>
          <p:cNvPr id="1026" name="Picture 2" descr="http://eblearn.sourceforge.net/lib/exe/lenet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32" y="1600200"/>
            <a:ext cx="9131968" cy="2514600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1336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MNIST: Input (28x28 images) – Output (0-9)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Convolutional Layers: C1, C3, C5 (kernel 5x5)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Sub-Sampling Layers: S2, S4 (2x2)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Full Network (NN Style): F6,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LeNet 5: Convoltional Layers </a:t>
            </a:r>
          </a:p>
        </p:txBody>
      </p:sp>
      <p:pic>
        <p:nvPicPr>
          <p:cNvPr id="1026" name="Picture 2" descr="http://eblearn.sourceforge.net/lib/exe/lenet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32" y="1600200"/>
            <a:ext cx="9131968" cy="2514600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1336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Several Feature maps..each unit 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5x5 kernel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previous layer (s). 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Same kernel per feature map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Convolution Layer C1: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(5*5+1)*6=156 parameters   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28*28*(5*5+1)*6=122,304 Connections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Layers C3 and C5 a bit diferrent in kernel connections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many parameters if in NN?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LeNet 5: Sampling Layers </a:t>
            </a:r>
          </a:p>
        </p:txBody>
      </p:sp>
      <p:pic>
        <p:nvPicPr>
          <p:cNvPr id="1026" name="Picture 2" descr="http://eblearn.sourceforge.net/lib/exe/lenet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32" y="1600200"/>
            <a:ext cx="9131968" cy="2514600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1336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-sample using 2x2 factor in the previous layer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Bias + Map Parameter * region average  [2 Parameters per map]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Same parameter per a feature map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Sub-sampling Layer 2: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6*2=12 parameters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14*14*(2*2+1)*6=5880 Connections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does Sub-sampling achives some shift and distortion invariance?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LeNet 5: Like-NN Layers</a:t>
            </a:r>
          </a:p>
        </p:txBody>
      </p:sp>
      <p:pic>
        <p:nvPicPr>
          <p:cNvPr id="1026" name="Picture 2" descr="http://eblearn.sourceforge.net/lib/exe/lenet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32" y="1600200"/>
            <a:ext cx="9131968" cy="2514600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1336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Layer F6 is fully connected with a 120 neruon from last layer and output nerouns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Learning: Similar to 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LeNet 5: MNIST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Character Recognition Data set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60,000 images (50,000 training / 10,000 testing)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Lenet5: 0.95% Test Error!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Enhance training set with 540,000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distortions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examples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Lenet5: 0.80% Test Error!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82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Misclassified example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352800"/>
            <a:ext cx="3590925" cy="32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7729</TotalTime>
  <Words>1028</Words>
  <Application>Microsoft Office PowerPoint</Application>
  <PresentationFormat>On-screen Show (4:3)</PresentationFormat>
  <Paragraphs>186</Paragraphs>
  <Slides>38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Module</vt:lpstr>
      <vt:lpstr>Convolutional neural networks (CNN)</vt:lpstr>
      <vt:lpstr>Agenda</vt:lpstr>
      <vt:lpstr>What?</vt:lpstr>
      <vt:lpstr>CNN vs NN</vt:lpstr>
      <vt:lpstr>LeNet 5 </vt:lpstr>
      <vt:lpstr>LeNet 5: Convoltional Layers </vt:lpstr>
      <vt:lpstr>LeNet 5: Sampling Layers </vt:lpstr>
      <vt:lpstr>LeNet 5: Like-NN Layers</vt:lpstr>
      <vt:lpstr>LeNet 5: MNIST Dataset</vt:lpstr>
      <vt:lpstr>Winter...</vt:lpstr>
      <vt:lpstr>Then....large storges</vt:lpstr>
      <vt:lpstr>And....big datasets</vt:lpstr>
      <vt:lpstr>And....GPUs</vt:lpstr>
      <vt:lpstr>Deep Learning</vt:lpstr>
      <vt:lpstr>Plus....some brilliant ideas</vt:lpstr>
      <vt:lpstr>In Computer Vision: Images</vt:lpstr>
      <vt:lpstr>Krizhevsky Network</vt:lpstr>
      <vt:lpstr>Krizhevsky Performance</vt:lpstr>
      <vt:lpstr>Krizhevsky Performance</vt:lpstr>
      <vt:lpstr>In Computer Vision: Images</vt:lpstr>
      <vt:lpstr>In Computer Vision: Videos</vt:lpstr>
      <vt:lpstr>Tricks - Concens</vt:lpstr>
      <vt:lpstr>Avoid Overfitting: Dropout</vt:lpstr>
      <vt:lpstr>Raw input vs some processing</vt:lpstr>
      <vt:lpstr>What if no much data?</vt:lpstr>
      <vt:lpstr>Visualizing CNN</vt:lpstr>
      <vt:lpstr>Using Caffe</vt:lpstr>
      <vt:lpstr>Using Caffe: Conversion</vt:lpstr>
      <vt:lpstr>Using Caffe: Conversion</vt:lpstr>
      <vt:lpstr>Using Caffe: Configuration</vt:lpstr>
      <vt:lpstr>Using Caffe: Layers</vt:lpstr>
      <vt:lpstr>Using Caffe: Layers</vt:lpstr>
      <vt:lpstr>Using Caffe: Conv Layers Krizhevsky </vt:lpstr>
      <vt:lpstr>Using Caffe: Pooling Layer</vt:lpstr>
      <vt:lpstr>Using Caffe: Fully connected Layer</vt:lpstr>
      <vt:lpstr>Using Caffe: Loss Layer</vt:lpstr>
      <vt:lpstr>References</vt:lpstr>
      <vt:lpstr>Slide 38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Mostafa Saad</cp:lastModifiedBy>
  <cp:revision>540</cp:revision>
  <dcterms:created xsi:type="dcterms:W3CDTF">2014-04-09T19:43:03Z</dcterms:created>
  <dcterms:modified xsi:type="dcterms:W3CDTF">2015-03-14T18:56:16Z</dcterms:modified>
</cp:coreProperties>
</file>