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2"/>
  </p:notesMasterIdLst>
  <p:sldIdLst>
    <p:sldId id="256" r:id="rId2"/>
    <p:sldId id="269" r:id="rId3"/>
    <p:sldId id="275" r:id="rId4"/>
    <p:sldId id="257" r:id="rId5"/>
    <p:sldId id="259" r:id="rId6"/>
    <p:sldId id="261" r:id="rId7"/>
    <p:sldId id="260" r:id="rId8"/>
    <p:sldId id="279" r:id="rId9"/>
    <p:sldId id="280" r:id="rId10"/>
    <p:sldId id="281" r:id="rId11"/>
    <p:sldId id="282" r:id="rId12"/>
    <p:sldId id="283" r:id="rId13"/>
    <p:sldId id="267" r:id="rId14"/>
    <p:sldId id="262" r:id="rId15"/>
    <p:sldId id="268" r:id="rId16"/>
    <p:sldId id="273" r:id="rId17"/>
    <p:sldId id="284" r:id="rId18"/>
    <p:sldId id="270" r:id="rId19"/>
    <p:sldId id="278" r:id="rId20"/>
    <p:sldId id="272" r:id="rId21"/>
    <p:sldId id="290" r:id="rId22"/>
    <p:sldId id="285" r:id="rId23"/>
    <p:sldId id="291" r:id="rId24"/>
    <p:sldId id="292" r:id="rId25"/>
    <p:sldId id="294" r:id="rId26"/>
    <p:sldId id="293" r:id="rId27"/>
    <p:sldId id="286" r:id="rId28"/>
    <p:sldId id="274" r:id="rId29"/>
    <p:sldId id="289" r:id="rId30"/>
    <p:sldId id="28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12" autoAdjust="0"/>
    <p:restoredTop sz="83979" autoAdjust="0"/>
  </p:normalViewPr>
  <p:slideViewPr>
    <p:cSldViewPr>
      <p:cViewPr varScale="1">
        <p:scale>
          <a:sx n="61" d="100"/>
          <a:sy n="61" d="100"/>
        </p:scale>
        <p:origin x="-167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2E0021-1146-4A54-B860-66F643D0FDD8}" type="datetimeFigureOut">
              <a:rPr lang="en-US" smtClean="0"/>
              <a:pPr/>
              <a:t>1/17/2015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AD06E4-F42E-4769-8609-489DA8830FE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http://huro-sift.googlecode.com/svn/trunk/ScreenShoots/sift.png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https://chrisjmccormick.files.wordpress.com/2013/01/siftmatching.png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10</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http://qph.is.quoracdn.net/main-qimg-8558c1b524332fc661dec74c96315f91?convert_to_webp=true</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http://www.ijser.org/paper/REAL-TIME-ABANDONED-BAG-DETECTION-USING-OPENCV/Image_015.jpg</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17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Source of above statement:</a:t>
            </a:r>
          </a:p>
          <a:p>
            <a:r>
              <a:rPr lang="en-US" dirty="0" smtClean="0"/>
              <a:t>http://link.springer.com/referenceworkentry/10.1007%2F978-3-642-04898-2_321</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http://cdn.fieldtechnologies.com/wp-content/uploads/2012/01/gps-satellite-tracking-system.jpg</a:t>
            </a:r>
          </a:p>
        </p:txBody>
      </p:sp>
      <p:sp>
        <p:nvSpPr>
          <p:cNvPr id="4" name="Slide Number Placeholder 3"/>
          <p:cNvSpPr>
            <a:spLocks noGrp="1"/>
          </p:cNvSpPr>
          <p:nvPr>
            <p:ph type="sldNum" sz="quarter" idx="10"/>
          </p:nvPr>
        </p:nvSpPr>
        <p:spPr/>
        <p:txBody>
          <a:bodyPr/>
          <a:lstStyle/>
          <a:p>
            <a:fld id="{4EAD06E4-F42E-4769-8609-489DA8830FEE}" type="slidenum">
              <a:rPr lang="en-US" smtClean="0"/>
              <a:pPr/>
              <a:t>23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http://cdn.fieldtechnologies.com/wp-content/uploads/2012/01/gps-satellite-tracking-system.jpg</a:t>
            </a:r>
          </a:p>
        </p:txBody>
      </p:sp>
      <p:sp>
        <p:nvSpPr>
          <p:cNvPr id="4" name="Slide Number Placeholder 3"/>
          <p:cNvSpPr>
            <a:spLocks noGrp="1"/>
          </p:cNvSpPr>
          <p:nvPr>
            <p:ph type="sldNum" sz="quarter" idx="10"/>
          </p:nvPr>
        </p:nvSpPr>
        <p:spPr/>
        <p:txBody>
          <a:bodyPr/>
          <a:lstStyle/>
          <a:p>
            <a:fld id="{4EAD06E4-F42E-4769-8609-489DA8830FEE}" type="slidenum">
              <a:rPr lang="en-US" smtClean="0"/>
              <a:pPr/>
              <a:t>24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https://www.calvin.edu/~pribeiro/courses/engr315/samples/GPS%20Navigation%20with%20Kalman%20Filter%20Integration.ppt</a:t>
            </a:r>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AD06E4-F42E-4769-8609-489DA8830FEE}" type="slidenum">
              <a:rPr lang="en-US" smtClean="0"/>
              <a:pPr/>
              <a:t>26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85A4BB1-26EE-49A5-B5D8-2DB75BCBAAA1}" type="datetimeFigureOut">
              <a:rPr lang="en-US" smtClean="0"/>
              <a:pPr/>
              <a:t>1/17/2015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20E61-0DAB-41F9-8F7F-D4878D9FE55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85A4BB1-26EE-49A5-B5D8-2DB75BCBAAA1}"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585A4BB1-26EE-49A5-B5D8-2DB75BCBAAA1}" type="datetimeFigureOut">
              <a:rPr lang="en-US" smtClean="0"/>
              <a:pPr/>
              <a:t>1/17/2015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85A4BB1-26EE-49A5-B5D8-2DB75BCBAAA1}" type="datetimeFigureOut">
              <a:rPr lang="en-US" smtClean="0"/>
              <a:pPr/>
              <a:t>1/17/2015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A4BB1-26EE-49A5-B5D8-2DB75BCBAAA1}" type="datetimeFigureOut">
              <a:rPr lang="en-US" smtClean="0"/>
              <a:pPr/>
              <a:t>1/17/2015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20E61-0DAB-41F9-8F7F-D4878D9FE5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85A4BB1-26EE-49A5-B5D8-2DB75BCBAAA1}" type="datetimeFigureOut">
              <a:rPr lang="en-US" smtClean="0"/>
              <a:pPr/>
              <a:t>1/17/2015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20E61-0DAB-41F9-8F7F-D4878D9FE553}"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585A4BB1-26EE-49A5-B5D8-2DB75BCBAAA1}" type="datetimeFigureOut">
              <a:rPr lang="en-US" smtClean="0"/>
              <a:pPr/>
              <a:t>1/17/2015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7B620E61-0DAB-41F9-8F7F-D4878D9FE553}"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585A4BB1-26EE-49A5-B5D8-2DB75BCBAAA1}" type="datetimeFigureOut">
              <a:rPr lang="en-US" smtClean="0"/>
              <a:pPr/>
              <a:t>1/17/2015</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7B620E61-0DAB-41F9-8F7F-D4878D9FE5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www.mathworks.com/help/vision/examples/face-detection-and-tracking-using-the-klt-algorithm.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l.cam.ac.uk/~rmf25/papers/Understanding%20the%20Basis%20of%20the%20Kalman%20Filter.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mathworks.com/help/vision/examples/motion-based-multiple-object-tracking.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libccv.org/post/ccv-now-has-a-state-of-art-tracking-algorith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cmp.felk.cvut.cz/~vojirtom/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W2qR60hrD2w"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8448"/>
            <a:ext cx="8077200" cy="1292352"/>
          </a:xfrm>
        </p:spPr>
        <p:txBody>
          <a:bodyPr>
            <a:normAutofit fontScale="90000"/>
          </a:bodyPr>
          <a:lstStyle/>
          <a:p>
            <a:pPr algn="ctr"/>
            <a:r>
              <a:rPr lang="en-US" dirty="0" smtClean="0">
                <a:latin typeface="Times New Roman" pitchFamily="18" charset="0"/>
                <a:cs typeface="Times New Roman" pitchFamily="18" charset="0"/>
              </a:rPr>
              <a:t>Computer Vision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Arabic Web Series</a:t>
            </a:r>
            <a:br>
              <a:rPr lang="en-US" dirty="0" smtClean="0">
                <a:latin typeface="Times New Roman" pitchFamily="18" charset="0"/>
                <a:cs typeface="Times New Roman" pitchFamily="18" charset="0"/>
              </a:rPr>
            </a:br>
            <a:r>
              <a:rPr lang="en-US" sz="2000" b="0" dirty="0" smtClean="0">
                <a:solidFill>
                  <a:schemeClr val="tx1"/>
                </a:solidFill>
                <a:latin typeface="Times New Roman" pitchFamily="18" charset="0"/>
                <a:cs typeface="Times New Roman" pitchFamily="18" charset="0"/>
              </a:rPr>
              <a:t>Let’s share our knowledge: Vision, Machine Learning and Others</a:t>
            </a:r>
            <a:r>
              <a:rPr lang="en-US" sz="1000" b="0" dirty="0" smtClean="0">
                <a:solidFill>
                  <a:schemeClr val="tx1"/>
                </a:solidFill>
                <a:latin typeface="Times New Roman" pitchFamily="18" charset="0"/>
                <a:cs typeface="Times New Roman" pitchFamily="18" charset="0"/>
              </a:rPr>
              <a:t/>
            </a:r>
            <a:br>
              <a:rPr lang="en-US" sz="1000" b="0" dirty="0" smtClean="0">
                <a:solidFill>
                  <a:schemeClr val="tx1"/>
                </a:solidFill>
                <a:latin typeface="Times New Roman" pitchFamily="18" charset="0"/>
                <a:cs typeface="Times New Roman" pitchFamily="18" charset="0"/>
              </a:rPr>
            </a:br>
            <a:endParaRPr lang="en-US" sz="1000" b="0" dirty="0">
              <a:solidFill>
                <a:schemeClr val="tx1"/>
              </a:solidFill>
              <a:latin typeface="Times New Roman" pitchFamily="18" charset="0"/>
              <a:cs typeface="Times New Roman" pitchFamily="18" charset="0"/>
            </a:endParaRPr>
          </a:p>
        </p:txBody>
      </p:sp>
      <p:sp>
        <p:nvSpPr>
          <p:cNvPr id="3" name="Subtitle 2"/>
          <p:cNvSpPr>
            <a:spLocks noGrp="1"/>
          </p:cNvSpPr>
          <p:nvPr>
            <p:ph type="subTitle" idx="1"/>
          </p:nvPr>
        </p:nvSpPr>
        <p:spPr>
          <a:xfrm>
            <a:off x="533400" y="5181600"/>
            <a:ext cx="7854696" cy="1447800"/>
          </a:xfrm>
        </p:spPr>
        <p:txBody>
          <a:bodyPr>
            <a:normAutofit/>
          </a:bodyPr>
          <a:lstStyle/>
          <a:p>
            <a:pPr algn="l" rtl="1"/>
            <a:endParaRPr lang="en-US" dirty="0" smtClean="0">
              <a:latin typeface="Times New Roman" pitchFamily="18" charset="0"/>
              <a:cs typeface="Times New Roman" pitchFamily="18" charset="0"/>
            </a:endParaRPr>
          </a:p>
          <a:p>
            <a:pPr algn="l" rtl="1"/>
            <a:endParaRPr lang="en-US" dirty="0" smtClean="0">
              <a:latin typeface="Times New Roman" pitchFamily="18" charset="0"/>
              <a:cs typeface="Times New Roman" pitchFamily="18" charset="0"/>
            </a:endParaRPr>
          </a:p>
          <a:p>
            <a:pPr algn="l" rtl="1"/>
            <a:r>
              <a:rPr lang="en-US" b="1" dirty="0" smtClean="0">
                <a:latin typeface="Times New Roman" pitchFamily="18" charset="0"/>
                <a:cs typeface="Times New Roman" pitchFamily="18" charset="0"/>
              </a:rPr>
              <a:t>Mostafa Saad Ibrahim</a:t>
            </a:r>
          </a:p>
          <a:p>
            <a:pPr rtl="1"/>
            <a:r>
              <a:rPr lang="en-US" sz="2000" dirty="0" smtClean="0">
                <a:latin typeface="Times New Roman" pitchFamily="18" charset="0"/>
                <a:cs typeface="Times New Roman" pitchFamily="18" charset="0"/>
              </a:rPr>
              <a:t>PhD Student @ Simon </a:t>
            </a:r>
            <a:r>
              <a:rPr lang="en-US" dirty="0" smtClean="0">
                <a:latin typeface="Times New Roman" pitchFamily="18" charset="0"/>
                <a:cs typeface="Times New Roman" pitchFamily="18" charset="0"/>
              </a:rPr>
              <a:t>Fraser University</a:t>
            </a:r>
            <a:endParaRPr lang="en-US" sz="2000" dirty="0" smtClean="0">
              <a:latin typeface="Times New Roman" pitchFamily="18" charset="0"/>
              <a:cs typeface="Times New Roman" pitchFamily="18" charset="0"/>
            </a:endParaRPr>
          </a:p>
        </p:txBody>
      </p:sp>
      <p:pic>
        <p:nvPicPr>
          <p:cNvPr id="1026" name="Picture 2" descr="E:\Life\identity pics\myface 1.jpg"/>
          <p:cNvPicPr>
            <a:picLocks noChangeAspect="1" noChangeArrowheads="1"/>
          </p:cNvPicPr>
          <p:nvPr/>
        </p:nvPicPr>
        <p:blipFill>
          <a:blip r:embed="rId2" cstate="print"/>
          <a:srcRect/>
          <a:stretch>
            <a:fillRect/>
          </a:stretch>
        </p:blipFill>
        <p:spPr bwMode="auto">
          <a:xfrm>
            <a:off x="6731977" y="5257800"/>
            <a:ext cx="1345223" cy="1563164"/>
          </a:xfrm>
          <a:prstGeom prst="rect">
            <a:avLst/>
          </a:prstGeom>
          <a:noFill/>
        </p:spPr>
      </p:pic>
      <p:sp>
        <p:nvSpPr>
          <p:cNvPr id="19" name="Title 1"/>
          <p:cNvSpPr txBox="1">
            <a:spLocks/>
          </p:cNvSpPr>
          <p:nvPr/>
        </p:nvSpPr>
        <p:spPr>
          <a:xfrm>
            <a:off x="152400" y="3733800"/>
            <a:ext cx="8077200" cy="987552"/>
          </a:xfrm>
          <a:prstGeom prst="rect">
            <a:avLst/>
          </a:prstGeom>
        </p:spPr>
        <p:txBody>
          <a:bodyPr vert="horz" lIns="91440" tIns="0" rIns="45720" bIns="0" rtlCol="0" anchor="t">
            <a:normAutofit fontScale="97500"/>
            <a:scene3d>
              <a:camera prst="orthographicFront"/>
              <a:lightRig rig="threePt" dir="t">
                <a:rot lat="0" lon="0" rev="4800000"/>
              </a:lightRig>
            </a:scene3d>
            <a:sp3d prstMaterial="matte">
              <a:bevelT w="50800" h="10160"/>
            </a:sp3d>
          </a:bodyPr>
          <a:lstStyle/>
          <a:p>
            <a:pPr>
              <a:spcBef>
                <a:spcPct val="0"/>
              </a:spcBef>
              <a:defRPr/>
            </a:pPr>
            <a:r>
              <a:rPr lang="en-US" sz="3300" b="1" dirty="0" smtClean="0">
                <a:latin typeface="Times New Roman" pitchFamily="18" charset="0"/>
                <a:ea typeface="+mj-ea"/>
                <a:cs typeface="Times New Roman" pitchFamily="18" charset="0"/>
              </a:rPr>
              <a:t>Object Tracking: Intro</a:t>
            </a:r>
            <a:endParaRPr kumimoji="0" lang="en-US" sz="1000" b="0"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Scene Matching</a:t>
            </a:r>
            <a:endParaRPr lang="en-US" dirty="0"/>
          </a:p>
        </p:txBody>
      </p:sp>
      <p:pic>
        <p:nvPicPr>
          <p:cNvPr id="4098" name="Picture 2" descr="https://chrisjmccormick.files.wordpress.com/2013/01/siftmatching.png"/>
          <p:cNvPicPr>
            <a:picLocks noChangeAspect="1" noChangeArrowheads="1"/>
          </p:cNvPicPr>
          <p:nvPr/>
        </p:nvPicPr>
        <p:blipFill>
          <a:blip r:embed="rId3" cstate="print"/>
          <a:srcRect/>
          <a:stretch>
            <a:fillRect/>
          </a:stretch>
        </p:blipFill>
        <p:spPr bwMode="auto">
          <a:xfrm>
            <a:off x="381000" y="1600200"/>
            <a:ext cx="8391525" cy="494347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Visual features tracking</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Scenarios</a:t>
            </a:r>
          </a:p>
          <a:p>
            <a:pPr lvl="1"/>
            <a:r>
              <a:rPr lang="en-US" dirty="0" smtClean="0">
                <a:latin typeface="Times New Roman" pitchFamily="18" charset="0"/>
                <a:cs typeface="Times New Roman" pitchFamily="18" charset="0"/>
              </a:rPr>
              <a:t>Either given a bounding box to track it.</a:t>
            </a:r>
          </a:p>
          <a:p>
            <a:pPr lvl="1"/>
            <a:r>
              <a:rPr lang="en-US" dirty="0" smtClean="0">
                <a:latin typeface="Times New Roman" pitchFamily="18" charset="0"/>
                <a:cs typeface="Times New Roman" pitchFamily="18" charset="0"/>
              </a:rPr>
              <a:t>Classifier to do initial object detection to track</a:t>
            </a:r>
          </a:p>
          <a:p>
            <a:pPr lvl="1"/>
            <a:r>
              <a:rPr lang="en-US" dirty="0" smtClean="0">
                <a:latin typeface="Times New Roman" pitchFamily="18" charset="0"/>
                <a:cs typeface="Times New Roman" pitchFamily="18" charset="0"/>
              </a:rPr>
              <a:t>None..use features to guess objects locations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hlinkClick r:id="rId2"/>
              </a:rPr>
              <a:t>Approach</a:t>
            </a:r>
            <a:r>
              <a:rPr lang="en-US" dirty="0" smtClean="0">
                <a:latin typeface="Times New Roman" pitchFamily="18" charset="0"/>
                <a:cs typeface="Times New Roman" pitchFamily="18" charset="0"/>
              </a:rPr>
              <a:t>	</a:t>
            </a:r>
          </a:p>
          <a:p>
            <a:pPr marL="971550" lvl="1" indent="-514350">
              <a:buFont typeface="+mj-lt"/>
              <a:buAutoNum type="arabicPeriod"/>
            </a:pPr>
            <a:r>
              <a:rPr lang="en-US" dirty="0" smtClean="0">
                <a:latin typeface="Times New Roman" pitchFamily="18" charset="0"/>
                <a:cs typeface="Times New Roman" pitchFamily="18" charset="0"/>
              </a:rPr>
              <a:t>Detect “good” features in this box</a:t>
            </a:r>
          </a:p>
          <a:p>
            <a:pPr marL="971550" lvl="1" indent="-514350">
              <a:buFont typeface="+mj-lt"/>
              <a:buAutoNum type="arabicPeriod"/>
            </a:pPr>
            <a:r>
              <a:rPr lang="en-US" dirty="0" smtClean="0">
                <a:latin typeface="Times New Roman" pitchFamily="18" charset="0"/>
                <a:cs typeface="Times New Roman" pitchFamily="18" charset="0"/>
              </a:rPr>
              <a:t>Track from frame to another using </a:t>
            </a:r>
            <a:r>
              <a:rPr lang="en-US" b="1" dirty="0" smtClean="0">
                <a:latin typeface="Times New Roman" pitchFamily="18" charset="0"/>
                <a:cs typeface="Times New Roman" pitchFamily="18" charset="0"/>
              </a:rPr>
              <a:t>optical flow</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Tracking Approach</a:t>
            </a:r>
            <a:endParaRPr lang="en-US" dirty="0"/>
          </a:p>
        </p:txBody>
      </p:sp>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Terminologies:</a:t>
            </a:r>
          </a:p>
          <a:p>
            <a:pPr lvl="1"/>
            <a:r>
              <a:rPr lang="en-US" dirty="0" smtClean="0">
                <a:latin typeface="Times New Roman" pitchFamily="18" charset="0"/>
                <a:cs typeface="Times New Roman" pitchFamily="18" charset="0"/>
              </a:rPr>
              <a:t>Track</a:t>
            </a:r>
          </a:p>
          <a:p>
            <a:pPr lvl="1"/>
            <a:r>
              <a:rPr lang="en-US" dirty="0" smtClean="0">
                <a:latin typeface="Times New Roman" pitchFamily="18" charset="0"/>
                <a:cs typeface="Times New Roman" pitchFamily="18" charset="0"/>
              </a:rPr>
              <a:t>Observations</a:t>
            </a:r>
          </a:p>
          <a:p>
            <a:pPr lvl="1"/>
            <a:r>
              <a:rPr lang="en-US" dirty="0" smtClean="0">
                <a:latin typeface="Times New Roman" pitchFamily="18" charset="0"/>
                <a:cs typeface="Times New Roman" pitchFamily="18" charset="0"/>
              </a:rPr>
              <a:t>Observations to Track assignments</a:t>
            </a:r>
          </a:p>
          <a:p>
            <a:pPr lvl="1"/>
            <a:r>
              <a:rPr lang="en-US" dirty="0" smtClean="0">
                <a:latin typeface="Times New Roman" pitchFamily="18" charset="0"/>
                <a:cs typeface="Times New Roman" pitchFamily="18" charset="0"/>
              </a:rPr>
              <a:t>Background Subtraction</a:t>
            </a:r>
          </a:p>
          <a:p>
            <a:pPr>
              <a:buNone/>
            </a:pPr>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Terminologies</a:t>
            </a:r>
            <a:endParaRPr lang="en-US" dirty="0"/>
          </a:p>
        </p:txBody>
      </p:sp>
      <p:sp>
        <p:nvSpPr>
          <p:cNvPr id="3" name="Content Placeholder 2"/>
          <p:cNvSpPr>
            <a:spLocks noGrp="1"/>
          </p:cNvSpPr>
          <p:nvPr>
            <p:ph idx="1"/>
          </p:nvPr>
        </p:nvSpPr>
        <p:spPr/>
        <p:txBody>
          <a:bodyPr/>
          <a:lstStyle/>
          <a:p>
            <a:r>
              <a:rPr lang="en-US" b="1" dirty="0" smtClean="0"/>
              <a:t>Track</a:t>
            </a:r>
          </a:p>
          <a:p>
            <a:pPr lvl="1"/>
            <a:r>
              <a:rPr lang="en-US" dirty="0" smtClean="0"/>
              <a:t>Each detected object may appear in several </a:t>
            </a:r>
            <a:r>
              <a:rPr lang="en-US" b="1" dirty="0" smtClean="0"/>
              <a:t>frames</a:t>
            </a:r>
          </a:p>
          <a:p>
            <a:pPr lvl="1"/>
            <a:r>
              <a:rPr lang="en-US" dirty="0" smtClean="0"/>
              <a:t>These locations represent its track</a:t>
            </a:r>
          </a:p>
          <a:p>
            <a:pPr lvl="1"/>
            <a:r>
              <a:rPr lang="en-US" dirty="0" smtClean="0"/>
              <a:t>Statsitcs:</a:t>
            </a:r>
          </a:p>
          <a:p>
            <a:pPr lvl="2"/>
            <a:r>
              <a:rPr lang="en-US" dirty="0" smtClean="0"/>
              <a:t>Age, total visbility, consecutive disappearance</a:t>
            </a:r>
          </a:p>
          <a:p>
            <a:r>
              <a:rPr lang="en-US" b="1" dirty="0" smtClean="0"/>
              <a:t>Observations</a:t>
            </a:r>
          </a:p>
          <a:p>
            <a:pPr lvl="1"/>
            <a:r>
              <a:rPr lang="en-US" dirty="0" smtClean="0"/>
              <a:t>Typically some algorithm will guess/observe some objects in the </a:t>
            </a:r>
            <a:r>
              <a:rPr lang="en-US" b="1" dirty="0" smtClean="0"/>
              <a:t>new</a:t>
            </a:r>
            <a:r>
              <a:rPr lang="en-US" dirty="0" smtClean="0"/>
              <a:t> frame.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Terminologies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Observations to Track assignments </a:t>
            </a:r>
            <a:r>
              <a:rPr lang="en-US" dirty="0" smtClean="0">
                <a:latin typeface="Times New Roman" pitchFamily="18" charset="0"/>
                <a:cs typeface="Times New Roman" pitchFamily="18" charset="0"/>
              </a:rPr>
              <a:t>(Data association)</a:t>
            </a:r>
          </a:p>
          <a:p>
            <a:pPr lvl="1"/>
            <a:r>
              <a:rPr lang="en-US" dirty="0" smtClean="0">
                <a:latin typeface="Times New Roman" pitchFamily="18" charset="0"/>
                <a:cs typeface="Times New Roman" pitchFamily="18" charset="0"/>
              </a:rPr>
              <a:t>Each track has the location of last frame</a:t>
            </a:r>
          </a:p>
          <a:p>
            <a:pPr lvl="1"/>
            <a:r>
              <a:rPr lang="en-US" dirty="0" smtClean="0">
                <a:latin typeface="Times New Roman" pitchFamily="18" charset="0"/>
                <a:cs typeface="Times New Roman" pitchFamily="18" charset="0"/>
              </a:rPr>
              <a:t>We have many observed locations</a:t>
            </a:r>
          </a:p>
          <a:p>
            <a:pPr lvl="1"/>
            <a:r>
              <a:rPr lang="en-US" dirty="0" smtClean="0">
                <a:latin typeface="Times New Roman" pitchFamily="18" charset="0"/>
                <a:cs typeface="Times New Roman" pitchFamily="18" charset="0"/>
              </a:rPr>
              <a:t>For each track, which observation (location) is the next for this track?</a:t>
            </a:r>
          </a:p>
          <a:p>
            <a:pPr lvl="1"/>
            <a:r>
              <a:rPr lang="en-US" dirty="0" smtClean="0">
                <a:latin typeface="Times New Roman" pitchFamily="18" charset="0"/>
                <a:cs typeface="Times New Roman" pitchFamily="18" charset="0"/>
              </a:rPr>
              <a:t>Bipartite graph (tracks locations, observations)</a:t>
            </a:r>
          </a:p>
          <a:p>
            <a:pPr lvl="1"/>
            <a:r>
              <a:rPr lang="en-US" dirty="0" smtClean="0">
                <a:latin typeface="Times New Roman" pitchFamily="18" charset="0"/>
                <a:cs typeface="Times New Roman" pitchFamily="18" charset="0"/>
              </a:rPr>
              <a:t>Define cost function (e.g. Eculidan over centroid)</a:t>
            </a:r>
          </a:p>
          <a:p>
            <a:pPr lvl="1"/>
            <a:r>
              <a:rPr lang="en-US" dirty="0" smtClean="0">
                <a:latin typeface="Times New Roman" pitchFamily="18" charset="0"/>
                <a:cs typeface="Times New Roman" pitchFamily="18" charset="0"/>
              </a:rPr>
              <a:t>Solve Assignment problem (e.g. Using Munkres)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Observations to Track assignments</a:t>
            </a:r>
            <a:endParaRPr lang="en-US" dirty="0"/>
          </a:p>
        </p:txBody>
      </p:sp>
      <p:sp>
        <p:nvSpPr>
          <p:cNvPr id="3" name="Content Placeholder 2"/>
          <p:cNvSpPr>
            <a:spLocks noGrp="1"/>
          </p:cNvSpPr>
          <p:nvPr>
            <p:ph idx="1"/>
          </p:nvPr>
        </p:nvSpPr>
        <p:spPr/>
        <p:txBody>
          <a:bodyPr/>
          <a:lstStyle/>
          <a:p>
            <a:r>
              <a:rPr lang="en-US" dirty="0" smtClean="0"/>
              <a:t>Let left be centroids of current objects</a:t>
            </a:r>
          </a:p>
          <a:p>
            <a:r>
              <a:rPr lang="en-US" dirty="0" smtClean="0"/>
              <a:t>Let right be centroids of guessed new objects</a:t>
            </a:r>
          </a:p>
          <a:p>
            <a:r>
              <a:rPr lang="en-US" dirty="0" smtClean="0"/>
              <a:t>Define cost function - Build matrix</a:t>
            </a:r>
          </a:p>
          <a:p>
            <a:r>
              <a:rPr lang="en-US" dirty="0" smtClean="0"/>
              <a:t>Solve the assignment problem.</a:t>
            </a:r>
          </a:p>
          <a:p>
            <a:r>
              <a:rPr lang="en-US" dirty="0" smtClean="0"/>
              <a:t>Tracks size != New Detected Objects</a:t>
            </a:r>
          </a:p>
        </p:txBody>
      </p:sp>
      <p:pic>
        <p:nvPicPr>
          <p:cNvPr id="1030" name="Picture 6" descr="http://qph.is.quoracdn.net/main-qimg-8558c1b524332fc661dec74c96315f91?convert_to_webp=true"/>
          <p:cNvPicPr>
            <a:picLocks noChangeAspect="1" noChangeArrowheads="1"/>
          </p:cNvPicPr>
          <p:nvPr/>
        </p:nvPicPr>
        <p:blipFill>
          <a:blip r:embed="rId3" cstate="print"/>
          <a:srcRect/>
          <a:stretch>
            <a:fillRect/>
          </a:stretch>
        </p:blipFill>
        <p:spPr bwMode="auto">
          <a:xfrm>
            <a:off x="609600" y="4267200"/>
            <a:ext cx="6531634" cy="2514600"/>
          </a:xfrm>
          <a:prstGeom prst="rect">
            <a:avLst/>
          </a:prstGeom>
          <a:noFill/>
        </p:spPr>
      </p:pic>
      <p:sp>
        <p:nvSpPr>
          <p:cNvPr id="8" name="TextBox 7"/>
          <p:cNvSpPr txBox="1"/>
          <p:nvPr/>
        </p:nvSpPr>
        <p:spPr>
          <a:xfrm>
            <a:off x="3124200" y="6553200"/>
            <a:ext cx="6098144" cy="338554"/>
          </a:xfrm>
          <a:prstGeom prst="rect">
            <a:avLst/>
          </a:prstGeom>
          <a:noFill/>
        </p:spPr>
        <p:txBody>
          <a:bodyPr wrap="none" rtlCol="0">
            <a:spAutoFit/>
          </a:bodyPr>
          <a:lstStyle/>
          <a:p>
            <a:r>
              <a:rPr lang="en-US" sz="1600" dirty="0" smtClean="0"/>
              <a:t>Source</a:t>
            </a:r>
            <a:r>
              <a:rPr lang="en-US" sz="1000" dirty="0" smtClean="0"/>
              <a:t>: http://qph.is.quoracdn.net/main-qimg-8558c1b524332fc661dec74c96315f91?convert_to_webp=true</a:t>
            </a:r>
            <a:endParaRPr lang="en-US" sz="10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Observations to Track assignments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Concerns: If we have O x T matrix</a:t>
            </a:r>
          </a:p>
          <a:p>
            <a:pPr lvl="1"/>
            <a:r>
              <a:rPr lang="en-US" dirty="0" smtClean="0">
                <a:latin typeface="Times New Roman" pitchFamily="18" charset="0"/>
                <a:cs typeface="Times New Roman" pitchFamily="18" charset="0"/>
              </a:rPr>
              <a:t>O &lt; T</a:t>
            </a:r>
          </a:p>
          <a:p>
            <a:pPr lvl="2"/>
            <a:r>
              <a:rPr lang="en-US" dirty="0" smtClean="0">
                <a:latin typeface="Times New Roman" pitchFamily="18" charset="0"/>
                <a:cs typeface="Times New Roman" pitchFamily="18" charset="0"/>
              </a:rPr>
              <a:t>Some tracks won’t be matched</a:t>
            </a:r>
          </a:p>
          <a:p>
            <a:pPr lvl="2"/>
            <a:r>
              <a:rPr lang="en-US" dirty="0" smtClean="0">
                <a:latin typeface="Times New Roman" pitchFamily="18" charset="0"/>
                <a:cs typeface="Times New Roman" pitchFamily="18" charset="0"/>
              </a:rPr>
              <a:t>When should we remove them?</a:t>
            </a:r>
          </a:p>
          <a:p>
            <a:pPr lvl="2"/>
            <a:r>
              <a:rPr lang="en-US" dirty="0" smtClean="0">
                <a:latin typeface="Times New Roman" pitchFamily="18" charset="0"/>
                <a:cs typeface="Times New Roman" pitchFamily="18" charset="0"/>
              </a:rPr>
              <a:t>May object appear again in future?</a:t>
            </a:r>
          </a:p>
          <a:p>
            <a:pPr lvl="1"/>
            <a:r>
              <a:rPr lang="en-US" dirty="0" smtClean="0">
                <a:latin typeface="Times New Roman" pitchFamily="18" charset="0"/>
                <a:cs typeface="Times New Roman" pitchFamily="18" charset="0"/>
              </a:rPr>
              <a:t>O &gt; T</a:t>
            </a:r>
          </a:p>
          <a:p>
            <a:pPr lvl="2"/>
            <a:r>
              <a:rPr lang="en-US" dirty="0" smtClean="0">
                <a:latin typeface="Times New Roman" pitchFamily="18" charset="0"/>
                <a:cs typeface="Times New Roman" pitchFamily="18" charset="0"/>
              </a:rPr>
              <a:t>Some new locations won’t be matched</a:t>
            </a:r>
          </a:p>
          <a:p>
            <a:pPr lvl="2"/>
            <a:r>
              <a:rPr lang="en-US" dirty="0" smtClean="0">
                <a:latin typeface="Times New Roman" pitchFamily="18" charset="0"/>
                <a:cs typeface="Times New Roman" pitchFamily="18" charset="0"/>
              </a:rPr>
              <a:t>Purely new objects = Create </a:t>
            </a:r>
            <a:r>
              <a:rPr lang="en-US" b="1" dirty="0" smtClean="0">
                <a:latin typeface="Times New Roman" pitchFamily="18" charset="0"/>
                <a:cs typeface="Times New Roman" pitchFamily="18" charset="0"/>
              </a:rPr>
              <a:t>new tracks </a:t>
            </a:r>
            <a:r>
              <a:rPr lang="en-US" dirty="0" smtClean="0">
                <a:latin typeface="Times New Roman" pitchFamily="18" charset="0"/>
                <a:cs typeface="Times New Roman" pitchFamily="18" charset="0"/>
              </a:rPr>
              <a:t>(intial position is the observation location)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for them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Subtraction = </a:t>
            </a:r>
            <a:br>
              <a:rPr lang="en-US" dirty="0" smtClean="0"/>
            </a:br>
            <a:r>
              <a:rPr lang="en-US" dirty="0" smtClean="0"/>
              <a:t>Foreground Detection</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Challenging in images, easier in Vidoes (Stationary)</a:t>
            </a:r>
          </a:p>
          <a:p>
            <a:r>
              <a:rPr lang="en-US" dirty="0" smtClean="0">
                <a:latin typeface="Times New Roman" pitchFamily="18" charset="0"/>
                <a:cs typeface="Times New Roman" pitchFamily="18" charset="0"/>
              </a:rPr>
              <a:t>Video intution: Same pixels in consective frames.</a:t>
            </a:r>
            <a:endParaRPr lang="en-US" dirty="0">
              <a:latin typeface="Times New Roman" pitchFamily="18" charset="0"/>
              <a:cs typeface="Times New Roman" pitchFamily="18" charset="0"/>
            </a:endParaRPr>
          </a:p>
        </p:txBody>
      </p:sp>
      <p:pic>
        <p:nvPicPr>
          <p:cNvPr id="38918" name="Picture 6" descr="http://www.ijser.org/paper/REAL-TIME-ABANDONED-BAG-DETECTION-USING-OPENCV/Image_015.jpg"/>
          <p:cNvPicPr>
            <a:picLocks noChangeAspect="1" noChangeArrowheads="1"/>
          </p:cNvPicPr>
          <p:nvPr/>
        </p:nvPicPr>
        <p:blipFill>
          <a:blip r:embed="rId3" cstate="print"/>
          <a:srcRect/>
          <a:stretch>
            <a:fillRect/>
          </a:stretch>
        </p:blipFill>
        <p:spPr bwMode="auto">
          <a:xfrm>
            <a:off x="533400" y="4038600"/>
            <a:ext cx="5334000" cy="2498811"/>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Blob Tracking Approach</a:t>
            </a:r>
            <a:endParaRPr lang="en-US" dirty="0"/>
          </a:p>
        </p:txBody>
      </p:sp>
      <p:sp>
        <p:nvSpPr>
          <p:cNvPr id="3" name="Content Placeholder 2"/>
          <p:cNvSpPr>
            <a:spLocks noGrp="1"/>
          </p:cNvSpPr>
          <p:nvPr>
            <p:ph idx="1"/>
          </p:nvPr>
        </p:nvSpPr>
        <p:spPr/>
        <p:txBody>
          <a:bodyPr/>
          <a:lstStyle/>
          <a:p>
            <a:r>
              <a:rPr lang="en-US" dirty="0" smtClean="0"/>
              <a:t>Do background Subtraction</a:t>
            </a:r>
          </a:p>
          <a:p>
            <a:r>
              <a:rPr lang="en-US" dirty="0" smtClean="0"/>
              <a:t>Using the binary image</a:t>
            </a:r>
          </a:p>
          <a:p>
            <a:pPr lvl="1"/>
            <a:r>
              <a:rPr lang="en-US" dirty="0" smtClean="0"/>
              <a:t>Find all connected componenes</a:t>
            </a:r>
          </a:p>
          <a:p>
            <a:pPr lvl="1"/>
            <a:r>
              <a:rPr lang="en-US" dirty="0" smtClean="0"/>
              <a:t>Compute bounding box and centroid</a:t>
            </a:r>
          </a:p>
          <a:p>
            <a:r>
              <a:rPr lang="en-US" dirty="0" smtClean="0"/>
              <a:t>Filter any tiny boxes</a:t>
            </a:r>
          </a:p>
          <a:p>
            <a:r>
              <a:rPr lang="en-US" dirty="0" smtClean="0"/>
              <a:t>Assign the tracks to boxes </a:t>
            </a:r>
          </a:p>
          <a:p>
            <a:pPr lvl="1"/>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Results Example: 4 persons observed ... 1 perdicted</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685800" y="1600199"/>
            <a:ext cx="7772400" cy="50423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Acknowledgement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I have ~2 months experience in tracking</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Info mentioned is not the big pictuer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Some info may be wrong due to little experience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However...I like to share </a:t>
            </a:r>
            <a:r>
              <a:rPr lang="en-US" dirty="0" smtClean="0">
                <a:latin typeface="Times New Roman" pitchFamily="18" charset="0"/>
                <a:cs typeface="Times New Roman" pitchFamily="18" charset="0"/>
                <a:sym typeface="Wingdings" pitchFamily="2" charset="2"/>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Blob + Kalman For predcition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Think for a while, if </a:t>
            </a:r>
            <a:r>
              <a:rPr lang="en-US" b="1" dirty="0" smtClean="0">
                <a:latin typeface="Times New Roman" pitchFamily="18" charset="0"/>
                <a:cs typeface="Times New Roman" pitchFamily="18" charset="0"/>
              </a:rPr>
              <a:t>car</a:t>
            </a:r>
            <a:r>
              <a:rPr lang="en-US" dirty="0" smtClean="0">
                <a:latin typeface="Times New Roman" pitchFamily="18" charset="0"/>
                <a:cs typeface="Times New Roman" pitchFamily="18" charset="0"/>
              </a:rPr>
              <a:t> is moving, then entered a </a:t>
            </a:r>
            <a:r>
              <a:rPr lang="en-US" b="1" dirty="0" smtClean="0">
                <a:latin typeface="Times New Roman" pitchFamily="18" charset="0"/>
                <a:cs typeface="Times New Roman" pitchFamily="18" charset="0"/>
              </a:rPr>
              <a:t>tunnel</a:t>
            </a:r>
            <a:r>
              <a:rPr lang="en-US" dirty="0" smtClean="0">
                <a:latin typeface="Times New Roman" pitchFamily="18" charset="0"/>
                <a:cs typeface="Times New Roman" pitchFamily="18" charset="0"/>
              </a:rPr>
              <a:t> for 3 seconds and went out.</a:t>
            </a:r>
          </a:p>
          <a:p>
            <a:r>
              <a:rPr lang="en-US" dirty="0" smtClean="0">
                <a:latin typeface="Times New Roman" pitchFamily="18" charset="0"/>
                <a:cs typeface="Times New Roman" pitchFamily="18" charset="0"/>
              </a:rPr>
              <a:t>The blob will consider 2 cars, one before enter tunnel..and one went out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We need some algorithm to “</a:t>
            </a:r>
            <a:r>
              <a:rPr lang="en-US" b="1" dirty="0" smtClean="0">
                <a:latin typeface="Times New Roman" pitchFamily="18" charset="0"/>
                <a:cs typeface="Times New Roman" pitchFamily="18" charset="0"/>
              </a:rPr>
              <a:t>predict</a:t>
            </a:r>
            <a:r>
              <a:rPr lang="en-US" dirty="0" smtClean="0">
                <a:latin typeface="Times New Roman" pitchFamily="18" charset="0"/>
                <a:cs typeface="Times New Roman" pitchFamily="18" charset="0"/>
              </a:rPr>
              <a:t>” the object location when it is </a:t>
            </a:r>
            <a:r>
              <a:rPr lang="en-US" b="1" dirty="0" smtClean="0">
                <a:latin typeface="Times New Roman" pitchFamily="18" charset="0"/>
                <a:cs typeface="Times New Roman" pitchFamily="18" charset="0"/>
              </a:rPr>
              <a:t>invisible</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It may actually disappear forever</a:t>
            </a:r>
          </a:p>
          <a:p>
            <a:pPr lvl="1"/>
            <a:r>
              <a:rPr lang="en-US" dirty="0" smtClean="0">
                <a:latin typeface="Times New Roman" pitchFamily="18" charset="0"/>
                <a:cs typeface="Times New Roman" pitchFamily="18" charset="0"/>
              </a:rPr>
              <a:t>Or may comeback and better recognize that</a:t>
            </a:r>
          </a:p>
          <a:p>
            <a:pPr lvl="1"/>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Simple </a:t>
            </a:r>
            <a:r>
              <a:rPr lang="en-US" dirty="0" smtClean="0">
                <a:latin typeface="Times New Roman" pitchFamily="18" charset="0"/>
                <a:cs typeface="Times New Roman" pitchFamily="18" charset="0"/>
                <a:hlinkClick r:id="rId3"/>
              </a:rPr>
              <a:t>Article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Estimation Theory..Practical..Many Apps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Theoretically, a Kalman filter is an </a:t>
            </a:r>
            <a:r>
              <a:rPr lang="en-US" b="1" dirty="0" smtClean="0">
                <a:latin typeface="Times New Roman" pitchFamily="18" charset="0"/>
                <a:cs typeface="Times New Roman" pitchFamily="18" charset="0"/>
              </a:rPr>
              <a:t>estimator</a:t>
            </a:r>
            <a:r>
              <a:rPr lang="en-US" dirty="0" smtClean="0">
                <a:latin typeface="Times New Roman" pitchFamily="18" charset="0"/>
                <a:cs typeface="Times New Roman" pitchFamily="18" charset="0"/>
              </a:rPr>
              <a:t> for what is called the linear quadratic Gaussian (</a:t>
            </a:r>
            <a:r>
              <a:rPr lang="en-US" i="1" dirty="0" smtClean="0">
                <a:latin typeface="Times New Roman" pitchFamily="18" charset="0"/>
                <a:cs typeface="Times New Roman" pitchFamily="18" charset="0"/>
              </a:rPr>
              <a:t>LQG</a:t>
            </a:r>
            <a:r>
              <a:rPr lang="en-US" dirty="0" smtClean="0">
                <a:latin typeface="Times New Roman" pitchFamily="18" charset="0"/>
                <a:cs typeface="Times New Roman" pitchFamily="18" charset="0"/>
              </a:rPr>
              <a:t>) problem, which is the problem of estimating the instantaneous “</a:t>
            </a:r>
            <a:r>
              <a:rPr lang="en-US" b="1" dirty="0" smtClean="0">
                <a:latin typeface="Times New Roman" pitchFamily="18" charset="0"/>
                <a:cs typeface="Times New Roman" pitchFamily="18" charset="0"/>
              </a:rPr>
              <a:t>state</a:t>
            </a:r>
            <a:r>
              <a:rPr lang="en-US" dirty="0" smtClean="0">
                <a:latin typeface="Times New Roman" pitchFamily="18" charset="0"/>
                <a:cs typeface="Times New Roman" pitchFamily="18" charset="0"/>
              </a:rPr>
              <a:t>” of a </a:t>
            </a:r>
            <a:r>
              <a:rPr lang="en-US" b="1" dirty="0" smtClean="0">
                <a:latin typeface="Times New Roman" pitchFamily="18" charset="0"/>
                <a:cs typeface="Times New Roman" pitchFamily="18" charset="0"/>
              </a:rPr>
              <a:t>linear</a:t>
            </a:r>
            <a:r>
              <a:rPr lang="en-US" dirty="0" smtClean="0">
                <a:latin typeface="Times New Roman" pitchFamily="18" charset="0"/>
                <a:cs typeface="Times New Roman" pitchFamily="18" charset="0"/>
              </a:rPr>
              <a:t> dynamic system perturbed by Gaussian white </a:t>
            </a:r>
            <a:r>
              <a:rPr lang="en-US" b="1" dirty="0" smtClean="0">
                <a:latin typeface="Times New Roman" pitchFamily="18" charset="0"/>
                <a:cs typeface="Times New Roman" pitchFamily="18" charset="0"/>
              </a:rPr>
              <a:t>noise</a:t>
            </a:r>
            <a:r>
              <a:rPr lang="en-US" dirty="0" smtClean="0">
                <a:latin typeface="Times New Roman" pitchFamily="18" charset="0"/>
                <a:cs typeface="Times New Roman" pitchFamily="18" charset="0"/>
              </a:rPr>
              <a:t>, by using </a:t>
            </a:r>
            <a:r>
              <a:rPr lang="en-US" b="1" dirty="0" smtClean="0">
                <a:latin typeface="Times New Roman" pitchFamily="18" charset="0"/>
                <a:cs typeface="Times New Roman" pitchFamily="18" charset="0"/>
              </a:rPr>
              <a:t>measurements linearly </a:t>
            </a:r>
            <a:r>
              <a:rPr lang="en-US" dirty="0" smtClean="0">
                <a:latin typeface="Times New Roman" pitchFamily="18" charset="0"/>
                <a:cs typeface="Times New Roman" pitchFamily="18" charset="0"/>
              </a:rPr>
              <a:t>related to the state, but corrupted by Gaussian white noise. The resulting estimator is statistically optimal with respect to any quadratic function of estimation error. R. E. Kalman introduced the “filter” in 1960 (Kalman 1960</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Filter</a:t>
            </a: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It </a:t>
            </a:r>
            <a:r>
              <a:rPr lang="en-US" dirty="0" smtClean="0">
                <a:latin typeface="Times New Roman" pitchFamily="18" charset="0"/>
                <a:cs typeface="Times New Roman" pitchFamily="18" charset="0"/>
              </a:rPr>
              <a:t>tries to model the </a:t>
            </a:r>
            <a:r>
              <a:rPr lang="en-US" dirty="0" smtClean="0">
                <a:latin typeface="Times New Roman" pitchFamily="18" charset="0"/>
                <a:cs typeface="Times New Roman" pitchFamily="18" charset="0"/>
              </a:rPr>
              <a:t>moving object (</a:t>
            </a:r>
            <a:r>
              <a:rPr lang="en-US" b="1" dirty="0" smtClean="0">
                <a:latin typeface="Times New Roman" pitchFamily="18" charset="0"/>
                <a:cs typeface="Times New Roman" pitchFamily="18" charset="0"/>
              </a:rPr>
              <a:t>linearly</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Object has state (e.g., position, velocity for a car)</a:t>
            </a:r>
          </a:p>
          <a:p>
            <a:pPr lvl="1"/>
            <a:r>
              <a:rPr lang="en-US" dirty="0" smtClean="0">
                <a:latin typeface="Times New Roman" pitchFamily="18" charset="0"/>
                <a:cs typeface="Times New Roman" pitchFamily="18" charset="0"/>
              </a:rPr>
              <a:t>Covariance matrix (between state elements)</a:t>
            </a:r>
          </a:p>
          <a:p>
            <a:pPr lvl="1"/>
            <a:r>
              <a:rPr lang="en-US" dirty="0" smtClean="0">
                <a:latin typeface="Times New Roman" pitchFamily="18" charset="0"/>
                <a:cs typeface="Times New Roman" pitchFamily="18" charset="0"/>
              </a:rPr>
              <a:t>Controls </a:t>
            </a:r>
            <a:r>
              <a:rPr lang="en-US" dirty="0" smtClean="0">
                <a:latin typeface="Times New Roman" pitchFamily="18" charset="0"/>
                <a:cs typeface="Times New Roman" pitchFamily="18" charset="0"/>
              </a:rPr>
              <a:t>that affect object (braking force)</a:t>
            </a:r>
          </a:p>
          <a:p>
            <a:pPr lvl="1"/>
            <a:r>
              <a:rPr lang="en-US" dirty="0" smtClean="0">
                <a:latin typeface="Times New Roman" pitchFamily="18" charset="0"/>
                <a:cs typeface="Times New Roman" pitchFamily="18" charset="0"/>
              </a:rPr>
              <a:t>State transition matrix, control matrix, </a:t>
            </a:r>
            <a:r>
              <a:rPr lang="en-US" dirty="0" smtClean="0">
                <a:latin typeface="Times New Roman" pitchFamily="18" charset="0"/>
                <a:cs typeface="Times New Roman" pitchFamily="18" charset="0"/>
              </a:rPr>
              <a:t>noise</a:t>
            </a:r>
          </a:p>
          <a:p>
            <a:r>
              <a:rPr lang="en-US" dirty="0" smtClean="0">
                <a:latin typeface="Times New Roman" pitchFamily="18" charset="0"/>
                <a:cs typeface="Times New Roman" pitchFamily="18" charset="0"/>
              </a:rPr>
              <a:t>We </a:t>
            </a:r>
            <a:r>
              <a:rPr lang="en-US" dirty="0" smtClean="0">
                <a:latin typeface="Times New Roman" pitchFamily="18" charset="0"/>
                <a:cs typeface="Times New Roman" pitchFamily="18" charset="0"/>
              </a:rPr>
              <a:t>have some </a:t>
            </a:r>
            <a:r>
              <a:rPr lang="en-US" b="1" dirty="0" smtClean="0">
                <a:latin typeface="Times New Roman" pitchFamily="18" charset="0"/>
                <a:cs typeface="Times New Roman" pitchFamily="18" charset="0"/>
              </a:rPr>
              <a:t>measurement</a:t>
            </a:r>
            <a:r>
              <a:rPr lang="en-US" dirty="0" smtClean="0">
                <a:latin typeface="Times New Roman" pitchFamily="18" charset="0"/>
                <a:cs typeface="Times New Roman" pitchFamily="18" charset="0"/>
              </a:rPr>
              <a:t> source to </a:t>
            </a:r>
            <a:r>
              <a:rPr lang="en-US" b="1" dirty="0" smtClean="0">
                <a:latin typeface="Times New Roman" pitchFamily="18" charset="0"/>
                <a:cs typeface="Times New Roman" pitchFamily="18" charset="0"/>
              </a:rPr>
              <a:t>correct</a:t>
            </a:r>
            <a:r>
              <a:rPr lang="en-US" dirty="0" smtClean="0">
                <a:latin typeface="Times New Roman" pitchFamily="18" charset="0"/>
                <a:cs typeface="Times New Roman" pitchFamily="18" charset="0"/>
              </a:rPr>
              <a:t> kalman model</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E.g. Some devise estimating the state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2 extensions to introduce non-linearity</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a:t>
            </a:r>
            <a:r>
              <a:rPr lang="en-US" dirty="0" smtClean="0">
                <a:latin typeface="Times New Roman" pitchFamily="18" charset="0"/>
                <a:cs typeface="Times New Roman" pitchFamily="18" charset="0"/>
              </a:rPr>
              <a:t>Filter Example</a:t>
            </a:r>
            <a:endParaRPr lang="en-US" dirty="0"/>
          </a:p>
        </p:txBody>
      </p:sp>
      <p:sp>
        <p:nvSpPr>
          <p:cNvPr id="3" name="Content Placeholder 2"/>
          <p:cNvSpPr>
            <a:spLocks noGrp="1"/>
          </p:cNvSpPr>
          <p:nvPr>
            <p:ph idx="1"/>
          </p:nvPr>
        </p:nvSpPr>
        <p:spPr>
          <a:xfrm>
            <a:off x="457200" y="1775191"/>
            <a:ext cx="4343400" cy="4625609"/>
          </a:xfrm>
        </p:spPr>
        <p:txBody>
          <a:bodyPr/>
          <a:lstStyle/>
          <a:p>
            <a:r>
              <a:rPr lang="en-US" dirty="0" smtClean="0">
                <a:latin typeface="Times New Roman" pitchFamily="18" charset="0"/>
                <a:cs typeface="Times New Roman" pitchFamily="18" charset="0"/>
              </a:rPr>
              <a:t>We have a moving Car</a:t>
            </a:r>
          </a:p>
          <a:p>
            <a:r>
              <a:rPr lang="en-US" dirty="0" smtClean="0">
                <a:latin typeface="Times New Roman" pitchFamily="18" charset="0"/>
                <a:cs typeface="Times New Roman" pitchFamily="18" charset="0"/>
              </a:rPr>
              <a:t>3 Satllites together try to guess location</a:t>
            </a:r>
          </a:p>
          <a:p>
            <a:r>
              <a:rPr lang="en-US" b="1" dirty="0" smtClean="0">
                <a:latin typeface="Times New Roman" pitchFamily="18" charset="0"/>
                <a:cs typeface="Times New Roman" pitchFamily="18" charset="0"/>
              </a:rPr>
              <a:t>Measurement</a:t>
            </a:r>
            <a:r>
              <a:rPr lang="en-US" dirty="0" smtClean="0">
                <a:latin typeface="Times New Roman" pitchFamily="18" charset="0"/>
                <a:cs typeface="Times New Roman" pitchFamily="18" charset="0"/>
              </a:rPr>
              <a:t> will be noisy</a:t>
            </a:r>
          </a:p>
          <a:p>
            <a:r>
              <a:rPr lang="en-US" dirty="0" smtClean="0">
                <a:latin typeface="Times New Roman" pitchFamily="18" charset="0"/>
                <a:cs typeface="Times New Roman" pitchFamily="18" charset="0"/>
              </a:rPr>
              <a:t>Signal may be lost too (short vs long period)!</a:t>
            </a:r>
          </a:p>
          <a:p>
            <a:r>
              <a:rPr lang="en-US" dirty="0" smtClean="0">
                <a:latin typeface="Times New Roman" pitchFamily="18" charset="0"/>
                <a:cs typeface="Times New Roman" pitchFamily="18" charset="0"/>
              </a:rPr>
              <a:t>We need </a:t>
            </a:r>
            <a:r>
              <a:rPr lang="en-US" b="1" dirty="0" smtClean="0">
                <a:latin typeface="Times New Roman" pitchFamily="18" charset="0"/>
                <a:cs typeface="Times New Roman" pitchFamily="18" charset="0"/>
              </a:rPr>
              <a:t>Predicator</a:t>
            </a:r>
            <a:r>
              <a:rPr lang="en-US" dirty="0" smtClean="0">
                <a:latin typeface="Times New Roman" pitchFamily="18" charset="0"/>
                <a:cs typeface="Times New Roman" pitchFamily="18" charset="0"/>
              </a:rPr>
              <a:t> to esimate better</a:t>
            </a:r>
          </a:p>
          <a:p>
            <a:endParaRPr lang="en-US" dirty="0" smtClean="0">
              <a:latin typeface="Times New Roman" pitchFamily="18" charset="0"/>
              <a:cs typeface="Times New Roman" pitchFamily="18" charset="0"/>
            </a:endParaRPr>
          </a:p>
        </p:txBody>
      </p:sp>
      <p:pic>
        <p:nvPicPr>
          <p:cNvPr id="3074" name="Picture 2" descr="http://cdn.fieldtechnologies.com/wp-content/uploads/2012/01/gps-satellite-tracking-system.jpg"/>
          <p:cNvPicPr>
            <a:picLocks noChangeAspect="1" noChangeArrowheads="1"/>
          </p:cNvPicPr>
          <p:nvPr/>
        </p:nvPicPr>
        <p:blipFill>
          <a:blip r:embed="rId3" cstate="print"/>
          <a:srcRect/>
          <a:stretch>
            <a:fillRect/>
          </a:stretch>
        </p:blipFill>
        <p:spPr bwMode="auto">
          <a:xfrm>
            <a:off x="4953000" y="2590800"/>
            <a:ext cx="3935652" cy="3157172"/>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a:t>
            </a:r>
            <a:r>
              <a:rPr lang="en-US" dirty="0" smtClean="0">
                <a:latin typeface="Times New Roman" pitchFamily="18" charset="0"/>
                <a:cs typeface="Times New Roman" pitchFamily="18" charset="0"/>
              </a:rPr>
              <a:t>Filter Example</a:t>
            </a:r>
            <a:endParaRPr lang="en-US" dirty="0"/>
          </a:p>
        </p:txBody>
      </p:sp>
      <p:sp>
        <p:nvSpPr>
          <p:cNvPr id="3" name="Content Placeholder 2"/>
          <p:cNvSpPr>
            <a:spLocks noGrp="1"/>
          </p:cNvSpPr>
          <p:nvPr>
            <p:ph idx="1"/>
          </p:nvPr>
        </p:nvSpPr>
        <p:spPr>
          <a:xfrm>
            <a:off x="457200" y="1775191"/>
            <a:ext cx="4343400" cy="4625609"/>
          </a:xfrm>
        </p:spPr>
        <p:txBody>
          <a:bodyPr>
            <a:normAutofit/>
          </a:bodyPr>
          <a:lstStyle/>
          <a:p>
            <a:r>
              <a:rPr lang="en-US" b="1" dirty="0" smtClean="0">
                <a:latin typeface="Times New Roman" pitchFamily="18" charset="0"/>
                <a:cs typeface="Times New Roman" pitchFamily="18" charset="0"/>
              </a:rPr>
              <a:t>Algo</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Predict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a:t>
            </a:r>
            <a:r>
              <a:rPr lang="en-US" dirty="0" smtClean="0">
                <a:latin typeface="Times New Roman" pitchFamily="18" charset="0"/>
                <a:cs typeface="Times New Roman" pitchFamily="18" charset="0"/>
              </a:rPr>
              <a:t>Using Linear model, estimate state</a:t>
            </a:r>
            <a:endParaRPr lang="en-US"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Correct</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a:t>
            </a:r>
            <a:r>
              <a:rPr lang="en-US" dirty="0" smtClean="0">
                <a:latin typeface="Times New Roman" pitchFamily="18" charset="0"/>
                <a:cs typeface="Times New Roman" pitchFamily="18" charset="0"/>
              </a:rPr>
              <a:t>use measurement to correct estimation</a:t>
            </a:r>
          </a:p>
        </p:txBody>
      </p:sp>
      <p:pic>
        <p:nvPicPr>
          <p:cNvPr id="3074" name="Picture 2" descr="http://cdn.fieldtechnologies.com/wp-content/uploads/2012/01/gps-satellite-tracking-system.jpg"/>
          <p:cNvPicPr>
            <a:picLocks noChangeAspect="1" noChangeArrowheads="1"/>
          </p:cNvPicPr>
          <p:nvPr/>
        </p:nvPicPr>
        <p:blipFill>
          <a:blip r:embed="rId3" cstate="print"/>
          <a:srcRect/>
          <a:stretch>
            <a:fillRect/>
          </a:stretch>
        </p:blipFill>
        <p:spPr bwMode="auto">
          <a:xfrm>
            <a:off x="4953000" y="2590800"/>
            <a:ext cx="3935652" cy="315717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a:t>
            </a:r>
            <a:r>
              <a:rPr lang="en-US" dirty="0" smtClean="0">
                <a:latin typeface="Times New Roman" pitchFamily="18" charset="0"/>
                <a:cs typeface="Times New Roman" pitchFamily="18" charset="0"/>
              </a:rPr>
              <a:t>Filter Algorithm</a:t>
            </a:r>
            <a:endParaRPr lang="en-US" dirty="0"/>
          </a:p>
        </p:txBody>
      </p:sp>
      <p:pic>
        <p:nvPicPr>
          <p:cNvPr id="6" name="Picture 5"/>
          <p:cNvPicPr>
            <a:picLocks noChangeAspect="1" noChangeArrowheads="1"/>
          </p:cNvPicPr>
          <p:nvPr>
            <p:ph idx="1"/>
          </p:nvPr>
        </p:nvPicPr>
        <p:blipFill>
          <a:blip r:embed="rId3" cstate="print"/>
          <a:srcRect/>
          <a:stretch>
            <a:fillRect/>
          </a:stretch>
        </p:blipFill>
        <p:spPr>
          <a:xfrm>
            <a:off x="457200" y="1600200"/>
            <a:ext cx="8229600" cy="4530725"/>
          </a:xfr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Kalman </a:t>
            </a:r>
            <a:r>
              <a:rPr lang="en-US" dirty="0" smtClean="0">
                <a:latin typeface="Times New Roman" pitchFamily="18" charset="0"/>
                <a:cs typeface="Times New Roman" pitchFamily="18" charset="0"/>
              </a:rPr>
              <a:t>Filter Implementation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The algorithm is set of linear and simple steps</a:t>
            </a:r>
          </a:p>
          <a:p>
            <a:pPr marL="438912" lvl="1" indent="-320040">
              <a:spcBef>
                <a:spcPts val="0"/>
              </a:spcBef>
              <a:buClr>
                <a:schemeClr val="accent1"/>
              </a:buClr>
              <a:buSzPct val="80000"/>
              <a:buFont typeface="Wingdings 2"/>
              <a:buChar char=""/>
            </a:pPr>
            <a:r>
              <a:rPr lang="en-US" sz="3200" dirty="0" smtClean="0">
                <a:latin typeface="Times New Roman" pitchFamily="18" charset="0"/>
                <a:cs typeface="Times New Roman" pitchFamily="18" charset="0"/>
              </a:rPr>
              <a:t>Matlab / OpenCV provide this </a:t>
            </a:r>
            <a:r>
              <a:rPr lang="en-US" sz="3200" dirty="0" smtClean="0">
                <a:latin typeface="Times New Roman" pitchFamily="18" charset="0"/>
                <a:cs typeface="Times New Roman" pitchFamily="18" charset="0"/>
              </a:rPr>
              <a:t>framework</a:t>
            </a:r>
            <a:endParaRPr lang="en-US" sz="3200"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real Challegnge:</a:t>
            </a:r>
          </a:p>
          <a:p>
            <a:pPr lvl="1"/>
            <a:r>
              <a:rPr lang="en-US" dirty="0" smtClean="0">
                <a:latin typeface="Times New Roman" pitchFamily="18" charset="0"/>
                <a:cs typeface="Times New Roman" pitchFamily="18" charset="0"/>
              </a:rPr>
              <a:t>Understand motion </a:t>
            </a:r>
            <a:r>
              <a:rPr lang="en-US" dirty="0" smtClean="0">
                <a:latin typeface="Times New Roman" pitchFamily="18" charset="0"/>
                <a:cs typeface="Times New Roman" pitchFamily="18" charset="0"/>
              </a:rPr>
              <a:t>equations.</a:t>
            </a:r>
            <a:endParaRPr lang="en-US" dirty="0" smtClean="0">
              <a:latin typeface="Times New Roman" pitchFamily="18" charset="0"/>
              <a:cs typeface="Times New Roman" pitchFamily="18" charset="0"/>
            </a:endParaRPr>
          </a:p>
          <a:p>
            <a:pPr lvl="1"/>
            <a:r>
              <a:rPr lang="en-US" dirty="0" smtClean="0">
                <a:latin typeface="Times New Roman" pitchFamily="18" charset="0"/>
                <a:cs typeface="Times New Roman" pitchFamily="18" charset="0"/>
              </a:rPr>
              <a:t>Define the </a:t>
            </a:r>
            <a:r>
              <a:rPr lang="en-US" b="1" dirty="0" smtClean="0">
                <a:latin typeface="Times New Roman" pitchFamily="18" charset="0"/>
                <a:cs typeface="Times New Roman" pitchFamily="18" charset="0"/>
              </a:rPr>
              <a:t>matrices</a:t>
            </a:r>
            <a:r>
              <a:rPr lang="en-US" dirty="0" smtClean="0">
                <a:latin typeface="Times New Roman" pitchFamily="18" charset="0"/>
                <a:cs typeface="Times New Roman" pitchFamily="18" charset="0"/>
              </a:rPr>
              <a:t> correctly. </a:t>
            </a:r>
          </a:p>
          <a:p>
            <a:r>
              <a:rPr lang="en-US" dirty="0" smtClean="0">
                <a:latin typeface="Times New Roman" pitchFamily="18" charset="0"/>
                <a:cs typeface="Times New Roman" pitchFamily="18" charset="0"/>
              </a:rPr>
              <a:t>In practice: </a:t>
            </a:r>
          </a:p>
          <a:p>
            <a:pPr lvl="1"/>
            <a:r>
              <a:rPr lang="en-US" dirty="0" smtClean="0">
                <a:latin typeface="Times New Roman" pitchFamily="18" charset="0"/>
                <a:cs typeface="Times New Roman" pitchFamily="18" charset="0"/>
              </a:rPr>
              <a:t>We may do assumptions (e.g. No relation between state elements, Covariance = 0) for easy impl.</a:t>
            </a:r>
            <a:endParaRPr lang="en-US" dirty="0" smtClean="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Blob + Kalman For predcition</a:t>
            </a:r>
            <a:endParaRPr lang="en-US" dirty="0"/>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We use Kalman as helper when object don’t appear in this frame (leave/disappear/noise)</a:t>
            </a:r>
          </a:p>
          <a:p>
            <a:pPr lvl="1"/>
            <a:r>
              <a:rPr lang="en-US" dirty="0" smtClean="0">
                <a:latin typeface="Times New Roman" pitchFamily="18" charset="0"/>
                <a:cs typeface="Times New Roman" pitchFamily="18" charset="0"/>
              </a:rPr>
              <a:t>Use blobs to find observations...do assignments</a:t>
            </a:r>
          </a:p>
          <a:p>
            <a:pPr lvl="1"/>
            <a:r>
              <a:rPr lang="en-US" dirty="0" smtClean="0">
                <a:latin typeface="Times New Roman" pitchFamily="18" charset="0"/>
                <a:cs typeface="Times New Roman" pitchFamily="18" charset="0"/>
              </a:rPr>
              <a:t>If track was matched, use observation location. Inform Klaman model (correct step)</a:t>
            </a:r>
          </a:p>
          <a:p>
            <a:pPr lvl="1"/>
            <a:r>
              <a:rPr lang="en-US" dirty="0" smtClean="0">
                <a:latin typeface="Times New Roman" pitchFamily="18" charset="0"/>
                <a:cs typeface="Times New Roman" pitchFamily="18" charset="0"/>
              </a:rPr>
              <a:t>If track was not matched, use Kalman Prediction</a:t>
            </a:r>
          </a:p>
          <a:p>
            <a:pPr lvl="2"/>
            <a:r>
              <a:rPr lang="en-US" dirty="0" smtClean="0">
                <a:latin typeface="Times New Roman" pitchFamily="18" charset="0"/>
                <a:cs typeface="Times New Roman" pitchFamily="18" charset="0"/>
              </a:rPr>
              <a:t>If we exceeded threshold of not matching...remove object</a:t>
            </a:r>
          </a:p>
          <a:p>
            <a:r>
              <a:rPr lang="en-US" dirty="0" smtClean="0">
                <a:latin typeface="Times New Roman" pitchFamily="18" charset="0"/>
                <a:cs typeface="Times New Roman" pitchFamily="18" charset="0"/>
              </a:rPr>
              <a:t>Blob Tracking + Kalman </a:t>
            </a:r>
            <a:r>
              <a:rPr lang="en-US" dirty="0" smtClean="0">
                <a:latin typeface="Times New Roman" pitchFamily="18" charset="0"/>
                <a:cs typeface="Times New Roman" pitchFamily="18" charset="0"/>
                <a:hlinkClick r:id="rId2"/>
              </a:rPr>
              <a:t>Source Code</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Kalman could be used as major algorithm</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a:t>
            </a:r>
            <a:endParaRPr lang="en-US" dirty="0"/>
          </a:p>
        </p:txBody>
      </p:sp>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Particle filter tracking</a:t>
            </a:r>
            <a:r>
              <a:rPr lang="en-US" dirty="0" smtClean="0">
                <a:latin typeface="Times New Roman" pitchFamily="18" charset="0"/>
                <a:cs typeface="Times New Roman" pitchFamily="18" charset="0"/>
              </a:rPr>
              <a:t>: a hypothetical tracker, that approximates the filtered posterior distribution by a set of weighted particles. </a:t>
            </a:r>
          </a:p>
          <a:p>
            <a:r>
              <a:rPr lang="en-US" dirty="0" smtClean="0">
                <a:latin typeface="Times New Roman" pitchFamily="18" charset="0"/>
                <a:cs typeface="Times New Roman" pitchFamily="18" charset="0"/>
              </a:rPr>
              <a:t>It weighs particles based on a likelihood score and then propagates these particles according to a motion model. </a:t>
            </a:r>
          </a:p>
          <a:p>
            <a:r>
              <a:rPr lang="en-US" dirty="0" smtClean="0">
                <a:latin typeface="Times New Roman" pitchFamily="18" charset="0"/>
                <a:cs typeface="Times New Roman" pitchFamily="18" charset="0"/>
              </a:rPr>
              <a:t>Handle </a:t>
            </a:r>
            <a:r>
              <a:rPr lang="en-US" b="1" dirty="0" smtClean="0">
                <a:latin typeface="Times New Roman" pitchFamily="18" charset="0"/>
                <a:cs typeface="Times New Roman" pitchFamily="18" charset="0"/>
              </a:rPr>
              <a:t>highly nonlinear </a:t>
            </a:r>
            <a:r>
              <a:rPr lang="en-US" dirty="0" smtClean="0">
                <a:latin typeface="Times New Roman" pitchFamily="18" charset="0"/>
                <a:cs typeface="Times New Roman" pitchFamily="18" charset="0"/>
              </a:rPr>
              <a:t>and non-Gaussian models in Bayesian Filtering</a:t>
            </a:r>
          </a:p>
          <a:p>
            <a:r>
              <a:rPr lang="en-US" b="1" dirty="0" smtClean="0">
                <a:latin typeface="Times New Roman" pitchFamily="18" charset="0"/>
                <a:cs typeface="Times New Roman" pitchFamily="18" charset="0"/>
              </a:rPr>
              <a:t>Slow</a:t>
            </a:r>
            <a:r>
              <a:rPr lang="en-US" dirty="0" smtClean="0">
                <a:latin typeface="Times New Roman" pitchFamily="18" charset="0"/>
                <a:cs typeface="Times New Roman" pitchFamily="18" charset="0"/>
              </a:rPr>
              <a:t> in computations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State-of-the art</a:t>
            </a:r>
            <a:endParaRPr lang="en-US" dirty="0"/>
          </a:p>
        </p:txBody>
      </p:sp>
      <p:sp>
        <p:nvSpPr>
          <p:cNvPr id="3" name="Content Placeholder 2"/>
          <p:cNvSpPr>
            <a:spLocks noGrp="1"/>
          </p:cNvSpPr>
          <p:nvPr>
            <p:ph idx="1"/>
          </p:nvPr>
        </p:nvSpPr>
        <p:spPr/>
        <p:txBody>
          <a:bodyPr/>
          <a:lstStyle/>
          <a:p>
            <a:r>
              <a:rPr lang="en-US" dirty="0" smtClean="0"/>
              <a:t>It is hard to list all yet!</a:t>
            </a:r>
          </a:p>
          <a:p>
            <a:endParaRPr lang="en-US" dirty="0" smtClean="0"/>
          </a:p>
          <a:p>
            <a:r>
              <a:rPr lang="en-US" dirty="0" smtClean="0">
                <a:hlinkClick r:id="rId2"/>
              </a:rPr>
              <a:t>CCV Library </a:t>
            </a:r>
            <a:r>
              <a:rPr lang="en-US" dirty="0" smtClean="0"/>
              <a:t>has C++ implementation to one of state-of-the-art algorithms</a:t>
            </a:r>
          </a:p>
          <a:p>
            <a:pPr lvl="1"/>
            <a:r>
              <a:rPr lang="en-US" dirty="0" smtClean="0"/>
              <a:t>TLD (a.k.a. “Predator” algorithm) in C.</a:t>
            </a:r>
          </a:p>
          <a:p>
            <a:pPr lvl="2"/>
            <a:r>
              <a:rPr lang="en-US" dirty="0" smtClean="0"/>
              <a:t>Given window =&gt; Track it for a moving camera.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latin typeface="Times New Roman" pitchFamily="18" charset="0"/>
                <a:cs typeface="Times New Roman" pitchFamily="18" charset="0"/>
              </a:rPr>
              <a:t>What is tracking? Challenges?</a:t>
            </a:r>
          </a:p>
          <a:p>
            <a:r>
              <a:rPr lang="en-US" dirty="0" smtClean="0">
                <a:latin typeface="Times New Roman" pitchFamily="18" charset="0"/>
                <a:cs typeface="Times New Roman" pitchFamily="18" charset="0"/>
              </a:rPr>
              <a:t>Notes on datasets</a:t>
            </a:r>
          </a:p>
          <a:p>
            <a:r>
              <a:rPr lang="en-US" dirty="0" smtClean="0">
                <a:latin typeface="Times New Roman" pitchFamily="18" charset="0"/>
                <a:cs typeface="Times New Roman" pitchFamily="18" charset="0"/>
              </a:rPr>
              <a:t>Inputs to tracking approach</a:t>
            </a:r>
          </a:p>
          <a:p>
            <a:r>
              <a:rPr lang="en-US" dirty="0" smtClean="0">
                <a:latin typeface="Times New Roman" pitchFamily="18" charset="0"/>
                <a:cs typeface="Times New Roman" pitchFamily="18" charset="0"/>
              </a:rPr>
              <a:t>Visual Features Tracking </a:t>
            </a:r>
            <a:r>
              <a:rPr lang="en-US" b="1"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Some Background on features</a:t>
            </a:r>
          </a:p>
          <a:p>
            <a:pPr lvl="1"/>
            <a:r>
              <a:rPr lang="en-US" dirty="0" smtClean="0">
                <a:latin typeface="Times New Roman" pitchFamily="18" charset="0"/>
                <a:cs typeface="Times New Roman" pitchFamily="18" charset="0"/>
              </a:rPr>
              <a:t>Approach</a:t>
            </a:r>
          </a:p>
          <a:p>
            <a:r>
              <a:rPr lang="en-US" dirty="0" smtClean="0">
                <a:latin typeface="Times New Roman" pitchFamily="18" charset="0"/>
                <a:cs typeface="Times New Roman" pitchFamily="18" charset="0"/>
              </a:rPr>
              <a:t>Blob Tracking </a:t>
            </a:r>
            <a:r>
              <a:rPr lang="en-US" b="1"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Terminologies</a:t>
            </a:r>
          </a:p>
          <a:p>
            <a:pPr lvl="1"/>
            <a:r>
              <a:rPr lang="en-US" dirty="0" smtClean="0">
                <a:latin typeface="Times New Roman" pitchFamily="18" charset="0"/>
                <a:cs typeface="Times New Roman" pitchFamily="18" charset="0"/>
              </a:rPr>
              <a:t>Approach</a:t>
            </a:r>
          </a:p>
          <a:p>
            <a:pPr lvl="1"/>
            <a:r>
              <a:rPr lang="en-US" dirty="0" smtClean="0">
                <a:latin typeface="Times New Roman" pitchFamily="18" charset="0"/>
                <a:cs typeface="Times New Roman" pitchFamily="18" charset="0"/>
              </a:rPr>
              <a:t>Kalman Filter Enhancement</a:t>
            </a:r>
          </a:p>
          <a:p>
            <a:r>
              <a:rPr lang="en-US" dirty="0" smtClean="0">
                <a:latin typeface="Times New Roman" pitchFamily="18" charset="0"/>
                <a:cs typeface="Times New Roman" pitchFamily="18" charset="0"/>
              </a:rPr>
              <a:t>State-of-the-art Algorithms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ar-EG" dirty="0" smtClean="0"/>
              <a:t>تم بحمد الله</a:t>
            </a:r>
            <a:endParaRPr lang="en-US" dirty="0"/>
          </a:p>
        </p:txBody>
      </p:sp>
      <p:sp>
        <p:nvSpPr>
          <p:cNvPr id="3" name="Content Placeholder 2"/>
          <p:cNvSpPr>
            <a:spLocks noGrp="1"/>
          </p:cNvSpPr>
          <p:nvPr>
            <p:ph idx="1"/>
          </p:nvPr>
        </p:nvSpPr>
        <p:spPr/>
        <p:txBody>
          <a:bodyPr/>
          <a:lstStyle/>
          <a:p>
            <a:pPr algn="ctr">
              <a:buNone/>
            </a:pPr>
            <a:r>
              <a:rPr lang="ar-EG" dirty="0" smtClean="0"/>
              <a:t>علمكم الله ما ينفعكم</a:t>
            </a:r>
          </a:p>
          <a:p>
            <a:pPr algn="ctr">
              <a:buNone/>
            </a:pPr>
            <a:endParaRPr lang="ar-EG" dirty="0" smtClean="0"/>
          </a:p>
          <a:p>
            <a:pPr algn="ctr">
              <a:buNone/>
            </a:pPr>
            <a:endParaRPr lang="ar-EG" dirty="0" smtClean="0"/>
          </a:p>
          <a:p>
            <a:pPr algn="ctr">
              <a:buNone/>
            </a:pPr>
            <a:r>
              <a:rPr lang="ar-EG" dirty="0" smtClean="0"/>
              <a:t>ونفعكم بما تعلمتم</a:t>
            </a:r>
          </a:p>
          <a:p>
            <a:pPr algn="ctr">
              <a:buNone/>
            </a:pPr>
            <a:endParaRPr lang="ar-EG" dirty="0" smtClean="0"/>
          </a:p>
          <a:p>
            <a:pPr algn="ctr"/>
            <a:endParaRPr lang="ar-EG" dirty="0" smtClean="0"/>
          </a:p>
          <a:p>
            <a:pPr algn="ctr">
              <a:buNone/>
            </a:pPr>
            <a:r>
              <a:rPr lang="ar-EG" dirty="0" smtClean="0"/>
              <a:t>وزادكم علماً</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itchFamily="18" charset="0"/>
                <a:cs typeface="Times New Roman" pitchFamily="18" charset="0"/>
              </a:rPr>
              <a:t>What is Video tracking?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Given a video, Identify moving object (s).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Video = Much data =&gt; Time Consuming Process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May depend on other challenging problems (e.g. Object Recognition)</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Applications: </a:t>
            </a:r>
          </a:p>
          <a:p>
            <a:pPr lvl="1"/>
            <a:r>
              <a:rPr lang="en-US" dirty="0" smtClean="0">
                <a:latin typeface="Times New Roman" pitchFamily="18" charset="0"/>
                <a:cs typeface="Times New Roman" pitchFamily="18" charset="0"/>
              </a:rPr>
              <a:t>Surveillance, traffic control, players tracking...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Tracking Challenges &amp; Concerns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Is it Stationary Camera (no moving)? Or not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Occlusions? Disappearing for a while?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Any moving objects? Or specific category (e.g. Persons)?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Object speed relative to frame rate</a:t>
            </a:r>
          </a:p>
          <a:p>
            <a:r>
              <a:rPr lang="en-US" dirty="0" smtClean="0">
                <a:latin typeface="Times New Roman" pitchFamily="18" charset="0"/>
                <a:cs typeface="Times New Roman" pitchFamily="18" charset="0"/>
              </a:rPr>
              <a:t>Fixed object’s orientation?</a:t>
            </a:r>
          </a:p>
          <a:p>
            <a:endParaRPr lang="en-US"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Datasets Challenges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dirty="0" smtClean="0">
                <a:latin typeface="Times New Roman" pitchFamily="18" charset="0"/>
                <a:cs typeface="Times New Roman" pitchFamily="18" charset="0"/>
              </a:rPr>
              <a:t>Annotating 1 video is time consuming process</a:t>
            </a:r>
          </a:p>
          <a:p>
            <a:pPr lvl="1"/>
            <a:r>
              <a:rPr lang="en-US" dirty="0" smtClean="0">
                <a:latin typeface="Times New Roman" pitchFamily="18" charset="0"/>
                <a:cs typeface="Times New Roman" pitchFamily="18" charset="0"/>
              </a:rPr>
              <a:t>A 120 sec video with 20 fps = 2400 image!</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Shortage in annotations.</a:t>
            </a:r>
          </a:p>
          <a:p>
            <a:r>
              <a:rPr lang="en-US" dirty="0" smtClean="0">
                <a:latin typeface="Times New Roman" pitchFamily="18" charset="0"/>
                <a:cs typeface="Times New Roman" pitchFamily="18" charset="0"/>
              </a:rPr>
              <a:t>Typically 1 object of interst is annotated. High shortage for annotating multiple objects</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Unorganized (Google for papers data).</a:t>
            </a:r>
          </a:p>
          <a:p>
            <a:r>
              <a:rPr lang="en-US" dirty="0" smtClean="0">
                <a:latin typeface="Times New Roman" pitchFamily="18" charset="0"/>
                <a:cs typeface="Times New Roman" pitchFamily="18" charset="0"/>
              </a:rPr>
              <a:t>Good collection </a:t>
            </a:r>
            <a:r>
              <a:rPr lang="en-US" dirty="0" smtClean="0">
                <a:latin typeface="Times New Roman" pitchFamily="18" charset="0"/>
                <a:cs typeface="Times New Roman" pitchFamily="18" charset="0"/>
                <a:hlinkClick r:id="rId2"/>
              </a:rPr>
              <a:t>link </a:t>
            </a:r>
            <a:r>
              <a:rPr lang="en-US" dirty="0" smtClean="0">
                <a:latin typeface="Times New Roman" pitchFamily="18" charset="0"/>
                <a:cs typeface="Times New Roman" pitchFamily="18" charset="0"/>
              </a:rPr>
              <a:t>(77 from literature)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Input nature</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Given video: Identify moving objects and track them.</a:t>
            </a:r>
          </a:p>
          <a:p>
            <a:pPr lvl="1"/>
            <a:r>
              <a:rPr lang="en-US" dirty="0" smtClean="0">
                <a:latin typeface="Times New Roman" pitchFamily="18" charset="0"/>
                <a:cs typeface="Times New Roman" pitchFamily="18" charset="0"/>
              </a:rPr>
              <a:t>Many algorithms will work for stationary camera</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Given video + Shape (e.g. bounding box, circle..): keep tracking this particular shape.</a:t>
            </a:r>
          </a:p>
          <a:p>
            <a:pPr lvl="1"/>
            <a:r>
              <a:rPr lang="en-US" dirty="0" smtClean="0">
                <a:latin typeface="Times New Roman" pitchFamily="18" charset="0"/>
                <a:cs typeface="Times New Roman" pitchFamily="18" charset="0"/>
              </a:rPr>
              <a:t>Example: Watch seconds from this </a:t>
            </a:r>
            <a:r>
              <a:rPr lang="en-US" dirty="0" smtClean="0">
                <a:latin typeface="Times New Roman" pitchFamily="18" charset="0"/>
                <a:cs typeface="Times New Roman" pitchFamily="18" charset="0"/>
                <a:hlinkClick r:id="rId2"/>
              </a:rPr>
              <a:t>video</a:t>
            </a:r>
            <a:r>
              <a:rPr lang="en-US" dirty="0" smtClean="0">
                <a:latin typeface="Times New Roman" pitchFamily="18" charset="0"/>
                <a:cs typeface="Times New Roman" pitchFamily="18" charset="0"/>
              </a:rPr>
              <a:t>.</a:t>
            </a:r>
          </a:p>
          <a:p>
            <a:pPr lvl="1"/>
            <a:r>
              <a:rPr lang="en-US" dirty="0" smtClean="0">
                <a:latin typeface="Times New Roman" pitchFamily="18" charset="0"/>
                <a:cs typeface="Times New Roman" pitchFamily="18" charset="0"/>
              </a:rPr>
              <a:t>Algorithms may work too in non-Stationary Camera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Visual features tracking</a:t>
            </a:r>
            <a:endParaRPr lang="en-US"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A </a:t>
            </a:r>
            <a:r>
              <a:rPr lang="en-US" b="1" dirty="0" smtClean="0">
                <a:latin typeface="Times New Roman" pitchFamily="18" charset="0"/>
                <a:cs typeface="Times New Roman" pitchFamily="18" charset="0"/>
              </a:rPr>
              <a:t>Visual feature</a:t>
            </a:r>
            <a:r>
              <a:rPr lang="en-US" dirty="0" smtClean="0">
                <a:latin typeface="Times New Roman" pitchFamily="18" charset="0"/>
                <a:cs typeface="Times New Roman" pitchFamily="18" charset="0"/>
              </a:rPr>
              <a:t>: Some special patches in an image </a:t>
            </a:r>
          </a:p>
          <a:p>
            <a:pPr lvl="1"/>
            <a:r>
              <a:rPr lang="en-US" dirty="0" smtClean="0">
                <a:latin typeface="Times New Roman" pitchFamily="18" charset="0"/>
                <a:cs typeface="Times New Roman" pitchFamily="18" charset="0"/>
              </a:rPr>
              <a:t>Patch: (e.g. Pixel (20, 34), radius = 1.5, angle 60)</a:t>
            </a:r>
          </a:p>
          <a:p>
            <a:pPr lvl="1"/>
            <a:r>
              <a:rPr lang="en-US" dirty="0" smtClean="0">
                <a:latin typeface="Times New Roman" pitchFamily="18" charset="0"/>
                <a:cs typeface="Times New Roman" pitchFamily="18" charset="0"/>
              </a:rPr>
              <a:t>Special? e.g. For scale, rotation, etc.</a:t>
            </a:r>
          </a:p>
          <a:p>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Detector</a:t>
            </a:r>
            <a:r>
              <a:rPr lang="en-US" dirty="0" smtClean="0">
                <a:latin typeface="Times New Roman" pitchFamily="18" charset="0"/>
                <a:cs typeface="Times New Roman" pitchFamily="18" charset="0"/>
              </a:rPr>
              <a:t>: Detect special features.</a:t>
            </a:r>
          </a:p>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Feature Descriptor</a:t>
            </a:r>
            <a:r>
              <a:rPr lang="en-US" dirty="0" smtClean="0">
                <a:latin typeface="Times New Roman" pitchFamily="18" charset="0"/>
                <a:cs typeface="Times New Roman" pitchFamily="18" charset="0"/>
              </a:rPr>
              <a:t>: Describe feature (e.g. In vector of 128 real number).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SIFT Points</a:t>
            </a:r>
            <a:endParaRPr lang="en-US" dirty="0"/>
          </a:p>
        </p:txBody>
      </p:sp>
      <p:pic>
        <p:nvPicPr>
          <p:cNvPr id="28674" name="Picture 2" descr="http://huro-sift.googlecode.com/svn/trunk/ScreenShoots/sift.png"/>
          <p:cNvPicPr>
            <a:picLocks noChangeAspect="1" noChangeArrowheads="1"/>
          </p:cNvPicPr>
          <p:nvPr/>
        </p:nvPicPr>
        <p:blipFill>
          <a:blip r:embed="rId3" cstate="print"/>
          <a:srcRect/>
          <a:stretch>
            <a:fillRect/>
          </a:stretch>
        </p:blipFill>
        <p:spPr bwMode="auto">
          <a:xfrm>
            <a:off x="990600" y="1524000"/>
            <a:ext cx="7010400" cy="5255040"/>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5653</TotalTime>
  <Words>1239</Words>
  <Application>Microsoft Office PowerPoint</Application>
  <PresentationFormat>On-screen Show (4:3)</PresentationFormat>
  <Paragraphs>216</Paragraphs>
  <Slides>30</Slides>
  <Notes>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Module</vt:lpstr>
      <vt:lpstr>Computer Vision  Arabic Web Series Let’s share our knowledge: Vision, Machine Learning and Others </vt:lpstr>
      <vt:lpstr>Acknowledgement</vt:lpstr>
      <vt:lpstr>Agenda</vt:lpstr>
      <vt:lpstr>What is Video tracking?</vt:lpstr>
      <vt:lpstr>Tracking Challenges &amp; Concerns</vt:lpstr>
      <vt:lpstr>Datasets Challenges</vt:lpstr>
      <vt:lpstr>Input nature</vt:lpstr>
      <vt:lpstr>Visual features tracking</vt:lpstr>
      <vt:lpstr>Background: SIFT Points</vt:lpstr>
      <vt:lpstr>Background: Scene Matching</vt:lpstr>
      <vt:lpstr>Visual features tracking</vt:lpstr>
      <vt:lpstr>Blob Tracking Approach</vt:lpstr>
      <vt:lpstr>Terminologies</vt:lpstr>
      <vt:lpstr>Terminologies</vt:lpstr>
      <vt:lpstr>Observations to Track assignments</vt:lpstr>
      <vt:lpstr>Observations to Track assignments</vt:lpstr>
      <vt:lpstr>Background Subtraction =  Foreground Detection</vt:lpstr>
      <vt:lpstr>Blob Tracking Approach</vt:lpstr>
      <vt:lpstr>Results Example: 4 persons observed ... 1 perdicted</vt:lpstr>
      <vt:lpstr>Blob + Kalman For predcition</vt:lpstr>
      <vt:lpstr>Kalman Filter</vt:lpstr>
      <vt:lpstr>Kalman Filter</vt:lpstr>
      <vt:lpstr>Kalman Filter Example</vt:lpstr>
      <vt:lpstr>Kalman Filter Example</vt:lpstr>
      <vt:lpstr>Kalman Filter Algorithm</vt:lpstr>
      <vt:lpstr>Kalman Filter Implementation</vt:lpstr>
      <vt:lpstr>Blob + Kalman For predcition</vt:lpstr>
      <vt:lpstr>More</vt:lpstr>
      <vt:lpstr>State-of-the art</vt:lpstr>
      <vt:lpstr>تم بحمد الله</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Introduction</dc:title>
  <dc:creator>Mostafa Saad</dc:creator>
  <cp:lastModifiedBy>Mostafa Saad</cp:lastModifiedBy>
  <cp:revision>434</cp:revision>
  <dcterms:created xsi:type="dcterms:W3CDTF">2014-04-09T19:43:03Z</dcterms:created>
  <dcterms:modified xsi:type="dcterms:W3CDTF">2015-01-17T14:32:29Z</dcterms:modified>
</cp:coreProperties>
</file>