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handoutMasterIdLst>
    <p:handoutMasterId r:id="rId36"/>
  </p:handoutMasterIdLst>
  <p:sldIdLst>
    <p:sldId id="256" r:id="rId3"/>
    <p:sldId id="257" r:id="rId4"/>
    <p:sldId id="258" r:id="rId5"/>
    <p:sldId id="280" r:id="rId6"/>
    <p:sldId id="262" r:id="rId7"/>
    <p:sldId id="282" r:id="rId8"/>
    <p:sldId id="283" r:id="rId9"/>
    <p:sldId id="284" r:id="rId10"/>
    <p:sldId id="285" r:id="rId11"/>
    <p:sldId id="286" r:id="rId12"/>
    <p:sldId id="295" r:id="rId13"/>
    <p:sldId id="294" r:id="rId14"/>
    <p:sldId id="293" r:id="rId15"/>
    <p:sldId id="292" r:id="rId16"/>
    <p:sldId id="291" r:id="rId17"/>
    <p:sldId id="290" r:id="rId18"/>
    <p:sldId id="289" r:id="rId19"/>
    <p:sldId id="299" r:id="rId20"/>
    <p:sldId id="298" r:id="rId21"/>
    <p:sldId id="302" r:id="rId22"/>
    <p:sldId id="304" r:id="rId23"/>
    <p:sldId id="317" r:id="rId24"/>
    <p:sldId id="312" r:id="rId25"/>
    <p:sldId id="313" r:id="rId26"/>
    <p:sldId id="314" r:id="rId27"/>
    <p:sldId id="316" r:id="rId28"/>
    <p:sldId id="318" r:id="rId29"/>
    <p:sldId id="310" r:id="rId30"/>
    <p:sldId id="319" r:id="rId31"/>
    <p:sldId id="320" r:id="rId32"/>
    <p:sldId id="321" r:id="rId33"/>
    <p:sldId id="278"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1F18"/>
    <a:srgbClr val="434345"/>
    <a:srgbClr val="B4B4B5"/>
    <a:srgbClr val="141E28"/>
    <a:srgbClr val="A8A9AA"/>
    <a:srgbClr val="FFFFFF"/>
    <a:srgbClr val="4B4B4A"/>
    <a:srgbClr val="BF1A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529" autoAdjust="0"/>
    <p:restoredTop sz="94660"/>
  </p:normalViewPr>
  <p:slideViewPr>
    <p:cSldViewPr snapToGrid="0">
      <p:cViewPr varScale="1">
        <p:scale>
          <a:sx n="73" d="100"/>
          <a:sy n="73" d="100"/>
        </p:scale>
        <p:origin x="6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notesMaster" Target="notesMasters/notesMaster1.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D998DCC0-BF88-460E-97F8-3EA6167BFB2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47DEE9-83A7-4A63-8695-DB592AC979B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8DCC0-BF88-460E-97F8-3EA6167BFB2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47DEE9-83A7-4A63-8695-DB592AC979B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8DCC0-BF88-460E-97F8-3EA6167BFB2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47DEE9-83A7-4A63-8695-DB592AC979B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8DCC0-BF88-460E-97F8-3EA6167BFB2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47DEE9-83A7-4A63-8695-DB592AC979B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D998DCC0-BF88-460E-97F8-3EA6167BFB2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47DEE9-83A7-4A63-8695-DB592AC979B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8DCC0-BF88-460E-97F8-3EA6167BFB2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47DEE9-83A7-4A63-8695-DB592AC979B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8DCC0-BF88-460E-97F8-3EA6167BFB2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047DEE9-83A7-4A63-8695-DB592AC979B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8DCC0-BF88-460E-97F8-3EA6167BFB2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047DEE9-83A7-4A63-8695-DB592AC979B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8DCC0-BF88-460E-97F8-3EA6167BFB2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047DEE9-83A7-4A63-8695-DB592AC979B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D998DCC0-BF88-460E-97F8-3EA6167BFB2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47DEE9-83A7-4A63-8695-DB592AC979B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D998DCC0-BF88-460E-97F8-3EA6167BFB2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47DEE9-83A7-4A63-8695-DB592AC979B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8DCC0-BF88-460E-97F8-3EA6167BFB2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47DEE9-83A7-4A63-8695-DB592AC979B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r="58322"/>
          <a:stretch>
            <a:fillRect/>
          </a:stretch>
        </p:blipFill>
        <p:spPr>
          <a:xfrm>
            <a:off x="0" y="0"/>
            <a:ext cx="4932608" cy="6898472"/>
          </a:xfrm>
          <a:prstGeom prst="rect">
            <a:avLst/>
          </a:prstGeom>
        </p:spPr>
      </p:pic>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r="58322"/>
          <a:stretch>
            <a:fillRect/>
          </a:stretch>
        </p:blipFill>
        <p:spPr>
          <a:xfrm flipH="1" flipV="1">
            <a:off x="7259392" y="0"/>
            <a:ext cx="4932608" cy="6898472"/>
          </a:xfrm>
          <a:prstGeom prst="rect">
            <a:avLst/>
          </a:prstGeom>
        </p:spPr>
      </p:pic>
      <p:sp>
        <p:nvSpPr>
          <p:cNvPr id="13" name="文本框 12"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3430471" y="3021458"/>
            <a:ext cx="5590692" cy="1198880"/>
          </a:xfrm>
          <a:prstGeom prst="rect">
            <a:avLst/>
          </a:prstGeom>
          <a:noFill/>
        </p:spPr>
        <p:txBody>
          <a:bodyPr wrap="square" rtlCol="0">
            <a:spAutoFit/>
          </a:bodyPr>
          <a:lstStyle/>
          <a:p>
            <a:pPr algn="ctr"/>
            <a:r>
              <a:rPr lang="en-US" altLang="zh-CN" sz="2400" b="1" dirty="0">
                <a:solidFill>
                  <a:srgbClr val="141E28"/>
                </a:solidFill>
                <a:latin typeface="Arial" panose="020B0604020202020204" pitchFamily="34" charset="0"/>
                <a:ea typeface="Arial" panose="020B0604020202020204" pitchFamily="34" charset="0"/>
                <a:cs typeface="Aharoni" panose="02010803020104030203" pitchFamily="2" charset="-79"/>
              </a:rPr>
              <a:t>Airbnb Case Study</a:t>
            </a:r>
            <a:endParaRPr lang="en-US" altLang="zh-CN" sz="2400" b="1" dirty="0">
              <a:solidFill>
                <a:srgbClr val="141E28"/>
              </a:solidFill>
              <a:latin typeface="Arial" panose="020B0604020202020204" pitchFamily="34" charset="0"/>
              <a:ea typeface="Arial" panose="020B0604020202020204" pitchFamily="34" charset="0"/>
              <a:cs typeface="Aharoni" panose="02010803020104030203" pitchFamily="2" charset="-79"/>
            </a:endParaRPr>
          </a:p>
          <a:p>
            <a:pPr algn="ctr"/>
            <a:r>
              <a:rPr lang="en-US" altLang="zh-CN" sz="2400" b="1" dirty="0">
                <a:solidFill>
                  <a:srgbClr val="141E28"/>
                </a:solidFill>
                <a:latin typeface="Arial" panose="020B0604020202020204" pitchFamily="34" charset="0"/>
                <a:ea typeface="Arial" panose="020B0604020202020204" pitchFamily="34" charset="0"/>
                <a:cs typeface="Aharoni" panose="02010803020104030203" pitchFamily="2" charset="-79"/>
              </a:rPr>
              <a:t>Presented by:</a:t>
            </a:r>
            <a:endParaRPr lang="en-US" altLang="zh-CN" sz="2400" b="1" dirty="0">
              <a:solidFill>
                <a:srgbClr val="141E28"/>
              </a:solidFill>
              <a:latin typeface="Arial" panose="020B0604020202020204" pitchFamily="34" charset="0"/>
              <a:ea typeface="Arial" panose="020B0604020202020204" pitchFamily="34" charset="0"/>
              <a:cs typeface="Aharoni" panose="02010803020104030203" pitchFamily="2" charset="-79"/>
            </a:endParaRPr>
          </a:p>
          <a:p>
            <a:pPr algn="ctr"/>
            <a:r>
              <a:rPr lang="en-US" altLang="zh-CN" sz="2400" b="1" dirty="0">
                <a:solidFill>
                  <a:srgbClr val="141E28"/>
                </a:solidFill>
                <a:latin typeface="Arial" panose="020B0604020202020204" pitchFamily="34" charset="0"/>
                <a:ea typeface="Arial" panose="020B0604020202020204" pitchFamily="34" charset="0"/>
                <a:cs typeface="Aharoni" panose="02010803020104030203" pitchFamily="2" charset="-79"/>
              </a:rPr>
              <a:t>Eng.Mostafa Amr Ibrahim</a:t>
            </a:r>
            <a:endParaRPr lang="en-US" altLang="zh-CN" sz="2400" b="1" dirty="0">
              <a:solidFill>
                <a:srgbClr val="141E28"/>
              </a:solidFill>
              <a:latin typeface="Arial" panose="020B0604020202020204" pitchFamily="34" charset="0"/>
              <a:ea typeface="Arial" panose="020B0604020202020204" pitchFamily="34" charset="0"/>
              <a:cs typeface="Aharoni" panose="02010803020104030203" pitchFamily="2"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fltVal val="0"/>
                                          </p:val>
                                        </p:tav>
                                        <p:tav tm="100000">
                                          <p:val>
                                            <p:strVal val="#ppt_w"/>
                                          </p:val>
                                        </p:tav>
                                      </p:tavLst>
                                    </p:anim>
                                    <p:anim calcmode="lin" valueType="num">
                                      <p:cBhvr>
                                        <p:cTn id="8" dur="750" fill="hold"/>
                                        <p:tgtEl>
                                          <p:spTgt spid="13"/>
                                        </p:tgtEl>
                                        <p:attrNameLst>
                                          <p:attrName>ppt_h</p:attrName>
                                        </p:attrNameLst>
                                      </p:cBhvr>
                                      <p:tavLst>
                                        <p:tav tm="0">
                                          <p:val>
                                            <p:fltVal val="0"/>
                                          </p:val>
                                        </p:tav>
                                        <p:tav tm="100000">
                                          <p:val>
                                            <p:strVal val="#ppt_h"/>
                                          </p:val>
                                        </p:tav>
                                      </p:tavLst>
                                    </p:anim>
                                    <p:animEffect transition="in" filter="fade">
                                      <p:cBhvr>
                                        <p:cTn id="9"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rotWithShape="1">
          <a:blip r:embed="rId1" cstate="print">
            <a:extLst>
              <a:ext uri="{28A0092B-C50C-407E-A947-70E740481C1C}">
                <a14:useLocalDpi xmlns:a14="http://schemas.microsoft.com/office/drawing/2010/main" val="0"/>
              </a:ext>
            </a:extLst>
          </a:blip>
          <a:srcRect r="58322"/>
          <a:stretch>
            <a:fillRect/>
          </a:stretch>
        </p:blipFill>
        <p:spPr>
          <a:xfrm>
            <a:off x="0" y="0"/>
            <a:ext cx="4932608" cy="6898472"/>
          </a:xfrm>
          <a:prstGeom prst="rect">
            <a:avLst/>
          </a:prstGeom>
        </p:spPr>
      </p:pic>
      <p:pic>
        <p:nvPicPr>
          <p:cNvPr id="18" name="图片 17"/>
          <p:cNvPicPr>
            <a:picLocks noChangeAspect="1"/>
          </p:cNvPicPr>
          <p:nvPr/>
        </p:nvPicPr>
        <p:blipFill rotWithShape="1">
          <a:blip r:embed="rId1" cstate="print">
            <a:extLst>
              <a:ext uri="{28A0092B-C50C-407E-A947-70E740481C1C}">
                <a14:useLocalDpi xmlns:a14="http://schemas.microsoft.com/office/drawing/2010/main" val="0"/>
              </a:ext>
            </a:extLst>
          </a:blip>
          <a:srcRect r="58322"/>
          <a:stretch>
            <a:fillRect/>
          </a:stretch>
        </p:blipFill>
        <p:spPr>
          <a:xfrm flipH="1">
            <a:off x="7259392" y="0"/>
            <a:ext cx="4932608" cy="6898472"/>
          </a:xfrm>
          <a:prstGeom prst="rect">
            <a:avLst/>
          </a:prstGeom>
        </p:spPr>
      </p:pic>
      <p:sp>
        <p:nvSpPr>
          <p:cNvPr id="19" name="文本框 18"/>
          <p:cNvSpPr txBox="1"/>
          <p:nvPr/>
        </p:nvSpPr>
        <p:spPr>
          <a:xfrm>
            <a:off x="3760421" y="3773098"/>
            <a:ext cx="5399405" cy="829945"/>
          </a:xfrm>
          <a:prstGeom prst="rect">
            <a:avLst/>
          </a:prstGeom>
          <a:noFill/>
        </p:spPr>
        <p:txBody>
          <a:bodyPr wrap="none" rtlCol="0">
            <a:spAutoFit/>
          </a:bodyPr>
          <a:lstStyle/>
          <a:p>
            <a:pPr algn="ctr"/>
            <a:r>
              <a:rPr lang="en-US" altLang="zh-CN" sz="4800" b="1" dirty="0">
                <a:solidFill>
                  <a:srgbClr val="E71F18"/>
                </a:solidFill>
                <a:latin typeface="Arial" panose="020B0604020202020204" pitchFamily="34" charset="0"/>
                <a:ea typeface="Arial" panose="020B0604020202020204" pitchFamily="34" charset="0"/>
              </a:rPr>
              <a:t>Business Insights</a:t>
            </a:r>
            <a:endParaRPr lang="zh-CN" altLang="en-US" sz="4800" b="1" dirty="0">
              <a:solidFill>
                <a:srgbClr val="E71F18"/>
              </a:solidFill>
              <a:latin typeface="Arial" panose="020B0604020202020204" pitchFamily="34" charset="0"/>
              <a:ea typeface="Arial" panose="020B0604020202020204" pitchFamily="34" charset="0"/>
            </a:endParaRPr>
          </a:p>
        </p:txBody>
      </p:sp>
      <p:sp>
        <p:nvSpPr>
          <p:cNvPr id="21" name="矩形 20"/>
          <p:cNvSpPr/>
          <p:nvPr/>
        </p:nvSpPr>
        <p:spPr>
          <a:xfrm>
            <a:off x="5178618" y="996652"/>
            <a:ext cx="1807210" cy="1861185"/>
          </a:xfrm>
          <a:prstGeom prst="rect">
            <a:avLst/>
          </a:prstGeom>
        </p:spPr>
        <p:txBody>
          <a:bodyPr wrap="none">
            <a:spAutoFit/>
          </a:bodyPr>
          <a:lstStyle/>
          <a:p>
            <a:pPr algn="r"/>
            <a:r>
              <a:rPr lang="en-US" altLang="zh-CN" sz="11500" b="1" dirty="0" smtClean="0">
                <a:solidFill>
                  <a:srgbClr val="141E28"/>
                </a:solidFill>
                <a:latin typeface="Arial" panose="020B0604020202020204" pitchFamily="34" charset="0"/>
                <a:ea typeface="Arial" panose="020B0604020202020204" pitchFamily="34" charset="0"/>
              </a:rPr>
              <a:t>04</a:t>
            </a:r>
            <a:endParaRPr lang="zh-CN" altLang="en-US" sz="11500" b="1" dirty="0">
              <a:solidFill>
                <a:srgbClr val="141E28"/>
              </a:solidFill>
              <a:latin typeface="Arial" panose="020B0604020202020204" pitchFamily="34" charset="0"/>
              <a:ea typeface="Arial" panose="020B0604020202020204" pitchFamily="34" charset="0"/>
            </a:endParaRPr>
          </a:p>
        </p:txBody>
      </p:sp>
      <p:cxnSp>
        <p:nvCxnSpPr>
          <p:cNvPr id="3" name="直接连接符 2"/>
          <p:cNvCxnSpPr/>
          <p:nvPr/>
        </p:nvCxnSpPr>
        <p:spPr>
          <a:xfrm>
            <a:off x="5716411" y="3135085"/>
            <a:ext cx="720000" cy="0"/>
          </a:xfrm>
          <a:prstGeom prst="line">
            <a:avLst/>
          </a:prstGeom>
          <a:ln w="50800">
            <a:solidFill>
              <a:srgbClr val="B4B4B5"/>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strVal val="#ppt_w+.3"/>
                                          </p:val>
                                        </p:tav>
                                        <p:tav tm="100000">
                                          <p:val>
                                            <p:strVal val="#ppt_w"/>
                                          </p:val>
                                        </p:tav>
                                      </p:tavLst>
                                    </p:anim>
                                    <p:anim calcmode="lin" valueType="num">
                                      <p:cBhvr>
                                        <p:cTn id="8" dur="1000" fill="hold"/>
                                        <p:tgtEl>
                                          <p:spTgt spid="19"/>
                                        </p:tgtEl>
                                        <p:attrNameLst>
                                          <p:attrName>ppt_h</p:attrName>
                                        </p:attrNameLst>
                                      </p:cBhvr>
                                      <p:tavLst>
                                        <p:tav tm="0">
                                          <p:val>
                                            <p:strVal val="#ppt_h"/>
                                          </p:val>
                                        </p:tav>
                                        <p:tav tm="100000">
                                          <p:val>
                                            <p:strVal val="#ppt_h"/>
                                          </p:val>
                                        </p:tav>
                                      </p:tavLst>
                                    </p:anim>
                                    <p:animEffect transition="in" filter="fade">
                                      <p:cBhvr>
                                        <p:cTn id="9"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1999" cy="16791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r="58322"/>
          <a:stretch>
            <a:fillRect/>
          </a:stretch>
        </p:blipFill>
        <p:spPr>
          <a:xfrm>
            <a:off x="0" y="0"/>
            <a:ext cx="1200656" cy="1679171"/>
          </a:xfrm>
          <a:prstGeom prst="rect">
            <a:avLst/>
          </a:prstGeom>
        </p:spPr>
      </p:pic>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r="58322"/>
          <a:stretch>
            <a:fillRect/>
          </a:stretch>
        </p:blipFill>
        <p:spPr>
          <a:xfrm flipH="1" flipV="1">
            <a:off x="10962403" y="-40472"/>
            <a:ext cx="1229595" cy="1719643"/>
          </a:xfrm>
          <a:prstGeom prst="rect">
            <a:avLst/>
          </a:prstGeom>
        </p:spPr>
      </p:pic>
      <p:sp>
        <p:nvSpPr>
          <p:cNvPr id="22" name="矩形 21"/>
          <p:cNvSpPr/>
          <p:nvPr/>
        </p:nvSpPr>
        <p:spPr>
          <a:xfrm>
            <a:off x="1431472" y="-2198914"/>
            <a:ext cx="1246414" cy="1839686"/>
          </a:xfrm>
          <a:prstGeom prst="rect">
            <a:avLst/>
          </a:prstGeom>
          <a:solidFill>
            <a:srgbClr val="E71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917372" y="-2198914"/>
            <a:ext cx="1246414" cy="1839686"/>
          </a:xfrm>
          <a:prstGeom prst="rect">
            <a:avLst/>
          </a:prstGeom>
          <a:solidFill>
            <a:srgbClr val="14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2134818" y="359004"/>
            <a:ext cx="1478915" cy="922020"/>
          </a:xfrm>
          <a:prstGeom prst="rect">
            <a:avLst/>
          </a:prstGeom>
          <a:noFill/>
        </p:spPr>
        <p:txBody>
          <a:bodyPr wrap="none" rtlCol="0">
            <a:spAutoFit/>
          </a:bodyPr>
          <a:lstStyle/>
          <a:p>
            <a:pPr algn="l"/>
            <a:r>
              <a:rPr lang="en-US" altLang="zh-CN" sz="5400" b="1" dirty="0">
                <a:solidFill>
                  <a:schemeClr val="tx1"/>
                </a:solidFill>
                <a:latin typeface="Arial" panose="020B0604020202020204" pitchFamily="34" charset="0"/>
                <a:ea typeface="Arial" panose="020B0604020202020204" pitchFamily="34" charset="0"/>
              </a:rPr>
              <a:t>Age</a:t>
            </a:r>
            <a:endParaRPr lang="en-US" altLang="zh-CN" sz="5400" b="1" dirty="0">
              <a:solidFill>
                <a:schemeClr val="tx1"/>
              </a:solidFill>
              <a:latin typeface="Arial" panose="020B0604020202020204" pitchFamily="34" charset="0"/>
              <a:ea typeface="Arial" panose="020B0604020202020204" pitchFamily="34" charset="0"/>
            </a:endParaRPr>
          </a:p>
        </p:txBody>
      </p:sp>
      <p:sp>
        <p:nvSpPr>
          <p:cNvPr id="3" name="Text Box 2"/>
          <p:cNvSpPr txBox="1"/>
          <p:nvPr/>
        </p:nvSpPr>
        <p:spPr>
          <a:xfrm>
            <a:off x="1200785" y="2439035"/>
            <a:ext cx="9762490" cy="3417570"/>
          </a:xfrm>
          <a:prstGeom prst="rect">
            <a:avLst/>
          </a:prstGeom>
          <a:noFill/>
        </p:spPr>
        <p:txBody>
          <a:bodyPr wrap="square" rtlCol="0">
            <a:noAutofit/>
          </a:bodyPr>
          <a:p>
            <a:pPr marL="285750" indent="-285750">
              <a:buFont typeface="Arial" panose="020B0604020202020204" pitchFamily="34" charset="0"/>
              <a:buChar char="•"/>
            </a:pPr>
            <a:r>
              <a:rPr lang="en-US">
                <a:latin typeface="Times New Roman" panose="02020603050405020304" charset="0"/>
                <a:cs typeface="Times New Roman" panose="02020603050405020304" charset="0"/>
              </a:rPr>
              <a:t>Most of travellers are of the young group which is lower than 37 years old</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Customers who do not book tend to not fill up their age </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Customers outside US Tend To have slightly higer age</a:t>
            </a:r>
            <a:endParaRPr lang="en-US">
              <a:latin typeface="Times New Roman" panose="02020603050405020304" charset="0"/>
              <a:cs typeface="Times New Roman" panose="02020603050405020304" charset="0"/>
            </a:endParaRPr>
          </a:p>
          <a:p>
            <a:pPr indent="0">
              <a:buFont typeface="Arial" panose="020B0604020202020204" pitchFamily="34" charset="0"/>
              <a:buNone/>
            </a:pP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a:latin typeface="Times New Roman" panose="02020603050405020304" charset="0"/>
              <a:cs typeface="Times New Roman" panose="02020603050405020304" charset="0"/>
            </a:endParaRPr>
          </a:p>
          <a:p>
            <a:pPr indent="0">
              <a:buFont typeface="Arial" panose="020B0604020202020204" pitchFamily="34" charset="0"/>
              <a:buNone/>
            </a:pPr>
            <a:endParaRPr lang="en-US">
              <a:latin typeface="Times New Roman" panose="02020603050405020304" charset="0"/>
              <a:cs typeface="Times New Roman" panose="02020603050405020304" charset="0"/>
            </a:endParaRPr>
          </a:p>
          <a:p>
            <a:pPr indent="0">
              <a:buFont typeface="Arial" panose="020B0604020202020204" pitchFamily="34" charset="0"/>
              <a:buNone/>
            </a:pPr>
            <a:endParaRPr lang="en-US">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3"/>
          <a:stretch>
            <a:fillRect/>
          </a:stretch>
        </p:blipFill>
        <p:spPr>
          <a:xfrm>
            <a:off x="1431290" y="3429000"/>
            <a:ext cx="4797425" cy="2238375"/>
          </a:xfrm>
          <a:prstGeom prst="rect">
            <a:avLst/>
          </a:prstGeom>
        </p:spPr>
      </p:pic>
      <p:pic>
        <p:nvPicPr>
          <p:cNvPr id="7" name="Picture 6"/>
          <p:cNvPicPr>
            <a:picLocks noChangeAspect="1"/>
          </p:cNvPicPr>
          <p:nvPr/>
        </p:nvPicPr>
        <p:blipFill>
          <a:blip r:embed="rId4"/>
          <a:stretch>
            <a:fillRect/>
          </a:stretch>
        </p:blipFill>
        <p:spPr>
          <a:xfrm>
            <a:off x="6229350" y="3429000"/>
            <a:ext cx="4733925" cy="22383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strVal val="#ppt_w+.3"/>
                                          </p:val>
                                        </p:tav>
                                        <p:tav tm="100000">
                                          <p:val>
                                            <p:strVal val="#ppt_w"/>
                                          </p:val>
                                        </p:tav>
                                      </p:tavLst>
                                    </p:anim>
                                    <p:anim calcmode="lin" valueType="num">
                                      <p:cBhvr>
                                        <p:cTn id="8" dur="1000" fill="hold"/>
                                        <p:tgtEl>
                                          <p:spTgt spid="24"/>
                                        </p:tgtEl>
                                        <p:attrNameLst>
                                          <p:attrName>ppt_h</p:attrName>
                                        </p:attrNameLst>
                                      </p:cBhvr>
                                      <p:tavLst>
                                        <p:tav tm="0">
                                          <p:val>
                                            <p:strVal val="#ppt_h"/>
                                          </p:val>
                                        </p:tav>
                                        <p:tav tm="100000">
                                          <p:val>
                                            <p:strVal val="#ppt_h"/>
                                          </p:val>
                                        </p:tav>
                                      </p:tavLst>
                                    </p:anim>
                                    <p:animEffect transition="in" filter="fade">
                                      <p:cBhvr>
                                        <p:cTn id="9"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1999" cy="16791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r="58322"/>
          <a:stretch>
            <a:fillRect/>
          </a:stretch>
        </p:blipFill>
        <p:spPr>
          <a:xfrm>
            <a:off x="0" y="0"/>
            <a:ext cx="1200656" cy="1679171"/>
          </a:xfrm>
          <a:prstGeom prst="rect">
            <a:avLst/>
          </a:prstGeom>
        </p:spPr>
      </p:pic>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r="58322"/>
          <a:stretch>
            <a:fillRect/>
          </a:stretch>
        </p:blipFill>
        <p:spPr>
          <a:xfrm flipH="1" flipV="1">
            <a:off x="10962403" y="-40472"/>
            <a:ext cx="1229595" cy="1719643"/>
          </a:xfrm>
          <a:prstGeom prst="rect">
            <a:avLst/>
          </a:prstGeom>
        </p:spPr>
      </p:pic>
      <p:sp>
        <p:nvSpPr>
          <p:cNvPr id="22" name="矩形 21"/>
          <p:cNvSpPr/>
          <p:nvPr/>
        </p:nvSpPr>
        <p:spPr>
          <a:xfrm>
            <a:off x="1431472" y="-2198914"/>
            <a:ext cx="1246414" cy="1839686"/>
          </a:xfrm>
          <a:prstGeom prst="rect">
            <a:avLst/>
          </a:prstGeom>
          <a:solidFill>
            <a:srgbClr val="E71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917372" y="-2198914"/>
            <a:ext cx="1246414" cy="1839686"/>
          </a:xfrm>
          <a:prstGeom prst="rect">
            <a:avLst/>
          </a:prstGeom>
          <a:solidFill>
            <a:srgbClr val="14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2134818" y="359004"/>
            <a:ext cx="2584450" cy="922020"/>
          </a:xfrm>
          <a:prstGeom prst="rect">
            <a:avLst/>
          </a:prstGeom>
          <a:noFill/>
        </p:spPr>
        <p:txBody>
          <a:bodyPr wrap="none" rtlCol="0">
            <a:spAutoFit/>
          </a:bodyPr>
          <a:lstStyle/>
          <a:p>
            <a:pPr algn="l"/>
            <a:r>
              <a:rPr lang="en-US" altLang="zh-CN" sz="5400" b="1" dirty="0">
                <a:solidFill>
                  <a:schemeClr val="tx1"/>
                </a:solidFill>
                <a:latin typeface="Arial" panose="020B0604020202020204" pitchFamily="34" charset="0"/>
                <a:ea typeface="Arial" panose="020B0604020202020204" pitchFamily="34" charset="0"/>
              </a:rPr>
              <a:t>Gender</a:t>
            </a:r>
            <a:endParaRPr lang="en-US" altLang="zh-CN" sz="5400" b="1" dirty="0">
              <a:solidFill>
                <a:schemeClr val="tx1"/>
              </a:solidFill>
              <a:latin typeface="Arial" panose="020B0604020202020204" pitchFamily="34" charset="0"/>
              <a:ea typeface="Arial" panose="020B0604020202020204" pitchFamily="34" charset="0"/>
            </a:endParaRPr>
          </a:p>
        </p:txBody>
      </p:sp>
      <p:sp>
        <p:nvSpPr>
          <p:cNvPr id="3" name="Text Box 2"/>
          <p:cNvSpPr txBox="1"/>
          <p:nvPr/>
        </p:nvSpPr>
        <p:spPr>
          <a:xfrm>
            <a:off x="1200785" y="2439035"/>
            <a:ext cx="9762490" cy="3417570"/>
          </a:xfrm>
          <a:prstGeom prst="rect">
            <a:avLst/>
          </a:prstGeom>
          <a:noFill/>
        </p:spPr>
        <p:txBody>
          <a:bodyPr wrap="square" rtlCol="0">
            <a:noAutofit/>
          </a:bodyPr>
          <a:p>
            <a:pPr marL="285750" indent="-285750">
              <a:buFont typeface="Arial" panose="020B0604020202020204" pitchFamily="34" charset="0"/>
              <a:buChar char="•"/>
            </a:pPr>
            <a:r>
              <a:rPr lang="en-US">
                <a:latin typeface="Times New Roman" panose="02020603050405020304" charset="0"/>
                <a:cs typeface="Times New Roman" panose="02020603050405020304" charset="0"/>
              </a:rPr>
              <a:t>There is a large portion that wasn’t tracked so their gender was unknown </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for all countries there are more females bookings than male except for Denmark, Canada and Netherland </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a:latin typeface="Times New Roman" panose="02020603050405020304" charset="0"/>
              <a:cs typeface="Times New Roman" panose="02020603050405020304" charset="0"/>
            </a:endParaRPr>
          </a:p>
          <a:p>
            <a:pPr indent="0">
              <a:buFont typeface="Arial" panose="020B0604020202020204" pitchFamily="34" charset="0"/>
              <a:buNone/>
            </a:pPr>
            <a:endParaRPr lang="en-US">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3"/>
          <a:stretch>
            <a:fillRect/>
          </a:stretch>
        </p:blipFill>
        <p:spPr>
          <a:xfrm>
            <a:off x="1510665" y="3370580"/>
            <a:ext cx="9452610" cy="2486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strVal val="#ppt_w+.3"/>
                                          </p:val>
                                        </p:tav>
                                        <p:tav tm="100000">
                                          <p:val>
                                            <p:strVal val="#ppt_w"/>
                                          </p:val>
                                        </p:tav>
                                      </p:tavLst>
                                    </p:anim>
                                    <p:anim calcmode="lin" valueType="num">
                                      <p:cBhvr>
                                        <p:cTn id="8" dur="1000" fill="hold"/>
                                        <p:tgtEl>
                                          <p:spTgt spid="24"/>
                                        </p:tgtEl>
                                        <p:attrNameLst>
                                          <p:attrName>ppt_h</p:attrName>
                                        </p:attrNameLst>
                                      </p:cBhvr>
                                      <p:tavLst>
                                        <p:tav tm="0">
                                          <p:val>
                                            <p:strVal val="#ppt_h"/>
                                          </p:val>
                                        </p:tav>
                                        <p:tav tm="100000">
                                          <p:val>
                                            <p:strVal val="#ppt_h"/>
                                          </p:val>
                                        </p:tav>
                                      </p:tavLst>
                                    </p:anim>
                                    <p:animEffect transition="in" filter="fade">
                                      <p:cBhvr>
                                        <p:cTn id="9"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1999" cy="16791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r="58322"/>
          <a:stretch>
            <a:fillRect/>
          </a:stretch>
        </p:blipFill>
        <p:spPr>
          <a:xfrm>
            <a:off x="0" y="0"/>
            <a:ext cx="1200656" cy="1679171"/>
          </a:xfrm>
          <a:prstGeom prst="rect">
            <a:avLst/>
          </a:prstGeom>
        </p:spPr>
      </p:pic>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r="58322"/>
          <a:stretch>
            <a:fillRect/>
          </a:stretch>
        </p:blipFill>
        <p:spPr>
          <a:xfrm flipH="1" flipV="1">
            <a:off x="10962403" y="-40472"/>
            <a:ext cx="1229595" cy="1719643"/>
          </a:xfrm>
          <a:prstGeom prst="rect">
            <a:avLst/>
          </a:prstGeom>
        </p:spPr>
      </p:pic>
      <p:sp>
        <p:nvSpPr>
          <p:cNvPr id="22" name="矩形 21"/>
          <p:cNvSpPr/>
          <p:nvPr/>
        </p:nvSpPr>
        <p:spPr>
          <a:xfrm>
            <a:off x="1431472" y="-2198914"/>
            <a:ext cx="1246414" cy="1839686"/>
          </a:xfrm>
          <a:prstGeom prst="rect">
            <a:avLst/>
          </a:prstGeom>
          <a:solidFill>
            <a:srgbClr val="E71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917372" y="-2198914"/>
            <a:ext cx="1246414" cy="1839686"/>
          </a:xfrm>
          <a:prstGeom prst="rect">
            <a:avLst/>
          </a:prstGeom>
          <a:solidFill>
            <a:srgbClr val="14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2134818" y="359004"/>
            <a:ext cx="5443855" cy="922020"/>
          </a:xfrm>
          <a:prstGeom prst="rect">
            <a:avLst/>
          </a:prstGeom>
          <a:noFill/>
        </p:spPr>
        <p:txBody>
          <a:bodyPr wrap="none" rtlCol="0">
            <a:spAutoFit/>
          </a:bodyPr>
          <a:lstStyle/>
          <a:p>
            <a:pPr algn="l"/>
            <a:r>
              <a:rPr lang="en-US" altLang="zh-CN" sz="5400" b="1" dirty="0">
                <a:solidFill>
                  <a:schemeClr val="tx1"/>
                </a:solidFill>
                <a:latin typeface="Arial" panose="020B0604020202020204" pitchFamily="34" charset="0"/>
                <a:ea typeface="Arial" panose="020B0604020202020204" pitchFamily="34" charset="0"/>
              </a:rPr>
              <a:t> Seasonal Trend</a:t>
            </a:r>
            <a:endParaRPr lang="en-US" altLang="zh-CN" sz="5400" b="1" dirty="0">
              <a:solidFill>
                <a:schemeClr val="tx1"/>
              </a:solidFill>
              <a:latin typeface="Arial" panose="020B0604020202020204" pitchFamily="34" charset="0"/>
              <a:ea typeface="Arial" panose="020B0604020202020204" pitchFamily="34" charset="0"/>
            </a:endParaRPr>
          </a:p>
        </p:txBody>
      </p:sp>
      <p:sp>
        <p:nvSpPr>
          <p:cNvPr id="3" name="Text Box 2"/>
          <p:cNvSpPr txBox="1"/>
          <p:nvPr/>
        </p:nvSpPr>
        <p:spPr>
          <a:xfrm>
            <a:off x="1200785" y="2221865"/>
            <a:ext cx="9762490" cy="3634740"/>
          </a:xfrm>
          <a:prstGeom prst="rect">
            <a:avLst/>
          </a:prstGeom>
          <a:noFill/>
        </p:spPr>
        <p:txBody>
          <a:bodyPr wrap="square" rtlCol="0">
            <a:noAutofit/>
          </a:bodyPr>
          <a:p>
            <a:pPr marL="285750" indent="-285750">
              <a:buFont typeface="Arial" panose="020B0604020202020204" pitchFamily="34" charset="0"/>
              <a:buChar char="•"/>
            </a:pPr>
            <a:r>
              <a:rPr lang="en-US">
                <a:latin typeface="Times New Roman" panose="02020603050405020304" charset="0"/>
                <a:cs typeface="Times New Roman" panose="02020603050405020304" charset="0"/>
              </a:rPr>
              <a:t>Most of the bookings took place in spring and summer</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each country might have it’s own seasonal trends</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a:latin typeface="Times New Roman" panose="02020603050405020304" charset="0"/>
              <a:cs typeface="Times New Roman" panose="02020603050405020304" charset="0"/>
            </a:endParaRPr>
          </a:p>
          <a:p>
            <a:pPr indent="0">
              <a:buFont typeface="Arial" panose="020B0604020202020204" pitchFamily="34" charset="0"/>
              <a:buNone/>
            </a:pPr>
            <a:endParaRPr lang="en-US">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3"/>
          <a:stretch>
            <a:fillRect/>
          </a:stretch>
        </p:blipFill>
        <p:spPr>
          <a:xfrm>
            <a:off x="2505710" y="3050540"/>
            <a:ext cx="7778750" cy="28054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strVal val="#ppt_w+.3"/>
                                          </p:val>
                                        </p:tav>
                                        <p:tav tm="100000">
                                          <p:val>
                                            <p:strVal val="#ppt_w"/>
                                          </p:val>
                                        </p:tav>
                                      </p:tavLst>
                                    </p:anim>
                                    <p:anim calcmode="lin" valueType="num">
                                      <p:cBhvr>
                                        <p:cTn id="8" dur="1000" fill="hold"/>
                                        <p:tgtEl>
                                          <p:spTgt spid="24"/>
                                        </p:tgtEl>
                                        <p:attrNameLst>
                                          <p:attrName>ppt_h</p:attrName>
                                        </p:attrNameLst>
                                      </p:cBhvr>
                                      <p:tavLst>
                                        <p:tav tm="0">
                                          <p:val>
                                            <p:strVal val="#ppt_h"/>
                                          </p:val>
                                        </p:tav>
                                        <p:tav tm="100000">
                                          <p:val>
                                            <p:strVal val="#ppt_h"/>
                                          </p:val>
                                        </p:tav>
                                      </p:tavLst>
                                    </p:anim>
                                    <p:animEffect transition="in" filter="fade">
                                      <p:cBhvr>
                                        <p:cTn id="9"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1999" cy="16791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r="58322"/>
          <a:stretch>
            <a:fillRect/>
          </a:stretch>
        </p:blipFill>
        <p:spPr>
          <a:xfrm>
            <a:off x="0" y="0"/>
            <a:ext cx="1200656" cy="1679171"/>
          </a:xfrm>
          <a:prstGeom prst="rect">
            <a:avLst/>
          </a:prstGeom>
        </p:spPr>
      </p:pic>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r="58322"/>
          <a:stretch>
            <a:fillRect/>
          </a:stretch>
        </p:blipFill>
        <p:spPr>
          <a:xfrm flipH="1" flipV="1">
            <a:off x="10962403" y="-40472"/>
            <a:ext cx="1229595" cy="1719643"/>
          </a:xfrm>
          <a:prstGeom prst="rect">
            <a:avLst/>
          </a:prstGeom>
        </p:spPr>
      </p:pic>
      <p:sp>
        <p:nvSpPr>
          <p:cNvPr id="22" name="矩形 21"/>
          <p:cNvSpPr/>
          <p:nvPr/>
        </p:nvSpPr>
        <p:spPr>
          <a:xfrm>
            <a:off x="1431472" y="-2198914"/>
            <a:ext cx="1246414" cy="1839686"/>
          </a:xfrm>
          <a:prstGeom prst="rect">
            <a:avLst/>
          </a:prstGeom>
          <a:solidFill>
            <a:srgbClr val="E71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917372" y="-2198914"/>
            <a:ext cx="1246414" cy="1839686"/>
          </a:xfrm>
          <a:prstGeom prst="rect">
            <a:avLst/>
          </a:prstGeom>
          <a:solidFill>
            <a:srgbClr val="14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2134818" y="359004"/>
            <a:ext cx="5443855" cy="922020"/>
          </a:xfrm>
          <a:prstGeom prst="rect">
            <a:avLst/>
          </a:prstGeom>
          <a:noFill/>
        </p:spPr>
        <p:txBody>
          <a:bodyPr wrap="none" rtlCol="0">
            <a:spAutoFit/>
          </a:bodyPr>
          <a:lstStyle/>
          <a:p>
            <a:pPr algn="l"/>
            <a:r>
              <a:rPr lang="en-US" altLang="zh-CN" sz="5400" b="1" dirty="0">
                <a:latin typeface="Arial" panose="020B0604020202020204" pitchFamily="34" charset="0"/>
                <a:ea typeface="Arial" panose="020B0604020202020204" pitchFamily="34" charset="0"/>
                <a:sym typeface="+mn-ea"/>
              </a:rPr>
              <a:t> Seasonal Trend</a:t>
            </a:r>
            <a:endParaRPr lang="en-US" altLang="zh-CN" sz="5400" b="1" dirty="0">
              <a:solidFill>
                <a:schemeClr val="tx1"/>
              </a:solidFill>
              <a:latin typeface="Arial" panose="020B0604020202020204" pitchFamily="34" charset="0"/>
              <a:ea typeface="Arial" panose="020B0604020202020204" pitchFamily="34" charset="0"/>
            </a:endParaRPr>
          </a:p>
        </p:txBody>
      </p:sp>
      <p:sp>
        <p:nvSpPr>
          <p:cNvPr id="3" name="Text Box 2"/>
          <p:cNvSpPr txBox="1"/>
          <p:nvPr/>
        </p:nvSpPr>
        <p:spPr>
          <a:xfrm>
            <a:off x="1200785" y="2439035"/>
            <a:ext cx="9762490" cy="3417570"/>
          </a:xfrm>
          <a:prstGeom prst="rect">
            <a:avLst/>
          </a:prstGeom>
          <a:noFill/>
        </p:spPr>
        <p:txBody>
          <a:bodyPr wrap="square" rtlCol="0">
            <a:noAutofit/>
          </a:bodyPr>
          <a:p>
            <a:pPr marL="285750" indent="-285750">
              <a:buFont typeface="Arial" panose="020B0604020202020204" pitchFamily="34" charset="0"/>
              <a:buChar char="•"/>
            </a:pPr>
            <a:r>
              <a:rPr lang="en-US">
                <a:latin typeface="Times New Roman" panose="02020603050405020304" charset="0"/>
                <a:cs typeface="Times New Roman" panose="02020603050405020304" charset="0"/>
              </a:rPr>
              <a:t>Netherland  has most of its visitors come at summer time </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a:latin typeface="Times New Roman" panose="02020603050405020304" charset="0"/>
              <a:cs typeface="Times New Roman" panose="02020603050405020304" charset="0"/>
            </a:endParaRPr>
          </a:p>
          <a:p>
            <a:pPr indent="0">
              <a:buFont typeface="Arial" panose="020B0604020202020204" pitchFamily="34" charset="0"/>
              <a:buNone/>
            </a:pPr>
            <a:endParaRPr lang="en-US">
              <a:latin typeface="Times New Roman" panose="02020603050405020304" charset="0"/>
              <a:cs typeface="Times New Roman" panose="02020603050405020304" charset="0"/>
            </a:endParaRPr>
          </a:p>
          <a:p>
            <a:pPr indent="0">
              <a:buFont typeface="Arial" panose="020B0604020202020204" pitchFamily="34" charset="0"/>
              <a:buNone/>
            </a:pP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3"/>
          <a:stretch>
            <a:fillRect/>
          </a:stretch>
        </p:blipFill>
        <p:spPr>
          <a:xfrm>
            <a:off x="2532380" y="3067685"/>
            <a:ext cx="7428865" cy="27889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strVal val="#ppt_w+.3"/>
                                          </p:val>
                                        </p:tav>
                                        <p:tav tm="100000">
                                          <p:val>
                                            <p:strVal val="#ppt_w"/>
                                          </p:val>
                                        </p:tav>
                                      </p:tavLst>
                                    </p:anim>
                                    <p:anim calcmode="lin" valueType="num">
                                      <p:cBhvr>
                                        <p:cTn id="8" dur="1000" fill="hold"/>
                                        <p:tgtEl>
                                          <p:spTgt spid="24"/>
                                        </p:tgtEl>
                                        <p:attrNameLst>
                                          <p:attrName>ppt_h</p:attrName>
                                        </p:attrNameLst>
                                      </p:cBhvr>
                                      <p:tavLst>
                                        <p:tav tm="0">
                                          <p:val>
                                            <p:strVal val="#ppt_h"/>
                                          </p:val>
                                        </p:tav>
                                        <p:tav tm="100000">
                                          <p:val>
                                            <p:strVal val="#ppt_h"/>
                                          </p:val>
                                        </p:tav>
                                      </p:tavLst>
                                    </p:anim>
                                    <p:animEffect transition="in" filter="fade">
                                      <p:cBhvr>
                                        <p:cTn id="9"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1999" cy="16791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r="58322"/>
          <a:stretch>
            <a:fillRect/>
          </a:stretch>
        </p:blipFill>
        <p:spPr>
          <a:xfrm>
            <a:off x="0" y="0"/>
            <a:ext cx="1200656" cy="1679171"/>
          </a:xfrm>
          <a:prstGeom prst="rect">
            <a:avLst/>
          </a:prstGeom>
        </p:spPr>
      </p:pic>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r="58322"/>
          <a:stretch>
            <a:fillRect/>
          </a:stretch>
        </p:blipFill>
        <p:spPr>
          <a:xfrm flipH="1" flipV="1">
            <a:off x="10962403" y="-40472"/>
            <a:ext cx="1229595" cy="1719643"/>
          </a:xfrm>
          <a:prstGeom prst="rect">
            <a:avLst/>
          </a:prstGeom>
        </p:spPr>
      </p:pic>
      <p:sp>
        <p:nvSpPr>
          <p:cNvPr id="22" name="矩形 21"/>
          <p:cNvSpPr/>
          <p:nvPr/>
        </p:nvSpPr>
        <p:spPr>
          <a:xfrm>
            <a:off x="1431472" y="-2198914"/>
            <a:ext cx="1246414" cy="1839686"/>
          </a:xfrm>
          <a:prstGeom prst="rect">
            <a:avLst/>
          </a:prstGeom>
          <a:solidFill>
            <a:srgbClr val="E71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917372" y="-2198914"/>
            <a:ext cx="1246414" cy="1839686"/>
          </a:xfrm>
          <a:prstGeom prst="rect">
            <a:avLst/>
          </a:prstGeom>
          <a:solidFill>
            <a:srgbClr val="14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2134818" y="359004"/>
            <a:ext cx="5136515" cy="922020"/>
          </a:xfrm>
          <a:prstGeom prst="rect">
            <a:avLst/>
          </a:prstGeom>
          <a:noFill/>
        </p:spPr>
        <p:txBody>
          <a:bodyPr wrap="none" rtlCol="0">
            <a:spAutoFit/>
          </a:bodyPr>
          <a:lstStyle/>
          <a:p>
            <a:pPr algn="l"/>
            <a:r>
              <a:rPr lang="en-US" altLang="zh-CN" sz="5400" b="1" dirty="0">
                <a:solidFill>
                  <a:schemeClr val="tx1"/>
                </a:solidFill>
                <a:latin typeface="Arial" panose="020B0604020202020204" pitchFamily="34" charset="0"/>
                <a:ea typeface="Arial" panose="020B0604020202020204" pitchFamily="34" charset="0"/>
              </a:rPr>
              <a:t>Signup Method</a:t>
            </a:r>
            <a:endParaRPr lang="en-US" altLang="zh-CN" sz="5400" b="1" dirty="0">
              <a:solidFill>
                <a:schemeClr val="tx1"/>
              </a:solidFill>
              <a:latin typeface="Arial" panose="020B0604020202020204" pitchFamily="34" charset="0"/>
              <a:ea typeface="Arial" panose="020B0604020202020204" pitchFamily="34" charset="0"/>
            </a:endParaRPr>
          </a:p>
        </p:txBody>
      </p:sp>
      <p:sp>
        <p:nvSpPr>
          <p:cNvPr id="3" name="Text Box 2"/>
          <p:cNvSpPr txBox="1"/>
          <p:nvPr/>
        </p:nvSpPr>
        <p:spPr>
          <a:xfrm>
            <a:off x="1200785" y="2439035"/>
            <a:ext cx="9762490" cy="3417570"/>
          </a:xfrm>
          <a:prstGeom prst="rect">
            <a:avLst/>
          </a:prstGeom>
          <a:noFill/>
        </p:spPr>
        <p:txBody>
          <a:bodyPr wrap="square" rtlCol="0">
            <a:noAutofit/>
          </a:bodyPr>
          <a:p>
            <a:pPr marL="285750" indent="-285750">
              <a:buFont typeface="Arial" panose="020B0604020202020204" pitchFamily="34" charset="0"/>
              <a:buChar char="•"/>
            </a:pPr>
            <a:r>
              <a:rPr lang="en-US">
                <a:latin typeface="Times New Roman" panose="02020603050405020304" charset="0"/>
                <a:cs typeface="Times New Roman" panose="02020603050405020304" charset="0"/>
              </a:rPr>
              <a:t>Customers tend to signup more using basic registeration  than facebook</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a:latin typeface="Times New Roman" panose="02020603050405020304" charset="0"/>
              <a:cs typeface="Times New Roman" panose="02020603050405020304" charset="0"/>
            </a:endParaRPr>
          </a:p>
          <a:p>
            <a:pPr indent="0">
              <a:buFont typeface="Arial" panose="020B0604020202020204" pitchFamily="34" charset="0"/>
              <a:buNone/>
            </a:pPr>
            <a:endParaRPr lang="en-US">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3"/>
          <a:stretch>
            <a:fillRect/>
          </a:stretch>
        </p:blipFill>
        <p:spPr>
          <a:xfrm>
            <a:off x="3832225" y="3429000"/>
            <a:ext cx="5057775" cy="22002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strVal val="#ppt_w+.3"/>
                                          </p:val>
                                        </p:tav>
                                        <p:tav tm="100000">
                                          <p:val>
                                            <p:strVal val="#ppt_w"/>
                                          </p:val>
                                        </p:tav>
                                      </p:tavLst>
                                    </p:anim>
                                    <p:anim calcmode="lin" valueType="num">
                                      <p:cBhvr>
                                        <p:cTn id="8" dur="1000" fill="hold"/>
                                        <p:tgtEl>
                                          <p:spTgt spid="24"/>
                                        </p:tgtEl>
                                        <p:attrNameLst>
                                          <p:attrName>ppt_h</p:attrName>
                                        </p:attrNameLst>
                                      </p:cBhvr>
                                      <p:tavLst>
                                        <p:tav tm="0">
                                          <p:val>
                                            <p:strVal val="#ppt_h"/>
                                          </p:val>
                                        </p:tav>
                                        <p:tav tm="100000">
                                          <p:val>
                                            <p:strVal val="#ppt_h"/>
                                          </p:val>
                                        </p:tav>
                                      </p:tavLst>
                                    </p:anim>
                                    <p:animEffect transition="in" filter="fade">
                                      <p:cBhvr>
                                        <p:cTn id="9"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1999" cy="16791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r="58322"/>
          <a:stretch>
            <a:fillRect/>
          </a:stretch>
        </p:blipFill>
        <p:spPr>
          <a:xfrm>
            <a:off x="0" y="0"/>
            <a:ext cx="1200656" cy="1679171"/>
          </a:xfrm>
          <a:prstGeom prst="rect">
            <a:avLst/>
          </a:prstGeom>
        </p:spPr>
      </p:pic>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r="58322"/>
          <a:stretch>
            <a:fillRect/>
          </a:stretch>
        </p:blipFill>
        <p:spPr>
          <a:xfrm flipH="1" flipV="1">
            <a:off x="10962403" y="-40472"/>
            <a:ext cx="1229595" cy="1719643"/>
          </a:xfrm>
          <a:prstGeom prst="rect">
            <a:avLst/>
          </a:prstGeom>
        </p:spPr>
      </p:pic>
      <p:sp>
        <p:nvSpPr>
          <p:cNvPr id="22" name="矩形 21"/>
          <p:cNvSpPr/>
          <p:nvPr/>
        </p:nvSpPr>
        <p:spPr>
          <a:xfrm>
            <a:off x="1431472" y="-2198914"/>
            <a:ext cx="1246414" cy="1839686"/>
          </a:xfrm>
          <a:prstGeom prst="rect">
            <a:avLst/>
          </a:prstGeom>
          <a:solidFill>
            <a:srgbClr val="E71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917372" y="-2198914"/>
            <a:ext cx="1246414" cy="1839686"/>
          </a:xfrm>
          <a:prstGeom prst="rect">
            <a:avLst/>
          </a:prstGeom>
          <a:solidFill>
            <a:srgbClr val="14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2134818" y="359004"/>
            <a:ext cx="4645025" cy="922020"/>
          </a:xfrm>
          <a:prstGeom prst="rect">
            <a:avLst/>
          </a:prstGeom>
          <a:noFill/>
        </p:spPr>
        <p:txBody>
          <a:bodyPr wrap="none" rtlCol="0">
            <a:spAutoFit/>
          </a:bodyPr>
          <a:lstStyle/>
          <a:p>
            <a:pPr algn="l"/>
            <a:r>
              <a:rPr lang="en-US" altLang="zh-CN" sz="5400" b="1" dirty="0">
                <a:solidFill>
                  <a:schemeClr val="tx1"/>
                </a:solidFill>
                <a:latin typeface="Arial" panose="020B0604020202020204" pitchFamily="34" charset="0"/>
                <a:ea typeface="Arial" panose="020B0604020202020204" pitchFamily="34" charset="0"/>
              </a:rPr>
              <a:t>Devices Used</a:t>
            </a:r>
            <a:endParaRPr lang="en-US" altLang="zh-CN" sz="5400" b="1" dirty="0">
              <a:solidFill>
                <a:schemeClr val="tx1"/>
              </a:solidFill>
              <a:latin typeface="Arial" panose="020B0604020202020204" pitchFamily="34" charset="0"/>
              <a:ea typeface="Arial" panose="020B0604020202020204" pitchFamily="34" charset="0"/>
            </a:endParaRPr>
          </a:p>
        </p:txBody>
      </p:sp>
      <p:sp>
        <p:nvSpPr>
          <p:cNvPr id="3" name="Text Box 2"/>
          <p:cNvSpPr txBox="1"/>
          <p:nvPr/>
        </p:nvSpPr>
        <p:spPr>
          <a:xfrm>
            <a:off x="1200785" y="2439035"/>
            <a:ext cx="9762490" cy="3417570"/>
          </a:xfrm>
          <a:prstGeom prst="rect">
            <a:avLst/>
          </a:prstGeom>
          <a:noFill/>
        </p:spPr>
        <p:txBody>
          <a:bodyPr wrap="square" rtlCol="0">
            <a:noAutofit/>
          </a:bodyPr>
          <a:p>
            <a:pPr marL="285750" indent="-285750">
              <a:buFont typeface="Arial" panose="020B0604020202020204" pitchFamily="34" charset="0"/>
              <a:buChar char="•"/>
            </a:pPr>
            <a:r>
              <a:rPr lang="en-US">
                <a:latin typeface="Times New Roman" panose="02020603050405020304" charset="0"/>
                <a:cs typeface="Times New Roman" panose="02020603050405020304" charset="0"/>
              </a:rPr>
              <a:t>Most of Travellers Use Desktops , macbooks than mobile phones</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apple users are more than android users</a:t>
            </a:r>
            <a:endParaRPr lang="en-US">
              <a:latin typeface="Times New Roman" panose="02020603050405020304" charset="0"/>
              <a:cs typeface="Times New Roman" panose="02020603050405020304" charset="0"/>
            </a:endParaRPr>
          </a:p>
          <a:p>
            <a:pPr indent="0">
              <a:buFont typeface="Arial" panose="020B0604020202020204" pitchFamily="34" charset="0"/>
              <a:buNone/>
            </a:pP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3"/>
          <a:stretch>
            <a:fillRect/>
          </a:stretch>
        </p:blipFill>
        <p:spPr>
          <a:xfrm>
            <a:off x="3190875" y="3170555"/>
            <a:ext cx="5810250" cy="26860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strVal val="#ppt_w+.3"/>
                                          </p:val>
                                        </p:tav>
                                        <p:tav tm="100000">
                                          <p:val>
                                            <p:strVal val="#ppt_w"/>
                                          </p:val>
                                        </p:tav>
                                      </p:tavLst>
                                    </p:anim>
                                    <p:anim calcmode="lin" valueType="num">
                                      <p:cBhvr>
                                        <p:cTn id="8" dur="1000" fill="hold"/>
                                        <p:tgtEl>
                                          <p:spTgt spid="24"/>
                                        </p:tgtEl>
                                        <p:attrNameLst>
                                          <p:attrName>ppt_h</p:attrName>
                                        </p:attrNameLst>
                                      </p:cBhvr>
                                      <p:tavLst>
                                        <p:tav tm="0">
                                          <p:val>
                                            <p:strVal val="#ppt_h"/>
                                          </p:val>
                                        </p:tav>
                                        <p:tav tm="100000">
                                          <p:val>
                                            <p:strVal val="#ppt_h"/>
                                          </p:val>
                                        </p:tav>
                                      </p:tavLst>
                                    </p:anim>
                                    <p:animEffect transition="in" filter="fade">
                                      <p:cBhvr>
                                        <p:cTn id="9"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1999" cy="16791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r="58322"/>
          <a:stretch>
            <a:fillRect/>
          </a:stretch>
        </p:blipFill>
        <p:spPr>
          <a:xfrm>
            <a:off x="0" y="0"/>
            <a:ext cx="1200656" cy="1679171"/>
          </a:xfrm>
          <a:prstGeom prst="rect">
            <a:avLst/>
          </a:prstGeom>
        </p:spPr>
      </p:pic>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r="58322"/>
          <a:stretch>
            <a:fillRect/>
          </a:stretch>
        </p:blipFill>
        <p:spPr>
          <a:xfrm flipH="1" flipV="1">
            <a:off x="10962403" y="-40472"/>
            <a:ext cx="1229595" cy="1719643"/>
          </a:xfrm>
          <a:prstGeom prst="rect">
            <a:avLst/>
          </a:prstGeom>
        </p:spPr>
      </p:pic>
      <p:sp>
        <p:nvSpPr>
          <p:cNvPr id="22" name="矩形 21"/>
          <p:cNvSpPr/>
          <p:nvPr/>
        </p:nvSpPr>
        <p:spPr>
          <a:xfrm>
            <a:off x="1431472" y="-2198914"/>
            <a:ext cx="1246414" cy="1839686"/>
          </a:xfrm>
          <a:prstGeom prst="rect">
            <a:avLst/>
          </a:prstGeom>
          <a:solidFill>
            <a:srgbClr val="E71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917372" y="-2198914"/>
            <a:ext cx="1246414" cy="1839686"/>
          </a:xfrm>
          <a:prstGeom prst="rect">
            <a:avLst/>
          </a:prstGeom>
          <a:solidFill>
            <a:srgbClr val="14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2134818" y="359004"/>
            <a:ext cx="4909820" cy="922020"/>
          </a:xfrm>
          <a:prstGeom prst="rect">
            <a:avLst/>
          </a:prstGeom>
          <a:noFill/>
        </p:spPr>
        <p:txBody>
          <a:bodyPr wrap="none" rtlCol="0">
            <a:spAutoFit/>
          </a:bodyPr>
          <a:lstStyle/>
          <a:p>
            <a:pPr algn="l"/>
            <a:r>
              <a:rPr lang="en-US" altLang="zh-CN" sz="5400" b="1" dirty="0">
                <a:solidFill>
                  <a:schemeClr val="tx1"/>
                </a:solidFill>
                <a:latin typeface="Arial" panose="020B0604020202020204" pitchFamily="34" charset="0"/>
                <a:ea typeface="Arial" panose="020B0604020202020204" pitchFamily="34" charset="0"/>
              </a:rPr>
              <a:t> web and apps</a:t>
            </a:r>
            <a:endParaRPr lang="en-US" altLang="zh-CN" sz="5400" b="1" dirty="0">
              <a:solidFill>
                <a:schemeClr val="tx1"/>
              </a:solidFill>
              <a:latin typeface="Arial" panose="020B0604020202020204" pitchFamily="34" charset="0"/>
              <a:ea typeface="Arial" panose="020B0604020202020204" pitchFamily="34" charset="0"/>
            </a:endParaRPr>
          </a:p>
        </p:txBody>
      </p:sp>
      <p:sp>
        <p:nvSpPr>
          <p:cNvPr id="3" name="Text Box 2"/>
          <p:cNvSpPr txBox="1"/>
          <p:nvPr/>
        </p:nvSpPr>
        <p:spPr>
          <a:xfrm>
            <a:off x="1200785" y="2439035"/>
            <a:ext cx="9762490" cy="3417570"/>
          </a:xfrm>
          <a:prstGeom prst="rect">
            <a:avLst/>
          </a:prstGeom>
          <a:noFill/>
        </p:spPr>
        <p:txBody>
          <a:bodyPr wrap="square" rtlCol="0">
            <a:noAutofit/>
          </a:bodyPr>
          <a:p>
            <a:pPr marL="285750" indent="-285750">
              <a:buFont typeface="Arial" panose="020B0604020202020204" pitchFamily="34" charset="0"/>
              <a:buChar char="•"/>
            </a:pPr>
            <a:r>
              <a:rPr lang="en-US">
                <a:latin typeface="Times New Roman" panose="02020603050405020304" charset="0"/>
                <a:cs typeface="Times New Roman" panose="02020603050405020304" charset="0"/>
              </a:rPr>
              <a:t>signup flow slower on apps than web</a:t>
            </a:r>
            <a:endParaRPr lang="en-US">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3"/>
          <a:stretch>
            <a:fillRect/>
          </a:stretch>
        </p:blipFill>
        <p:spPr>
          <a:xfrm>
            <a:off x="2405380" y="3058160"/>
            <a:ext cx="7381875" cy="25171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strVal val="#ppt_w+.3"/>
                                          </p:val>
                                        </p:tav>
                                        <p:tav tm="100000">
                                          <p:val>
                                            <p:strVal val="#ppt_w"/>
                                          </p:val>
                                        </p:tav>
                                      </p:tavLst>
                                    </p:anim>
                                    <p:anim calcmode="lin" valueType="num">
                                      <p:cBhvr>
                                        <p:cTn id="8" dur="1000" fill="hold"/>
                                        <p:tgtEl>
                                          <p:spTgt spid="24"/>
                                        </p:tgtEl>
                                        <p:attrNameLst>
                                          <p:attrName>ppt_h</p:attrName>
                                        </p:attrNameLst>
                                      </p:cBhvr>
                                      <p:tavLst>
                                        <p:tav tm="0">
                                          <p:val>
                                            <p:strVal val="#ppt_h"/>
                                          </p:val>
                                        </p:tav>
                                        <p:tav tm="100000">
                                          <p:val>
                                            <p:strVal val="#ppt_h"/>
                                          </p:val>
                                        </p:tav>
                                      </p:tavLst>
                                    </p:anim>
                                    <p:animEffect transition="in" filter="fade">
                                      <p:cBhvr>
                                        <p:cTn id="9"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1999" cy="16791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r="58322"/>
          <a:stretch>
            <a:fillRect/>
          </a:stretch>
        </p:blipFill>
        <p:spPr>
          <a:xfrm>
            <a:off x="0" y="0"/>
            <a:ext cx="1200656" cy="1679171"/>
          </a:xfrm>
          <a:prstGeom prst="rect">
            <a:avLst/>
          </a:prstGeom>
        </p:spPr>
      </p:pic>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r="58322"/>
          <a:stretch>
            <a:fillRect/>
          </a:stretch>
        </p:blipFill>
        <p:spPr>
          <a:xfrm flipH="1" flipV="1">
            <a:off x="10962403" y="-40472"/>
            <a:ext cx="1229595" cy="1719643"/>
          </a:xfrm>
          <a:prstGeom prst="rect">
            <a:avLst/>
          </a:prstGeom>
        </p:spPr>
      </p:pic>
      <p:sp>
        <p:nvSpPr>
          <p:cNvPr id="22" name="矩形 21"/>
          <p:cNvSpPr/>
          <p:nvPr/>
        </p:nvSpPr>
        <p:spPr>
          <a:xfrm>
            <a:off x="1431472" y="-2198914"/>
            <a:ext cx="1246414" cy="1839686"/>
          </a:xfrm>
          <a:prstGeom prst="rect">
            <a:avLst/>
          </a:prstGeom>
          <a:solidFill>
            <a:srgbClr val="E71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917372" y="-2198914"/>
            <a:ext cx="1246414" cy="1839686"/>
          </a:xfrm>
          <a:prstGeom prst="rect">
            <a:avLst/>
          </a:prstGeom>
          <a:solidFill>
            <a:srgbClr val="14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2134818" y="359004"/>
            <a:ext cx="6892290" cy="922020"/>
          </a:xfrm>
          <a:prstGeom prst="rect">
            <a:avLst/>
          </a:prstGeom>
          <a:noFill/>
        </p:spPr>
        <p:txBody>
          <a:bodyPr wrap="none" rtlCol="0">
            <a:spAutoFit/>
          </a:bodyPr>
          <a:lstStyle/>
          <a:p>
            <a:pPr algn="l"/>
            <a:r>
              <a:rPr lang="en-US" altLang="zh-CN" sz="5400" b="1" dirty="0">
                <a:solidFill>
                  <a:schemeClr val="tx1"/>
                </a:solidFill>
                <a:latin typeface="Arial" panose="020B0604020202020204" pitchFamily="34" charset="0"/>
                <a:ea typeface="Arial" panose="020B0604020202020204" pitchFamily="34" charset="0"/>
              </a:rPr>
              <a:t>Points to investigate</a:t>
            </a:r>
            <a:endParaRPr lang="en-US" altLang="zh-CN" sz="5400" b="1" dirty="0">
              <a:solidFill>
                <a:schemeClr val="tx1"/>
              </a:solidFill>
              <a:latin typeface="Arial" panose="020B0604020202020204" pitchFamily="34" charset="0"/>
              <a:ea typeface="Arial" panose="020B0604020202020204" pitchFamily="34" charset="0"/>
            </a:endParaRPr>
          </a:p>
        </p:txBody>
      </p:sp>
      <p:sp>
        <p:nvSpPr>
          <p:cNvPr id="3" name="Text Box 2"/>
          <p:cNvSpPr txBox="1"/>
          <p:nvPr/>
        </p:nvSpPr>
        <p:spPr>
          <a:xfrm>
            <a:off x="1200785" y="2439035"/>
            <a:ext cx="9762490" cy="3417570"/>
          </a:xfrm>
          <a:prstGeom prst="rect">
            <a:avLst/>
          </a:prstGeom>
          <a:noFill/>
        </p:spPr>
        <p:txBody>
          <a:bodyPr wrap="square" rtlCol="0">
            <a:noAutofit/>
          </a:bodyPr>
          <a:p>
            <a:pPr marL="285750" indent="-285750">
              <a:buFont typeface="Arial" panose="020B0604020202020204" pitchFamily="34" charset="0"/>
              <a:buChar char="•"/>
            </a:pPr>
            <a:r>
              <a:rPr lang="en-US">
                <a:latin typeface="Times New Roman" panose="02020603050405020304" charset="0"/>
                <a:cs typeface="Times New Roman" panose="02020603050405020304" charset="0"/>
              </a:rPr>
              <a:t>Ipad users more web</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Android users  web</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Iphone users more frequent on the app</a:t>
            </a:r>
            <a:endParaRPr lang="en-US">
              <a:latin typeface="Times New Roman" panose="02020603050405020304" charset="0"/>
              <a:cs typeface="Times New Roman" panose="02020603050405020304" charset="0"/>
            </a:endParaRPr>
          </a:p>
          <a:p>
            <a:pPr indent="0">
              <a:buFont typeface="Arial" panose="020B0604020202020204" pitchFamily="34" charset="0"/>
              <a:buNone/>
            </a:pP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strVal val="#ppt_w+.3"/>
                                          </p:val>
                                        </p:tav>
                                        <p:tav tm="100000">
                                          <p:val>
                                            <p:strVal val="#ppt_w"/>
                                          </p:val>
                                        </p:tav>
                                      </p:tavLst>
                                    </p:anim>
                                    <p:anim calcmode="lin" valueType="num">
                                      <p:cBhvr>
                                        <p:cTn id="8" dur="1000" fill="hold"/>
                                        <p:tgtEl>
                                          <p:spTgt spid="24"/>
                                        </p:tgtEl>
                                        <p:attrNameLst>
                                          <p:attrName>ppt_h</p:attrName>
                                        </p:attrNameLst>
                                      </p:cBhvr>
                                      <p:tavLst>
                                        <p:tav tm="0">
                                          <p:val>
                                            <p:strVal val="#ppt_h"/>
                                          </p:val>
                                        </p:tav>
                                        <p:tav tm="100000">
                                          <p:val>
                                            <p:strVal val="#ppt_h"/>
                                          </p:val>
                                        </p:tav>
                                      </p:tavLst>
                                    </p:anim>
                                    <p:animEffect transition="in" filter="fade">
                                      <p:cBhvr>
                                        <p:cTn id="9"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1999" cy="16791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r="58322"/>
          <a:stretch>
            <a:fillRect/>
          </a:stretch>
        </p:blipFill>
        <p:spPr>
          <a:xfrm>
            <a:off x="0" y="0"/>
            <a:ext cx="1200656" cy="1679171"/>
          </a:xfrm>
          <a:prstGeom prst="rect">
            <a:avLst/>
          </a:prstGeom>
        </p:spPr>
      </p:pic>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r="58322"/>
          <a:stretch>
            <a:fillRect/>
          </a:stretch>
        </p:blipFill>
        <p:spPr>
          <a:xfrm flipH="1" flipV="1">
            <a:off x="10962403" y="-40472"/>
            <a:ext cx="1229595" cy="1719643"/>
          </a:xfrm>
          <a:prstGeom prst="rect">
            <a:avLst/>
          </a:prstGeom>
        </p:spPr>
      </p:pic>
      <p:sp>
        <p:nvSpPr>
          <p:cNvPr id="22" name="矩形 21"/>
          <p:cNvSpPr/>
          <p:nvPr/>
        </p:nvSpPr>
        <p:spPr>
          <a:xfrm>
            <a:off x="1431472" y="-2198914"/>
            <a:ext cx="1246414" cy="1839686"/>
          </a:xfrm>
          <a:prstGeom prst="rect">
            <a:avLst/>
          </a:prstGeom>
          <a:solidFill>
            <a:srgbClr val="E71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917372" y="-2198914"/>
            <a:ext cx="1246414" cy="1839686"/>
          </a:xfrm>
          <a:prstGeom prst="rect">
            <a:avLst/>
          </a:prstGeom>
          <a:solidFill>
            <a:srgbClr val="14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2134818" y="359004"/>
            <a:ext cx="3345815" cy="922020"/>
          </a:xfrm>
          <a:prstGeom prst="rect">
            <a:avLst/>
          </a:prstGeom>
          <a:noFill/>
        </p:spPr>
        <p:txBody>
          <a:bodyPr wrap="none" rtlCol="0">
            <a:spAutoFit/>
          </a:bodyPr>
          <a:lstStyle/>
          <a:p>
            <a:pPr algn="l"/>
            <a:r>
              <a:rPr lang="en-US" altLang="zh-CN" sz="5400" b="1" dirty="0">
                <a:solidFill>
                  <a:schemeClr val="tx1"/>
                </a:solidFill>
                <a:latin typeface="Arial" panose="020B0604020202020204" pitchFamily="34" charset="0"/>
                <a:ea typeface="Arial" panose="020B0604020202020204" pitchFamily="34" charset="0"/>
              </a:rPr>
              <a:t>A</a:t>
            </a:r>
            <a:r>
              <a:rPr lang="en-US" altLang="en-US" sz="5400" b="1" dirty="0">
                <a:solidFill>
                  <a:schemeClr val="tx1"/>
                </a:solidFill>
                <a:latin typeface="Arial" panose="020B0604020202020204" pitchFamily="34" charset="0"/>
                <a:ea typeface="Arial" panose="020B0604020202020204" pitchFamily="34" charset="0"/>
              </a:rPr>
              <a:t>ffiliation</a:t>
            </a:r>
            <a:endParaRPr lang="en-US" altLang="en-US" sz="5400" b="1" dirty="0">
              <a:solidFill>
                <a:schemeClr val="tx1"/>
              </a:solidFill>
              <a:latin typeface="Arial" panose="020B0604020202020204" pitchFamily="34" charset="0"/>
              <a:ea typeface="Arial" panose="020B0604020202020204" pitchFamily="34" charset="0"/>
            </a:endParaRPr>
          </a:p>
        </p:txBody>
      </p:sp>
      <p:sp>
        <p:nvSpPr>
          <p:cNvPr id="3" name="Text Box 2"/>
          <p:cNvSpPr txBox="1"/>
          <p:nvPr/>
        </p:nvSpPr>
        <p:spPr>
          <a:xfrm>
            <a:off x="1200785" y="2113280"/>
            <a:ext cx="9762490" cy="4238625"/>
          </a:xfrm>
          <a:prstGeom prst="rect">
            <a:avLst/>
          </a:prstGeom>
          <a:noFill/>
        </p:spPr>
        <p:txBody>
          <a:bodyPr wrap="square" rtlCol="0">
            <a:noAutofit/>
          </a:bodyPr>
          <a:p>
            <a:pPr marL="285750" indent="-285750">
              <a:buFont typeface="Arial" panose="020B0604020202020204" pitchFamily="34" charset="0"/>
              <a:buChar char="•"/>
            </a:pPr>
            <a:r>
              <a:rPr lang="en-US">
                <a:latin typeface="Times New Roman" panose="02020603050405020304" charset="0"/>
                <a:cs typeface="Times New Roman" panose="02020603050405020304" charset="0"/>
              </a:rPr>
              <a:t>Direct Affiliation</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Omg(Online Marketing Groups)</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SEM(Search engine marketing) brand vs non brand</a:t>
            </a:r>
            <a:endParaRPr lang="en-US">
              <a:latin typeface="Times New Roman" panose="02020603050405020304" charset="0"/>
              <a:cs typeface="Times New Roman" panose="02020603050405020304" charset="0"/>
            </a:endParaRPr>
          </a:p>
          <a:p>
            <a:pPr indent="0">
              <a:buFont typeface="Arial" panose="020B0604020202020204" pitchFamily="34" charset="0"/>
              <a:buNone/>
            </a:pPr>
            <a:endParaRPr lang="en-US">
              <a:latin typeface="Times New Roman" panose="02020603050405020304" charset="0"/>
              <a:cs typeface="Times New Roman" panose="02020603050405020304" charset="0"/>
            </a:endParaRPr>
          </a:p>
          <a:p>
            <a:pPr indent="0">
              <a:buFont typeface="Arial" panose="020B0604020202020204" pitchFamily="34" charset="0"/>
              <a:buNone/>
            </a:pP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p:txBody>
      </p:sp>
      <p:pic>
        <p:nvPicPr>
          <p:cNvPr id="7" name="Picture 6"/>
          <p:cNvPicPr>
            <a:picLocks noChangeAspect="1"/>
          </p:cNvPicPr>
          <p:nvPr/>
        </p:nvPicPr>
        <p:blipFill>
          <a:blip r:embed="rId3"/>
          <a:stretch>
            <a:fillRect/>
          </a:stretch>
        </p:blipFill>
        <p:spPr>
          <a:xfrm>
            <a:off x="7360285" y="3429000"/>
            <a:ext cx="3602990" cy="2620010"/>
          </a:xfrm>
          <a:prstGeom prst="rect">
            <a:avLst/>
          </a:prstGeom>
        </p:spPr>
      </p:pic>
      <p:pic>
        <p:nvPicPr>
          <p:cNvPr id="9" name="Picture 8"/>
          <p:cNvPicPr>
            <a:picLocks noChangeAspect="1"/>
          </p:cNvPicPr>
          <p:nvPr/>
        </p:nvPicPr>
        <p:blipFill>
          <a:blip r:embed="rId4"/>
          <a:stretch>
            <a:fillRect/>
          </a:stretch>
        </p:blipFill>
        <p:spPr>
          <a:xfrm>
            <a:off x="4514215" y="3429000"/>
            <a:ext cx="2846705" cy="2620010"/>
          </a:xfrm>
          <a:prstGeom prst="rect">
            <a:avLst/>
          </a:prstGeom>
        </p:spPr>
      </p:pic>
      <p:pic>
        <p:nvPicPr>
          <p:cNvPr id="10" name="Picture 9"/>
          <p:cNvPicPr>
            <a:picLocks noChangeAspect="1"/>
          </p:cNvPicPr>
          <p:nvPr/>
        </p:nvPicPr>
        <p:blipFill>
          <a:blip r:embed="rId5"/>
          <a:stretch>
            <a:fillRect/>
          </a:stretch>
        </p:blipFill>
        <p:spPr>
          <a:xfrm>
            <a:off x="1085215" y="3601720"/>
            <a:ext cx="3429000" cy="24568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strVal val="#ppt_w+.3"/>
                                          </p:val>
                                        </p:tav>
                                        <p:tav tm="100000">
                                          <p:val>
                                            <p:strVal val="#ppt_w"/>
                                          </p:val>
                                        </p:tav>
                                      </p:tavLst>
                                    </p:anim>
                                    <p:anim calcmode="lin" valueType="num">
                                      <p:cBhvr>
                                        <p:cTn id="8" dur="1000" fill="hold"/>
                                        <p:tgtEl>
                                          <p:spTgt spid="24"/>
                                        </p:tgtEl>
                                        <p:attrNameLst>
                                          <p:attrName>ppt_h</p:attrName>
                                        </p:attrNameLst>
                                      </p:cBhvr>
                                      <p:tavLst>
                                        <p:tav tm="0">
                                          <p:val>
                                            <p:strVal val="#ppt_h"/>
                                          </p:val>
                                        </p:tav>
                                        <p:tav tm="100000">
                                          <p:val>
                                            <p:strVal val="#ppt_h"/>
                                          </p:val>
                                        </p:tav>
                                      </p:tavLst>
                                    </p:anim>
                                    <p:animEffect transition="in" filter="fade">
                                      <p:cBhvr>
                                        <p:cTn id="9"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r="58322"/>
          <a:stretch>
            <a:fillRect/>
          </a:stretch>
        </p:blipFill>
        <p:spPr>
          <a:xfrm flipV="1">
            <a:off x="-1" y="0"/>
            <a:ext cx="6439989" cy="6898472"/>
          </a:xfrm>
          <a:prstGeom prst="rect">
            <a:avLst/>
          </a:prstGeom>
        </p:spPr>
      </p:pic>
      <p:sp>
        <p:nvSpPr>
          <p:cNvPr id="22" name="文本框 21"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6475804" y="173815"/>
            <a:ext cx="838691" cy="830997"/>
          </a:xfrm>
          <a:prstGeom prst="rect">
            <a:avLst/>
          </a:prstGeom>
          <a:noFill/>
          <a:effectLst/>
        </p:spPr>
        <p:txBody>
          <a:bodyPr wrap="none" rtlCol="0">
            <a:spAutoFit/>
            <a:scene3d>
              <a:camera prst="orthographicFront"/>
              <a:lightRig rig="threePt" dir="t"/>
            </a:scene3d>
          </a:bodyPr>
          <a:lstStyle/>
          <a:p>
            <a:r>
              <a:rPr lang="en-US" altLang="zh-CN" sz="4800" dirty="0" smtClean="0">
                <a:solidFill>
                  <a:schemeClr val="tx1"/>
                </a:solidFill>
                <a:effectLst/>
                <a:latin typeface="Arial" panose="020B0604020202020204" pitchFamily="34" charset="0"/>
                <a:ea typeface="Arial" panose="020B0604020202020204" pitchFamily="34" charset="0"/>
                <a:cs typeface="Kartika" panose="02020503030404060203" pitchFamily="18" charset="0"/>
              </a:rPr>
              <a:t>01</a:t>
            </a:r>
            <a:endParaRPr lang="en-US" altLang="zh-CN" sz="4800" dirty="0" smtClean="0">
              <a:solidFill>
                <a:schemeClr val="tx1"/>
              </a:solidFill>
              <a:effectLst/>
              <a:latin typeface="Arial" panose="020B0604020202020204" pitchFamily="34" charset="0"/>
              <a:ea typeface="Arial" panose="020B0604020202020204" pitchFamily="34" charset="0"/>
              <a:cs typeface="Kartika" panose="02020503030404060203" pitchFamily="18" charset="0"/>
            </a:endParaRPr>
          </a:p>
        </p:txBody>
      </p:sp>
      <p:sp>
        <p:nvSpPr>
          <p:cNvPr id="24" name="文本框 23"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6475804" y="1325438"/>
            <a:ext cx="838691" cy="830997"/>
          </a:xfrm>
          <a:prstGeom prst="rect">
            <a:avLst/>
          </a:prstGeom>
          <a:noFill/>
          <a:effectLst/>
        </p:spPr>
        <p:txBody>
          <a:bodyPr wrap="none" rtlCol="0">
            <a:spAutoFit/>
          </a:bodyPr>
          <a:lstStyle/>
          <a:p>
            <a:r>
              <a:rPr lang="en-US" altLang="zh-CN" sz="4800" dirty="0" smtClean="0">
                <a:solidFill>
                  <a:srgbClr val="E71F18"/>
                </a:solidFill>
                <a:latin typeface="Arial" panose="020B0604020202020204" pitchFamily="34" charset="0"/>
                <a:ea typeface="Arial" panose="020B0604020202020204" pitchFamily="34" charset="0"/>
                <a:cs typeface="Kartika" panose="02020503030404060203" pitchFamily="18" charset="0"/>
              </a:rPr>
              <a:t>02</a:t>
            </a:r>
            <a:endParaRPr lang="zh-CN" altLang="en-US" sz="2000" dirty="0" smtClean="0">
              <a:solidFill>
                <a:srgbClr val="E71F18"/>
              </a:solidFill>
              <a:latin typeface="Arial" panose="020B0604020202020204" pitchFamily="34" charset="0"/>
              <a:ea typeface="Arial" panose="020B0604020202020204" pitchFamily="34" charset="0"/>
              <a:cs typeface="Kartika" panose="02020503030404060203" pitchFamily="18" charset="0"/>
            </a:endParaRPr>
          </a:p>
        </p:txBody>
      </p:sp>
      <p:sp>
        <p:nvSpPr>
          <p:cNvPr id="26" name="等腰三角形 25"/>
          <p:cNvSpPr>
            <a:spLocks noChangeAspect="1"/>
          </p:cNvSpPr>
          <p:nvPr/>
        </p:nvSpPr>
        <p:spPr>
          <a:xfrm rot="16200000" flipV="1">
            <a:off x="7327703" y="466201"/>
            <a:ext cx="324000" cy="279311"/>
          </a:xfrm>
          <a:prstGeom prst="triangle">
            <a:avLst/>
          </a:prstGeom>
          <a:solidFill>
            <a:srgbClr val="14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lstStyle/>
          <a:p>
            <a:pPr algn="ctr"/>
            <a:endParaRPr lang="zh-CN" altLang="en-US">
              <a:solidFill>
                <a:schemeClr val="tx1"/>
              </a:solidFill>
              <a:effectLst>
                <a:outerShdw blurRad="38100" dist="19050" dir="2700000" algn="tl" rotWithShape="0">
                  <a:schemeClr val="dk1">
                    <a:alpha val="40000"/>
                  </a:schemeClr>
                </a:outerShdw>
              </a:effectLst>
            </a:endParaRPr>
          </a:p>
        </p:txBody>
      </p:sp>
      <p:sp>
        <p:nvSpPr>
          <p:cNvPr id="27" name="等腰三角形 26"/>
          <p:cNvSpPr>
            <a:spLocks noChangeAspect="1"/>
          </p:cNvSpPr>
          <p:nvPr/>
        </p:nvSpPr>
        <p:spPr>
          <a:xfrm rot="16200000" flipV="1">
            <a:off x="7327758" y="2715337"/>
            <a:ext cx="324000" cy="279311"/>
          </a:xfrm>
          <a:prstGeom prst="triangle">
            <a:avLst/>
          </a:prstGeom>
          <a:solidFill>
            <a:srgbClr val="14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lstStyle/>
          <a:p>
            <a:pPr algn="ctr"/>
            <a:endParaRPr lang="zh-CN" altLang="en-US">
              <a:solidFill>
                <a:schemeClr val="tx1"/>
              </a:solidFill>
              <a:effectLst>
                <a:outerShdw blurRad="38100" dist="19050" dir="2700000" algn="tl" rotWithShape="0">
                  <a:schemeClr val="dk1">
                    <a:alpha val="40000"/>
                  </a:schemeClr>
                </a:outerShdw>
              </a:effectLst>
            </a:endParaRPr>
          </a:p>
        </p:txBody>
      </p:sp>
      <p:sp>
        <p:nvSpPr>
          <p:cNvPr id="28" name="等腰三角形 27"/>
          <p:cNvSpPr>
            <a:spLocks noChangeAspect="1"/>
          </p:cNvSpPr>
          <p:nvPr/>
        </p:nvSpPr>
        <p:spPr>
          <a:xfrm rot="16200000" flipV="1">
            <a:off x="7327703" y="1590525"/>
            <a:ext cx="324000" cy="279311"/>
          </a:xfrm>
          <a:prstGeom prst="triangle">
            <a:avLst/>
          </a:prstGeom>
          <a:solidFill>
            <a:srgbClr val="E71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a:spLocks noChangeAspect="1"/>
          </p:cNvSpPr>
          <p:nvPr/>
        </p:nvSpPr>
        <p:spPr>
          <a:xfrm rot="16200000" flipV="1">
            <a:off x="7339493" y="3924916"/>
            <a:ext cx="324000" cy="279311"/>
          </a:xfrm>
          <a:prstGeom prst="triangle">
            <a:avLst/>
          </a:prstGeom>
          <a:solidFill>
            <a:srgbClr val="E71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7840431" y="360160"/>
            <a:ext cx="3465830" cy="460375"/>
          </a:xfrm>
          <a:prstGeom prst="rect">
            <a:avLst/>
          </a:prstGeom>
          <a:noFill/>
        </p:spPr>
        <p:txBody>
          <a:bodyPr wrap="none" rtlCol="0">
            <a:spAutoFit/>
            <a:scene3d>
              <a:camera prst="orthographicFront"/>
              <a:lightRig rig="threePt" dir="t"/>
            </a:scene3d>
          </a:bodyPr>
          <a:lstStyle/>
          <a:p>
            <a:r>
              <a:rPr lang="en-US" altLang="zh-CN" sz="2400" b="1" smtClean="0">
                <a:solidFill>
                  <a:schemeClr val="tx1"/>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Introduction and goals</a:t>
            </a:r>
            <a:endParaRPr lang="en-US" altLang="zh-CN" sz="2400" b="1"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endParaRPr>
          </a:p>
        </p:txBody>
      </p:sp>
      <p:sp>
        <p:nvSpPr>
          <p:cNvPr id="31" name="文本框 30"/>
          <p:cNvSpPr txBox="1"/>
          <p:nvPr/>
        </p:nvSpPr>
        <p:spPr>
          <a:xfrm>
            <a:off x="7840431" y="1495240"/>
            <a:ext cx="1802130" cy="460375"/>
          </a:xfrm>
          <a:prstGeom prst="rect">
            <a:avLst/>
          </a:prstGeom>
          <a:noFill/>
        </p:spPr>
        <p:txBody>
          <a:bodyPr wrap="none" rtlCol="0">
            <a:spAutoFit/>
          </a:bodyPr>
          <a:lstStyle/>
          <a:p>
            <a:r>
              <a:rPr lang="en-US" altLang="zh-CN" sz="2400" b="1" dirty="0">
                <a:solidFill>
                  <a:srgbClr val="E71F18"/>
                </a:solidFill>
                <a:latin typeface="Arial" panose="020B0604020202020204" pitchFamily="34" charset="0"/>
                <a:ea typeface="Arial" panose="020B0604020202020204" pitchFamily="34" charset="0"/>
              </a:rPr>
              <a:t>Tools Used</a:t>
            </a:r>
            <a:endParaRPr lang="en-US" altLang="zh-CN" sz="2400" b="1" dirty="0">
              <a:solidFill>
                <a:srgbClr val="E71F18"/>
              </a:solidFill>
              <a:latin typeface="Arial" panose="020B0604020202020204" pitchFamily="34" charset="0"/>
              <a:ea typeface="Arial" panose="020B0604020202020204" pitchFamily="34" charset="0"/>
            </a:endParaRPr>
          </a:p>
        </p:txBody>
      </p:sp>
      <p:sp>
        <p:nvSpPr>
          <p:cNvPr id="32" name="文本框 31"/>
          <p:cNvSpPr txBox="1"/>
          <p:nvPr/>
        </p:nvSpPr>
        <p:spPr>
          <a:xfrm>
            <a:off x="7819778" y="2609296"/>
            <a:ext cx="2604770" cy="460375"/>
          </a:xfrm>
          <a:prstGeom prst="rect">
            <a:avLst/>
          </a:prstGeom>
          <a:noFill/>
        </p:spPr>
        <p:txBody>
          <a:bodyPr wrap="none" rtlCol="0">
            <a:spAutoFit/>
            <a:scene3d>
              <a:camera prst="orthographicFront"/>
              <a:lightRig rig="threePt" dir="t"/>
            </a:scene3d>
          </a:bodyPr>
          <a:lstStyle/>
          <a:p>
            <a:r>
              <a:rPr lang="en-US" altLang="zh-CN" sz="2400" b="1" dirty="0">
                <a:solidFill>
                  <a:schemeClr val="tx1"/>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Data preparation</a:t>
            </a:r>
            <a:endParaRPr lang="en-US" altLang="zh-CN" sz="2400" b="1" dirty="0">
              <a:solidFill>
                <a:schemeClr val="tx1"/>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endParaRPr>
          </a:p>
        </p:txBody>
      </p:sp>
      <p:sp>
        <p:nvSpPr>
          <p:cNvPr id="33" name="文本框 32"/>
          <p:cNvSpPr txBox="1"/>
          <p:nvPr/>
        </p:nvSpPr>
        <p:spPr>
          <a:xfrm>
            <a:off x="7819778" y="3818875"/>
            <a:ext cx="2790190" cy="460375"/>
          </a:xfrm>
          <a:prstGeom prst="rect">
            <a:avLst/>
          </a:prstGeom>
          <a:noFill/>
        </p:spPr>
        <p:txBody>
          <a:bodyPr wrap="none" rtlCol="0">
            <a:spAutoFit/>
          </a:bodyPr>
          <a:lstStyle/>
          <a:p>
            <a:r>
              <a:rPr lang="en-US" altLang="zh-CN" sz="2400" b="1" dirty="0" smtClean="0">
                <a:solidFill>
                  <a:srgbClr val="E71F18"/>
                </a:solidFill>
                <a:latin typeface="Arial" panose="020B0604020202020204" pitchFamily="34" charset="0"/>
                <a:ea typeface="Arial" panose="020B0604020202020204" pitchFamily="34" charset="0"/>
              </a:rPr>
              <a:t>Business insights</a:t>
            </a:r>
            <a:endParaRPr lang="zh-CN" altLang="en-US" sz="2400" b="1" dirty="0">
              <a:solidFill>
                <a:srgbClr val="E71F18"/>
              </a:solidFill>
              <a:latin typeface="Arial" panose="020B0604020202020204" pitchFamily="34" charset="0"/>
              <a:ea typeface="Arial" panose="020B0604020202020204" pitchFamily="34" charset="0"/>
            </a:endParaRPr>
          </a:p>
        </p:txBody>
      </p:sp>
      <p:sp>
        <p:nvSpPr>
          <p:cNvPr id="35" name="文本框 34"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256540" y="833120"/>
            <a:ext cx="4152265" cy="922020"/>
          </a:xfrm>
          <a:prstGeom prst="rect">
            <a:avLst/>
          </a:prstGeom>
          <a:noFill/>
          <a:effectLst/>
        </p:spPr>
        <p:txBody>
          <a:bodyPr wrap="square" rtlCol="0">
            <a:spAutoFit/>
          </a:bodyPr>
          <a:lstStyle/>
          <a:p>
            <a:r>
              <a:rPr lang="en-US" altLang="zh-CN" sz="5400" b="1" dirty="0" smtClean="0">
                <a:solidFill>
                  <a:schemeClr val="bg1"/>
                </a:solidFill>
                <a:latin typeface="Arial" panose="020B0604020202020204" pitchFamily="34" charset="0"/>
                <a:ea typeface="Arial" panose="020B0604020202020204" pitchFamily="34" charset="0"/>
                <a:cs typeface="Kartika" panose="02020503030404060203" pitchFamily="18" charset="0"/>
              </a:rPr>
              <a:t>CONTENTS</a:t>
            </a:r>
            <a:endParaRPr lang="zh-CN" altLang="en-US" sz="2400" b="1" dirty="0" smtClean="0">
              <a:solidFill>
                <a:schemeClr val="bg1"/>
              </a:solidFill>
              <a:latin typeface="Arial" panose="020B0604020202020204" pitchFamily="34" charset="0"/>
              <a:ea typeface="Arial" panose="020B0604020202020204" pitchFamily="34" charset="0"/>
              <a:cs typeface="Kartika" panose="02020503030404060203" pitchFamily="18" charset="0"/>
            </a:endParaRPr>
          </a:p>
        </p:txBody>
      </p:sp>
      <p:grpSp>
        <p:nvGrpSpPr>
          <p:cNvPr id="6" name="Group 5"/>
          <p:cNvGrpSpPr/>
          <p:nvPr/>
        </p:nvGrpSpPr>
        <p:grpSpPr>
          <a:xfrm>
            <a:off x="6475730" y="2415540"/>
            <a:ext cx="885825" cy="3232785"/>
            <a:chOff x="10228" y="4580"/>
            <a:chExt cx="1395" cy="5091"/>
          </a:xfrm>
        </p:grpSpPr>
        <p:sp>
          <p:nvSpPr>
            <p:cNvPr id="23" name="文本框 22"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10228" y="4580"/>
              <a:ext cx="1321" cy="1309"/>
            </a:xfrm>
            <a:prstGeom prst="rect">
              <a:avLst/>
            </a:prstGeom>
            <a:noFill/>
            <a:effectLst/>
          </p:spPr>
          <p:txBody>
            <a:bodyPr wrap="none" rtlCol="0">
              <a:spAutoFit/>
              <a:scene3d>
                <a:camera prst="orthographicFront"/>
                <a:lightRig rig="threePt" dir="t"/>
              </a:scene3d>
            </a:bodyPr>
            <a:lstStyle/>
            <a:p>
              <a:r>
                <a:rPr lang="en-US" altLang="zh-CN" sz="4800" dirty="0" smtClean="0">
                  <a:solidFill>
                    <a:schemeClr val="tx1"/>
                  </a:solidFill>
                  <a:effectLst/>
                  <a:latin typeface="Arial" panose="020B0604020202020204" pitchFamily="34" charset="0"/>
                  <a:ea typeface="Arial" panose="020B0604020202020204" pitchFamily="34" charset="0"/>
                  <a:cs typeface="Kartika" panose="02020503030404060203" pitchFamily="18" charset="0"/>
                </a:rPr>
                <a:t>03</a:t>
              </a:r>
              <a:endParaRPr lang="en-US" altLang="zh-CN" sz="4800" dirty="0" smtClean="0">
                <a:solidFill>
                  <a:schemeClr val="tx1"/>
                </a:solidFill>
                <a:effectLst/>
                <a:latin typeface="Arial" panose="020B0604020202020204" pitchFamily="34" charset="0"/>
                <a:ea typeface="Arial" panose="020B0604020202020204" pitchFamily="34" charset="0"/>
                <a:cs typeface="Kartika" panose="02020503030404060203" pitchFamily="18" charset="0"/>
              </a:endParaRPr>
            </a:p>
          </p:txBody>
        </p:sp>
        <p:sp>
          <p:nvSpPr>
            <p:cNvPr id="25" name="文本框 24"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10286" y="6472"/>
              <a:ext cx="1321" cy="1309"/>
            </a:xfrm>
            <a:prstGeom prst="rect">
              <a:avLst/>
            </a:prstGeom>
            <a:noFill/>
            <a:effectLst/>
          </p:spPr>
          <p:txBody>
            <a:bodyPr wrap="none" rtlCol="0">
              <a:spAutoFit/>
            </a:bodyPr>
            <a:lstStyle/>
            <a:p>
              <a:r>
                <a:rPr lang="en-US" altLang="zh-CN" sz="4800" dirty="0" smtClean="0">
                  <a:solidFill>
                    <a:srgbClr val="E71F18"/>
                  </a:solidFill>
                  <a:latin typeface="Arial" panose="020B0604020202020204" pitchFamily="34" charset="0"/>
                  <a:ea typeface="Arial" panose="020B0604020202020204" pitchFamily="34" charset="0"/>
                  <a:cs typeface="Kartika" panose="02020503030404060203" pitchFamily="18" charset="0"/>
                </a:rPr>
                <a:t>04</a:t>
              </a:r>
              <a:endParaRPr lang="zh-CN" altLang="en-US" sz="2000" dirty="0" smtClean="0">
                <a:solidFill>
                  <a:srgbClr val="E71F18"/>
                </a:solidFill>
                <a:latin typeface="Arial" panose="020B0604020202020204" pitchFamily="34" charset="0"/>
                <a:ea typeface="Arial" panose="020B0604020202020204" pitchFamily="34" charset="0"/>
                <a:cs typeface="Kartika" panose="02020503030404060203" pitchFamily="18" charset="0"/>
              </a:endParaRPr>
            </a:p>
          </p:txBody>
        </p:sp>
        <p:sp>
          <p:nvSpPr>
            <p:cNvPr id="2" name="文本框 24"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10267" y="8364"/>
              <a:ext cx="1356" cy="1307"/>
            </a:xfrm>
            <a:prstGeom prst="rect">
              <a:avLst/>
            </a:prstGeom>
            <a:noFill/>
            <a:effectLst/>
          </p:spPr>
          <p:txBody>
            <a:bodyPr wrap="none" rtlCol="0">
              <a:spAutoFit/>
              <a:scene3d>
                <a:camera prst="orthographicFront"/>
                <a:lightRig rig="threePt" dir="t"/>
              </a:scene3d>
            </a:bodyPr>
            <a:p>
              <a:r>
                <a:rPr lang="en-US" altLang="zh-CN" sz="4800" dirty="0" smtClean="0">
                  <a:solidFill>
                    <a:schemeClr val="tx1"/>
                  </a:solidFill>
                  <a:effectLst/>
                  <a:latin typeface="Arial" panose="020B0604020202020204" pitchFamily="34" charset="0"/>
                  <a:ea typeface="Arial" panose="020B0604020202020204" pitchFamily="34" charset="0"/>
                  <a:cs typeface="Kartika" panose="02020503030404060203" pitchFamily="18" charset="0"/>
                </a:rPr>
                <a:t>05</a:t>
              </a:r>
              <a:endParaRPr lang="en-US" altLang="zh-CN" sz="4800" dirty="0" smtClean="0">
                <a:solidFill>
                  <a:schemeClr val="tx1"/>
                </a:solidFill>
                <a:effectLst/>
                <a:latin typeface="Arial" panose="020B0604020202020204" pitchFamily="34" charset="0"/>
                <a:ea typeface="Arial" panose="020B0604020202020204" pitchFamily="34" charset="0"/>
                <a:cs typeface="Kartika" panose="02020503030404060203" pitchFamily="18" charset="0"/>
              </a:endParaRPr>
            </a:p>
          </p:txBody>
        </p:sp>
      </p:grpSp>
      <p:sp>
        <p:nvSpPr>
          <p:cNvPr id="3" name="等腰三角形 28"/>
          <p:cNvSpPr>
            <a:spLocks noChangeAspect="1"/>
          </p:cNvSpPr>
          <p:nvPr/>
        </p:nvSpPr>
        <p:spPr>
          <a:xfrm rot="16200000" flipV="1">
            <a:off x="7339493" y="5081886"/>
            <a:ext cx="324000" cy="279311"/>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endParaRPr lang="zh-CN" altLang="en-US">
              <a:solidFill>
                <a:schemeClr val="tx1"/>
              </a:solidFill>
              <a:effectLst>
                <a:outerShdw blurRad="38100" dist="19050" dir="2700000" algn="tl" rotWithShape="0">
                  <a:schemeClr val="dk1">
                    <a:alpha val="40000"/>
                  </a:schemeClr>
                </a:outerShdw>
              </a:effectLst>
            </a:endParaRPr>
          </a:p>
        </p:txBody>
      </p:sp>
      <p:sp>
        <p:nvSpPr>
          <p:cNvPr id="5" name="文本框 32"/>
          <p:cNvSpPr txBox="1"/>
          <p:nvPr/>
        </p:nvSpPr>
        <p:spPr>
          <a:xfrm>
            <a:off x="7840098" y="4966955"/>
            <a:ext cx="2909570" cy="460375"/>
          </a:xfrm>
          <a:prstGeom prst="rect">
            <a:avLst/>
          </a:prstGeom>
          <a:noFill/>
        </p:spPr>
        <p:txBody>
          <a:bodyPr wrap="none" rtlCol="0">
            <a:spAutoFit/>
            <a:scene3d>
              <a:camera prst="orthographicFront"/>
              <a:lightRig rig="threePt" dir="t"/>
            </a:scene3d>
          </a:bodyPr>
          <a:p>
            <a:r>
              <a:rPr lang="en-US" altLang="zh-CN" sz="2400" b="1"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Recommendations</a:t>
            </a:r>
            <a:endParaRPr lang="en-US" altLang="zh-CN" sz="2400" b="1" dirty="0" smtClean="0">
              <a:solidFill>
                <a:schemeClr val="tx1"/>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endParaRPr>
          </a:p>
        </p:txBody>
      </p:sp>
      <p:grpSp>
        <p:nvGrpSpPr>
          <p:cNvPr id="10" name="Group 9"/>
          <p:cNvGrpSpPr/>
          <p:nvPr/>
        </p:nvGrpSpPr>
        <p:grpSpPr>
          <a:xfrm>
            <a:off x="6463665" y="2415540"/>
            <a:ext cx="885825" cy="3232785"/>
            <a:chOff x="10228" y="4580"/>
            <a:chExt cx="1395" cy="5091"/>
          </a:xfrm>
        </p:grpSpPr>
        <p:sp>
          <p:nvSpPr>
            <p:cNvPr id="11" name="文本框 22"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10228" y="4580"/>
              <a:ext cx="1321" cy="1309"/>
            </a:xfrm>
            <a:prstGeom prst="rect">
              <a:avLst/>
            </a:prstGeom>
            <a:noFill/>
            <a:effectLst/>
          </p:spPr>
          <p:txBody>
            <a:bodyPr wrap="none" rtlCol="0">
              <a:spAutoFit/>
              <a:scene3d>
                <a:camera prst="orthographicFront"/>
                <a:lightRig rig="threePt" dir="t"/>
              </a:scene3d>
            </a:bodyPr>
            <a:p>
              <a:r>
                <a:rPr lang="en-US" altLang="zh-CN" sz="4800" dirty="0" smtClean="0">
                  <a:solidFill>
                    <a:schemeClr val="tx1"/>
                  </a:solidFill>
                  <a:effectLst/>
                  <a:latin typeface="Arial" panose="020B0604020202020204" pitchFamily="34" charset="0"/>
                  <a:ea typeface="Arial" panose="020B0604020202020204" pitchFamily="34" charset="0"/>
                  <a:cs typeface="Kartika" panose="02020503030404060203" pitchFamily="18" charset="0"/>
                </a:rPr>
                <a:t>03</a:t>
              </a:r>
              <a:endParaRPr lang="en-US" altLang="zh-CN" sz="4800" dirty="0" smtClean="0">
                <a:solidFill>
                  <a:schemeClr val="tx1"/>
                </a:solidFill>
                <a:effectLst/>
                <a:latin typeface="Arial" panose="020B0604020202020204" pitchFamily="34" charset="0"/>
                <a:ea typeface="Arial" panose="020B0604020202020204" pitchFamily="34" charset="0"/>
                <a:cs typeface="Kartika" panose="02020503030404060203" pitchFamily="18" charset="0"/>
              </a:endParaRPr>
            </a:p>
          </p:txBody>
        </p:sp>
        <p:sp>
          <p:nvSpPr>
            <p:cNvPr id="12" name="文本框 24"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10286" y="6472"/>
              <a:ext cx="1321" cy="1309"/>
            </a:xfrm>
            <a:prstGeom prst="rect">
              <a:avLst/>
            </a:prstGeom>
            <a:noFill/>
            <a:effectLst/>
          </p:spPr>
          <p:txBody>
            <a:bodyPr wrap="none" rtlCol="0">
              <a:spAutoFit/>
            </a:bodyPr>
            <a:p>
              <a:r>
                <a:rPr lang="en-US" altLang="zh-CN" sz="4800" dirty="0" smtClean="0">
                  <a:solidFill>
                    <a:srgbClr val="E71F18"/>
                  </a:solidFill>
                  <a:latin typeface="Arial" panose="020B0604020202020204" pitchFamily="34" charset="0"/>
                  <a:ea typeface="Arial" panose="020B0604020202020204" pitchFamily="34" charset="0"/>
                  <a:cs typeface="Kartika" panose="02020503030404060203" pitchFamily="18" charset="0"/>
                </a:rPr>
                <a:t>04</a:t>
              </a:r>
              <a:endParaRPr lang="zh-CN" altLang="en-US" sz="2000" dirty="0" smtClean="0">
                <a:solidFill>
                  <a:srgbClr val="E71F18"/>
                </a:solidFill>
                <a:latin typeface="Arial" panose="020B0604020202020204" pitchFamily="34" charset="0"/>
                <a:ea typeface="Arial" panose="020B0604020202020204" pitchFamily="34" charset="0"/>
                <a:cs typeface="Kartika" panose="02020503030404060203" pitchFamily="18" charset="0"/>
              </a:endParaRPr>
            </a:p>
          </p:txBody>
        </p:sp>
        <p:sp>
          <p:nvSpPr>
            <p:cNvPr id="13" name="文本框 24"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10267" y="8364"/>
              <a:ext cx="1356" cy="1307"/>
            </a:xfrm>
            <a:prstGeom prst="rect">
              <a:avLst/>
            </a:prstGeom>
            <a:noFill/>
            <a:effectLst/>
          </p:spPr>
          <p:txBody>
            <a:bodyPr wrap="none" rtlCol="0">
              <a:spAutoFit/>
              <a:scene3d>
                <a:camera prst="orthographicFront"/>
                <a:lightRig rig="threePt" dir="t"/>
              </a:scene3d>
            </a:bodyPr>
            <a:p>
              <a:r>
                <a:rPr lang="en-US" altLang="zh-CN" sz="4800" dirty="0" smtClean="0">
                  <a:solidFill>
                    <a:schemeClr val="tx1"/>
                  </a:solidFill>
                  <a:effectLst/>
                  <a:latin typeface="Arial" panose="020B0604020202020204" pitchFamily="34" charset="0"/>
                  <a:ea typeface="Arial" panose="020B0604020202020204" pitchFamily="34" charset="0"/>
                  <a:cs typeface="Kartika" panose="02020503030404060203" pitchFamily="18" charset="0"/>
                </a:rPr>
                <a:t>05</a:t>
              </a:r>
              <a:endParaRPr lang="en-US" altLang="zh-CN" sz="4800" dirty="0" smtClean="0">
                <a:solidFill>
                  <a:schemeClr val="tx1"/>
                </a:solidFill>
                <a:effectLst/>
                <a:latin typeface="Arial" panose="020B0604020202020204" pitchFamily="34" charset="0"/>
                <a:ea typeface="Arial" panose="020B0604020202020204" pitchFamily="34" charset="0"/>
                <a:cs typeface="Kartika" panose="02020503030404060203" pitchFamily="18" charset="0"/>
              </a:endParaRPr>
            </a:p>
          </p:txBody>
        </p:sp>
      </p:grpSp>
      <p:sp>
        <p:nvSpPr>
          <p:cNvPr id="14" name="文本框 23"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6531684" y="5908868"/>
            <a:ext cx="861060" cy="829945"/>
          </a:xfrm>
          <a:prstGeom prst="rect">
            <a:avLst/>
          </a:prstGeom>
          <a:noFill/>
          <a:effectLst/>
        </p:spPr>
        <p:txBody>
          <a:bodyPr wrap="none" rtlCol="0">
            <a:spAutoFit/>
          </a:bodyPr>
          <a:p>
            <a:r>
              <a:rPr lang="en-US" altLang="zh-CN" sz="4800" dirty="0" smtClean="0">
                <a:solidFill>
                  <a:srgbClr val="E71F18"/>
                </a:solidFill>
                <a:latin typeface="Arial" panose="020B0604020202020204" pitchFamily="34" charset="0"/>
                <a:ea typeface="Arial" panose="020B0604020202020204" pitchFamily="34" charset="0"/>
                <a:cs typeface="Kartika" panose="02020503030404060203" pitchFamily="18" charset="0"/>
              </a:rPr>
              <a:t>06</a:t>
            </a:r>
            <a:endParaRPr lang="zh-CN" altLang="en-US" sz="2000" dirty="0" smtClean="0">
              <a:solidFill>
                <a:srgbClr val="E71F18"/>
              </a:solidFill>
              <a:latin typeface="Arial" panose="020B0604020202020204" pitchFamily="34" charset="0"/>
              <a:ea typeface="Arial" panose="020B0604020202020204" pitchFamily="34" charset="0"/>
              <a:cs typeface="Kartika" panose="02020503030404060203" pitchFamily="18" charset="0"/>
            </a:endParaRPr>
          </a:p>
        </p:txBody>
      </p:sp>
      <p:sp>
        <p:nvSpPr>
          <p:cNvPr id="15" name="等腰三角形 27"/>
          <p:cNvSpPr>
            <a:spLocks noChangeAspect="1"/>
          </p:cNvSpPr>
          <p:nvPr/>
        </p:nvSpPr>
        <p:spPr>
          <a:xfrm rot="16200000" flipV="1">
            <a:off x="7383583" y="6173955"/>
            <a:ext cx="324000" cy="279311"/>
          </a:xfrm>
          <a:prstGeom prst="triangle">
            <a:avLst/>
          </a:prstGeom>
          <a:solidFill>
            <a:srgbClr val="E71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30"/>
          <p:cNvSpPr txBox="1"/>
          <p:nvPr/>
        </p:nvSpPr>
        <p:spPr>
          <a:xfrm>
            <a:off x="7896311" y="6078670"/>
            <a:ext cx="1519555" cy="460375"/>
          </a:xfrm>
          <a:prstGeom prst="rect">
            <a:avLst/>
          </a:prstGeom>
          <a:noFill/>
        </p:spPr>
        <p:txBody>
          <a:bodyPr wrap="none" rtlCol="0">
            <a:spAutoFit/>
          </a:bodyPr>
          <a:p>
            <a:r>
              <a:rPr lang="en-US" altLang="zh-CN" sz="2400" b="1" dirty="0">
                <a:solidFill>
                  <a:srgbClr val="E71F18"/>
                </a:solidFill>
                <a:latin typeface="Arial" panose="020B0604020202020204" pitchFamily="34" charset="0"/>
                <a:ea typeface="Arial" panose="020B0604020202020204" pitchFamily="34" charset="0"/>
              </a:rPr>
              <a:t>Modeling</a:t>
            </a:r>
            <a:endParaRPr lang="en-US" altLang="zh-CN" sz="2400" b="1" dirty="0">
              <a:solidFill>
                <a:srgbClr val="E71F18"/>
              </a:solidFill>
              <a:latin typeface="Arial" panose="020B0604020202020204" pitchFamily="3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1000" fill="hold"/>
                                        <p:tgtEl>
                                          <p:spTgt spid="30"/>
                                        </p:tgtEl>
                                        <p:attrNameLst>
                                          <p:attrName>ppt_w</p:attrName>
                                        </p:attrNameLst>
                                      </p:cBhvr>
                                      <p:tavLst>
                                        <p:tav tm="0">
                                          <p:val>
                                            <p:strVal val="#ppt_w+.3"/>
                                          </p:val>
                                        </p:tav>
                                        <p:tav tm="100000">
                                          <p:val>
                                            <p:strVal val="#ppt_w"/>
                                          </p:val>
                                        </p:tav>
                                      </p:tavLst>
                                    </p:anim>
                                    <p:anim calcmode="lin" valueType="num">
                                      <p:cBhvr>
                                        <p:cTn id="8" dur="1000" fill="hold"/>
                                        <p:tgtEl>
                                          <p:spTgt spid="30"/>
                                        </p:tgtEl>
                                        <p:attrNameLst>
                                          <p:attrName>ppt_h</p:attrName>
                                        </p:attrNameLst>
                                      </p:cBhvr>
                                      <p:tavLst>
                                        <p:tav tm="0">
                                          <p:val>
                                            <p:strVal val="#ppt_h"/>
                                          </p:val>
                                        </p:tav>
                                        <p:tav tm="100000">
                                          <p:val>
                                            <p:strVal val="#ppt_h"/>
                                          </p:val>
                                        </p:tav>
                                      </p:tavLst>
                                    </p:anim>
                                    <p:animEffect transition="in" filter="fade">
                                      <p:cBhvr>
                                        <p:cTn id="9" dur="1000"/>
                                        <p:tgtEl>
                                          <p:spTgt spid="30"/>
                                        </p:tgtEl>
                                      </p:cBhvr>
                                    </p:animEffect>
                                  </p:childTnLst>
                                </p:cTn>
                              </p:par>
                            </p:childTnLst>
                          </p:cTn>
                        </p:par>
                        <p:par>
                          <p:cTn id="10" fill="hold">
                            <p:stCondLst>
                              <p:cond delay="1000"/>
                            </p:stCondLst>
                            <p:childTnLst>
                              <p:par>
                                <p:cTn id="11" presetID="50" presetClass="entr" presetSubtype="0" decel="100000" fill="hold" grpId="0" nodeType="after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p:cTn id="13" dur="1000" fill="hold"/>
                                        <p:tgtEl>
                                          <p:spTgt spid="31"/>
                                        </p:tgtEl>
                                        <p:attrNameLst>
                                          <p:attrName>ppt_w</p:attrName>
                                        </p:attrNameLst>
                                      </p:cBhvr>
                                      <p:tavLst>
                                        <p:tav tm="0">
                                          <p:val>
                                            <p:strVal val="#ppt_w+.3"/>
                                          </p:val>
                                        </p:tav>
                                        <p:tav tm="100000">
                                          <p:val>
                                            <p:strVal val="#ppt_w"/>
                                          </p:val>
                                        </p:tav>
                                      </p:tavLst>
                                    </p:anim>
                                    <p:anim calcmode="lin" valueType="num">
                                      <p:cBhvr>
                                        <p:cTn id="14" dur="1000" fill="hold"/>
                                        <p:tgtEl>
                                          <p:spTgt spid="31"/>
                                        </p:tgtEl>
                                        <p:attrNameLst>
                                          <p:attrName>ppt_h</p:attrName>
                                        </p:attrNameLst>
                                      </p:cBhvr>
                                      <p:tavLst>
                                        <p:tav tm="0">
                                          <p:val>
                                            <p:strVal val="#ppt_h"/>
                                          </p:val>
                                        </p:tav>
                                        <p:tav tm="100000">
                                          <p:val>
                                            <p:strVal val="#ppt_h"/>
                                          </p:val>
                                        </p:tav>
                                      </p:tavLst>
                                    </p:anim>
                                    <p:animEffect transition="in" filter="fade">
                                      <p:cBhvr>
                                        <p:cTn id="15" dur="1000"/>
                                        <p:tgtEl>
                                          <p:spTgt spid="31"/>
                                        </p:tgtEl>
                                      </p:cBhvr>
                                    </p:animEffect>
                                  </p:childTnLst>
                                </p:cTn>
                              </p:par>
                            </p:childTnLst>
                          </p:cTn>
                        </p:par>
                        <p:par>
                          <p:cTn id="16" fill="hold">
                            <p:stCondLst>
                              <p:cond delay="2000"/>
                            </p:stCondLst>
                            <p:childTnLst>
                              <p:par>
                                <p:cTn id="17" presetID="50" presetClass="entr" presetSubtype="0" decel="100000"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p:cTn id="19" dur="1000" fill="hold"/>
                                        <p:tgtEl>
                                          <p:spTgt spid="32"/>
                                        </p:tgtEl>
                                        <p:attrNameLst>
                                          <p:attrName>ppt_w</p:attrName>
                                        </p:attrNameLst>
                                      </p:cBhvr>
                                      <p:tavLst>
                                        <p:tav tm="0">
                                          <p:val>
                                            <p:strVal val="#ppt_w+.3"/>
                                          </p:val>
                                        </p:tav>
                                        <p:tav tm="100000">
                                          <p:val>
                                            <p:strVal val="#ppt_w"/>
                                          </p:val>
                                        </p:tav>
                                      </p:tavLst>
                                    </p:anim>
                                    <p:anim calcmode="lin" valueType="num">
                                      <p:cBhvr>
                                        <p:cTn id="20" dur="1000" fill="hold"/>
                                        <p:tgtEl>
                                          <p:spTgt spid="32"/>
                                        </p:tgtEl>
                                        <p:attrNameLst>
                                          <p:attrName>ppt_h</p:attrName>
                                        </p:attrNameLst>
                                      </p:cBhvr>
                                      <p:tavLst>
                                        <p:tav tm="0">
                                          <p:val>
                                            <p:strVal val="#ppt_h"/>
                                          </p:val>
                                        </p:tav>
                                        <p:tav tm="100000">
                                          <p:val>
                                            <p:strVal val="#ppt_h"/>
                                          </p:val>
                                        </p:tav>
                                      </p:tavLst>
                                    </p:anim>
                                    <p:animEffect transition="in" filter="fade">
                                      <p:cBhvr>
                                        <p:cTn id="21" dur="1000"/>
                                        <p:tgtEl>
                                          <p:spTgt spid="32"/>
                                        </p:tgtEl>
                                      </p:cBhvr>
                                    </p:animEffect>
                                  </p:childTnLst>
                                </p:cTn>
                              </p:par>
                            </p:childTnLst>
                          </p:cTn>
                        </p:par>
                        <p:par>
                          <p:cTn id="22" fill="hold">
                            <p:stCondLst>
                              <p:cond delay="3000"/>
                            </p:stCondLst>
                            <p:childTnLst>
                              <p:par>
                                <p:cTn id="23" presetID="50" presetClass="entr" presetSubtype="0" decel="100000" fill="hold" grpId="0" nodeType="after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p:cTn id="25" dur="1000" fill="hold"/>
                                        <p:tgtEl>
                                          <p:spTgt spid="33"/>
                                        </p:tgtEl>
                                        <p:attrNameLst>
                                          <p:attrName>ppt_w</p:attrName>
                                        </p:attrNameLst>
                                      </p:cBhvr>
                                      <p:tavLst>
                                        <p:tav tm="0">
                                          <p:val>
                                            <p:strVal val="#ppt_w+.3"/>
                                          </p:val>
                                        </p:tav>
                                        <p:tav tm="100000">
                                          <p:val>
                                            <p:strVal val="#ppt_w"/>
                                          </p:val>
                                        </p:tav>
                                      </p:tavLst>
                                    </p:anim>
                                    <p:anim calcmode="lin" valueType="num">
                                      <p:cBhvr>
                                        <p:cTn id="26" dur="1000" fill="hold"/>
                                        <p:tgtEl>
                                          <p:spTgt spid="33"/>
                                        </p:tgtEl>
                                        <p:attrNameLst>
                                          <p:attrName>ppt_h</p:attrName>
                                        </p:attrNameLst>
                                      </p:cBhvr>
                                      <p:tavLst>
                                        <p:tav tm="0">
                                          <p:val>
                                            <p:strVal val="#ppt_h"/>
                                          </p:val>
                                        </p:tav>
                                        <p:tav tm="100000">
                                          <p:val>
                                            <p:strVal val="#ppt_h"/>
                                          </p:val>
                                        </p:tav>
                                      </p:tavLst>
                                    </p:anim>
                                    <p:animEffect transition="in" filter="fade">
                                      <p:cBhvr>
                                        <p:cTn id="27" dur="1000"/>
                                        <p:tgtEl>
                                          <p:spTgt spid="33"/>
                                        </p:tgtEl>
                                      </p:cBhvr>
                                    </p:animEffect>
                                  </p:childTnLst>
                                </p:cTn>
                              </p:par>
                            </p:childTnLst>
                          </p:cTn>
                        </p:par>
                        <p:par>
                          <p:cTn id="28" fill="hold">
                            <p:stCondLst>
                              <p:cond delay="4000"/>
                            </p:stCondLst>
                            <p:childTnLst>
                              <p:par>
                                <p:cTn id="29" presetID="50" presetClass="entr" presetSubtype="0" decel="100000"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1000" fill="hold"/>
                                        <p:tgtEl>
                                          <p:spTgt spid="5"/>
                                        </p:tgtEl>
                                        <p:attrNameLst>
                                          <p:attrName>ppt_w</p:attrName>
                                        </p:attrNameLst>
                                      </p:cBhvr>
                                      <p:tavLst>
                                        <p:tav tm="0">
                                          <p:val>
                                            <p:strVal val="#ppt_w+.3"/>
                                          </p:val>
                                        </p:tav>
                                        <p:tav tm="100000">
                                          <p:val>
                                            <p:strVal val="#ppt_w"/>
                                          </p:val>
                                        </p:tav>
                                      </p:tavLst>
                                    </p:anim>
                                    <p:anim calcmode="lin" valueType="num">
                                      <p:cBhvr>
                                        <p:cTn id="32" dur="1000" fill="hold"/>
                                        <p:tgtEl>
                                          <p:spTgt spid="5"/>
                                        </p:tgtEl>
                                        <p:attrNameLst>
                                          <p:attrName>ppt_h</p:attrName>
                                        </p:attrNameLst>
                                      </p:cBhvr>
                                      <p:tavLst>
                                        <p:tav tm="0">
                                          <p:val>
                                            <p:strVal val="#ppt_h"/>
                                          </p:val>
                                        </p:tav>
                                        <p:tav tm="100000">
                                          <p:val>
                                            <p:strVal val="#ppt_h"/>
                                          </p:val>
                                        </p:tav>
                                      </p:tavLst>
                                    </p:anim>
                                    <p:animEffect transition="in" filter="fade">
                                      <p:cBhvr>
                                        <p:cTn id="33" dur="1000"/>
                                        <p:tgtEl>
                                          <p:spTgt spid="5"/>
                                        </p:tgtEl>
                                      </p:cBhvr>
                                    </p:animEffect>
                                  </p:childTnLst>
                                </p:cTn>
                              </p:par>
                            </p:childTnLst>
                          </p:cTn>
                        </p:par>
                        <p:par>
                          <p:cTn id="34" fill="hold">
                            <p:stCondLst>
                              <p:cond delay="5000"/>
                            </p:stCondLst>
                            <p:childTnLst>
                              <p:par>
                                <p:cTn id="35" presetID="50" presetClass="entr" presetSubtype="0" decel="100000"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1000" fill="hold"/>
                                        <p:tgtEl>
                                          <p:spTgt spid="16"/>
                                        </p:tgtEl>
                                        <p:attrNameLst>
                                          <p:attrName>ppt_w</p:attrName>
                                        </p:attrNameLst>
                                      </p:cBhvr>
                                      <p:tavLst>
                                        <p:tav tm="0">
                                          <p:val>
                                            <p:strVal val="#ppt_w+.3"/>
                                          </p:val>
                                        </p:tav>
                                        <p:tav tm="100000">
                                          <p:val>
                                            <p:strVal val="#ppt_w"/>
                                          </p:val>
                                        </p:tav>
                                      </p:tavLst>
                                    </p:anim>
                                    <p:anim calcmode="lin" valueType="num">
                                      <p:cBhvr>
                                        <p:cTn id="38" dur="1000" fill="hold"/>
                                        <p:tgtEl>
                                          <p:spTgt spid="16"/>
                                        </p:tgtEl>
                                        <p:attrNameLst>
                                          <p:attrName>ppt_h</p:attrName>
                                        </p:attrNameLst>
                                      </p:cBhvr>
                                      <p:tavLst>
                                        <p:tav tm="0">
                                          <p:val>
                                            <p:strVal val="#ppt_h"/>
                                          </p:val>
                                        </p:tav>
                                        <p:tav tm="100000">
                                          <p:val>
                                            <p:strVal val="#ppt_h"/>
                                          </p:val>
                                        </p:tav>
                                      </p:tavLst>
                                    </p:anim>
                                    <p:animEffect transition="in" filter="fade">
                                      <p:cBhvr>
                                        <p:cTn id="39"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5" grpId="0"/>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rotWithShape="1">
          <a:blip r:embed="rId1" cstate="print">
            <a:extLst>
              <a:ext uri="{28A0092B-C50C-407E-A947-70E740481C1C}">
                <a14:useLocalDpi xmlns:a14="http://schemas.microsoft.com/office/drawing/2010/main" val="0"/>
              </a:ext>
            </a:extLst>
          </a:blip>
          <a:srcRect r="58322"/>
          <a:stretch>
            <a:fillRect/>
          </a:stretch>
        </p:blipFill>
        <p:spPr>
          <a:xfrm>
            <a:off x="0" y="0"/>
            <a:ext cx="4932608" cy="6898472"/>
          </a:xfrm>
          <a:prstGeom prst="rect">
            <a:avLst/>
          </a:prstGeom>
        </p:spPr>
      </p:pic>
      <p:pic>
        <p:nvPicPr>
          <p:cNvPr id="18" name="图片 17"/>
          <p:cNvPicPr>
            <a:picLocks noChangeAspect="1"/>
          </p:cNvPicPr>
          <p:nvPr/>
        </p:nvPicPr>
        <p:blipFill rotWithShape="1">
          <a:blip r:embed="rId1" cstate="print">
            <a:extLst>
              <a:ext uri="{28A0092B-C50C-407E-A947-70E740481C1C}">
                <a14:useLocalDpi xmlns:a14="http://schemas.microsoft.com/office/drawing/2010/main" val="0"/>
              </a:ext>
            </a:extLst>
          </a:blip>
          <a:srcRect r="58322"/>
          <a:stretch>
            <a:fillRect/>
          </a:stretch>
        </p:blipFill>
        <p:spPr>
          <a:xfrm flipH="1">
            <a:off x="7259392" y="0"/>
            <a:ext cx="4932608" cy="6898472"/>
          </a:xfrm>
          <a:prstGeom prst="rect">
            <a:avLst/>
          </a:prstGeom>
        </p:spPr>
      </p:pic>
      <p:sp>
        <p:nvSpPr>
          <p:cNvPr id="19" name="文本框 18"/>
          <p:cNvSpPr txBox="1"/>
          <p:nvPr/>
        </p:nvSpPr>
        <p:spPr>
          <a:xfrm>
            <a:off x="3641994" y="3773098"/>
            <a:ext cx="5636260" cy="829945"/>
          </a:xfrm>
          <a:prstGeom prst="rect">
            <a:avLst/>
          </a:prstGeom>
          <a:noFill/>
        </p:spPr>
        <p:txBody>
          <a:bodyPr wrap="none" rtlCol="0">
            <a:spAutoFit/>
          </a:bodyPr>
          <a:lstStyle/>
          <a:p>
            <a:pPr algn="ctr"/>
            <a:r>
              <a:rPr lang="en-US" altLang="zh-CN" sz="4800" b="1" dirty="0">
                <a:solidFill>
                  <a:srgbClr val="E71F18"/>
                </a:solidFill>
                <a:latin typeface="Arial" panose="020B0604020202020204" pitchFamily="34" charset="0"/>
                <a:ea typeface="Arial" panose="020B0604020202020204" pitchFamily="34" charset="0"/>
              </a:rPr>
              <a:t>Recommendations</a:t>
            </a:r>
            <a:endParaRPr lang="zh-CN" altLang="en-US" sz="4800" b="1" dirty="0">
              <a:solidFill>
                <a:srgbClr val="E71F18"/>
              </a:solidFill>
              <a:latin typeface="Arial" panose="020B0604020202020204" pitchFamily="34" charset="0"/>
              <a:ea typeface="Arial" panose="020B0604020202020204" pitchFamily="34" charset="0"/>
            </a:endParaRPr>
          </a:p>
        </p:txBody>
      </p:sp>
      <p:sp>
        <p:nvSpPr>
          <p:cNvPr id="21" name="矩形 20"/>
          <p:cNvSpPr/>
          <p:nvPr/>
        </p:nvSpPr>
        <p:spPr>
          <a:xfrm>
            <a:off x="5178618" y="996652"/>
            <a:ext cx="1807210" cy="1861185"/>
          </a:xfrm>
          <a:prstGeom prst="rect">
            <a:avLst/>
          </a:prstGeom>
        </p:spPr>
        <p:txBody>
          <a:bodyPr wrap="none">
            <a:spAutoFit/>
          </a:bodyPr>
          <a:lstStyle/>
          <a:p>
            <a:pPr algn="r"/>
            <a:r>
              <a:rPr lang="en-US" altLang="zh-CN" sz="11500" b="1" dirty="0" smtClean="0">
                <a:solidFill>
                  <a:srgbClr val="141E28"/>
                </a:solidFill>
                <a:latin typeface="Arial" panose="020B0604020202020204" pitchFamily="34" charset="0"/>
                <a:ea typeface="Arial" panose="020B0604020202020204" pitchFamily="34" charset="0"/>
              </a:rPr>
              <a:t>05</a:t>
            </a:r>
            <a:endParaRPr lang="zh-CN" altLang="en-US" sz="11500" b="1" dirty="0">
              <a:solidFill>
                <a:srgbClr val="141E28"/>
              </a:solidFill>
              <a:latin typeface="Arial" panose="020B0604020202020204" pitchFamily="34" charset="0"/>
              <a:ea typeface="Arial" panose="020B0604020202020204" pitchFamily="34" charset="0"/>
            </a:endParaRPr>
          </a:p>
        </p:txBody>
      </p:sp>
      <p:cxnSp>
        <p:nvCxnSpPr>
          <p:cNvPr id="3" name="直接连接符 2"/>
          <p:cNvCxnSpPr/>
          <p:nvPr/>
        </p:nvCxnSpPr>
        <p:spPr>
          <a:xfrm>
            <a:off x="5716411" y="3135085"/>
            <a:ext cx="720000" cy="0"/>
          </a:xfrm>
          <a:prstGeom prst="line">
            <a:avLst/>
          </a:prstGeom>
          <a:ln w="50800">
            <a:solidFill>
              <a:srgbClr val="B4B4B5"/>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strVal val="#ppt_w+.3"/>
                                          </p:val>
                                        </p:tav>
                                        <p:tav tm="100000">
                                          <p:val>
                                            <p:strVal val="#ppt_w"/>
                                          </p:val>
                                        </p:tav>
                                      </p:tavLst>
                                    </p:anim>
                                    <p:anim calcmode="lin" valueType="num">
                                      <p:cBhvr>
                                        <p:cTn id="8" dur="1000" fill="hold"/>
                                        <p:tgtEl>
                                          <p:spTgt spid="19"/>
                                        </p:tgtEl>
                                        <p:attrNameLst>
                                          <p:attrName>ppt_h</p:attrName>
                                        </p:attrNameLst>
                                      </p:cBhvr>
                                      <p:tavLst>
                                        <p:tav tm="0">
                                          <p:val>
                                            <p:strVal val="#ppt_h"/>
                                          </p:val>
                                        </p:tav>
                                        <p:tav tm="100000">
                                          <p:val>
                                            <p:strVal val="#ppt_h"/>
                                          </p:val>
                                        </p:tav>
                                      </p:tavLst>
                                    </p:anim>
                                    <p:animEffect transition="in" filter="fade">
                                      <p:cBhvr>
                                        <p:cTn id="9"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1999" cy="16791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r="58322"/>
          <a:stretch>
            <a:fillRect/>
          </a:stretch>
        </p:blipFill>
        <p:spPr>
          <a:xfrm>
            <a:off x="0" y="0"/>
            <a:ext cx="1200656" cy="1679171"/>
          </a:xfrm>
          <a:prstGeom prst="rect">
            <a:avLst/>
          </a:prstGeom>
        </p:spPr>
      </p:pic>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r="58322"/>
          <a:stretch>
            <a:fillRect/>
          </a:stretch>
        </p:blipFill>
        <p:spPr>
          <a:xfrm flipH="1" flipV="1">
            <a:off x="10962403" y="-40472"/>
            <a:ext cx="1229595" cy="1719643"/>
          </a:xfrm>
          <a:prstGeom prst="rect">
            <a:avLst/>
          </a:prstGeom>
        </p:spPr>
      </p:pic>
      <p:sp>
        <p:nvSpPr>
          <p:cNvPr id="22" name="矩形 21"/>
          <p:cNvSpPr/>
          <p:nvPr/>
        </p:nvSpPr>
        <p:spPr>
          <a:xfrm>
            <a:off x="1431472" y="-2198914"/>
            <a:ext cx="1246414" cy="1839686"/>
          </a:xfrm>
          <a:prstGeom prst="rect">
            <a:avLst/>
          </a:prstGeom>
          <a:solidFill>
            <a:srgbClr val="E71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917372" y="-2198914"/>
            <a:ext cx="1246414" cy="1839686"/>
          </a:xfrm>
          <a:prstGeom prst="rect">
            <a:avLst/>
          </a:prstGeom>
          <a:solidFill>
            <a:srgbClr val="14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2134818" y="359004"/>
            <a:ext cx="5481320" cy="922020"/>
          </a:xfrm>
          <a:prstGeom prst="rect">
            <a:avLst/>
          </a:prstGeom>
          <a:noFill/>
        </p:spPr>
        <p:txBody>
          <a:bodyPr wrap="none" rtlCol="0">
            <a:spAutoFit/>
          </a:bodyPr>
          <a:lstStyle/>
          <a:p>
            <a:pPr algn="l"/>
            <a:r>
              <a:rPr lang="en-US" altLang="zh-CN" sz="5400" b="1" dirty="0">
                <a:solidFill>
                  <a:schemeClr val="tx1"/>
                </a:solidFill>
                <a:latin typeface="Arial" panose="020B0604020202020204" pitchFamily="34" charset="0"/>
                <a:ea typeface="Arial" panose="020B0604020202020204" pitchFamily="34" charset="0"/>
              </a:rPr>
              <a:t>Age and Gender</a:t>
            </a:r>
            <a:endParaRPr lang="en-US" altLang="zh-CN" sz="5400" b="1" dirty="0">
              <a:solidFill>
                <a:schemeClr val="tx1"/>
              </a:solidFill>
              <a:latin typeface="Arial" panose="020B0604020202020204" pitchFamily="34" charset="0"/>
              <a:ea typeface="Arial" panose="020B0604020202020204" pitchFamily="34" charset="0"/>
            </a:endParaRPr>
          </a:p>
        </p:txBody>
      </p:sp>
      <p:sp>
        <p:nvSpPr>
          <p:cNvPr id="3" name="Text Box 2"/>
          <p:cNvSpPr txBox="1"/>
          <p:nvPr/>
        </p:nvSpPr>
        <p:spPr>
          <a:xfrm>
            <a:off x="1200785" y="2439035"/>
            <a:ext cx="9762490" cy="3417570"/>
          </a:xfrm>
          <a:prstGeom prst="rect">
            <a:avLst/>
          </a:prstGeom>
          <a:noFill/>
        </p:spPr>
        <p:txBody>
          <a:bodyPr wrap="square" rtlCol="0">
            <a:noAutofit/>
          </a:bodyPr>
          <a:p>
            <a:pPr marL="285750" indent="-285750">
              <a:buFont typeface="Arial" panose="020B0604020202020204" pitchFamily="34" charset="0"/>
              <a:buChar char="•"/>
            </a:pPr>
            <a:r>
              <a:rPr lang="en-US">
                <a:latin typeface="Times New Roman" panose="02020603050405020304" charset="0"/>
                <a:cs typeface="Times New Roman" panose="02020603050405020304" charset="0"/>
              </a:rPr>
              <a:t>Targeted Campaigns for younger people under 37 years old</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Targeted campaigns for females </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force users to fill up their age before booking as some users travelled but didn’t sign their age</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for users above 16  make a new feature to get national id to make it easier to get gender and Age</a:t>
            </a:r>
            <a:endParaRPr lang="en-US">
              <a:latin typeface="Times New Roman" panose="02020603050405020304" charset="0"/>
              <a:cs typeface="Times New Roman" panose="02020603050405020304" charset="0"/>
            </a:endParaRPr>
          </a:p>
          <a:p>
            <a:pPr indent="0">
              <a:buFont typeface="Arial" panose="020B0604020202020204" pitchFamily="34" charset="0"/>
              <a:buNone/>
            </a:pP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strVal val="#ppt_w+.3"/>
                                          </p:val>
                                        </p:tav>
                                        <p:tav tm="100000">
                                          <p:val>
                                            <p:strVal val="#ppt_w"/>
                                          </p:val>
                                        </p:tav>
                                      </p:tavLst>
                                    </p:anim>
                                    <p:anim calcmode="lin" valueType="num">
                                      <p:cBhvr>
                                        <p:cTn id="8" dur="1000" fill="hold"/>
                                        <p:tgtEl>
                                          <p:spTgt spid="24"/>
                                        </p:tgtEl>
                                        <p:attrNameLst>
                                          <p:attrName>ppt_h</p:attrName>
                                        </p:attrNameLst>
                                      </p:cBhvr>
                                      <p:tavLst>
                                        <p:tav tm="0">
                                          <p:val>
                                            <p:strVal val="#ppt_h"/>
                                          </p:val>
                                        </p:tav>
                                        <p:tav tm="100000">
                                          <p:val>
                                            <p:strVal val="#ppt_h"/>
                                          </p:val>
                                        </p:tav>
                                      </p:tavLst>
                                    </p:anim>
                                    <p:animEffect transition="in" filter="fade">
                                      <p:cBhvr>
                                        <p:cTn id="9"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1999" cy="16791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r="58322"/>
          <a:stretch>
            <a:fillRect/>
          </a:stretch>
        </p:blipFill>
        <p:spPr>
          <a:xfrm>
            <a:off x="0" y="0"/>
            <a:ext cx="1200656" cy="1679171"/>
          </a:xfrm>
          <a:prstGeom prst="rect">
            <a:avLst/>
          </a:prstGeom>
        </p:spPr>
      </p:pic>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r="58322"/>
          <a:stretch>
            <a:fillRect/>
          </a:stretch>
        </p:blipFill>
        <p:spPr>
          <a:xfrm flipH="1" flipV="1">
            <a:off x="10962403" y="-40472"/>
            <a:ext cx="1229595" cy="1719643"/>
          </a:xfrm>
          <a:prstGeom prst="rect">
            <a:avLst/>
          </a:prstGeom>
        </p:spPr>
      </p:pic>
      <p:sp>
        <p:nvSpPr>
          <p:cNvPr id="22" name="矩形 21"/>
          <p:cNvSpPr/>
          <p:nvPr/>
        </p:nvSpPr>
        <p:spPr>
          <a:xfrm>
            <a:off x="1431472" y="-2198914"/>
            <a:ext cx="1246414" cy="1839686"/>
          </a:xfrm>
          <a:prstGeom prst="rect">
            <a:avLst/>
          </a:prstGeom>
          <a:solidFill>
            <a:srgbClr val="E71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917372" y="-2198914"/>
            <a:ext cx="1246414" cy="1839686"/>
          </a:xfrm>
          <a:prstGeom prst="rect">
            <a:avLst/>
          </a:prstGeom>
          <a:solidFill>
            <a:srgbClr val="14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2134818" y="359004"/>
            <a:ext cx="6510655" cy="922020"/>
          </a:xfrm>
          <a:prstGeom prst="rect">
            <a:avLst/>
          </a:prstGeom>
          <a:noFill/>
        </p:spPr>
        <p:txBody>
          <a:bodyPr wrap="none" rtlCol="0">
            <a:spAutoFit/>
          </a:bodyPr>
          <a:lstStyle/>
          <a:p>
            <a:pPr algn="l"/>
            <a:r>
              <a:rPr lang="en-US" altLang="zh-CN" sz="5400" b="1" dirty="0">
                <a:solidFill>
                  <a:schemeClr val="tx1"/>
                </a:solidFill>
                <a:latin typeface="Arial" panose="020B0604020202020204" pitchFamily="34" charset="0"/>
                <a:ea typeface="Arial" panose="020B0604020202020204" pitchFamily="34" charset="0"/>
              </a:rPr>
              <a:t>Bookings locations</a:t>
            </a:r>
            <a:endParaRPr lang="en-US" altLang="zh-CN" sz="5400" b="1" dirty="0">
              <a:solidFill>
                <a:schemeClr val="tx1"/>
              </a:solidFill>
              <a:latin typeface="Arial" panose="020B0604020202020204" pitchFamily="34" charset="0"/>
              <a:ea typeface="Arial" panose="020B0604020202020204" pitchFamily="34" charset="0"/>
            </a:endParaRPr>
          </a:p>
        </p:txBody>
      </p:sp>
      <p:sp>
        <p:nvSpPr>
          <p:cNvPr id="3" name="Text Box 2"/>
          <p:cNvSpPr txBox="1"/>
          <p:nvPr/>
        </p:nvSpPr>
        <p:spPr>
          <a:xfrm>
            <a:off x="1200785" y="2439035"/>
            <a:ext cx="9762490" cy="3417570"/>
          </a:xfrm>
          <a:prstGeom prst="rect">
            <a:avLst/>
          </a:prstGeom>
          <a:noFill/>
        </p:spPr>
        <p:txBody>
          <a:bodyPr wrap="square" rtlCol="0">
            <a:noAutofit/>
          </a:bodyPr>
          <a:p>
            <a:pPr marL="285750" indent="-285750">
              <a:buFont typeface="Arial" panose="020B0604020202020204" pitchFamily="34" charset="0"/>
              <a:buChar char="•"/>
            </a:pPr>
            <a:r>
              <a:rPr lang="en-US">
                <a:latin typeface="Times New Roman" panose="02020603050405020304" charset="0"/>
                <a:cs typeface="Times New Roman" panose="02020603050405020304" charset="0"/>
              </a:rPr>
              <a:t>Most bookings are inside the US so a service can be provided to get discounts on internal trips with more trips  for example 3% discount on first trip and 6 % discount on second trip and 12% discount on third trip for users travelling internally per one year  (vip frequent users)</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Subscription fees to get such discounts </a:t>
            </a:r>
            <a:endParaRPr lang="en-US">
              <a:latin typeface="Times New Roman" panose="02020603050405020304" charset="0"/>
              <a:cs typeface="Times New Roman" panose="02020603050405020304" charset="0"/>
            </a:endParaRPr>
          </a:p>
          <a:p>
            <a:pPr indent="0">
              <a:buFont typeface="Arial" panose="020B0604020202020204" pitchFamily="34" charset="0"/>
              <a:buNone/>
            </a:pP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strVal val="#ppt_w+.3"/>
                                          </p:val>
                                        </p:tav>
                                        <p:tav tm="100000">
                                          <p:val>
                                            <p:strVal val="#ppt_w"/>
                                          </p:val>
                                        </p:tav>
                                      </p:tavLst>
                                    </p:anim>
                                    <p:anim calcmode="lin" valueType="num">
                                      <p:cBhvr>
                                        <p:cTn id="8" dur="1000" fill="hold"/>
                                        <p:tgtEl>
                                          <p:spTgt spid="24"/>
                                        </p:tgtEl>
                                        <p:attrNameLst>
                                          <p:attrName>ppt_h</p:attrName>
                                        </p:attrNameLst>
                                      </p:cBhvr>
                                      <p:tavLst>
                                        <p:tav tm="0">
                                          <p:val>
                                            <p:strVal val="#ppt_h"/>
                                          </p:val>
                                        </p:tav>
                                        <p:tav tm="100000">
                                          <p:val>
                                            <p:strVal val="#ppt_h"/>
                                          </p:val>
                                        </p:tav>
                                      </p:tavLst>
                                    </p:anim>
                                    <p:animEffect transition="in" filter="fade">
                                      <p:cBhvr>
                                        <p:cTn id="9"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1999" cy="16791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r="58322"/>
          <a:stretch>
            <a:fillRect/>
          </a:stretch>
        </p:blipFill>
        <p:spPr>
          <a:xfrm>
            <a:off x="0" y="0"/>
            <a:ext cx="1200656" cy="1679171"/>
          </a:xfrm>
          <a:prstGeom prst="rect">
            <a:avLst/>
          </a:prstGeom>
        </p:spPr>
      </p:pic>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r="58322"/>
          <a:stretch>
            <a:fillRect/>
          </a:stretch>
        </p:blipFill>
        <p:spPr>
          <a:xfrm flipH="1" flipV="1">
            <a:off x="10962403" y="-40472"/>
            <a:ext cx="1229595" cy="1719643"/>
          </a:xfrm>
          <a:prstGeom prst="rect">
            <a:avLst/>
          </a:prstGeom>
        </p:spPr>
      </p:pic>
      <p:sp>
        <p:nvSpPr>
          <p:cNvPr id="22" name="矩形 21"/>
          <p:cNvSpPr/>
          <p:nvPr/>
        </p:nvSpPr>
        <p:spPr>
          <a:xfrm>
            <a:off x="1431472" y="-2198914"/>
            <a:ext cx="1246414" cy="1839686"/>
          </a:xfrm>
          <a:prstGeom prst="rect">
            <a:avLst/>
          </a:prstGeom>
          <a:solidFill>
            <a:srgbClr val="E71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917372" y="-2198914"/>
            <a:ext cx="1246414" cy="1839686"/>
          </a:xfrm>
          <a:prstGeom prst="rect">
            <a:avLst/>
          </a:prstGeom>
          <a:solidFill>
            <a:srgbClr val="14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2134818" y="359004"/>
            <a:ext cx="3004820" cy="922020"/>
          </a:xfrm>
          <a:prstGeom prst="rect">
            <a:avLst/>
          </a:prstGeom>
          <a:noFill/>
        </p:spPr>
        <p:txBody>
          <a:bodyPr wrap="none" rtlCol="0">
            <a:spAutoFit/>
          </a:bodyPr>
          <a:lstStyle/>
          <a:p>
            <a:pPr algn="l"/>
            <a:r>
              <a:rPr lang="en-US" altLang="zh-CN" sz="5400" b="1" dirty="0">
                <a:solidFill>
                  <a:schemeClr val="tx1"/>
                </a:solidFill>
                <a:latin typeface="Arial" panose="020B0604020202020204" pitchFamily="34" charset="0"/>
                <a:ea typeface="Arial" panose="020B0604020202020204" pitchFamily="34" charset="0"/>
              </a:rPr>
              <a:t>Seasons</a:t>
            </a:r>
            <a:endParaRPr lang="en-US" altLang="zh-CN" sz="5400" b="1" dirty="0">
              <a:solidFill>
                <a:schemeClr val="tx1"/>
              </a:solidFill>
              <a:latin typeface="Arial" panose="020B0604020202020204" pitchFamily="34" charset="0"/>
              <a:ea typeface="Arial" panose="020B0604020202020204" pitchFamily="34" charset="0"/>
            </a:endParaRPr>
          </a:p>
        </p:txBody>
      </p:sp>
      <p:sp>
        <p:nvSpPr>
          <p:cNvPr id="3" name="Text Box 2"/>
          <p:cNvSpPr txBox="1"/>
          <p:nvPr/>
        </p:nvSpPr>
        <p:spPr>
          <a:xfrm>
            <a:off x="1200785" y="2439035"/>
            <a:ext cx="9762490" cy="3417570"/>
          </a:xfrm>
          <a:prstGeom prst="rect">
            <a:avLst/>
          </a:prstGeom>
          <a:noFill/>
        </p:spPr>
        <p:txBody>
          <a:bodyPr wrap="square" rtlCol="0">
            <a:noAutofit/>
          </a:bodyPr>
          <a:p>
            <a:pPr marL="285750" indent="-285750">
              <a:buFont typeface="Arial" panose="020B0604020202020204" pitchFamily="34" charset="0"/>
              <a:buChar char="•"/>
            </a:pPr>
            <a:r>
              <a:rPr lang="en-US">
                <a:latin typeface="Times New Roman" panose="02020603050405020304" charset="0"/>
                <a:cs typeface="Times New Roman" panose="02020603050405020304" charset="0"/>
              </a:rPr>
              <a:t>Alot of traffic is in spring and summer so for more profit prices might increase</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do more campaigns especially online in that time as users might probably be looking</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winter and fall have the lowest bookings so in order to increase bookings at that time contract with hotels to provide luxury services at lower prices in winter and fall </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In winter and fall provide discounted trips</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for netherland most of the travellers travel at summer so it would be a nice approach to contact resorts at the beach to try to get a discount for travellers </a:t>
            </a:r>
            <a:endParaRPr lang="en-US">
              <a:latin typeface="Times New Roman" panose="02020603050405020304" charset="0"/>
              <a:cs typeface="Times New Roman" panose="02020603050405020304" charset="0"/>
            </a:endParaRPr>
          </a:p>
          <a:p>
            <a:pPr indent="0">
              <a:buFont typeface="Arial" panose="020B0604020202020204" pitchFamily="34" charset="0"/>
              <a:buNone/>
            </a:pP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strVal val="#ppt_w+.3"/>
                                          </p:val>
                                        </p:tav>
                                        <p:tav tm="100000">
                                          <p:val>
                                            <p:strVal val="#ppt_w"/>
                                          </p:val>
                                        </p:tav>
                                      </p:tavLst>
                                    </p:anim>
                                    <p:anim calcmode="lin" valueType="num">
                                      <p:cBhvr>
                                        <p:cTn id="8" dur="1000" fill="hold"/>
                                        <p:tgtEl>
                                          <p:spTgt spid="24"/>
                                        </p:tgtEl>
                                        <p:attrNameLst>
                                          <p:attrName>ppt_h</p:attrName>
                                        </p:attrNameLst>
                                      </p:cBhvr>
                                      <p:tavLst>
                                        <p:tav tm="0">
                                          <p:val>
                                            <p:strVal val="#ppt_h"/>
                                          </p:val>
                                        </p:tav>
                                        <p:tav tm="100000">
                                          <p:val>
                                            <p:strVal val="#ppt_h"/>
                                          </p:val>
                                        </p:tav>
                                      </p:tavLst>
                                    </p:anim>
                                    <p:animEffect transition="in" filter="fade">
                                      <p:cBhvr>
                                        <p:cTn id="9"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1999" cy="16791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r="58322"/>
          <a:stretch>
            <a:fillRect/>
          </a:stretch>
        </p:blipFill>
        <p:spPr>
          <a:xfrm>
            <a:off x="0" y="0"/>
            <a:ext cx="1200656" cy="1679171"/>
          </a:xfrm>
          <a:prstGeom prst="rect">
            <a:avLst/>
          </a:prstGeom>
        </p:spPr>
      </p:pic>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r="58322"/>
          <a:stretch>
            <a:fillRect/>
          </a:stretch>
        </p:blipFill>
        <p:spPr>
          <a:xfrm flipH="1" flipV="1">
            <a:off x="10962403" y="-40472"/>
            <a:ext cx="1229595" cy="1719643"/>
          </a:xfrm>
          <a:prstGeom prst="rect">
            <a:avLst/>
          </a:prstGeom>
        </p:spPr>
      </p:pic>
      <p:sp>
        <p:nvSpPr>
          <p:cNvPr id="22" name="矩形 21"/>
          <p:cNvSpPr/>
          <p:nvPr/>
        </p:nvSpPr>
        <p:spPr>
          <a:xfrm>
            <a:off x="1431472" y="-2198914"/>
            <a:ext cx="1246414" cy="1839686"/>
          </a:xfrm>
          <a:prstGeom prst="rect">
            <a:avLst/>
          </a:prstGeom>
          <a:solidFill>
            <a:srgbClr val="E71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917372" y="-2198914"/>
            <a:ext cx="1246414" cy="1839686"/>
          </a:xfrm>
          <a:prstGeom prst="rect">
            <a:avLst/>
          </a:prstGeom>
          <a:solidFill>
            <a:srgbClr val="14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2134818" y="359004"/>
            <a:ext cx="5136515" cy="922020"/>
          </a:xfrm>
          <a:prstGeom prst="rect">
            <a:avLst/>
          </a:prstGeom>
          <a:noFill/>
        </p:spPr>
        <p:txBody>
          <a:bodyPr wrap="none" rtlCol="0">
            <a:spAutoFit/>
          </a:bodyPr>
          <a:lstStyle/>
          <a:p>
            <a:pPr algn="l"/>
            <a:r>
              <a:rPr lang="en-US" altLang="zh-CN" sz="5400" b="1" dirty="0">
                <a:solidFill>
                  <a:schemeClr val="tx1"/>
                </a:solidFill>
                <a:latin typeface="Arial" panose="020B0604020202020204" pitchFamily="34" charset="0"/>
                <a:ea typeface="Arial" panose="020B0604020202020204" pitchFamily="34" charset="0"/>
              </a:rPr>
              <a:t>Signup Method</a:t>
            </a:r>
            <a:endParaRPr lang="en-US" altLang="zh-CN" sz="5400" b="1" dirty="0">
              <a:solidFill>
                <a:schemeClr val="tx1"/>
              </a:solidFill>
              <a:latin typeface="Arial" panose="020B0604020202020204" pitchFamily="34" charset="0"/>
              <a:ea typeface="Arial" panose="020B0604020202020204" pitchFamily="34" charset="0"/>
            </a:endParaRPr>
          </a:p>
        </p:txBody>
      </p:sp>
      <p:sp>
        <p:nvSpPr>
          <p:cNvPr id="3" name="Text Box 2"/>
          <p:cNvSpPr txBox="1"/>
          <p:nvPr/>
        </p:nvSpPr>
        <p:spPr>
          <a:xfrm>
            <a:off x="1200785" y="2439035"/>
            <a:ext cx="9762490" cy="3417570"/>
          </a:xfrm>
          <a:prstGeom prst="rect">
            <a:avLst/>
          </a:prstGeom>
          <a:noFill/>
        </p:spPr>
        <p:txBody>
          <a:bodyPr wrap="square" rtlCol="0">
            <a:noAutofit/>
          </a:bodyPr>
          <a:p>
            <a:pPr marL="285750" indent="-285750">
              <a:buFont typeface="Arial" panose="020B0604020202020204" pitchFamily="34" charset="0"/>
              <a:buChar char="•"/>
            </a:pPr>
            <a:r>
              <a:rPr lang="en-US">
                <a:latin typeface="Times New Roman" panose="02020603050405020304" charset="0"/>
                <a:cs typeface="Times New Roman" panose="02020603050405020304" charset="0"/>
              </a:rPr>
              <a:t>More users tend to regiester by the basic email method rather than facebook so develop a bot to send recent offers to the regiestered emails  </a:t>
            </a:r>
            <a:endParaRPr lang="en-US">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strVal val="#ppt_w+.3"/>
                                          </p:val>
                                        </p:tav>
                                        <p:tav tm="100000">
                                          <p:val>
                                            <p:strVal val="#ppt_w"/>
                                          </p:val>
                                        </p:tav>
                                      </p:tavLst>
                                    </p:anim>
                                    <p:anim calcmode="lin" valueType="num">
                                      <p:cBhvr>
                                        <p:cTn id="8" dur="1000" fill="hold"/>
                                        <p:tgtEl>
                                          <p:spTgt spid="24"/>
                                        </p:tgtEl>
                                        <p:attrNameLst>
                                          <p:attrName>ppt_h</p:attrName>
                                        </p:attrNameLst>
                                      </p:cBhvr>
                                      <p:tavLst>
                                        <p:tav tm="0">
                                          <p:val>
                                            <p:strVal val="#ppt_h"/>
                                          </p:val>
                                        </p:tav>
                                        <p:tav tm="100000">
                                          <p:val>
                                            <p:strVal val="#ppt_h"/>
                                          </p:val>
                                        </p:tav>
                                      </p:tavLst>
                                    </p:anim>
                                    <p:animEffect transition="in" filter="fade">
                                      <p:cBhvr>
                                        <p:cTn id="9"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1999" cy="16791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r="58322"/>
          <a:stretch>
            <a:fillRect/>
          </a:stretch>
        </p:blipFill>
        <p:spPr>
          <a:xfrm>
            <a:off x="0" y="0"/>
            <a:ext cx="1200656" cy="1679171"/>
          </a:xfrm>
          <a:prstGeom prst="rect">
            <a:avLst/>
          </a:prstGeom>
        </p:spPr>
      </p:pic>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r="58322"/>
          <a:stretch>
            <a:fillRect/>
          </a:stretch>
        </p:blipFill>
        <p:spPr>
          <a:xfrm flipH="1" flipV="1">
            <a:off x="10962403" y="-40472"/>
            <a:ext cx="1229595" cy="1719643"/>
          </a:xfrm>
          <a:prstGeom prst="rect">
            <a:avLst/>
          </a:prstGeom>
        </p:spPr>
      </p:pic>
      <p:sp>
        <p:nvSpPr>
          <p:cNvPr id="22" name="矩形 21"/>
          <p:cNvSpPr/>
          <p:nvPr/>
        </p:nvSpPr>
        <p:spPr>
          <a:xfrm>
            <a:off x="1431472" y="-2198914"/>
            <a:ext cx="1246414" cy="1839686"/>
          </a:xfrm>
          <a:prstGeom prst="rect">
            <a:avLst/>
          </a:prstGeom>
          <a:solidFill>
            <a:srgbClr val="E71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917372" y="-2198914"/>
            <a:ext cx="1246414" cy="1839686"/>
          </a:xfrm>
          <a:prstGeom prst="rect">
            <a:avLst/>
          </a:prstGeom>
          <a:solidFill>
            <a:srgbClr val="14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2134818" y="359004"/>
            <a:ext cx="8457565" cy="922020"/>
          </a:xfrm>
          <a:prstGeom prst="rect">
            <a:avLst/>
          </a:prstGeom>
          <a:noFill/>
        </p:spPr>
        <p:txBody>
          <a:bodyPr wrap="none" rtlCol="0">
            <a:spAutoFit/>
          </a:bodyPr>
          <a:lstStyle/>
          <a:p>
            <a:pPr algn="l"/>
            <a:r>
              <a:rPr lang="en-US" altLang="zh-CN" sz="5400" b="1" dirty="0">
                <a:solidFill>
                  <a:schemeClr val="tx1"/>
                </a:solidFill>
                <a:latin typeface="Arial" panose="020B0604020202020204" pitchFamily="34" charset="0"/>
                <a:ea typeface="Arial" panose="020B0604020202020204" pitchFamily="34" charset="0"/>
              </a:rPr>
              <a:t>Devices and apps vs web</a:t>
            </a:r>
            <a:endParaRPr lang="en-US" altLang="zh-CN" sz="5400" b="1" dirty="0">
              <a:solidFill>
                <a:schemeClr val="tx1"/>
              </a:solidFill>
              <a:latin typeface="Arial" panose="020B0604020202020204" pitchFamily="34" charset="0"/>
              <a:ea typeface="Arial" panose="020B0604020202020204" pitchFamily="34" charset="0"/>
            </a:endParaRPr>
          </a:p>
        </p:txBody>
      </p:sp>
      <p:sp>
        <p:nvSpPr>
          <p:cNvPr id="3" name="Text Box 2"/>
          <p:cNvSpPr txBox="1"/>
          <p:nvPr/>
        </p:nvSpPr>
        <p:spPr>
          <a:xfrm>
            <a:off x="1200785" y="2233930"/>
            <a:ext cx="9762490" cy="4165600"/>
          </a:xfrm>
          <a:prstGeom prst="rect">
            <a:avLst/>
          </a:prstGeom>
          <a:noFill/>
        </p:spPr>
        <p:txBody>
          <a:bodyPr wrap="square" rtlCol="0">
            <a:noAutofit/>
          </a:bodyPr>
          <a:p>
            <a:pPr marL="285750" indent="-285750">
              <a:buFont typeface="Arial" panose="020B0604020202020204" pitchFamily="34" charset="0"/>
              <a:buChar char="•"/>
            </a:pPr>
            <a:r>
              <a:rPr lang="en-US">
                <a:latin typeface="Times New Roman" panose="02020603050405020304" charset="0"/>
                <a:cs typeface="Times New Roman" panose="02020603050405020304" charset="0"/>
              </a:rPr>
              <a:t>Laptops are more used for bookings so try to enhance user interface through mobile to encourage users to book through the application</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Iphone users are the most users to frequently use the the application so provide adds on the application for iphone users suggesting trips and discounts</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tLang="en-US">
                <a:latin typeface="Times New Roman" panose="02020603050405020304" charset="0"/>
                <a:cs typeface="Times New Roman" panose="02020603050405020304" charset="0"/>
                <a:sym typeface="+mn-ea"/>
              </a:rPr>
              <a:t>Investing in enhancing the iOS user experience could yield higher returns</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make it more user friendly especially on sigining up as the sign up flow of the app is significantly high</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Ipad users use more web than the application try to make the application also suitable for ibad</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Android users have alot of bookings through website not  this suggests that there is a major problem that has to be fixed on the application to explain why alot of users try to go to web instead of app</a:t>
            </a:r>
            <a:endParaRPr lang="en-US">
              <a:latin typeface="Times New Roman" panose="02020603050405020304" charset="0"/>
              <a:cs typeface="Times New Roman" panose="02020603050405020304" charset="0"/>
            </a:endParaRPr>
          </a:p>
          <a:p>
            <a:pPr indent="0">
              <a:buFont typeface="Arial" panose="020B0604020202020204" pitchFamily="34" charset="0"/>
              <a:buNone/>
            </a:pP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strVal val="#ppt_w+.3"/>
                                          </p:val>
                                        </p:tav>
                                        <p:tav tm="100000">
                                          <p:val>
                                            <p:strVal val="#ppt_w"/>
                                          </p:val>
                                        </p:tav>
                                      </p:tavLst>
                                    </p:anim>
                                    <p:anim calcmode="lin" valueType="num">
                                      <p:cBhvr>
                                        <p:cTn id="8" dur="1000" fill="hold"/>
                                        <p:tgtEl>
                                          <p:spTgt spid="24"/>
                                        </p:tgtEl>
                                        <p:attrNameLst>
                                          <p:attrName>ppt_h</p:attrName>
                                        </p:attrNameLst>
                                      </p:cBhvr>
                                      <p:tavLst>
                                        <p:tav tm="0">
                                          <p:val>
                                            <p:strVal val="#ppt_h"/>
                                          </p:val>
                                        </p:tav>
                                        <p:tav tm="100000">
                                          <p:val>
                                            <p:strVal val="#ppt_h"/>
                                          </p:val>
                                        </p:tav>
                                      </p:tavLst>
                                    </p:anim>
                                    <p:animEffect transition="in" filter="fade">
                                      <p:cBhvr>
                                        <p:cTn id="9"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1999" cy="16791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r="58322"/>
          <a:stretch>
            <a:fillRect/>
          </a:stretch>
        </p:blipFill>
        <p:spPr>
          <a:xfrm>
            <a:off x="0" y="0"/>
            <a:ext cx="1200656" cy="1679171"/>
          </a:xfrm>
          <a:prstGeom prst="rect">
            <a:avLst/>
          </a:prstGeom>
        </p:spPr>
      </p:pic>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r="58322"/>
          <a:stretch>
            <a:fillRect/>
          </a:stretch>
        </p:blipFill>
        <p:spPr>
          <a:xfrm flipH="1" flipV="1">
            <a:off x="10962403" y="-40472"/>
            <a:ext cx="1229595" cy="1719643"/>
          </a:xfrm>
          <a:prstGeom prst="rect">
            <a:avLst/>
          </a:prstGeom>
        </p:spPr>
      </p:pic>
      <p:sp>
        <p:nvSpPr>
          <p:cNvPr id="22" name="矩形 21"/>
          <p:cNvSpPr/>
          <p:nvPr/>
        </p:nvSpPr>
        <p:spPr>
          <a:xfrm>
            <a:off x="1431472" y="-2198914"/>
            <a:ext cx="1246414" cy="1839686"/>
          </a:xfrm>
          <a:prstGeom prst="rect">
            <a:avLst/>
          </a:prstGeom>
          <a:solidFill>
            <a:srgbClr val="E71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917372" y="-2198914"/>
            <a:ext cx="1246414" cy="1839686"/>
          </a:xfrm>
          <a:prstGeom prst="rect">
            <a:avLst/>
          </a:prstGeom>
          <a:solidFill>
            <a:srgbClr val="14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2134818" y="359004"/>
            <a:ext cx="3727450" cy="922020"/>
          </a:xfrm>
          <a:prstGeom prst="rect">
            <a:avLst/>
          </a:prstGeom>
          <a:noFill/>
        </p:spPr>
        <p:txBody>
          <a:bodyPr wrap="none" rtlCol="0">
            <a:spAutoFit/>
          </a:bodyPr>
          <a:lstStyle/>
          <a:p>
            <a:pPr algn="l"/>
            <a:r>
              <a:rPr lang="en-US" altLang="zh-CN" sz="5400" b="1" dirty="0">
                <a:solidFill>
                  <a:schemeClr val="tx1"/>
                </a:solidFill>
                <a:latin typeface="Arial" panose="020B0604020202020204" pitchFamily="34" charset="0"/>
                <a:ea typeface="Arial" panose="020B0604020202020204" pitchFamily="34" charset="0"/>
              </a:rPr>
              <a:t>Affiliations</a:t>
            </a:r>
            <a:endParaRPr lang="en-US" altLang="zh-CN" sz="5400" b="1" dirty="0">
              <a:solidFill>
                <a:schemeClr val="tx1"/>
              </a:solidFill>
              <a:latin typeface="Arial" panose="020B0604020202020204" pitchFamily="34" charset="0"/>
              <a:ea typeface="Arial" panose="020B0604020202020204" pitchFamily="34" charset="0"/>
            </a:endParaRPr>
          </a:p>
        </p:txBody>
      </p:sp>
      <p:sp>
        <p:nvSpPr>
          <p:cNvPr id="3" name="Text Box 2"/>
          <p:cNvSpPr txBox="1"/>
          <p:nvPr/>
        </p:nvSpPr>
        <p:spPr>
          <a:xfrm>
            <a:off x="1200785" y="2439035"/>
            <a:ext cx="9762490" cy="3417570"/>
          </a:xfrm>
          <a:prstGeom prst="rect">
            <a:avLst/>
          </a:prstGeom>
          <a:noFill/>
        </p:spPr>
        <p:txBody>
          <a:bodyPr wrap="square" rtlCol="0">
            <a:noAutofit/>
          </a:bodyPr>
          <a:p>
            <a:pPr marL="285750" indent="-285750">
              <a:buFont typeface="Arial" panose="020B0604020202020204" pitchFamily="34" charset="0"/>
              <a:buChar char="•"/>
            </a:pPr>
            <a:r>
              <a:rPr lang="en-US">
                <a:latin typeface="Times New Roman" panose="02020603050405020304" charset="0"/>
                <a:cs typeface="Times New Roman" panose="02020603050405020304" charset="0"/>
              </a:rPr>
              <a:t>Direct Affiliations gives the best results so spend more money contracting with affiliation companies to attract more customers</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For affiliations throughout the web services through online adds are provided from companies like google or Bing one of those services is the OMG links</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do more campaigns through omg links to the sem-non brand marketing where people might be searching for flights not for The brand itself </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use tools like google keyword planner to get what words can be used for that topic without including the brand</a:t>
            </a:r>
            <a:endParaRPr lang="en-US">
              <a:latin typeface="Times New Roman" panose="02020603050405020304" charset="0"/>
              <a:cs typeface="Times New Roman" panose="02020603050405020304" charset="0"/>
            </a:endParaRPr>
          </a:p>
          <a:p>
            <a:pPr indent="0">
              <a:buFont typeface="Arial" panose="020B0604020202020204" pitchFamily="34" charset="0"/>
              <a:buNone/>
            </a:pPr>
            <a:endParaRPr lang="en-US">
              <a:latin typeface="Times New Roman" panose="02020603050405020304" charset="0"/>
              <a:cs typeface="Times New Roman" panose="02020603050405020304" charset="0"/>
            </a:endParaRPr>
          </a:p>
          <a:p>
            <a:pPr indent="0">
              <a:buFont typeface="Arial" panose="020B0604020202020204" pitchFamily="34" charset="0"/>
              <a:buNone/>
            </a:pP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strVal val="#ppt_w+.3"/>
                                          </p:val>
                                        </p:tav>
                                        <p:tav tm="100000">
                                          <p:val>
                                            <p:strVal val="#ppt_w"/>
                                          </p:val>
                                        </p:tav>
                                      </p:tavLst>
                                    </p:anim>
                                    <p:anim calcmode="lin" valueType="num">
                                      <p:cBhvr>
                                        <p:cTn id="8" dur="1000" fill="hold"/>
                                        <p:tgtEl>
                                          <p:spTgt spid="24"/>
                                        </p:tgtEl>
                                        <p:attrNameLst>
                                          <p:attrName>ppt_h</p:attrName>
                                        </p:attrNameLst>
                                      </p:cBhvr>
                                      <p:tavLst>
                                        <p:tav tm="0">
                                          <p:val>
                                            <p:strVal val="#ppt_h"/>
                                          </p:val>
                                        </p:tav>
                                        <p:tav tm="100000">
                                          <p:val>
                                            <p:strVal val="#ppt_h"/>
                                          </p:val>
                                        </p:tav>
                                      </p:tavLst>
                                    </p:anim>
                                    <p:animEffect transition="in" filter="fade">
                                      <p:cBhvr>
                                        <p:cTn id="9"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rotWithShape="1">
          <a:blip r:embed="rId1" cstate="print">
            <a:extLst>
              <a:ext uri="{28A0092B-C50C-407E-A947-70E740481C1C}">
                <a14:useLocalDpi xmlns:a14="http://schemas.microsoft.com/office/drawing/2010/main" val="0"/>
              </a:ext>
            </a:extLst>
          </a:blip>
          <a:srcRect r="58322"/>
          <a:stretch>
            <a:fillRect/>
          </a:stretch>
        </p:blipFill>
        <p:spPr>
          <a:xfrm>
            <a:off x="0" y="0"/>
            <a:ext cx="4932608" cy="6898472"/>
          </a:xfrm>
          <a:prstGeom prst="rect">
            <a:avLst/>
          </a:prstGeom>
        </p:spPr>
      </p:pic>
      <p:pic>
        <p:nvPicPr>
          <p:cNvPr id="18" name="图片 17"/>
          <p:cNvPicPr>
            <a:picLocks noChangeAspect="1"/>
          </p:cNvPicPr>
          <p:nvPr/>
        </p:nvPicPr>
        <p:blipFill rotWithShape="1">
          <a:blip r:embed="rId1" cstate="print">
            <a:extLst>
              <a:ext uri="{28A0092B-C50C-407E-A947-70E740481C1C}">
                <a14:useLocalDpi xmlns:a14="http://schemas.microsoft.com/office/drawing/2010/main" val="0"/>
              </a:ext>
            </a:extLst>
          </a:blip>
          <a:srcRect r="58322"/>
          <a:stretch>
            <a:fillRect/>
          </a:stretch>
        </p:blipFill>
        <p:spPr>
          <a:xfrm flipH="1">
            <a:off x="7259392" y="0"/>
            <a:ext cx="4932608" cy="6898472"/>
          </a:xfrm>
          <a:prstGeom prst="rect">
            <a:avLst/>
          </a:prstGeom>
        </p:spPr>
      </p:pic>
      <p:sp>
        <p:nvSpPr>
          <p:cNvPr id="19" name="文本框 18"/>
          <p:cNvSpPr txBox="1"/>
          <p:nvPr/>
        </p:nvSpPr>
        <p:spPr>
          <a:xfrm>
            <a:off x="5031374" y="3773098"/>
            <a:ext cx="2857500" cy="829945"/>
          </a:xfrm>
          <a:prstGeom prst="rect">
            <a:avLst/>
          </a:prstGeom>
          <a:noFill/>
        </p:spPr>
        <p:txBody>
          <a:bodyPr wrap="none" rtlCol="0">
            <a:spAutoFit/>
          </a:bodyPr>
          <a:lstStyle/>
          <a:p>
            <a:pPr algn="ctr"/>
            <a:r>
              <a:rPr lang="en-US" altLang="zh-CN" sz="4800" b="1" dirty="0">
                <a:solidFill>
                  <a:srgbClr val="E71F18"/>
                </a:solidFill>
                <a:latin typeface="Arial" panose="020B0604020202020204" pitchFamily="34" charset="0"/>
                <a:ea typeface="Arial" panose="020B0604020202020204" pitchFamily="34" charset="0"/>
              </a:rPr>
              <a:t>Modeling</a:t>
            </a:r>
            <a:endParaRPr lang="zh-CN" altLang="en-US" sz="4800" b="1" dirty="0">
              <a:solidFill>
                <a:srgbClr val="E71F18"/>
              </a:solidFill>
              <a:latin typeface="Arial" panose="020B0604020202020204" pitchFamily="34" charset="0"/>
              <a:ea typeface="Arial" panose="020B0604020202020204" pitchFamily="34" charset="0"/>
            </a:endParaRPr>
          </a:p>
        </p:txBody>
      </p:sp>
      <p:sp>
        <p:nvSpPr>
          <p:cNvPr id="21" name="矩形 20"/>
          <p:cNvSpPr/>
          <p:nvPr/>
        </p:nvSpPr>
        <p:spPr>
          <a:xfrm>
            <a:off x="5178618" y="996652"/>
            <a:ext cx="1807210" cy="1861185"/>
          </a:xfrm>
          <a:prstGeom prst="rect">
            <a:avLst/>
          </a:prstGeom>
        </p:spPr>
        <p:txBody>
          <a:bodyPr wrap="none">
            <a:spAutoFit/>
          </a:bodyPr>
          <a:lstStyle/>
          <a:p>
            <a:pPr algn="r"/>
            <a:r>
              <a:rPr lang="en-US" altLang="zh-CN" sz="11500" b="1" dirty="0" smtClean="0">
                <a:solidFill>
                  <a:srgbClr val="141E28"/>
                </a:solidFill>
                <a:latin typeface="Arial" panose="020B0604020202020204" pitchFamily="34" charset="0"/>
                <a:ea typeface="Arial" panose="020B0604020202020204" pitchFamily="34" charset="0"/>
              </a:rPr>
              <a:t>05</a:t>
            </a:r>
            <a:endParaRPr lang="zh-CN" altLang="en-US" sz="11500" b="1" dirty="0">
              <a:solidFill>
                <a:srgbClr val="141E28"/>
              </a:solidFill>
              <a:latin typeface="Arial" panose="020B0604020202020204" pitchFamily="34" charset="0"/>
              <a:ea typeface="Arial" panose="020B0604020202020204" pitchFamily="34" charset="0"/>
            </a:endParaRPr>
          </a:p>
        </p:txBody>
      </p:sp>
      <p:cxnSp>
        <p:nvCxnSpPr>
          <p:cNvPr id="3" name="直接连接符 2"/>
          <p:cNvCxnSpPr/>
          <p:nvPr/>
        </p:nvCxnSpPr>
        <p:spPr>
          <a:xfrm>
            <a:off x="5716411" y="3135085"/>
            <a:ext cx="720000" cy="0"/>
          </a:xfrm>
          <a:prstGeom prst="line">
            <a:avLst/>
          </a:prstGeom>
          <a:ln w="50800">
            <a:solidFill>
              <a:srgbClr val="B4B4B5"/>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strVal val="#ppt_w+.3"/>
                                          </p:val>
                                        </p:tav>
                                        <p:tav tm="100000">
                                          <p:val>
                                            <p:strVal val="#ppt_w"/>
                                          </p:val>
                                        </p:tav>
                                      </p:tavLst>
                                    </p:anim>
                                    <p:anim calcmode="lin" valueType="num">
                                      <p:cBhvr>
                                        <p:cTn id="8" dur="1000" fill="hold"/>
                                        <p:tgtEl>
                                          <p:spTgt spid="19"/>
                                        </p:tgtEl>
                                        <p:attrNameLst>
                                          <p:attrName>ppt_h</p:attrName>
                                        </p:attrNameLst>
                                      </p:cBhvr>
                                      <p:tavLst>
                                        <p:tav tm="0">
                                          <p:val>
                                            <p:strVal val="#ppt_h"/>
                                          </p:val>
                                        </p:tav>
                                        <p:tav tm="100000">
                                          <p:val>
                                            <p:strVal val="#ppt_h"/>
                                          </p:val>
                                        </p:tav>
                                      </p:tavLst>
                                    </p:anim>
                                    <p:animEffect transition="in" filter="fade">
                                      <p:cBhvr>
                                        <p:cTn id="9"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1999" cy="16791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r="58322"/>
          <a:stretch>
            <a:fillRect/>
          </a:stretch>
        </p:blipFill>
        <p:spPr>
          <a:xfrm>
            <a:off x="0" y="0"/>
            <a:ext cx="1200656" cy="1679171"/>
          </a:xfrm>
          <a:prstGeom prst="rect">
            <a:avLst/>
          </a:prstGeom>
        </p:spPr>
      </p:pic>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r="58322"/>
          <a:stretch>
            <a:fillRect/>
          </a:stretch>
        </p:blipFill>
        <p:spPr>
          <a:xfrm flipH="1" flipV="1">
            <a:off x="10962403" y="-40472"/>
            <a:ext cx="1229595" cy="1719643"/>
          </a:xfrm>
          <a:prstGeom prst="rect">
            <a:avLst/>
          </a:prstGeom>
        </p:spPr>
      </p:pic>
      <p:sp>
        <p:nvSpPr>
          <p:cNvPr id="22" name="矩形 21"/>
          <p:cNvSpPr/>
          <p:nvPr/>
        </p:nvSpPr>
        <p:spPr>
          <a:xfrm>
            <a:off x="1431472" y="-2198914"/>
            <a:ext cx="1246414" cy="1839686"/>
          </a:xfrm>
          <a:prstGeom prst="rect">
            <a:avLst/>
          </a:prstGeom>
          <a:solidFill>
            <a:srgbClr val="E71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917372" y="-2198914"/>
            <a:ext cx="1246414" cy="1839686"/>
          </a:xfrm>
          <a:prstGeom prst="rect">
            <a:avLst/>
          </a:prstGeom>
          <a:solidFill>
            <a:srgbClr val="14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2134818" y="359004"/>
            <a:ext cx="3079115" cy="922020"/>
          </a:xfrm>
          <a:prstGeom prst="rect">
            <a:avLst/>
          </a:prstGeom>
          <a:noFill/>
        </p:spPr>
        <p:txBody>
          <a:bodyPr wrap="none" rtlCol="0">
            <a:spAutoFit/>
          </a:bodyPr>
          <a:lstStyle/>
          <a:p>
            <a:pPr algn="l"/>
            <a:r>
              <a:rPr lang="en-US" altLang="zh-CN" sz="5400" b="1" dirty="0">
                <a:solidFill>
                  <a:schemeClr val="tx1"/>
                </a:solidFill>
                <a:latin typeface="Arial" panose="020B0604020202020204" pitchFamily="34" charset="0"/>
                <a:ea typeface="Arial" panose="020B0604020202020204" pitchFamily="34" charset="0"/>
              </a:rPr>
              <a:t>AI model</a:t>
            </a:r>
            <a:endParaRPr lang="en-US" altLang="zh-CN" sz="5400" b="1" dirty="0">
              <a:solidFill>
                <a:schemeClr val="tx1"/>
              </a:solidFill>
              <a:latin typeface="Arial" panose="020B0604020202020204" pitchFamily="34" charset="0"/>
              <a:ea typeface="Arial" panose="020B0604020202020204" pitchFamily="34" charset="0"/>
            </a:endParaRPr>
          </a:p>
        </p:txBody>
      </p:sp>
      <p:sp>
        <p:nvSpPr>
          <p:cNvPr id="3" name="Text Box 2"/>
          <p:cNvSpPr txBox="1"/>
          <p:nvPr/>
        </p:nvSpPr>
        <p:spPr>
          <a:xfrm>
            <a:off x="1200785" y="2439035"/>
            <a:ext cx="9762490" cy="3417570"/>
          </a:xfrm>
          <a:prstGeom prst="rect">
            <a:avLst/>
          </a:prstGeom>
          <a:noFill/>
        </p:spPr>
        <p:txBody>
          <a:bodyPr wrap="square" rtlCol="0">
            <a:noAutofit/>
          </a:bodyPr>
          <a:p>
            <a:pPr marL="285750" indent="-285750">
              <a:buFont typeface="Arial" panose="020B0604020202020204" pitchFamily="34" charset="0"/>
              <a:buChar char="•"/>
            </a:pPr>
            <a:r>
              <a:rPr lang="en-US">
                <a:latin typeface="Times New Roman" panose="02020603050405020304" charset="0"/>
                <a:cs typeface="Times New Roman" panose="02020603050405020304" charset="0"/>
              </a:rPr>
              <a:t>Use XGboost model to recommend countries to users based on their behaviour</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Prepare Data and model parameters</a:t>
            </a:r>
            <a:endParaRPr lang="en-US">
              <a:latin typeface="Times New Roman" panose="02020603050405020304" charset="0"/>
              <a:cs typeface="Times New Roman" panose="02020603050405020304" charset="0"/>
            </a:endParaRPr>
          </a:p>
          <a:p>
            <a:pPr indent="0">
              <a:buFont typeface="Arial" panose="020B0604020202020204" pitchFamily="34" charset="0"/>
              <a:buNone/>
            </a:pPr>
            <a:endParaRPr lang="en-US">
              <a:latin typeface="Times New Roman" panose="02020603050405020304" charset="0"/>
              <a:cs typeface="Times New Roman" panose="02020603050405020304" charset="0"/>
            </a:endParaRPr>
          </a:p>
          <a:p>
            <a:pPr indent="0">
              <a:buFont typeface="Arial" panose="020B0604020202020204" pitchFamily="34" charset="0"/>
              <a:buNone/>
            </a:pP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strVal val="#ppt_w+.3"/>
                                          </p:val>
                                        </p:tav>
                                        <p:tav tm="100000">
                                          <p:val>
                                            <p:strVal val="#ppt_w"/>
                                          </p:val>
                                        </p:tav>
                                      </p:tavLst>
                                    </p:anim>
                                    <p:anim calcmode="lin" valueType="num">
                                      <p:cBhvr>
                                        <p:cTn id="8" dur="1000" fill="hold"/>
                                        <p:tgtEl>
                                          <p:spTgt spid="24"/>
                                        </p:tgtEl>
                                        <p:attrNameLst>
                                          <p:attrName>ppt_h</p:attrName>
                                        </p:attrNameLst>
                                      </p:cBhvr>
                                      <p:tavLst>
                                        <p:tav tm="0">
                                          <p:val>
                                            <p:strVal val="#ppt_h"/>
                                          </p:val>
                                        </p:tav>
                                        <p:tav tm="100000">
                                          <p:val>
                                            <p:strVal val="#ppt_h"/>
                                          </p:val>
                                        </p:tav>
                                      </p:tavLst>
                                    </p:anim>
                                    <p:animEffect transition="in" filter="fade">
                                      <p:cBhvr>
                                        <p:cTn id="9"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1999" cy="16791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r="58322"/>
          <a:stretch>
            <a:fillRect/>
          </a:stretch>
        </p:blipFill>
        <p:spPr>
          <a:xfrm>
            <a:off x="0" y="0"/>
            <a:ext cx="1200656" cy="1679171"/>
          </a:xfrm>
          <a:prstGeom prst="rect">
            <a:avLst/>
          </a:prstGeom>
        </p:spPr>
      </p:pic>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r="58322"/>
          <a:stretch>
            <a:fillRect/>
          </a:stretch>
        </p:blipFill>
        <p:spPr>
          <a:xfrm flipH="1" flipV="1">
            <a:off x="10962403" y="-40472"/>
            <a:ext cx="1229595" cy="1719643"/>
          </a:xfrm>
          <a:prstGeom prst="rect">
            <a:avLst/>
          </a:prstGeom>
        </p:spPr>
      </p:pic>
      <p:sp>
        <p:nvSpPr>
          <p:cNvPr id="22" name="矩形 21"/>
          <p:cNvSpPr/>
          <p:nvPr/>
        </p:nvSpPr>
        <p:spPr>
          <a:xfrm>
            <a:off x="1431472" y="-2198914"/>
            <a:ext cx="1246414" cy="1839686"/>
          </a:xfrm>
          <a:prstGeom prst="rect">
            <a:avLst/>
          </a:prstGeom>
          <a:solidFill>
            <a:srgbClr val="E71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917372" y="-2198914"/>
            <a:ext cx="1246414" cy="1839686"/>
          </a:xfrm>
          <a:prstGeom prst="rect">
            <a:avLst/>
          </a:prstGeom>
          <a:solidFill>
            <a:srgbClr val="14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2134818" y="359004"/>
            <a:ext cx="3252470" cy="922020"/>
          </a:xfrm>
          <a:prstGeom prst="rect">
            <a:avLst/>
          </a:prstGeom>
          <a:noFill/>
        </p:spPr>
        <p:txBody>
          <a:bodyPr wrap="none" rtlCol="0">
            <a:spAutoFit/>
          </a:bodyPr>
          <a:lstStyle/>
          <a:p>
            <a:pPr algn="l"/>
            <a:r>
              <a:rPr lang="en-US" altLang="zh-CN" sz="5400" b="1" dirty="0">
                <a:solidFill>
                  <a:schemeClr val="tx1"/>
                </a:solidFill>
                <a:latin typeface="Arial" panose="020B0604020202020204" pitchFamily="34" charset="0"/>
                <a:ea typeface="Arial" panose="020B0604020202020204" pitchFamily="34" charset="0"/>
              </a:rPr>
              <a:t>NDCG@5</a:t>
            </a:r>
            <a:endParaRPr lang="en-US" altLang="zh-CN" sz="5400" b="1" dirty="0">
              <a:solidFill>
                <a:schemeClr val="tx1"/>
              </a:solidFill>
              <a:latin typeface="Arial" panose="020B0604020202020204" pitchFamily="34" charset="0"/>
              <a:ea typeface="Arial" panose="020B0604020202020204" pitchFamily="34" charset="0"/>
            </a:endParaRPr>
          </a:p>
        </p:txBody>
      </p:sp>
      <p:sp>
        <p:nvSpPr>
          <p:cNvPr id="3" name="Text Box 2"/>
          <p:cNvSpPr txBox="1"/>
          <p:nvPr/>
        </p:nvSpPr>
        <p:spPr>
          <a:xfrm>
            <a:off x="1200785" y="2439035"/>
            <a:ext cx="9762490" cy="3417570"/>
          </a:xfrm>
          <a:prstGeom prst="rect">
            <a:avLst/>
          </a:prstGeom>
          <a:noFill/>
        </p:spPr>
        <p:txBody>
          <a:bodyPr wrap="square" rtlCol="0">
            <a:noAutofit/>
          </a:bodyPr>
          <a:p>
            <a:pPr marL="285750" indent="-285750">
              <a:buFont typeface="Arial" panose="020B0604020202020204" pitchFamily="34" charset="0"/>
              <a:buChar char="•"/>
            </a:pPr>
            <a:r>
              <a:rPr lang="en-US" altLang="en-US">
                <a:latin typeface="Times New Roman" panose="02020603050405020304" charset="0"/>
                <a:cs typeface="Times New Roman" panose="02020603050405020304" charset="0"/>
              </a:rPr>
              <a:t>Traditional accuracy metrics may not be sufficient for ranking-based problems.</a:t>
            </a:r>
            <a:endParaRPr lang="en-US" alt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tLang="en-US">
                <a:latin typeface="Times New Roman" panose="02020603050405020304" charset="0"/>
                <a:cs typeface="Times New Roman" panose="02020603050405020304" charset="0"/>
              </a:rPr>
              <a:t>NDCG@5 evaluates not only correctness but also the ranking order of predictions.</a:t>
            </a:r>
            <a:endParaRPr lang="en-US" altLang="en-US">
              <a:latin typeface="Times New Roman" panose="02020603050405020304" charset="0"/>
              <a:cs typeface="Times New Roman" panose="02020603050405020304" charset="0"/>
            </a:endParaRPr>
          </a:p>
          <a:p>
            <a:pPr indent="0">
              <a:buFont typeface="Arial" panose="020B0604020202020204" pitchFamily="34" charset="0"/>
              <a:buNone/>
            </a:pP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strVal val="#ppt_w+.3"/>
                                          </p:val>
                                        </p:tav>
                                        <p:tav tm="100000">
                                          <p:val>
                                            <p:strVal val="#ppt_w"/>
                                          </p:val>
                                        </p:tav>
                                      </p:tavLst>
                                    </p:anim>
                                    <p:anim calcmode="lin" valueType="num">
                                      <p:cBhvr>
                                        <p:cTn id="8" dur="1000" fill="hold"/>
                                        <p:tgtEl>
                                          <p:spTgt spid="24"/>
                                        </p:tgtEl>
                                        <p:attrNameLst>
                                          <p:attrName>ppt_h</p:attrName>
                                        </p:attrNameLst>
                                      </p:cBhvr>
                                      <p:tavLst>
                                        <p:tav tm="0">
                                          <p:val>
                                            <p:strVal val="#ppt_h"/>
                                          </p:val>
                                        </p:tav>
                                        <p:tav tm="100000">
                                          <p:val>
                                            <p:strVal val="#ppt_h"/>
                                          </p:val>
                                        </p:tav>
                                      </p:tavLst>
                                    </p:anim>
                                    <p:animEffect transition="in" filter="fade">
                                      <p:cBhvr>
                                        <p:cTn id="9"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rotWithShape="1">
          <a:blip r:embed="rId1" cstate="print">
            <a:extLst>
              <a:ext uri="{28A0092B-C50C-407E-A947-70E740481C1C}">
                <a14:useLocalDpi xmlns:a14="http://schemas.microsoft.com/office/drawing/2010/main" val="0"/>
              </a:ext>
            </a:extLst>
          </a:blip>
          <a:srcRect r="58322"/>
          <a:stretch>
            <a:fillRect/>
          </a:stretch>
        </p:blipFill>
        <p:spPr>
          <a:xfrm>
            <a:off x="0" y="0"/>
            <a:ext cx="4932608" cy="6898472"/>
          </a:xfrm>
          <a:prstGeom prst="rect">
            <a:avLst/>
          </a:prstGeom>
        </p:spPr>
      </p:pic>
      <p:pic>
        <p:nvPicPr>
          <p:cNvPr id="18" name="图片 17"/>
          <p:cNvPicPr>
            <a:picLocks noChangeAspect="1"/>
          </p:cNvPicPr>
          <p:nvPr/>
        </p:nvPicPr>
        <p:blipFill rotWithShape="1">
          <a:blip r:embed="rId1" cstate="print">
            <a:extLst>
              <a:ext uri="{28A0092B-C50C-407E-A947-70E740481C1C}">
                <a14:useLocalDpi xmlns:a14="http://schemas.microsoft.com/office/drawing/2010/main" val="0"/>
              </a:ext>
            </a:extLst>
          </a:blip>
          <a:srcRect r="58322"/>
          <a:stretch>
            <a:fillRect/>
          </a:stretch>
        </p:blipFill>
        <p:spPr>
          <a:xfrm flipH="1">
            <a:off x="7259392" y="0"/>
            <a:ext cx="4932608" cy="6898472"/>
          </a:xfrm>
          <a:prstGeom prst="rect">
            <a:avLst/>
          </a:prstGeom>
        </p:spPr>
      </p:pic>
      <p:sp>
        <p:nvSpPr>
          <p:cNvPr id="19" name="文本框 18"/>
          <p:cNvSpPr txBox="1"/>
          <p:nvPr/>
        </p:nvSpPr>
        <p:spPr>
          <a:xfrm>
            <a:off x="4207461" y="3773098"/>
            <a:ext cx="3737610" cy="829945"/>
          </a:xfrm>
          <a:prstGeom prst="rect">
            <a:avLst/>
          </a:prstGeom>
          <a:noFill/>
        </p:spPr>
        <p:txBody>
          <a:bodyPr wrap="none" rtlCol="0">
            <a:spAutoFit/>
          </a:bodyPr>
          <a:lstStyle/>
          <a:p>
            <a:r>
              <a:rPr lang="en-US" altLang="zh-CN" sz="4800" b="1" dirty="0">
                <a:solidFill>
                  <a:srgbClr val="E71F18"/>
                </a:solidFill>
                <a:latin typeface="Arial" panose="020B0604020202020204" pitchFamily="34" charset="0"/>
                <a:ea typeface="Arial" panose="020B0604020202020204" pitchFamily="34" charset="0"/>
              </a:rPr>
              <a:t>Introduction</a:t>
            </a:r>
            <a:endParaRPr lang="zh-CN" altLang="en-US" sz="4800" b="1" dirty="0">
              <a:solidFill>
                <a:srgbClr val="E71F18"/>
              </a:solidFill>
              <a:latin typeface="Arial" panose="020B0604020202020204" pitchFamily="34" charset="0"/>
              <a:ea typeface="Arial" panose="020B0604020202020204" pitchFamily="34" charset="0"/>
            </a:endParaRPr>
          </a:p>
        </p:txBody>
      </p:sp>
      <p:sp>
        <p:nvSpPr>
          <p:cNvPr id="21" name="矩形 20"/>
          <p:cNvSpPr/>
          <p:nvPr/>
        </p:nvSpPr>
        <p:spPr>
          <a:xfrm>
            <a:off x="5255867" y="996652"/>
            <a:ext cx="1729961" cy="1862048"/>
          </a:xfrm>
          <a:prstGeom prst="rect">
            <a:avLst/>
          </a:prstGeom>
        </p:spPr>
        <p:txBody>
          <a:bodyPr wrap="none">
            <a:spAutoFit/>
          </a:bodyPr>
          <a:lstStyle/>
          <a:p>
            <a:pPr algn="r"/>
            <a:r>
              <a:rPr lang="en-US" altLang="zh-CN" sz="11500" b="1" dirty="0" smtClean="0">
                <a:solidFill>
                  <a:srgbClr val="141E28"/>
                </a:solidFill>
                <a:latin typeface="Arial" panose="020B0604020202020204" pitchFamily="34" charset="0"/>
                <a:ea typeface="Arial" panose="020B0604020202020204" pitchFamily="34" charset="0"/>
              </a:rPr>
              <a:t>01</a:t>
            </a:r>
            <a:endParaRPr lang="zh-CN" altLang="en-US" sz="11500" b="1" dirty="0">
              <a:solidFill>
                <a:srgbClr val="141E28"/>
              </a:solidFill>
              <a:latin typeface="Arial" panose="020B0604020202020204" pitchFamily="34" charset="0"/>
              <a:ea typeface="Arial" panose="020B0604020202020204" pitchFamily="34" charset="0"/>
            </a:endParaRPr>
          </a:p>
        </p:txBody>
      </p:sp>
      <p:cxnSp>
        <p:nvCxnSpPr>
          <p:cNvPr id="3" name="直接连接符 2"/>
          <p:cNvCxnSpPr/>
          <p:nvPr/>
        </p:nvCxnSpPr>
        <p:spPr>
          <a:xfrm>
            <a:off x="5716411" y="3135085"/>
            <a:ext cx="720000" cy="0"/>
          </a:xfrm>
          <a:prstGeom prst="line">
            <a:avLst/>
          </a:prstGeom>
          <a:ln w="50800">
            <a:solidFill>
              <a:srgbClr val="B4B4B5"/>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strVal val="#ppt_w+.3"/>
                                          </p:val>
                                        </p:tav>
                                        <p:tav tm="100000">
                                          <p:val>
                                            <p:strVal val="#ppt_w"/>
                                          </p:val>
                                        </p:tav>
                                      </p:tavLst>
                                    </p:anim>
                                    <p:anim calcmode="lin" valueType="num">
                                      <p:cBhvr>
                                        <p:cTn id="8" dur="1000" fill="hold"/>
                                        <p:tgtEl>
                                          <p:spTgt spid="19"/>
                                        </p:tgtEl>
                                        <p:attrNameLst>
                                          <p:attrName>ppt_h</p:attrName>
                                        </p:attrNameLst>
                                      </p:cBhvr>
                                      <p:tavLst>
                                        <p:tav tm="0">
                                          <p:val>
                                            <p:strVal val="#ppt_h"/>
                                          </p:val>
                                        </p:tav>
                                        <p:tav tm="100000">
                                          <p:val>
                                            <p:strVal val="#ppt_h"/>
                                          </p:val>
                                        </p:tav>
                                      </p:tavLst>
                                    </p:anim>
                                    <p:animEffect transition="in" filter="fade">
                                      <p:cBhvr>
                                        <p:cTn id="9"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1999" cy="16791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r="58322"/>
          <a:stretch>
            <a:fillRect/>
          </a:stretch>
        </p:blipFill>
        <p:spPr>
          <a:xfrm>
            <a:off x="0" y="0"/>
            <a:ext cx="1200656" cy="1679171"/>
          </a:xfrm>
          <a:prstGeom prst="rect">
            <a:avLst/>
          </a:prstGeom>
        </p:spPr>
      </p:pic>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r="58322"/>
          <a:stretch>
            <a:fillRect/>
          </a:stretch>
        </p:blipFill>
        <p:spPr>
          <a:xfrm flipH="1" flipV="1">
            <a:off x="10962403" y="-40472"/>
            <a:ext cx="1229595" cy="1719643"/>
          </a:xfrm>
          <a:prstGeom prst="rect">
            <a:avLst/>
          </a:prstGeom>
        </p:spPr>
      </p:pic>
      <p:sp>
        <p:nvSpPr>
          <p:cNvPr id="22" name="矩形 21"/>
          <p:cNvSpPr/>
          <p:nvPr/>
        </p:nvSpPr>
        <p:spPr>
          <a:xfrm>
            <a:off x="1431472" y="-2198914"/>
            <a:ext cx="1246414" cy="1839686"/>
          </a:xfrm>
          <a:prstGeom prst="rect">
            <a:avLst/>
          </a:prstGeom>
          <a:solidFill>
            <a:srgbClr val="E71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917372" y="-2198914"/>
            <a:ext cx="1246414" cy="1839686"/>
          </a:xfrm>
          <a:prstGeom prst="rect">
            <a:avLst/>
          </a:prstGeom>
          <a:solidFill>
            <a:srgbClr val="14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2134818" y="359004"/>
            <a:ext cx="2661285" cy="922020"/>
          </a:xfrm>
          <a:prstGeom prst="rect">
            <a:avLst/>
          </a:prstGeom>
          <a:noFill/>
        </p:spPr>
        <p:txBody>
          <a:bodyPr wrap="none" rtlCol="0">
            <a:spAutoFit/>
          </a:bodyPr>
          <a:lstStyle/>
          <a:p>
            <a:pPr algn="l"/>
            <a:r>
              <a:rPr lang="en-US" altLang="zh-CN" sz="5400" b="1" dirty="0">
                <a:solidFill>
                  <a:schemeClr val="tx1"/>
                </a:solidFill>
                <a:latin typeface="Arial" panose="020B0604020202020204" pitchFamily="34" charset="0"/>
                <a:ea typeface="Arial" panose="020B0604020202020204" pitchFamily="34" charset="0"/>
              </a:rPr>
              <a:t>Results</a:t>
            </a:r>
            <a:endParaRPr lang="en-US" altLang="zh-CN" sz="5400" b="1" dirty="0">
              <a:solidFill>
                <a:schemeClr val="tx1"/>
              </a:solidFill>
              <a:latin typeface="Arial" panose="020B0604020202020204" pitchFamily="34" charset="0"/>
              <a:ea typeface="Arial" panose="020B0604020202020204" pitchFamily="34" charset="0"/>
            </a:endParaRPr>
          </a:p>
        </p:txBody>
      </p:sp>
      <p:sp>
        <p:nvSpPr>
          <p:cNvPr id="3" name="Text Box 2"/>
          <p:cNvSpPr txBox="1"/>
          <p:nvPr/>
        </p:nvSpPr>
        <p:spPr>
          <a:xfrm>
            <a:off x="1200785" y="2439035"/>
            <a:ext cx="9762490" cy="3417570"/>
          </a:xfrm>
          <a:prstGeom prst="rect">
            <a:avLst/>
          </a:prstGeom>
          <a:noFill/>
        </p:spPr>
        <p:txBody>
          <a:bodyPr wrap="square" rtlCol="0">
            <a:noAutofit/>
          </a:bodyPr>
          <a:p>
            <a:pPr marL="285750" indent="-285750">
              <a:buFont typeface="Arial" panose="020B0604020202020204" pitchFamily="34" charset="0"/>
              <a:buChar char="•"/>
            </a:pPr>
            <a:r>
              <a:rPr lang="en-US">
                <a:latin typeface="Times New Roman" panose="02020603050405020304" charset="0"/>
                <a:cs typeface="Times New Roman" panose="02020603050405020304" charset="0"/>
              </a:rPr>
              <a:t>Model Achieved 86.71 accuracty </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model Achieved 0.928 NDCG score</a:t>
            </a:r>
            <a:endParaRPr lang="en-US">
              <a:latin typeface="Times New Roman" panose="02020603050405020304" charset="0"/>
              <a:cs typeface="Times New Roman" panose="02020603050405020304" charset="0"/>
            </a:endParaRPr>
          </a:p>
          <a:p>
            <a:pPr indent="0">
              <a:buFont typeface="Arial" panose="020B0604020202020204" pitchFamily="34" charset="0"/>
              <a:buNone/>
            </a:pPr>
            <a:endParaRPr lang="en-US">
              <a:latin typeface="Times New Roman" panose="02020603050405020304" charset="0"/>
              <a:cs typeface="Times New Roman" panose="02020603050405020304" charset="0"/>
            </a:endParaRPr>
          </a:p>
          <a:p>
            <a:pPr indent="0">
              <a:buFont typeface="Arial" panose="020B0604020202020204" pitchFamily="34" charset="0"/>
              <a:buNone/>
            </a:pP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strVal val="#ppt_w+.3"/>
                                          </p:val>
                                        </p:tav>
                                        <p:tav tm="100000">
                                          <p:val>
                                            <p:strVal val="#ppt_w"/>
                                          </p:val>
                                        </p:tav>
                                      </p:tavLst>
                                    </p:anim>
                                    <p:anim calcmode="lin" valueType="num">
                                      <p:cBhvr>
                                        <p:cTn id="8" dur="1000" fill="hold"/>
                                        <p:tgtEl>
                                          <p:spTgt spid="24"/>
                                        </p:tgtEl>
                                        <p:attrNameLst>
                                          <p:attrName>ppt_h</p:attrName>
                                        </p:attrNameLst>
                                      </p:cBhvr>
                                      <p:tavLst>
                                        <p:tav tm="0">
                                          <p:val>
                                            <p:strVal val="#ppt_h"/>
                                          </p:val>
                                        </p:tav>
                                        <p:tav tm="100000">
                                          <p:val>
                                            <p:strVal val="#ppt_h"/>
                                          </p:val>
                                        </p:tav>
                                      </p:tavLst>
                                    </p:anim>
                                    <p:animEffect transition="in" filter="fade">
                                      <p:cBhvr>
                                        <p:cTn id="9"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1999" cy="16791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r="58322"/>
          <a:stretch>
            <a:fillRect/>
          </a:stretch>
        </p:blipFill>
        <p:spPr>
          <a:xfrm>
            <a:off x="0" y="0"/>
            <a:ext cx="1200656" cy="1679171"/>
          </a:xfrm>
          <a:prstGeom prst="rect">
            <a:avLst/>
          </a:prstGeom>
        </p:spPr>
      </p:pic>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r="58322"/>
          <a:stretch>
            <a:fillRect/>
          </a:stretch>
        </p:blipFill>
        <p:spPr>
          <a:xfrm flipH="1" flipV="1">
            <a:off x="10962403" y="-40472"/>
            <a:ext cx="1229595" cy="1719643"/>
          </a:xfrm>
          <a:prstGeom prst="rect">
            <a:avLst/>
          </a:prstGeom>
        </p:spPr>
      </p:pic>
      <p:sp>
        <p:nvSpPr>
          <p:cNvPr id="22" name="矩形 21"/>
          <p:cNvSpPr/>
          <p:nvPr/>
        </p:nvSpPr>
        <p:spPr>
          <a:xfrm>
            <a:off x="1431472" y="-2198914"/>
            <a:ext cx="1246414" cy="1839686"/>
          </a:xfrm>
          <a:prstGeom prst="rect">
            <a:avLst/>
          </a:prstGeom>
          <a:solidFill>
            <a:srgbClr val="E71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917372" y="-2198914"/>
            <a:ext cx="1246414" cy="1839686"/>
          </a:xfrm>
          <a:prstGeom prst="rect">
            <a:avLst/>
          </a:prstGeom>
          <a:solidFill>
            <a:srgbClr val="14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2134818" y="359004"/>
            <a:ext cx="2571115" cy="922020"/>
          </a:xfrm>
          <a:prstGeom prst="rect">
            <a:avLst/>
          </a:prstGeom>
          <a:noFill/>
        </p:spPr>
        <p:txBody>
          <a:bodyPr wrap="none" rtlCol="0">
            <a:spAutoFit/>
          </a:bodyPr>
          <a:lstStyle/>
          <a:p>
            <a:pPr algn="l"/>
            <a:r>
              <a:rPr lang="en-US" altLang="zh-CN" sz="5400" b="1" dirty="0">
                <a:solidFill>
                  <a:schemeClr val="tx1"/>
                </a:solidFill>
                <a:latin typeface="Arial" panose="020B0604020202020204" pitchFamily="34" charset="0"/>
                <a:ea typeface="Arial" panose="020B0604020202020204" pitchFamily="34" charset="0"/>
              </a:rPr>
              <a:t>Testing</a:t>
            </a:r>
            <a:endParaRPr lang="en-US" altLang="zh-CN" sz="5400" b="1" dirty="0">
              <a:solidFill>
                <a:schemeClr val="tx1"/>
              </a:solidFill>
              <a:latin typeface="Arial" panose="020B0604020202020204" pitchFamily="34" charset="0"/>
              <a:ea typeface="Arial" panose="020B0604020202020204" pitchFamily="34" charset="0"/>
            </a:endParaRPr>
          </a:p>
        </p:txBody>
      </p:sp>
      <p:sp>
        <p:nvSpPr>
          <p:cNvPr id="3" name="Text Box 2"/>
          <p:cNvSpPr txBox="1"/>
          <p:nvPr/>
        </p:nvSpPr>
        <p:spPr>
          <a:xfrm>
            <a:off x="1200785" y="2439035"/>
            <a:ext cx="9762490" cy="3417570"/>
          </a:xfrm>
          <a:prstGeom prst="rect">
            <a:avLst/>
          </a:prstGeom>
          <a:noFill/>
        </p:spPr>
        <p:txBody>
          <a:bodyPr wrap="square" rtlCol="0">
            <a:noAutofit/>
          </a:bodyPr>
          <a:p>
            <a:pPr marL="285750" indent="-285750">
              <a:buFont typeface="Arial" panose="020B0604020202020204" pitchFamily="34" charset="0"/>
              <a:buChar char="•"/>
            </a:pPr>
            <a:r>
              <a:rPr lang="en-US">
                <a:latin typeface="Times New Roman" panose="02020603050405020304" charset="0"/>
                <a:cs typeface="Times New Roman" panose="02020603050405020304" charset="0"/>
              </a:rPr>
              <a:t>New testing data has to be processed before being tested</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outputs where inverseencoded to be able to get the countries</a:t>
            </a:r>
            <a:endParaRPr lang="en-US">
              <a:latin typeface="Times New Roman" panose="02020603050405020304" charset="0"/>
              <a:cs typeface="Times New Roman" panose="02020603050405020304" charset="0"/>
            </a:endParaRPr>
          </a:p>
          <a:p>
            <a:pPr indent="0">
              <a:buFont typeface="Arial" panose="020B0604020202020204" pitchFamily="34" charset="0"/>
              <a:buNone/>
            </a:pPr>
            <a:endParaRPr lang="en-US">
              <a:latin typeface="Times New Roman" panose="02020603050405020304" charset="0"/>
              <a:cs typeface="Times New Roman" panose="02020603050405020304" charset="0"/>
            </a:endParaRPr>
          </a:p>
          <a:p>
            <a:pPr indent="0">
              <a:buFont typeface="Arial" panose="020B0604020202020204" pitchFamily="34" charset="0"/>
              <a:buNone/>
            </a:pP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strVal val="#ppt_w+.3"/>
                                          </p:val>
                                        </p:tav>
                                        <p:tav tm="100000">
                                          <p:val>
                                            <p:strVal val="#ppt_w"/>
                                          </p:val>
                                        </p:tav>
                                      </p:tavLst>
                                    </p:anim>
                                    <p:anim calcmode="lin" valueType="num">
                                      <p:cBhvr>
                                        <p:cTn id="8" dur="1000" fill="hold"/>
                                        <p:tgtEl>
                                          <p:spTgt spid="24"/>
                                        </p:tgtEl>
                                        <p:attrNameLst>
                                          <p:attrName>ppt_h</p:attrName>
                                        </p:attrNameLst>
                                      </p:cBhvr>
                                      <p:tavLst>
                                        <p:tav tm="0">
                                          <p:val>
                                            <p:strVal val="#ppt_h"/>
                                          </p:val>
                                        </p:tav>
                                        <p:tav tm="100000">
                                          <p:val>
                                            <p:strVal val="#ppt_h"/>
                                          </p:val>
                                        </p:tav>
                                      </p:tavLst>
                                    </p:anim>
                                    <p:animEffect transition="in" filter="fade">
                                      <p:cBhvr>
                                        <p:cTn id="9"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r="58322"/>
          <a:stretch>
            <a:fillRect/>
          </a:stretch>
        </p:blipFill>
        <p:spPr>
          <a:xfrm>
            <a:off x="0" y="0"/>
            <a:ext cx="4932608" cy="6898472"/>
          </a:xfrm>
          <a:prstGeom prst="rect">
            <a:avLst/>
          </a:prstGeom>
        </p:spPr>
      </p:pic>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r="58322"/>
          <a:stretch>
            <a:fillRect/>
          </a:stretch>
        </p:blipFill>
        <p:spPr>
          <a:xfrm flipH="1" flipV="1">
            <a:off x="7259392" y="0"/>
            <a:ext cx="4932608" cy="6898472"/>
          </a:xfrm>
          <a:prstGeom prst="rect">
            <a:avLst/>
          </a:prstGeom>
        </p:spPr>
      </p:pic>
      <p:sp>
        <p:nvSpPr>
          <p:cNvPr id="13" name="文本框 12"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3300654" y="3318825"/>
            <a:ext cx="5590692" cy="1938992"/>
          </a:xfrm>
          <a:prstGeom prst="rect">
            <a:avLst/>
          </a:prstGeom>
          <a:noFill/>
        </p:spPr>
        <p:txBody>
          <a:bodyPr wrap="square" rtlCol="0">
            <a:spAutoFit/>
          </a:bodyPr>
          <a:lstStyle/>
          <a:p>
            <a:pPr algn="ctr"/>
            <a:r>
              <a:rPr lang="en-US" altLang="zh-CN" sz="6000" b="1" dirty="0" smtClean="0">
                <a:solidFill>
                  <a:srgbClr val="BF1A20"/>
                </a:solidFill>
                <a:latin typeface="Arial" panose="020B0604020202020204" pitchFamily="34" charset="0"/>
                <a:ea typeface="Arial" panose="020B0604020202020204" pitchFamily="34" charset="0"/>
                <a:cs typeface="Aharoni" panose="02010803020104030203" pitchFamily="2" charset="-79"/>
              </a:rPr>
              <a:t>Thank </a:t>
            </a:r>
            <a:r>
              <a:rPr lang="en-US" altLang="zh-CN" sz="6000" b="1" dirty="0">
                <a:solidFill>
                  <a:srgbClr val="BF1A20"/>
                </a:solidFill>
                <a:latin typeface="Arial" panose="020B0604020202020204" pitchFamily="34" charset="0"/>
                <a:ea typeface="Arial" panose="020B0604020202020204" pitchFamily="34" charset="0"/>
                <a:cs typeface="Aharoni" panose="02010803020104030203" pitchFamily="2" charset="-79"/>
              </a:rPr>
              <a:t>you for </a:t>
            </a:r>
            <a:r>
              <a:rPr lang="en-US" altLang="zh-CN" sz="6000" b="1" dirty="0">
                <a:solidFill>
                  <a:srgbClr val="434345"/>
                </a:solidFill>
                <a:latin typeface="Arial" panose="020B0604020202020204" pitchFamily="34" charset="0"/>
                <a:ea typeface="Arial" panose="020B0604020202020204" pitchFamily="34" charset="0"/>
                <a:cs typeface="Aharoni" panose="02010803020104030203" pitchFamily="2" charset="-79"/>
              </a:rPr>
              <a:t>listening</a:t>
            </a:r>
            <a:endParaRPr lang="zh-CN" altLang="en-US" sz="5400" b="1" dirty="0">
              <a:solidFill>
                <a:srgbClr val="434345"/>
              </a:solidFill>
              <a:latin typeface="Arial" panose="020B0604020202020204" pitchFamily="34" charset="0"/>
              <a:ea typeface="Arial" panose="020B0604020202020204" pitchFamily="34" charset="0"/>
              <a:cs typeface="Aharoni" panose="02010803020104030203" pitchFamily="2"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fltVal val="0"/>
                                          </p:val>
                                        </p:tav>
                                        <p:tav tm="100000">
                                          <p:val>
                                            <p:strVal val="#ppt_w"/>
                                          </p:val>
                                        </p:tav>
                                      </p:tavLst>
                                    </p:anim>
                                    <p:anim calcmode="lin" valueType="num">
                                      <p:cBhvr>
                                        <p:cTn id="8" dur="750" fill="hold"/>
                                        <p:tgtEl>
                                          <p:spTgt spid="13"/>
                                        </p:tgtEl>
                                        <p:attrNameLst>
                                          <p:attrName>ppt_h</p:attrName>
                                        </p:attrNameLst>
                                      </p:cBhvr>
                                      <p:tavLst>
                                        <p:tav tm="0">
                                          <p:val>
                                            <p:fltVal val="0"/>
                                          </p:val>
                                        </p:tav>
                                        <p:tav tm="100000">
                                          <p:val>
                                            <p:strVal val="#ppt_h"/>
                                          </p:val>
                                        </p:tav>
                                      </p:tavLst>
                                    </p:anim>
                                    <p:animEffect transition="in" filter="fade">
                                      <p:cBhvr>
                                        <p:cTn id="9"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1999" cy="16791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r="58322"/>
          <a:stretch>
            <a:fillRect/>
          </a:stretch>
        </p:blipFill>
        <p:spPr>
          <a:xfrm>
            <a:off x="0" y="0"/>
            <a:ext cx="1200656" cy="1679171"/>
          </a:xfrm>
          <a:prstGeom prst="rect">
            <a:avLst/>
          </a:prstGeom>
        </p:spPr>
      </p:pic>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r="58322"/>
          <a:stretch>
            <a:fillRect/>
          </a:stretch>
        </p:blipFill>
        <p:spPr>
          <a:xfrm flipH="1" flipV="1">
            <a:off x="10962403" y="-40472"/>
            <a:ext cx="1229595" cy="1719643"/>
          </a:xfrm>
          <a:prstGeom prst="rect">
            <a:avLst/>
          </a:prstGeom>
        </p:spPr>
      </p:pic>
      <p:sp>
        <p:nvSpPr>
          <p:cNvPr id="22" name="矩形 21"/>
          <p:cNvSpPr/>
          <p:nvPr/>
        </p:nvSpPr>
        <p:spPr>
          <a:xfrm>
            <a:off x="1431472" y="-2198914"/>
            <a:ext cx="1246414" cy="1839686"/>
          </a:xfrm>
          <a:prstGeom prst="rect">
            <a:avLst/>
          </a:prstGeom>
          <a:solidFill>
            <a:srgbClr val="E71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917372" y="-2198914"/>
            <a:ext cx="1246414" cy="1839686"/>
          </a:xfrm>
          <a:prstGeom prst="rect">
            <a:avLst/>
          </a:prstGeom>
          <a:solidFill>
            <a:srgbClr val="14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2134818" y="359004"/>
            <a:ext cx="2392680" cy="922020"/>
          </a:xfrm>
          <a:prstGeom prst="rect">
            <a:avLst/>
          </a:prstGeom>
          <a:noFill/>
        </p:spPr>
        <p:txBody>
          <a:bodyPr wrap="none" rtlCol="0">
            <a:spAutoFit/>
          </a:bodyPr>
          <a:lstStyle/>
          <a:p>
            <a:r>
              <a:rPr lang="en-US" altLang="zh-CN" sz="5400" b="1" dirty="0">
                <a:solidFill>
                  <a:srgbClr val="141E28"/>
                </a:solidFill>
                <a:latin typeface="Arial" panose="020B0604020202020204" pitchFamily="34" charset="0"/>
                <a:ea typeface="Arial" panose="020B0604020202020204" pitchFamily="34" charset="0"/>
              </a:rPr>
              <a:t>Airbnb</a:t>
            </a:r>
            <a:endParaRPr lang="zh-CN" altLang="en-US" sz="5400" b="1" dirty="0">
              <a:solidFill>
                <a:srgbClr val="E71F18"/>
              </a:solidFill>
              <a:latin typeface="Arial" panose="020B0604020202020204" pitchFamily="34" charset="0"/>
              <a:ea typeface="Arial" panose="020B0604020202020204" pitchFamily="34" charset="0"/>
            </a:endParaRPr>
          </a:p>
        </p:txBody>
      </p:sp>
      <p:grpSp>
        <p:nvGrpSpPr>
          <p:cNvPr id="16" name="组合 15"/>
          <p:cNvGrpSpPr/>
          <p:nvPr/>
        </p:nvGrpSpPr>
        <p:grpSpPr>
          <a:xfrm>
            <a:off x="8062612" y="4698423"/>
            <a:ext cx="2143504" cy="1159013"/>
            <a:chOff x="1806000" y="2349127"/>
            <a:chExt cx="2133781" cy="1153754"/>
          </a:xfrm>
        </p:grpSpPr>
        <p:sp>
          <p:nvSpPr>
            <p:cNvPr id="17" name="文本框 16"/>
            <p:cNvSpPr txBox="1"/>
            <p:nvPr/>
          </p:nvSpPr>
          <p:spPr>
            <a:xfrm>
              <a:off x="1806000" y="2349127"/>
              <a:ext cx="2133781" cy="337018"/>
            </a:xfrm>
            <a:prstGeom prst="rect">
              <a:avLst/>
            </a:prstGeom>
            <a:noFill/>
          </p:spPr>
          <p:txBody>
            <a:bodyPr wrap="square" rtlCol="0">
              <a:spAutoFit/>
              <a:scene3d>
                <a:camera prst="orthographicFront"/>
                <a:lightRig rig="threePt" dir="t"/>
              </a:scene3d>
              <a:sp3d contourW="12700"/>
            </a:bodyPr>
            <a:lstStyle/>
            <a:p>
              <a:pPr algn="ctr"/>
              <a:r>
                <a:rPr lang="en-US" altLang="zh-CN" sz="1600" b="1" dirty="0" smtClean="0">
                  <a:solidFill>
                    <a:schemeClr val="bg1"/>
                  </a:solidFill>
                  <a:latin typeface="Century Gothic" panose="020B0502020202020204" pitchFamily="34" charset="0"/>
                </a:rPr>
                <a:t>Title text addition</a:t>
              </a:r>
              <a:endParaRPr lang="zh-CN" altLang="en-US" sz="1600" b="1" dirty="0">
                <a:solidFill>
                  <a:schemeClr val="bg1"/>
                </a:solidFill>
                <a:latin typeface="Century Gothic" panose="020B0502020202020204" pitchFamily="34" charset="0"/>
              </a:endParaRPr>
            </a:p>
          </p:txBody>
        </p:sp>
        <p:sp>
          <p:nvSpPr>
            <p:cNvPr id="18" name="文本框 17"/>
            <p:cNvSpPr txBox="1"/>
            <p:nvPr/>
          </p:nvSpPr>
          <p:spPr>
            <a:xfrm>
              <a:off x="1832621" y="2677442"/>
              <a:ext cx="2080536" cy="825439"/>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050" dirty="0">
                  <a:solidFill>
                    <a:schemeClr val="bg1"/>
                  </a:solidFill>
                  <a:latin typeface="Century Gothic" panose="020B0502020202020204" pitchFamily="34" charset="0"/>
                  <a:ea typeface="+mj-ea"/>
                </a:rPr>
                <a:t>The user can demonstrate on a projector or computer, or print the presentation and make it </a:t>
              </a:r>
              <a:r>
                <a:rPr lang="en-US" altLang="zh-CN" sz="1050" dirty="0" smtClean="0">
                  <a:solidFill>
                    <a:schemeClr val="bg1"/>
                  </a:solidFill>
                  <a:latin typeface="Century Gothic" panose="020B0502020202020204" pitchFamily="34" charset="0"/>
                  <a:ea typeface="+mj-ea"/>
                </a:rPr>
                <a:t>film</a:t>
              </a:r>
              <a:endParaRPr lang="en-US" altLang="zh-CN" sz="1050" dirty="0">
                <a:solidFill>
                  <a:schemeClr val="bg1"/>
                </a:solidFill>
                <a:latin typeface="Century Gothic" panose="020B0502020202020204" pitchFamily="34" charset="0"/>
                <a:ea typeface="+mj-ea"/>
              </a:endParaRPr>
            </a:p>
          </p:txBody>
        </p:sp>
      </p:grpSp>
      <p:sp>
        <p:nvSpPr>
          <p:cNvPr id="3" name="Text Box 2"/>
          <p:cNvSpPr txBox="1"/>
          <p:nvPr/>
        </p:nvSpPr>
        <p:spPr>
          <a:xfrm>
            <a:off x="1431290" y="2439035"/>
            <a:ext cx="9530715" cy="3417570"/>
          </a:xfrm>
          <a:prstGeom prst="rect">
            <a:avLst/>
          </a:prstGeom>
          <a:noFill/>
        </p:spPr>
        <p:txBody>
          <a:bodyPr wrap="square" rtlCol="0">
            <a:noAutofit/>
          </a:bodyPr>
          <a:p>
            <a:r>
              <a:rPr lang="en-US" altLang="en-US">
                <a:latin typeface="Times New Roman" panose="02020603050405020304" charset="0"/>
                <a:cs typeface="Times New Roman" panose="02020603050405020304" charset="0"/>
              </a:rPr>
              <a:t>Air BNP (Air Business Network Platform) is a specialized digital platform aimed at enhancing the operational efficiency of airlines. By connecting airlines with key stakeholders in the aviation ecosystem. Air BNP facilitates seamless communication and collaboration among various parties. </a:t>
            </a:r>
            <a:endParaRPr lang="en-US">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strVal val="#ppt_w+.3"/>
                                          </p:val>
                                        </p:tav>
                                        <p:tav tm="100000">
                                          <p:val>
                                            <p:strVal val="#ppt_w"/>
                                          </p:val>
                                        </p:tav>
                                      </p:tavLst>
                                    </p:anim>
                                    <p:anim calcmode="lin" valueType="num">
                                      <p:cBhvr>
                                        <p:cTn id="8" dur="1000" fill="hold"/>
                                        <p:tgtEl>
                                          <p:spTgt spid="24"/>
                                        </p:tgtEl>
                                        <p:attrNameLst>
                                          <p:attrName>ppt_h</p:attrName>
                                        </p:attrNameLst>
                                      </p:cBhvr>
                                      <p:tavLst>
                                        <p:tav tm="0">
                                          <p:val>
                                            <p:strVal val="#ppt_h"/>
                                          </p:val>
                                        </p:tav>
                                        <p:tav tm="100000">
                                          <p:val>
                                            <p:strVal val="#ppt_h"/>
                                          </p:val>
                                        </p:tav>
                                      </p:tavLst>
                                    </p:anim>
                                    <p:animEffect transition="in" filter="fade">
                                      <p:cBhvr>
                                        <p:cTn id="9"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1999" cy="16791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r="58322"/>
          <a:stretch>
            <a:fillRect/>
          </a:stretch>
        </p:blipFill>
        <p:spPr>
          <a:xfrm>
            <a:off x="0" y="0"/>
            <a:ext cx="1200656" cy="1679171"/>
          </a:xfrm>
          <a:prstGeom prst="rect">
            <a:avLst/>
          </a:prstGeom>
        </p:spPr>
      </p:pic>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r="58322"/>
          <a:stretch>
            <a:fillRect/>
          </a:stretch>
        </p:blipFill>
        <p:spPr>
          <a:xfrm flipH="1" flipV="1">
            <a:off x="10962403" y="-40472"/>
            <a:ext cx="1229595" cy="1719643"/>
          </a:xfrm>
          <a:prstGeom prst="rect">
            <a:avLst/>
          </a:prstGeom>
        </p:spPr>
      </p:pic>
      <p:sp>
        <p:nvSpPr>
          <p:cNvPr id="22" name="矩形 21"/>
          <p:cNvSpPr/>
          <p:nvPr/>
        </p:nvSpPr>
        <p:spPr>
          <a:xfrm>
            <a:off x="1431472" y="-2198914"/>
            <a:ext cx="1246414" cy="1839686"/>
          </a:xfrm>
          <a:prstGeom prst="rect">
            <a:avLst/>
          </a:prstGeom>
          <a:solidFill>
            <a:srgbClr val="E71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917372" y="-2198914"/>
            <a:ext cx="1246414" cy="1839686"/>
          </a:xfrm>
          <a:prstGeom prst="rect">
            <a:avLst/>
          </a:prstGeom>
          <a:solidFill>
            <a:srgbClr val="14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2134818" y="359004"/>
            <a:ext cx="2089150" cy="922020"/>
          </a:xfrm>
          <a:prstGeom prst="rect">
            <a:avLst/>
          </a:prstGeom>
          <a:noFill/>
        </p:spPr>
        <p:txBody>
          <a:bodyPr wrap="none" rtlCol="0">
            <a:spAutoFit/>
          </a:bodyPr>
          <a:lstStyle/>
          <a:p>
            <a:r>
              <a:rPr lang="en-US" altLang="zh-CN" sz="5400" b="1" dirty="0">
                <a:solidFill>
                  <a:srgbClr val="141E28"/>
                </a:solidFill>
                <a:latin typeface="Arial" panose="020B0604020202020204" pitchFamily="34" charset="0"/>
                <a:ea typeface="Arial" panose="020B0604020202020204" pitchFamily="34" charset="0"/>
              </a:rPr>
              <a:t>Goals</a:t>
            </a:r>
            <a:endParaRPr lang="zh-CN" altLang="en-US" sz="5400" b="1" dirty="0">
              <a:solidFill>
                <a:srgbClr val="E71F18"/>
              </a:solidFill>
              <a:latin typeface="Arial" panose="020B0604020202020204" pitchFamily="34" charset="0"/>
              <a:ea typeface="Arial" panose="020B0604020202020204" pitchFamily="34" charset="0"/>
            </a:endParaRPr>
          </a:p>
        </p:txBody>
      </p:sp>
      <p:sp>
        <p:nvSpPr>
          <p:cNvPr id="3" name="Text Box 2"/>
          <p:cNvSpPr txBox="1"/>
          <p:nvPr/>
        </p:nvSpPr>
        <p:spPr>
          <a:xfrm>
            <a:off x="1431290" y="2439035"/>
            <a:ext cx="9531985" cy="3417570"/>
          </a:xfrm>
          <a:prstGeom prst="rect">
            <a:avLst/>
          </a:prstGeom>
          <a:noFill/>
        </p:spPr>
        <p:txBody>
          <a:bodyPr wrap="square" rtlCol="0">
            <a:noAutofit/>
          </a:bodyPr>
          <a:p>
            <a:pPr marL="285750" indent="-285750">
              <a:buFont typeface="Arial" panose="020B0604020202020204" pitchFamily="34" charset="0"/>
              <a:buChar char="•"/>
            </a:pPr>
            <a:r>
              <a:rPr lang="en-US">
                <a:latin typeface="Times New Roman" panose="02020603050405020304" charset="0"/>
                <a:cs typeface="Times New Roman" panose="02020603050405020304" charset="0"/>
              </a:rPr>
              <a:t>Explore and analyize data provided by airbnb</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preprocess data and prepare it for modeling and for analysis</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drive business insights and Recommendations</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train and test the model</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strVal val="#ppt_w+.3"/>
                                          </p:val>
                                        </p:tav>
                                        <p:tav tm="100000">
                                          <p:val>
                                            <p:strVal val="#ppt_w"/>
                                          </p:val>
                                        </p:tav>
                                      </p:tavLst>
                                    </p:anim>
                                    <p:anim calcmode="lin" valueType="num">
                                      <p:cBhvr>
                                        <p:cTn id="8" dur="1000" fill="hold"/>
                                        <p:tgtEl>
                                          <p:spTgt spid="24"/>
                                        </p:tgtEl>
                                        <p:attrNameLst>
                                          <p:attrName>ppt_h</p:attrName>
                                        </p:attrNameLst>
                                      </p:cBhvr>
                                      <p:tavLst>
                                        <p:tav tm="0">
                                          <p:val>
                                            <p:strVal val="#ppt_h"/>
                                          </p:val>
                                        </p:tav>
                                        <p:tav tm="100000">
                                          <p:val>
                                            <p:strVal val="#ppt_h"/>
                                          </p:val>
                                        </p:tav>
                                      </p:tavLst>
                                    </p:anim>
                                    <p:animEffect transition="in" filter="fade">
                                      <p:cBhvr>
                                        <p:cTn id="9" dur="1000"/>
                                        <p:tgtEl>
                                          <p:spTgt spid="24"/>
                                        </p:tgtEl>
                                      </p:cBhvr>
                                    </p:animEffect>
                                  </p:childTnLst>
                                </p:cTn>
                              </p:par>
                            </p:childTnLst>
                          </p:cTn>
                        </p:par>
                      </p:childTnLst>
                    </p:cTn>
                  </p:par>
                  <p:par>
                    <p:cTn id="10" fill="hold">
                      <p:stCondLst>
                        <p:cond delay="indefinite"/>
                      </p:stCondLst>
                      <p:childTnLst>
                        <p:par>
                          <p:cTn id="11" fill="hold">
                            <p:stCondLst>
                              <p:cond delay="0"/>
                            </p:stCondLst>
                            <p:childTnLst>
                              <p:par>
                                <p:cTn id="12" presetID="37"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8" presetID="37"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par>
                                <p:cTn id="24" presetID="37"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30" presetID="37" presetClass="entr" presetSubtype="0" fill="hold"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5"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rotWithShape="1">
          <a:blip r:embed="rId1" cstate="print">
            <a:extLst>
              <a:ext uri="{28A0092B-C50C-407E-A947-70E740481C1C}">
                <a14:useLocalDpi xmlns:a14="http://schemas.microsoft.com/office/drawing/2010/main" val="0"/>
              </a:ext>
            </a:extLst>
          </a:blip>
          <a:srcRect r="58322"/>
          <a:stretch>
            <a:fillRect/>
          </a:stretch>
        </p:blipFill>
        <p:spPr>
          <a:xfrm>
            <a:off x="0" y="0"/>
            <a:ext cx="4932608" cy="6898472"/>
          </a:xfrm>
          <a:prstGeom prst="rect">
            <a:avLst/>
          </a:prstGeom>
        </p:spPr>
      </p:pic>
      <p:pic>
        <p:nvPicPr>
          <p:cNvPr id="18" name="图片 17"/>
          <p:cNvPicPr>
            <a:picLocks noChangeAspect="1"/>
          </p:cNvPicPr>
          <p:nvPr/>
        </p:nvPicPr>
        <p:blipFill rotWithShape="1">
          <a:blip r:embed="rId1" cstate="print">
            <a:extLst>
              <a:ext uri="{28A0092B-C50C-407E-A947-70E740481C1C}">
                <a14:useLocalDpi xmlns:a14="http://schemas.microsoft.com/office/drawing/2010/main" val="0"/>
              </a:ext>
            </a:extLst>
          </a:blip>
          <a:srcRect r="58322"/>
          <a:stretch>
            <a:fillRect/>
          </a:stretch>
        </p:blipFill>
        <p:spPr>
          <a:xfrm flipH="1">
            <a:off x="7259392" y="0"/>
            <a:ext cx="4932608" cy="6898472"/>
          </a:xfrm>
          <a:prstGeom prst="rect">
            <a:avLst/>
          </a:prstGeom>
        </p:spPr>
      </p:pic>
      <p:sp>
        <p:nvSpPr>
          <p:cNvPr id="19" name="文本框 18"/>
          <p:cNvSpPr txBox="1"/>
          <p:nvPr/>
        </p:nvSpPr>
        <p:spPr>
          <a:xfrm>
            <a:off x="4207461" y="3773098"/>
            <a:ext cx="3422015" cy="829945"/>
          </a:xfrm>
          <a:prstGeom prst="rect">
            <a:avLst/>
          </a:prstGeom>
          <a:noFill/>
        </p:spPr>
        <p:txBody>
          <a:bodyPr wrap="none" rtlCol="0">
            <a:spAutoFit/>
          </a:bodyPr>
          <a:lstStyle/>
          <a:p>
            <a:r>
              <a:rPr lang="en-US" altLang="zh-CN" sz="4800" b="1" dirty="0">
                <a:solidFill>
                  <a:srgbClr val="E71F18"/>
                </a:solidFill>
                <a:latin typeface="Arial" panose="020B0604020202020204" pitchFamily="34" charset="0"/>
                <a:ea typeface="Arial" panose="020B0604020202020204" pitchFamily="34" charset="0"/>
              </a:rPr>
              <a:t>Tools Used</a:t>
            </a:r>
            <a:endParaRPr lang="zh-CN" altLang="en-US" sz="4800" b="1" dirty="0">
              <a:solidFill>
                <a:srgbClr val="E71F18"/>
              </a:solidFill>
              <a:latin typeface="Arial" panose="020B0604020202020204" pitchFamily="34" charset="0"/>
              <a:ea typeface="Arial" panose="020B0604020202020204" pitchFamily="34" charset="0"/>
            </a:endParaRPr>
          </a:p>
        </p:txBody>
      </p:sp>
      <p:sp>
        <p:nvSpPr>
          <p:cNvPr id="21" name="矩形 20"/>
          <p:cNvSpPr/>
          <p:nvPr/>
        </p:nvSpPr>
        <p:spPr>
          <a:xfrm>
            <a:off x="5178618" y="996652"/>
            <a:ext cx="1807210" cy="1861185"/>
          </a:xfrm>
          <a:prstGeom prst="rect">
            <a:avLst/>
          </a:prstGeom>
        </p:spPr>
        <p:txBody>
          <a:bodyPr wrap="none">
            <a:spAutoFit/>
          </a:bodyPr>
          <a:lstStyle/>
          <a:p>
            <a:pPr algn="r"/>
            <a:r>
              <a:rPr lang="en-US" altLang="zh-CN" sz="11500" b="1" dirty="0" smtClean="0">
                <a:solidFill>
                  <a:srgbClr val="141E28"/>
                </a:solidFill>
                <a:latin typeface="Arial" panose="020B0604020202020204" pitchFamily="34" charset="0"/>
                <a:ea typeface="Arial" panose="020B0604020202020204" pitchFamily="34" charset="0"/>
              </a:rPr>
              <a:t>02</a:t>
            </a:r>
            <a:endParaRPr lang="zh-CN" altLang="en-US" sz="11500" b="1" dirty="0">
              <a:solidFill>
                <a:srgbClr val="141E28"/>
              </a:solidFill>
              <a:latin typeface="Arial" panose="020B0604020202020204" pitchFamily="34" charset="0"/>
              <a:ea typeface="Arial" panose="020B0604020202020204" pitchFamily="34" charset="0"/>
            </a:endParaRPr>
          </a:p>
        </p:txBody>
      </p:sp>
      <p:cxnSp>
        <p:nvCxnSpPr>
          <p:cNvPr id="3" name="直接连接符 2"/>
          <p:cNvCxnSpPr/>
          <p:nvPr/>
        </p:nvCxnSpPr>
        <p:spPr>
          <a:xfrm>
            <a:off x="5716411" y="3135085"/>
            <a:ext cx="720000" cy="0"/>
          </a:xfrm>
          <a:prstGeom prst="line">
            <a:avLst/>
          </a:prstGeom>
          <a:ln w="50800">
            <a:solidFill>
              <a:srgbClr val="B4B4B5"/>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strVal val="#ppt_w+.3"/>
                                          </p:val>
                                        </p:tav>
                                        <p:tav tm="100000">
                                          <p:val>
                                            <p:strVal val="#ppt_w"/>
                                          </p:val>
                                        </p:tav>
                                      </p:tavLst>
                                    </p:anim>
                                    <p:anim calcmode="lin" valueType="num">
                                      <p:cBhvr>
                                        <p:cTn id="8" dur="1000" fill="hold"/>
                                        <p:tgtEl>
                                          <p:spTgt spid="19"/>
                                        </p:tgtEl>
                                        <p:attrNameLst>
                                          <p:attrName>ppt_h</p:attrName>
                                        </p:attrNameLst>
                                      </p:cBhvr>
                                      <p:tavLst>
                                        <p:tav tm="0">
                                          <p:val>
                                            <p:strVal val="#ppt_h"/>
                                          </p:val>
                                        </p:tav>
                                        <p:tav tm="100000">
                                          <p:val>
                                            <p:strVal val="#ppt_h"/>
                                          </p:val>
                                        </p:tav>
                                      </p:tavLst>
                                    </p:anim>
                                    <p:animEffect transition="in" filter="fade">
                                      <p:cBhvr>
                                        <p:cTn id="9"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1999" cy="16791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r="58322"/>
          <a:stretch>
            <a:fillRect/>
          </a:stretch>
        </p:blipFill>
        <p:spPr>
          <a:xfrm>
            <a:off x="0" y="0"/>
            <a:ext cx="1200656" cy="1679171"/>
          </a:xfrm>
          <a:prstGeom prst="rect">
            <a:avLst/>
          </a:prstGeom>
        </p:spPr>
      </p:pic>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r="58322"/>
          <a:stretch>
            <a:fillRect/>
          </a:stretch>
        </p:blipFill>
        <p:spPr>
          <a:xfrm flipH="1" flipV="1">
            <a:off x="10962403" y="-40472"/>
            <a:ext cx="1229595" cy="1719643"/>
          </a:xfrm>
          <a:prstGeom prst="rect">
            <a:avLst/>
          </a:prstGeom>
        </p:spPr>
      </p:pic>
      <p:sp>
        <p:nvSpPr>
          <p:cNvPr id="22" name="矩形 21"/>
          <p:cNvSpPr/>
          <p:nvPr/>
        </p:nvSpPr>
        <p:spPr>
          <a:xfrm>
            <a:off x="1431472" y="-2198914"/>
            <a:ext cx="1246414" cy="1839686"/>
          </a:xfrm>
          <a:prstGeom prst="rect">
            <a:avLst/>
          </a:prstGeom>
          <a:solidFill>
            <a:srgbClr val="E71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917372" y="-2198914"/>
            <a:ext cx="1246414" cy="1839686"/>
          </a:xfrm>
          <a:prstGeom prst="rect">
            <a:avLst/>
          </a:prstGeom>
          <a:solidFill>
            <a:srgbClr val="14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2134818" y="359004"/>
            <a:ext cx="1960880" cy="922020"/>
          </a:xfrm>
          <a:prstGeom prst="rect">
            <a:avLst/>
          </a:prstGeom>
          <a:noFill/>
        </p:spPr>
        <p:txBody>
          <a:bodyPr wrap="none" rtlCol="0">
            <a:spAutoFit/>
          </a:bodyPr>
          <a:lstStyle/>
          <a:p>
            <a:r>
              <a:rPr lang="en-US" altLang="zh-CN" sz="5400" b="1" dirty="0">
                <a:solidFill>
                  <a:srgbClr val="141E28"/>
                </a:solidFill>
                <a:latin typeface="Arial" panose="020B0604020202020204" pitchFamily="34" charset="0"/>
                <a:ea typeface="Arial" panose="020B0604020202020204" pitchFamily="34" charset="0"/>
              </a:rPr>
              <a:t>Tools</a:t>
            </a:r>
            <a:endParaRPr lang="zh-CN" altLang="en-US" sz="5400" b="1" dirty="0">
              <a:solidFill>
                <a:srgbClr val="E71F18"/>
              </a:solidFill>
              <a:latin typeface="Arial" panose="020B0604020202020204" pitchFamily="34" charset="0"/>
              <a:ea typeface="Arial" panose="020B0604020202020204" pitchFamily="34" charset="0"/>
            </a:endParaRPr>
          </a:p>
        </p:txBody>
      </p:sp>
      <p:sp>
        <p:nvSpPr>
          <p:cNvPr id="3" name="Text Box 2"/>
          <p:cNvSpPr txBox="1"/>
          <p:nvPr/>
        </p:nvSpPr>
        <p:spPr>
          <a:xfrm>
            <a:off x="1200785" y="2439035"/>
            <a:ext cx="9761855" cy="3417570"/>
          </a:xfrm>
          <a:prstGeom prst="rect">
            <a:avLst/>
          </a:prstGeom>
          <a:noFill/>
        </p:spPr>
        <p:txBody>
          <a:bodyPr wrap="square" rtlCol="0">
            <a:noAutofit/>
          </a:bodyPr>
          <a:p>
            <a:pPr marL="285750" indent="-285750">
              <a:buFont typeface="Arial" panose="020B0604020202020204" pitchFamily="34" charset="0"/>
              <a:buChar char="•"/>
            </a:pPr>
            <a:r>
              <a:rPr lang="en-US">
                <a:latin typeface="Times New Roman" panose="02020603050405020304" charset="0"/>
                <a:cs typeface="Times New Roman" panose="02020603050405020304" charset="0"/>
              </a:rPr>
              <a:t>Jupyter Notebook For preparation and Modeling</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Power Bi for visualizations and Dashboards</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Excel for data Storage</a:t>
            </a:r>
            <a:endParaRPr lang="en-US">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strVal val="#ppt_w+.3"/>
                                          </p:val>
                                        </p:tav>
                                        <p:tav tm="100000">
                                          <p:val>
                                            <p:strVal val="#ppt_w"/>
                                          </p:val>
                                        </p:tav>
                                      </p:tavLst>
                                    </p:anim>
                                    <p:anim calcmode="lin" valueType="num">
                                      <p:cBhvr>
                                        <p:cTn id="8" dur="1000" fill="hold"/>
                                        <p:tgtEl>
                                          <p:spTgt spid="24"/>
                                        </p:tgtEl>
                                        <p:attrNameLst>
                                          <p:attrName>ppt_h</p:attrName>
                                        </p:attrNameLst>
                                      </p:cBhvr>
                                      <p:tavLst>
                                        <p:tav tm="0">
                                          <p:val>
                                            <p:strVal val="#ppt_h"/>
                                          </p:val>
                                        </p:tav>
                                        <p:tav tm="100000">
                                          <p:val>
                                            <p:strVal val="#ppt_h"/>
                                          </p:val>
                                        </p:tav>
                                      </p:tavLst>
                                    </p:anim>
                                    <p:animEffect transition="in" filter="fade">
                                      <p:cBhvr>
                                        <p:cTn id="9" dur="1000"/>
                                        <p:tgtEl>
                                          <p:spTgt spid="24"/>
                                        </p:tgtEl>
                                      </p:cBhvr>
                                    </p:animEffect>
                                  </p:childTnLst>
                                </p:cTn>
                              </p:par>
                            </p:childTnLst>
                          </p:cTn>
                        </p:par>
                      </p:childTnLst>
                    </p:cTn>
                  </p:par>
                  <p:par>
                    <p:cTn id="10" fill="hold">
                      <p:stCondLst>
                        <p:cond delay="indefinite"/>
                      </p:stCondLst>
                      <p:childTnLst>
                        <p:par>
                          <p:cTn id="11" fill="hold">
                            <p:stCondLst>
                              <p:cond delay="0"/>
                            </p:stCondLst>
                            <p:childTnLst>
                              <p:par>
                                <p:cTn id="12" presetID="37"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8" presetID="37"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par>
                                <p:cTn id="24" presetID="37"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rotWithShape="1">
          <a:blip r:embed="rId1" cstate="print">
            <a:extLst>
              <a:ext uri="{28A0092B-C50C-407E-A947-70E740481C1C}">
                <a14:useLocalDpi xmlns:a14="http://schemas.microsoft.com/office/drawing/2010/main" val="0"/>
              </a:ext>
            </a:extLst>
          </a:blip>
          <a:srcRect r="58322"/>
          <a:stretch>
            <a:fillRect/>
          </a:stretch>
        </p:blipFill>
        <p:spPr>
          <a:xfrm>
            <a:off x="0" y="0"/>
            <a:ext cx="4932608" cy="6898472"/>
          </a:xfrm>
          <a:prstGeom prst="rect">
            <a:avLst/>
          </a:prstGeom>
        </p:spPr>
      </p:pic>
      <p:pic>
        <p:nvPicPr>
          <p:cNvPr id="18" name="图片 17"/>
          <p:cNvPicPr>
            <a:picLocks noChangeAspect="1"/>
          </p:cNvPicPr>
          <p:nvPr/>
        </p:nvPicPr>
        <p:blipFill rotWithShape="1">
          <a:blip r:embed="rId1" cstate="print">
            <a:extLst>
              <a:ext uri="{28A0092B-C50C-407E-A947-70E740481C1C}">
                <a14:useLocalDpi xmlns:a14="http://schemas.microsoft.com/office/drawing/2010/main" val="0"/>
              </a:ext>
            </a:extLst>
          </a:blip>
          <a:srcRect r="58322"/>
          <a:stretch>
            <a:fillRect/>
          </a:stretch>
        </p:blipFill>
        <p:spPr>
          <a:xfrm flipH="1">
            <a:off x="7259392" y="0"/>
            <a:ext cx="4932608" cy="6898472"/>
          </a:xfrm>
          <a:prstGeom prst="rect">
            <a:avLst/>
          </a:prstGeom>
        </p:spPr>
      </p:pic>
      <p:sp>
        <p:nvSpPr>
          <p:cNvPr id="19" name="文本框 18"/>
          <p:cNvSpPr txBox="1"/>
          <p:nvPr/>
        </p:nvSpPr>
        <p:spPr>
          <a:xfrm>
            <a:off x="3929331" y="3773098"/>
            <a:ext cx="5061585" cy="829945"/>
          </a:xfrm>
          <a:prstGeom prst="rect">
            <a:avLst/>
          </a:prstGeom>
          <a:noFill/>
        </p:spPr>
        <p:txBody>
          <a:bodyPr wrap="none" rtlCol="0">
            <a:spAutoFit/>
          </a:bodyPr>
          <a:lstStyle/>
          <a:p>
            <a:pPr algn="ctr"/>
            <a:r>
              <a:rPr lang="en-US" altLang="zh-CN" sz="4800" b="1" dirty="0">
                <a:solidFill>
                  <a:srgbClr val="E71F18"/>
                </a:solidFill>
                <a:latin typeface="Arial" panose="020B0604020202020204" pitchFamily="34" charset="0"/>
                <a:ea typeface="Arial" panose="020B0604020202020204" pitchFamily="34" charset="0"/>
              </a:rPr>
              <a:t>Data Preparation</a:t>
            </a:r>
            <a:endParaRPr lang="zh-CN" altLang="en-US" sz="4800" b="1" dirty="0">
              <a:solidFill>
                <a:srgbClr val="E71F18"/>
              </a:solidFill>
              <a:latin typeface="Arial" panose="020B0604020202020204" pitchFamily="34" charset="0"/>
              <a:ea typeface="Arial" panose="020B0604020202020204" pitchFamily="34" charset="0"/>
            </a:endParaRPr>
          </a:p>
        </p:txBody>
      </p:sp>
      <p:sp>
        <p:nvSpPr>
          <p:cNvPr id="21" name="矩形 20"/>
          <p:cNvSpPr/>
          <p:nvPr/>
        </p:nvSpPr>
        <p:spPr>
          <a:xfrm>
            <a:off x="5178618" y="996652"/>
            <a:ext cx="1807210" cy="1861185"/>
          </a:xfrm>
          <a:prstGeom prst="rect">
            <a:avLst/>
          </a:prstGeom>
        </p:spPr>
        <p:txBody>
          <a:bodyPr wrap="none">
            <a:spAutoFit/>
          </a:bodyPr>
          <a:lstStyle/>
          <a:p>
            <a:pPr algn="r"/>
            <a:r>
              <a:rPr lang="en-US" altLang="zh-CN" sz="11500" b="1" dirty="0" smtClean="0">
                <a:solidFill>
                  <a:srgbClr val="141E28"/>
                </a:solidFill>
                <a:latin typeface="Arial" panose="020B0604020202020204" pitchFamily="34" charset="0"/>
                <a:ea typeface="Arial" panose="020B0604020202020204" pitchFamily="34" charset="0"/>
              </a:rPr>
              <a:t>03</a:t>
            </a:r>
            <a:endParaRPr lang="zh-CN" altLang="en-US" sz="11500" b="1" dirty="0">
              <a:solidFill>
                <a:srgbClr val="141E28"/>
              </a:solidFill>
              <a:latin typeface="Arial" panose="020B0604020202020204" pitchFamily="34" charset="0"/>
              <a:ea typeface="Arial" panose="020B0604020202020204" pitchFamily="34" charset="0"/>
            </a:endParaRPr>
          </a:p>
        </p:txBody>
      </p:sp>
      <p:cxnSp>
        <p:nvCxnSpPr>
          <p:cNvPr id="3" name="直接连接符 2"/>
          <p:cNvCxnSpPr/>
          <p:nvPr/>
        </p:nvCxnSpPr>
        <p:spPr>
          <a:xfrm>
            <a:off x="5716411" y="3135085"/>
            <a:ext cx="720000" cy="0"/>
          </a:xfrm>
          <a:prstGeom prst="line">
            <a:avLst/>
          </a:prstGeom>
          <a:ln w="50800">
            <a:solidFill>
              <a:srgbClr val="B4B4B5"/>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strVal val="#ppt_w+.3"/>
                                          </p:val>
                                        </p:tav>
                                        <p:tav tm="100000">
                                          <p:val>
                                            <p:strVal val="#ppt_w"/>
                                          </p:val>
                                        </p:tav>
                                      </p:tavLst>
                                    </p:anim>
                                    <p:anim calcmode="lin" valueType="num">
                                      <p:cBhvr>
                                        <p:cTn id="8" dur="1000" fill="hold"/>
                                        <p:tgtEl>
                                          <p:spTgt spid="19"/>
                                        </p:tgtEl>
                                        <p:attrNameLst>
                                          <p:attrName>ppt_h</p:attrName>
                                        </p:attrNameLst>
                                      </p:cBhvr>
                                      <p:tavLst>
                                        <p:tav tm="0">
                                          <p:val>
                                            <p:strVal val="#ppt_h"/>
                                          </p:val>
                                        </p:tav>
                                        <p:tav tm="100000">
                                          <p:val>
                                            <p:strVal val="#ppt_h"/>
                                          </p:val>
                                        </p:tav>
                                      </p:tavLst>
                                    </p:anim>
                                    <p:animEffect transition="in" filter="fade">
                                      <p:cBhvr>
                                        <p:cTn id="9"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1999" cy="16791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r="58322"/>
          <a:stretch>
            <a:fillRect/>
          </a:stretch>
        </p:blipFill>
        <p:spPr>
          <a:xfrm>
            <a:off x="0" y="0"/>
            <a:ext cx="1200656" cy="1679171"/>
          </a:xfrm>
          <a:prstGeom prst="rect">
            <a:avLst/>
          </a:prstGeom>
        </p:spPr>
      </p:pic>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r="58322"/>
          <a:stretch>
            <a:fillRect/>
          </a:stretch>
        </p:blipFill>
        <p:spPr>
          <a:xfrm flipH="1" flipV="1">
            <a:off x="10962403" y="-40472"/>
            <a:ext cx="1229595" cy="1719643"/>
          </a:xfrm>
          <a:prstGeom prst="rect">
            <a:avLst/>
          </a:prstGeom>
        </p:spPr>
      </p:pic>
      <p:sp>
        <p:nvSpPr>
          <p:cNvPr id="22" name="矩形 21"/>
          <p:cNvSpPr/>
          <p:nvPr/>
        </p:nvSpPr>
        <p:spPr>
          <a:xfrm>
            <a:off x="1431472" y="-2198914"/>
            <a:ext cx="1246414" cy="1839686"/>
          </a:xfrm>
          <a:prstGeom prst="rect">
            <a:avLst/>
          </a:prstGeom>
          <a:solidFill>
            <a:srgbClr val="E71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917372" y="-2198914"/>
            <a:ext cx="1246414" cy="1839686"/>
          </a:xfrm>
          <a:prstGeom prst="rect">
            <a:avLst/>
          </a:prstGeom>
          <a:solidFill>
            <a:srgbClr val="14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2134818" y="359004"/>
            <a:ext cx="4948555" cy="922020"/>
          </a:xfrm>
          <a:prstGeom prst="rect">
            <a:avLst/>
          </a:prstGeom>
          <a:noFill/>
        </p:spPr>
        <p:txBody>
          <a:bodyPr wrap="none" rtlCol="0">
            <a:spAutoFit/>
          </a:bodyPr>
          <a:lstStyle/>
          <a:p>
            <a:pPr algn="l"/>
            <a:r>
              <a:rPr lang="en-US" altLang="zh-CN" sz="5400" b="1" dirty="0">
                <a:solidFill>
                  <a:schemeClr val="tx1"/>
                </a:solidFill>
                <a:latin typeface="Arial" panose="020B0604020202020204" pitchFamily="34" charset="0"/>
                <a:ea typeface="Arial" panose="020B0604020202020204" pitchFamily="34" charset="0"/>
              </a:rPr>
              <a:t>Preprocessing</a:t>
            </a:r>
            <a:endParaRPr lang="en-US" altLang="zh-CN" sz="5400" b="1" dirty="0">
              <a:solidFill>
                <a:schemeClr val="tx1"/>
              </a:solidFill>
              <a:latin typeface="Arial" panose="020B0604020202020204" pitchFamily="34" charset="0"/>
              <a:ea typeface="Arial" panose="020B0604020202020204" pitchFamily="34" charset="0"/>
            </a:endParaRPr>
          </a:p>
        </p:txBody>
      </p:sp>
      <p:sp>
        <p:nvSpPr>
          <p:cNvPr id="3" name="Text Box 2"/>
          <p:cNvSpPr txBox="1"/>
          <p:nvPr/>
        </p:nvSpPr>
        <p:spPr>
          <a:xfrm>
            <a:off x="1200785" y="2439035"/>
            <a:ext cx="9761220" cy="3417570"/>
          </a:xfrm>
          <a:prstGeom prst="rect">
            <a:avLst/>
          </a:prstGeom>
          <a:noFill/>
        </p:spPr>
        <p:txBody>
          <a:bodyPr wrap="square" rtlCol="0">
            <a:noAutofit/>
          </a:bodyPr>
          <a:p>
            <a:pPr marL="285750" indent="-285750">
              <a:buFont typeface="Arial" panose="020B0604020202020204" pitchFamily="34" charset="0"/>
              <a:buChar char="•"/>
            </a:pPr>
            <a:r>
              <a:rPr lang="en-US">
                <a:latin typeface="Times New Roman" panose="02020603050405020304" charset="0"/>
                <a:cs typeface="Times New Roman" panose="02020603050405020304" charset="0"/>
              </a:rPr>
              <a:t>Utilize Python and Jupyter Notebook to preprocess data</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Dividing Age to Age groups</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Seasonal Grouping</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importing pre-processed data to excel</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preparing data for the model </a:t>
            </a:r>
            <a:endParaRPr lang="en-US">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strVal val="#ppt_w+.3"/>
                                          </p:val>
                                        </p:tav>
                                        <p:tav tm="100000">
                                          <p:val>
                                            <p:strVal val="#ppt_w"/>
                                          </p:val>
                                        </p:tav>
                                      </p:tavLst>
                                    </p:anim>
                                    <p:anim calcmode="lin" valueType="num">
                                      <p:cBhvr>
                                        <p:cTn id="8" dur="1000" fill="hold"/>
                                        <p:tgtEl>
                                          <p:spTgt spid="24"/>
                                        </p:tgtEl>
                                        <p:attrNameLst>
                                          <p:attrName>ppt_h</p:attrName>
                                        </p:attrNameLst>
                                      </p:cBhvr>
                                      <p:tavLst>
                                        <p:tav tm="0">
                                          <p:val>
                                            <p:strVal val="#ppt_h"/>
                                          </p:val>
                                        </p:tav>
                                        <p:tav tm="100000">
                                          <p:val>
                                            <p:strVal val="#ppt_h"/>
                                          </p:val>
                                        </p:tav>
                                      </p:tavLst>
                                    </p:anim>
                                    <p:animEffect transition="in" filter="fade">
                                      <p:cBhvr>
                                        <p:cTn id="9" dur="1000"/>
                                        <p:tgtEl>
                                          <p:spTgt spid="24"/>
                                        </p:tgtEl>
                                      </p:cBhvr>
                                    </p:animEffect>
                                  </p:childTnLst>
                                </p:cTn>
                              </p:par>
                            </p:childTnLst>
                          </p:cTn>
                        </p:par>
                      </p:childTnLst>
                    </p:cTn>
                  </p:par>
                  <p:par>
                    <p:cTn id="10" fill="hold">
                      <p:stCondLst>
                        <p:cond delay="indefinite"/>
                      </p:stCondLst>
                      <p:childTnLst>
                        <p:par>
                          <p:cTn id="11" fill="hold">
                            <p:stCondLst>
                              <p:cond delay="0"/>
                            </p:stCondLst>
                            <p:childTnLst>
                              <p:par>
                                <p:cTn id="12" presetID="37"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8" presetID="37"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par>
                                <p:cTn id="24" presetID="37"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30" presetID="37" presetClass="entr" presetSubtype="0" fill="hold"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5"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par>
                                <p:cTn id="36" presetID="37" presetClass="entr" presetSubtype="0" fill="hold"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9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41" dur="100" accel="100000" fill="hold">
                                          <p:stCondLst>
                                            <p:cond delay="900"/>
                                          </p:stCondLst>
                                        </p:cTn>
                                        <p:tgtEl>
                                          <p:spTgt spid="3">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5281</Words>
  <Application>WPS Presentation</Application>
  <PresentationFormat>宽屏</PresentationFormat>
  <Paragraphs>235</Paragraphs>
  <Slides>32</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32</vt:i4>
      </vt:variant>
    </vt:vector>
  </HeadingPairs>
  <TitlesOfParts>
    <vt:vector size="47" baseType="lpstr">
      <vt:lpstr>Arial</vt:lpstr>
      <vt:lpstr>SimSun</vt:lpstr>
      <vt:lpstr>Wingdings</vt:lpstr>
      <vt:lpstr>Aharoni</vt:lpstr>
      <vt:lpstr>DecoType Thuluth</vt:lpstr>
      <vt:lpstr>Kartika</vt:lpstr>
      <vt:lpstr>PMingLiU-ExtB</vt:lpstr>
      <vt:lpstr>Century Gothic</vt:lpstr>
      <vt:lpstr>Times New Roman</vt:lpstr>
      <vt:lpstr>Microsoft YaHei</vt:lpstr>
      <vt:lpstr>Arial Unicode MS</vt:lpstr>
      <vt:lpstr>等线 Light</vt:lpstr>
      <vt:lpstr>等线</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Mostafa Amr</cp:lastModifiedBy>
  <cp:revision>58</cp:revision>
  <dcterms:created xsi:type="dcterms:W3CDTF">2019-01-17T08:04:00Z</dcterms:created>
  <dcterms:modified xsi:type="dcterms:W3CDTF">2025-03-22T00:42:01Z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1033-12.2.0.20326</vt:lpwstr>
  </property>
  <property fmtid="{D5CDD505-2E9C-101B-9397-08002B2CF9AE}" pid="3" name="ICV">
    <vt:lpwstr>832DEEDA334A4B29BD64B3D8418C13DA_13</vt:lpwstr>
  </property>
</Properties>
</file>