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10da2d1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0da2d1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10da2d1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10da2d1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10da2d1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10da2d1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10da2d1a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10da2d1a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10da2d1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10da2d1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10da2d1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10da2d1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10da2d1a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10da2d1a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0da2d1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0da2d1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0da2d1a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0da2d1a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10da2d1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0da2d1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0da2d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0da2d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0da2d1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0da2d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0da2d1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0da2d1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10da2d1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10da2d1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10da2d1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10da2d1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10da2d1a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10da2d1a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10da2d1a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10da2d1a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10da2d1a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10da2d1a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2"/>
          <p:cNvPicPr preferRelativeResize="0"/>
          <p:nvPr/>
        </p:nvPicPr>
        <p:blipFill>
          <a:blip r:embed="rId3">
            <a:alphaModFix/>
          </a:blip>
          <a:stretch>
            <a:fillRect/>
          </a:stretch>
        </p:blipFill>
        <p:spPr>
          <a:xfrm>
            <a:off x="111975" y="9525"/>
            <a:ext cx="9032025" cy="512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0" y="0"/>
            <a:ext cx="88323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The heatmap showed that ‘signup_flow’ is the most correlated variable to ‘age’.</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000000"/>
                </a:solidFill>
                <a:latin typeface="Times New Roman"/>
                <a:ea typeface="Times New Roman"/>
                <a:cs typeface="Times New Roman"/>
                <a:sym typeface="Times New Roman"/>
              </a:rPr>
              <a:t>drawing the relation between ‘</a:t>
            </a:r>
            <a:r>
              <a:rPr lang="en" sz="1600">
                <a:solidFill>
                  <a:srgbClr val="000000"/>
                </a:solidFill>
                <a:latin typeface="Times New Roman"/>
                <a:ea typeface="Times New Roman"/>
                <a:cs typeface="Times New Roman"/>
                <a:sym typeface="Times New Roman"/>
              </a:rPr>
              <a:t>signup_flow’ and </a:t>
            </a:r>
            <a:r>
              <a:rPr lang="en" sz="1600">
                <a:solidFill>
                  <a:srgbClr val="000000"/>
                </a:solidFill>
                <a:latin typeface="Times New Roman"/>
                <a:ea typeface="Times New Roman"/>
                <a:cs typeface="Times New Roman"/>
                <a:sym typeface="Times New Roman"/>
              </a:rPr>
              <a:t>’age’.</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600">
                <a:solidFill>
                  <a:srgbClr val="000000"/>
                </a:solidFill>
                <a:latin typeface="Times New Roman"/>
                <a:ea typeface="Times New Roman"/>
                <a:cs typeface="Times New Roman"/>
                <a:sym typeface="Times New Roman"/>
              </a:rPr>
              <a:t>It’s showing a non-linear relation that can be captured by a decision tree or random forest regressor.             </a:t>
            </a:r>
            <a:endParaRPr sz="1600">
              <a:solidFill>
                <a:srgbClr val="000000"/>
              </a:solidFill>
              <a:latin typeface="Times New Roman"/>
              <a:ea typeface="Times New Roman"/>
              <a:cs typeface="Times New Roman"/>
              <a:sym typeface="Times New Roman"/>
            </a:endParaRPr>
          </a:p>
        </p:txBody>
      </p:sp>
      <p:pic>
        <p:nvPicPr>
          <p:cNvPr id="118" name="Google Shape;118;p23"/>
          <p:cNvPicPr preferRelativeResize="0"/>
          <p:nvPr/>
        </p:nvPicPr>
        <p:blipFill>
          <a:blip r:embed="rId3">
            <a:alphaModFix/>
          </a:blip>
          <a:stretch>
            <a:fillRect/>
          </a:stretch>
        </p:blipFill>
        <p:spPr>
          <a:xfrm>
            <a:off x="569850" y="919163"/>
            <a:ext cx="6743700" cy="330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15795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800">
                <a:solidFill>
                  <a:schemeClr val="accent2"/>
                </a:solidFill>
                <a:highlight>
                  <a:srgbClr val="FFFFFF"/>
                </a:highlight>
                <a:latin typeface="Times New Roman"/>
                <a:ea typeface="Times New Roman"/>
                <a:cs typeface="Times New Roman"/>
                <a:sym typeface="Times New Roman"/>
              </a:rPr>
              <a:t>Handling Imbalanced Data.</a:t>
            </a:r>
            <a:endParaRPr b="1" sz="1800">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24" name="Google Shape;124;p24"/>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imbalanced data may lead to unstable training and low score when dealing with scoring metrics such as precision, recall or NDCG.</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we can handle this issue with either under-sampling to the most represented classes or oversampling to the least ones.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 under-sampling could be done randomly by removing random samples, or using algorithms like Tomek links or Cluster Centroids.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 oversampling could be done by repeating minority class samples or using an algorithm like SMOTE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As we saw earlier that our data is imbalanced, So, I have used Tomeklinks to under-sample majority classes: 'NDF', 'US'. and SMOTE to oversample minority classes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Convert categories to numbers</a:t>
            </a:r>
            <a:endParaRPr b="1" sz="2400">
              <a:latin typeface="Times New Roman"/>
              <a:ea typeface="Times New Roman"/>
              <a:cs typeface="Times New Roman"/>
              <a:sym typeface="Times New Roman"/>
            </a:endParaRPr>
          </a:p>
        </p:txBody>
      </p:sp>
      <p:sp>
        <p:nvSpPr>
          <p:cNvPr id="130" name="Google Shape;130;p25"/>
          <p:cNvSpPr txBox="1"/>
          <p:nvPr>
            <p:ph idx="1" type="body"/>
          </p:nvPr>
        </p:nvSpPr>
        <p:spPr>
          <a:xfrm>
            <a:off x="105325" y="572700"/>
            <a:ext cx="90387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 next step is to convert all categories variables to numerical values so we can input to our models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31" name="Google Shape;131;p25"/>
          <p:cNvPicPr preferRelativeResize="0"/>
          <p:nvPr/>
        </p:nvPicPr>
        <p:blipFill>
          <a:blip r:embed="rId3">
            <a:alphaModFix/>
          </a:blip>
          <a:stretch>
            <a:fillRect/>
          </a:stretch>
        </p:blipFill>
        <p:spPr>
          <a:xfrm>
            <a:off x="1412875" y="1454150"/>
            <a:ext cx="5334000" cy="1314450"/>
          </a:xfrm>
          <a:prstGeom prst="rect">
            <a:avLst/>
          </a:prstGeom>
          <a:noFill/>
          <a:ln>
            <a:noFill/>
          </a:ln>
        </p:spPr>
      </p:pic>
      <p:pic>
        <p:nvPicPr>
          <p:cNvPr id="132" name="Google Shape;132;p25"/>
          <p:cNvPicPr preferRelativeResize="0"/>
          <p:nvPr/>
        </p:nvPicPr>
        <p:blipFill>
          <a:blip r:embed="rId4">
            <a:alphaModFix/>
          </a:blip>
          <a:stretch>
            <a:fillRect/>
          </a:stretch>
        </p:blipFill>
        <p:spPr>
          <a:xfrm>
            <a:off x="1446200" y="3121025"/>
            <a:ext cx="5267325" cy="141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Approaches</a:t>
            </a:r>
            <a:endParaRPr/>
          </a:p>
        </p:txBody>
      </p:sp>
      <p:sp>
        <p:nvSpPr>
          <p:cNvPr id="138" name="Google Shape;138;p26"/>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000000"/>
                </a:solidFill>
                <a:highlight>
                  <a:srgbClr val="FFFFFF"/>
                </a:highlight>
                <a:latin typeface="Times New Roman"/>
                <a:ea typeface="Times New Roman"/>
                <a:cs typeface="Times New Roman"/>
                <a:sym typeface="Times New Roman"/>
              </a:rPr>
              <a:t>I ‘ve implemented three approaches to solve this problem </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XGBoost</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Random forest classifier</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Neural network</a:t>
            </a:r>
            <a:endParaRPr>
              <a:solidFill>
                <a:srgbClr val="000000"/>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rPr b="1" lang="en">
                <a:solidFill>
                  <a:srgbClr val="000000"/>
                </a:solidFill>
                <a:highlight>
                  <a:srgbClr val="FFFFFF"/>
                </a:highlight>
                <a:latin typeface="Times New Roman"/>
                <a:ea typeface="Times New Roman"/>
                <a:cs typeface="Times New Roman"/>
                <a:sym typeface="Times New Roman"/>
              </a:rPr>
              <a:t>XGBoost:</a:t>
            </a:r>
            <a:endParaRPr b="1">
              <a:solidFill>
                <a:srgbClr val="000000"/>
              </a:solidFill>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rPr lang="en">
                <a:solidFill>
                  <a:srgbClr val="000000"/>
                </a:solidFill>
                <a:highlight>
                  <a:srgbClr val="FFFFFF"/>
                </a:highlight>
                <a:latin typeface="Times New Roman"/>
                <a:ea typeface="Times New Roman"/>
                <a:cs typeface="Times New Roman"/>
                <a:sym typeface="Times New Roman"/>
              </a:rPr>
              <a:t>XGBoost is a decision-tree-based ensemble Machine Learning algorithm that uses a gradient boosting framework.</a:t>
            </a: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I've implemented an XGBoost model with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       these hyperparameters.</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got NDCG score = 0.837 on training data</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And got NDCG = 0.852 on kaggle                                                                                                              submission</a:t>
            </a:r>
            <a:endParaRPr>
              <a:solidFill>
                <a:srgbClr val="000000"/>
              </a:solidFill>
              <a:latin typeface="Times New Roman"/>
              <a:ea typeface="Times New Roman"/>
              <a:cs typeface="Times New Roman"/>
              <a:sym typeface="Times New Roman"/>
            </a:endParaRPr>
          </a:p>
        </p:txBody>
      </p:sp>
      <p:pic>
        <p:nvPicPr>
          <p:cNvPr id="144" name="Google Shape;144;p27"/>
          <p:cNvPicPr preferRelativeResize="0"/>
          <p:nvPr/>
        </p:nvPicPr>
        <p:blipFill>
          <a:blip r:embed="rId3">
            <a:alphaModFix/>
          </a:blip>
          <a:stretch>
            <a:fillRect/>
          </a:stretch>
        </p:blipFill>
        <p:spPr>
          <a:xfrm>
            <a:off x="4924425" y="0"/>
            <a:ext cx="4124650" cy="3887250"/>
          </a:xfrm>
          <a:prstGeom prst="rect">
            <a:avLst/>
          </a:prstGeom>
          <a:noFill/>
          <a:ln>
            <a:noFill/>
          </a:ln>
        </p:spPr>
      </p:pic>
      <p:pic>
        <p:nvPicPr>
          <p:cNvPr id="145" name="Google Shape;145;p27"/>
          <p:cNvPicPr preferRelativeResize="0"/>
          <p:nvPr/>
        </p:nvPicPr>
        <p:blipFill>
          <a:blip r:embed="rId4">
            <a:alphaModFix/>
          </a:blip>
          <a:stretch>
            <a:fillRect/>
          </a:stretch>
        </p:blipFill>
        <p:spPr>
          <a:xfrm>
            <a:off x="209550" y="1519850"/>
            <a:ext cx="4124650" cy="1178900"/>
          </a:xfrm>
          <a:prstGeom prst="rect">
            <a:avLst/>
          </a:prstGeom>
          <a:noFill/>
          <a:ln>
            <a:noFill/>
          </a:ln>
        </p:spPr>
      </p:pic>
      <p:pic>
        <p:nvPicPr>
          <p:cNvPr id="146" name="Google Shape;146;p27"/>
          <p:cNvPicPr preferRelativeResize="0"/>
          <p:nvPr/>
        </p:nvPicPr>
        <p:blipFill>
          <a:blip r:embed="rId5">
            <a:alphaModFix/>
          </a:blip>
          <a:stretch>
            <a:fillRect/>
          </a:stretch>
        </p:blipFill>
        <p:spPr>
          <a:xfrm>
            <a:off x="82550" y="3887238"/>
            <a:ext cx="7962900" cy="105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Random forest classifier</a:t>
            </a:r>
            <a:endParaRPr sz="2400">
              <a:latin typeface="Times New Roman"/>
              <a:ea typeface="Times New Roman"/>
              <a:cs typeface="Times New Roman"/>
              <a:sym typeface="Times New Roman"/>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I've implemented an rf classifier with 100 trees.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split training data into two sets, training and validation. to test model performance during implementation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it did well on training-data, but it's not the case for validation-data.</a:t>
            </a:r>
            <a:endParaRPr>
              <a:solidFill>
                <a:srgbClr val="000000"/>
              </a:solidFill>
              <a:latin typeface="Times New Roman"/>
              <a:ea typeface="Times New Roman"/>
              <a:cs typeface="Times New Roman"/>
              <a:sym typeface="Times New Roman"/>
            </a:endParaRPr>
          </a:p>
        </p:txBody>
      </p:sp>
      <p:pic>
        <p:nvPicPr>
          <p:cNvPr id="153" name="Google Shape;153;p28"/>
          <p:cNvPicPr preferRelativeResize="0"/>
          <p:nvPr/>
        </p:nvPicPr>
        <p:blipFill>
          <a:blip r:embed="rId3">
            <a:alphaModFix/>
          </a:blip>
          <a:stretch>
            <a:fillRect/>
          </a:stretch>
        </p:blipFill>
        <p:spPr>
          <a:xfrm>
            <a:off x="422825" y="2492375"/>
            <a:ext cx="7673750" cy="144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0" y="32100"/>
            <a:ext cx="9144000" cy="50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then I set 'minimum samples per leaf' to 3</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validation score had slightly increased.</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Kaggle submision NDCG = 0.851</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pic>
        <p:nvPicPr>
          <p:cNvPr id="159" name="Google Shape;159;p29"/>
          <p:cNvPicPr preferRelativeResize="0"/>
          <p:nvPr/>
        </p:nvPicPr>
        <p:blipFill>
          <a:blip r:embed="rId3">
            <a:alphaModFix/>
          </a:blip>
          <a:stretch>
            <a:fillRect/>
          </a:stretch>
        </p:blipFill>
        <p:spPr>
          <a:xfrm>
            <a:off x="549275" y="2124075"/>
            <a:ext cx="7213925" cy="1130875"/>
          </a:xfrm>
          <a:prstGeom prst="rect">
            <a:avLst/>
          </a:prstGeom>
          <a:noFill/>
          <a:ln>
            <a:noFill/>
          </a:ln>
        </p:spPr>
      </p:pic>
      <p:pic>
        <p:nvPicPr>
          <p:cNvPr id="160" name="Google Shape;160;p29"/>
          <p:cNvPicPr preferRelativeResize="0"/>
          <p:nvPr/>
        </p:nvPicPr>
        <p:blipFill>
          <a:blip r:embed="rId4">
            <a:alphaModFix/>
          </a:blip>
          <a:stretch>
            <a:fillRect/>
          </a:stretch>
        </p:blipFill>
        <p:spPr>
          <a:xfrm>
            <a:off x="549275" y="549275"/>
            <a:ext cx="7579051" cy="546675"/>
          </a:xfrm>
          <a:prstGeom prst="rect">
            <a:avLst/>
          </a:prstGeom>
          <a:noFill/>
          <a:ln>
            <a:noFill/>
          </a:ln>
        </p:spPr>
      </p:pic>
      <p:pic>
        <p:nvPicPr>
          <p:cNvPr id="161" name="Google Shape;161;p29"/>
          <p:cNvPicPr preferRelativeResize="0"/>
          <p:nvPr/>
        </p:nvPicPr>
        <p:blipFill>
          <a:blip r:embed="rId5">
            <a:alphaModFix/>
          </a:blip>
          <a:stretch>
            <a:fillRect/>
          </a:stretch>
        </p:blipFill>
        <p:spPr>
          <a:xfrm>
            <a:off x="0" y="4100692"/>
            <a:ext cx="9033200" cy="10107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Introduction to the problem and our goal</a:t>
            </a:r>
            <a:endParaRPr>
              <a:solidFill>
                <a:schemeClr val="dk1"/>
              </a:solidFill>
            </a:endParaRPr>
          </a:p>
          <a:p>
            <a:pPr indent="0" lvl="0" marL="0" rtl="0" algn="l">
              <a:spcBef>
                <a:spcPts val="1600"/>
              </a:spcBef>
              <a:spcAft>
                <a:spcPts val="0"/>
              </a:spcAft>
              <a:buNone/>
            </a:pPr>
            <a:r>
              <a:rPr lang="en">
                <a:solidFill>
                  <a:schemeClr val="dk1"/>
                </a:solidFill>
              </a:rPr>
              <a:t>II. Data exploration</a:t>
            </a:r>
            <a:endParaRPr>
              <a:solidFill>
                <a:schemeClr val="dk1"/>
              </a:solidFill>
            </a:endParaRPr>
          </a:p>
          <a:p>
            <a:pPr indent="0" lvl="0" marL="0" rtl="0" algn="l">
              <a:spcBef>
                <a:spcPts val="1600"/>
              </a:spcBef>
              <a:spcAft>
                <a:spcPts val="0"/>
              </a:spcAft>
              <a:buNone/>
            </a:pPr>
            <a:r>
              <a:rPr lang="en">
                <a:solidFill>
                  <a:schemeClr val="dk1"/>
                </a:solidFill>
              </a:rPr>
              <a:t>III. Data pre-processing</a:t>
            </a:r>
            <a:endParaRPr>
              <a:solidFill>
                <a:schemeClr val="dk1"/>
              </a:solidFill>
            </a:endParaRPr>
          </a:p>
          <a:p>
            <a:pPr indent="0" lvl="0" marL="0" rtl="0" algn="l">
              <a:spcBef>
                <a:spcPts val="1600"/>
              </a:spcBef>
              <a:spcAft>
                <a:spcPts val="0"/>
              </a:spcAft>
              <a:buNone/>
            </a:pPr>
            <a:r>
              <a:rPr lang="en">
                <a:solidFill>
                  <a:schemeClr val="dk1"/>
                </a:solidFill>
              </a:rPr>
              <a:t>IV. Approaches</a:t>
            </a:r>
            <a:endParaRPr>
              <a:solidFill>
                <a:schemeClr val="dk1"/>
              </a:solidFill>
            </a:endParaRPr>
          </a:p>
          <a:p>
            <a:pPr indent="0" lvl="0" marL="0" rtl="0" algn="l">
              <a:spcBef>
                <a:spcPts val="1600"/>
              </a:spcBef>
              <a:spcAft>
                <a:spcPts val="0"/>
              </a:spcAft>
              <a:buNone/>
            </a:pPr>
            <a:r>
              <a:rPr lang="en">
                <a:solidFill>
                  <a:schemeClr val="dk1"/>
                </a:solidFill>
              </a:rPr>
              <a:t>V. Feature Engineering</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400"/>
              <a:t>Introduction</a:t>
            </a:r>
            <a:r>
              <a:rPr lang="en" sz="1800"/>
              <a:t> </a:t>
            </a:r>
            <a:endParaRPr/>
          </a:p>
        </p:txBody>
      </p:sp>
      <p:sp>
        <p:nvSpPr>
          <p:cNvPr id="67" name="Google Shape;67;p15"/>
          <p:cNvSpPr txBox="1"/>
          <p:nvPr>
            <p:ph idx="1" type="body"/>
          </p:nvPr>
        </p:nvSpPr>
        <p:spPr>
          <a:xfrm>
            <a:off x="311700" y="1152475"/>
            <a:ext cx="8520600" cy="40998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lang="en" sz="1600">
                <a:solidFill>
                  <a:srgbClr val="000000"/>
                </a:solidFill>
                <a:highlight>
                  <a:srgbClr val="FFFFFF"/>
                </a:highlight>
                <a:latin typeface="Times New Roman"/>
                <a:ea typeface="Times New Roman"/>
                <a:cs typeface="Times New Roman"/>
                <a:sym typeface="Times New Roman"/>
              </a:rPr>
              <a:t>New users on Airbnb can book a place to stay in 34,000+ cities across 190+ countries. By accurately predicting where a new user will book their first travel experience, Airbnb can share more personalized content with their community, decrease the average time to first booking, and better forecast demand.</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The challenge is to predict in which country a new user will make his or her first booking.</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lang="en" sz="1600">
                <a:solidFill>
                  <a:srgbClr val="000000"/>
                </a:solidFill>
                <a:latin typeface="Times New Roman"/>
                <a:ea typeface="Times New Roman"/>
                <a:cs typeface="Times New Roman"/>
                <a:sym typeface="Times New Roman"/>
              </a:rPr>
              <a:t>Data available:                                                                                                                             test_users.csv and train_users.csv  : contains basic information and destination of past users.</a:t>
            </a:r>
            <a:r>
              <a:rPr lang="en" sz="1600">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Sessions.csv : contains additional web log informations generated when user use Airbnb website.</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 							</a:t>
            </a:r>
            <a:r>
              <a:rPr lang="en" sz="2400">
                <a:latin typeface="Times New Roman"/>
                <a:ea typeface="Times New Roman"/>
                <a:cs typeface="Times New Roman"/>
                <a:sym typeface="Times New Roman"/>
              </a:rPr>
              <a:t>Data exploration</a:t>
            </a:r>
            <a:endParaRPr sz="2400">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Check for NULL values in features</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600">
                <a:solidFill>
                  <a:srgbClr val="000000"/>
                </a:solidFill>
                <a:highlight>
                  <a:srgbClr val="FFFFFF"/>
                </a:highlight>
                <a:latin typeface="Times New Roman"/>
                <a:ea typeface="Times New Roman"/>
                <a:cs typeface="Times New Roman"/>
                <a:sym typeface="Times New Roman"/>
              </a:rPr>
              <a:t>We have quite a lot of NaN in the </a:t>
            </a:r>
            <a:r>
              <a:rPr lang="en" sz="1600">
                <a:solidFill>
                  <a:srgbClr val="000000"/>
                </a:solidFill>
                <a:latin typeface="Times New Roman"/>
                <a:ea typeface="Times New Roman"/>
                <a:cs typeface="Times New Roman"/>
                <a:sym typeface="Times New Roman"/>
              </a:rPr>
              <a:t>age</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latin typeface="Times New Roman"/>
                <a:ea typeface="Times New Roman"/>
                <a:cs typeface="Times New Roman"/>
                <a:sym typeface="Times New Roman"/>
              </a:rPr>
              <a:t>gender</a:t>
            </a:r>
            <a:r>
              <a:rPr lang="en" sz="1600">
                <a:solidFill>
                  <a:srgbClr val="000000"/>
                </a:solidFill>
                <a:highlight>
                  <a:srgbClr val="FFFFFF"/>
                </a:highlight>
                <a:latin typeface="Times New Roman"/>
                <a:ea typeface="Times New Roman"/>
                <a:cs typeface="Times New Roman"/>
                <a:sym typeface="Times New Roman"/>
              </a:rPr>
              <a:t> wich will yield in lesser performance of the classifiers we will build. The feature </a:t>
            </a:r>
            <a:r>
              <a:rPr lang="en" sz="1600">
                <a:solidFill>
                  <a:srgbClr val="000000"/>
                </a:solidFill>
                <a:latin typeface="Times New Roman"/>
                <a:ea typeface="Times New Roman"/>
                <a:cs typeface="Times New Roman"/>
                <a:sym typeface="Times New Roman"/>
              </a:rPr>
              <a:t>date_first_booking</a:t>
            </a:r>
            <a:r>
              <a:rPr lang="en" sz="1600">
                <a:solidFill>
                  <a:srgbClr val="000000"/>
                </a:solidFill>
                <a:highlight>
                  <a:srgbClr val="FFFFFF"/>
                </a:highlight>
                <a:latin typeface="Times New Roman"/>
                <a:ea typeface="Times New Roman"/>
                <a:cs typeface="Times New Roman"/>
                <a:sym typeface="Times New Roman"/>
              </a:rPr>
              <a:t> has a 67% of NaN values because this feature is not present at the tests users, and therefore, we won't need it at the modeling part.</a:t>
            </a:r>
            <a:endParaRPr sz="1600">
              <a:solidFill>
                <a:srgbClr val="000000"/>
              </a:solidFill>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952825" y="1590675"/>
            <a:ext cx="6508749" cy="155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Distribution of data over destination country(target variable): </a:t>
            </a:r>
            <a:endParaRPr sz="1800"/>
          </a:p>
        </p:txBody>
      </p:sp>
      <p:sp>
        <p:nvSpPr>
          <p:cNvPr id="80" name="Google Shape;80;p17"/>
          <p:cNvSpPr txBox="1"/>
          <p:nvPr>
            <p:ph idx="1" type="body"/>
          </p:nvPr>
        </p:nvSpPr>
        <p:spPr>
          <a:xfrm>
            <a:off x="0" y="410625"/>
            <a:ext cx="8832300" cy="49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It’s obvious that dataset is heavily unbalanced</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0" y="410625"/>
            <a:ext cx="8832300" cy="405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 in numerical variables:</a:t>
            </a:r>
            <a:endParaRPr/>
          </a:p>
        </p:txBody>
      </p:sp>
      <p:sp>
        <p:nvSpPr>
          <p:cNvPr id="87" name="Google Shape;87;p1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700">
                <a:solidFill>
                  <a:srgbClr val="000000"/>
                </a:solidFill>
                <a:latin typeface="Times New Roman"/>
                <a:ea typeface="Times New Roman"/>
                <a:cs typeface="Times New Roman"/>
                <a:sym typeface="Times New Roman"/>
              </a:rPr>
              <a:t>Here is a boxplot of the age variable showing that there are some outliers far away from the logical age interval.</a:t>
            </a:r>
            <a:endParaRPr sz="1700">
              <a:solidFill>
                <a:srgbClr val="000000"/>
              </a:solidFill>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696199" y="572700"/>
            <a:ext cx="71282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130000" y="347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Data pre-processing</a:t>
            </a:r>
            <a:endParaRPr sz="2400">
              <a:latin typeface="Times New Roman"/>
              <a:ea typeface="Times New Roman"/>
              <a:cs typeface="Times New Roman"/>
              <a:sym typeface="Times New Roman"/>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Processing date columns.   </a:t>
            </a:r>
            <a:r>
              <a:rPr lang="en" sz="1600">
                <a:solidFill>
                  <a:srgbClr val="000000"/>
                </a:solidFill>
                <a:latin typeface="Times New Roman"/>
                <a:ea typeface="Times New Roman"/>
                <a:cs typeface="Times New Roman"/>
                <a:sym typeface="Times New Roman"/>
              </a:rPr>
              <a:t>                                                                                                           For date columns (date_account_created, date_first_active) we separate them to new columns that express meaningful time values ​​like days of the week, month, and day of the month. we do that as these new columns should reflect specific habits or user behavior in specific times at the week or month.</a:t>
            </a:r>
            <a:endParaRPr sz="16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27850" y="61800"/>
            <a:ext cx="8520600" cy="501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Handling outliers.                                                                                                                          </a:t>
            </a:r>
            <a:r>
              <a:rPr lang="en" sz="1600">
                <a:solidFill>
                  <a:schemeClr val="dk1"/>
                </a:solidFill>
                <a:latin typeface="Times New Roman"/>
                <a:ea typeface="Times New Roman"/>
                <a:cs typeface="Times New Roman"/>
                <a:sym typeface="Times New Roman"/>
              </a:rPr>
              <a:t>We remove age values that are greater than 100 or less than 16</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chemeClr val="dk1"/>
                </a:solidFill>
                <a:latin typeface="Times New Roman"/>
                <a:ea typeface="Times New Roman"/>
                <a:cs typeface="Times New Roman"/>
                <a:sym typeface="Times New Roman"/>
              </a:rPr>
              <a:t>	Here is a boxplot showing age distribution after removing outliers</a:t>
            </a:r>
            <a:endParaRPr sz="1600">
              <a:solidFill>
                <a:schemeClr val="dk1"/>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ctr">
              <a:spcBef>
                <a:spcPts val="1600"/>
              </a:spcBef>
              <a:spcAft>
                <a:spcPts val="1600"/>
              </a:spcAft>
              <a:buNone/>
            </a:pPr>
            <a:r>
              <a:t/>
            </a:r>
            <a:endParaRPr sz="1600">
              <a:solidFill>
                <a:schemeClr val="dk1"/>
              </a:solidFill>
              <a:latin typeface="Times New Roman"/>
              <a:ea typeface="Times New Roman"/>
              <a:cs typeface="Times New Roman"/>
              <a:sym typeface="Times New Roman"/>
            </a:endParaRPr>
          </a:p>
        </p:txBody>
      </p:sp>
      <p:pic>
        <p:nvPicPr>
          <p:cNvPr id="100" name="Google Shape;100;p20"/>
          <p:cNvPicPr preferRelativeResize="0"/>
          <p:nvPr/>
        </p:nvPicPr>
        <p:blipFill>
          <a:blip r:embed="rId3">
            <a:alphaModFix/>
          </a:blip>
          <a:stretch>
            <a:fillRect/>
          </a:stretch>
        </p:blipFill>
        <p:spPr>
          <a:xfrm>
            <a:off x="768850" y="790700"/>
            <a:ext cx="6261650" cy="319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0" y="0"/>
            <a:ext cx="9144000" cy="45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Missing values.</a:t>
            </a:r>
            <a:endParaRPr b="1">
              <a:solidFill>
                <a:schemeClr val="dk1"/>
              </a:solidFill>
              <a:latin typeface="Times New Roman"/>
              <a:ea typeface="Times New Roman"/>
              <a:cs typeface="Times New Roman"/>
              <a:sym typeface="Times New Roman"/>
            </a:endParaRPr>
          </a:p>
          <a:p>
            <a:pPr indent="0" lvl="0" marL="457200" rtl="0" algn="l">
              <a:spcBef>
                <a:spcPts val="1600"/>
              </a:spcBef>
              <a:spcAft>
                <a:spcPts val="0"/>
              </a:spcAft>
              <a:buNone/>
            </a:pPr>
            <a:r>
              <a:rPr lang="en">
                <a:solidFill>
                  <a:schemeClr val="dk1"/>
                </a:solidFill>
                <a:latin typeface="Times New Roman"/>
                <a:ea typeface="Times New Roman"/>
                <a:cs typeface="Times New Roman"/>
                <a:sym typeface="Times New Roman"/>
              </a:rPr>
              <a:t>For numerical variables, we fill any missing value with the mean of it's variable. and for categorical variables, we fill it with the most frequent category.</a:t>
            </a:r>
            <a:endParaRPr>
              <a:solidFill>
                <a:schemeClr val="dk1"/>
              </a:solidFill>
              <a:latin typeface="Times New Roman"/>
              <a:ea typeface="Times New Roman"/>
              <a:cs typeface="Times New Roman"/>
              <a:sym typeface="Times New Roman"/>
            </a:endParaRPr>
          </a:p>
          <a:p>
            <a:pPr indent="0" lvl="0" marL="457200" rtl="0" algn="l">
              <a:spcBef>
                <a:spcPts val="1600"/>
              </a:spcBef>
              <a:spcAft>
                <a:spcPts val="0"/>
              </a:spcAft>
              <a:buNone/>
            </a:pPr>
            <a:r>
              <a:rPr lang="en">
                <a:solidFill>
                  <a:schemeClr val="dk1"/>
                </a:solidFill>
                <a:latin typeface="Times New Roman"/>
                <a:ea typeface="Times New Roman"/>
                <a:cs typeface="Times New Roman"/>
                <a:sym typeface="Times New Roman"/>
              </a:rPr>
              <a:t>another technique could be used with numerical columns, is to predict those missing values of the variable using other variables that  are highly correlated with it.</a:t>
            </a:r>
            <a:endParaRPr>
              <a:solidFill>
                <a:schemeClr val="dk1"/>
              </a:solidFill>
              <a:latin typeface="Times New Roman"/>
              <a:ea typeface="Times New Roman"/>
              <a:cs typeface="Times New Roman"/>
              <a:sym typeface="Times New Roman"/>
            </a:endParaRPr>
          </a:p>
          <a:p>
            <a:pPr indent="0" lvl="0" marL="457200" rtl="0" algn="l">
              <a:spcBef>
                <a:spcPts val="1600"/>
              </a:spcBef>
              <a:spcAft>
                <a:spcPts val="0"/>
              </a:spcAft>
              <a:buNone/>
            </a:pPr>
            <a:r>
              <a:rPr lang="en">
                <a:solidFill>
                  <a:schemeClr val="dk1"/>
                </a:solidFill>
                <a:latin typeface="Times New Roman"/>
                <a:ea typeface="Times New Roman"/>
                <a:cs typeface="Times New Roman"/>
                <a:sym typeface="Times New Roman"/>
              </a:rPr>
              <a:t>So we draw a heatmap showing correlation of the variables with each other.</a:t>
            </a:r>
            <a:endParaRPr>
              <a:solidFill>
                <a:schemeClr val="dk1"/>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