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2" r:id="rId9"/>
    <p:sldId id="264" r:id="rId10"/>
    <p:sldId id="263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stafa Torbati" initials="MT" lastIdx="1" clrIdx="0">
    <p:extLst>
      <p:ext uri="{19B8F6BF-5375-455C-9EA6-DF929625EA0E}">
        <p15:presenceInfo xmlns:p15="http://schemas.microsoft.com/office/powerpoint/2012/main" userId="S::mo2407to-s@lu.se::e7a178fe-a27e-4cc1-85b6-9690000df0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EC3C"/>
    <a:srgbClr val="1D3A00"/>
    <a:srgbClr val="990099"/>
    <a:srgbClr val="CC0099"/>
    <a:srgbClr val="FE9202"/>
    <a:srgbClr val="007033"/>
    <a:srgbClr val="6C1A00"/>
    <a:srgbClr val="00AACC"/>
    <a:srgbClr val="003296"/>
    <a:srgbClr val="E39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7"/>
    <p:restoredTop sz="94669"/>
  </p:normalViewPr>
  <p:slideViewPr>
    <p:cSldViewPr>
      <p:cViewPr varScale="1">
        <p:scale>
          <a:sx n="117" d="100"/>
          <a:sy n="117" d="100"/>
        </p:scale>
        <p:origin x="696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95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70605" y="2724455"/>
            <a:ext cx="7177135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1D3A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8428" y="4098801"/>
            <a:ext cx="7164342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92D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91995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1D3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7"/>
          </a:xfrm>
        </p:spPr>
        <p:txBody>
          <a:bodyPr/>
          <a:lstStyle>
            <a:lvl1pPr algn="l">
              <a:defRPr sz="2800">
                <a:solidFill>
                  <a:srgbClr val="1D3A00"/>
                </a:solidFill>
              </a:defRPr>
            </a:lvl1pPr>
            <a:lvl2pPr algn="l">
              <a:defRPr>
                <a:solidFill>
                  <a:srgbClr val="1D3A00"/>
                </a:solidFill>
              </a:defRPr>
            </a:lvl2pPr>
            <a:lvl3pPr algn="l">
              <a:defRPr>
                <a:solidFill>
                  <a:srgbClr val="1D3A00"/>
                </a:solidFill>
              </a:defRPr>
            </a:lvl3pPr>
            <a:lvl4pPr algn="l">
              <a:defRPr>
                <a:solidFill>
                  <a:srgbClr val="1D3A00"/>
                </a:solidFill>
              </a:defRPr>
            </a:lvl4pPr>
            <a:lvl5pPr algn="l">
              <a:defRPr>
                <a:solidFill>
                  <a:srgbClr val="1D3A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281175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1D3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044700"/>
            <a:ext cx="6108200" cy="3511061"/>
          </a:xfrm>
        </p:spPr>
        <p:txBody>
          <a:bodyPr/>
          <a:lstStyle>
            <a:lvl1pPr>
              <a:defRPr sz="2800">
                <a:solidFill>
                  <a:srgbClr val="1D3A00"/>
                </a:solidFill>
              </a:defRPr>
            </a:lvl1pPr>
            <a:lvl2pPr>
              <a:defRPr>
                <a:solidFill>
                  <a:srgbClr val="1D3A00"/>
                </a:solidFill>
              </a:defRPr>
            </a:lvl2pPr>
            <a:lvl3pPr>
              <a:defRPr>
                <a:solidFill>
                  <a:srgbClr val="1D3A00"/>
                </a:solidFill>
              </a:defRPr>
            </a:lvl3pPr>
            <a:lvl4pPr>
              <a:defRPr>
                <a:solidFill>
                  <a:srgbClr val="1D3A00"/>
                </a:solidFill>
              </a:defRPr>
            </a:lvl4pPr>
            <a:lvl5pPr>
              <a:defRPr>
                <a:solidFill>
                  <a:srgbClr val="1D3A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044700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1D3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D3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80622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1D3A00"/>
                </a:solidFill>
              </a:defRPr>
            </a:lvl1pPr>
            <a:lvl2pPr algn="ctr">
              <a:defRPr sz="2000">
                <a:solidFill>
                  <a:srgbClr val="1D3A00"/>
                </a:solidFill>
              </a:defRPr>
            </a:lvl2pPr>
            <a:lvl3pPr algn="ctr">
              <a:defRPr sz="1800">
                <a:solidFill>
                  <a:srgbClr val="1D3A00"/>
                </a:solidFill>
              </a:defRPr>
            </a:lvl3pPr>
            <a:lvl4pPr algn="ctr">
              <a:defRPr sz="1600">
                <a:solidFill>
                  <a:srgbClr val="1D3A00"/>
                </a:solidFill>
              </a:defRPr>
            </a:lvl4pPr>
            <a:lvl5pPr algn="ctr">
              <a:defRPr sz="1600">
                <a:solidFill>
                  <a:srgbClr val="1D3A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D3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0622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1D3A00"/>
                </a:solidFill>
              </a:defRPr>
            </a:lvl1pPr>
            <a:lvl2pPr algn="ctr">
              <a:defRPr sz="2000">
                <a:solidFill>
                  <a:srgbClr val="1D3A00"/>
                </a:solidFill>
              </a:defRPr>
            </a:lvl2pPr>
            <a:lvl3pPr algn="ctr">
              <a:defRPr sz="1800">
                <a:solidFill>
                  <a:srgbClr val="1D3A00"/>
                </a:solidFill>
              </a:defRPr>
            </a:lvl3pPr>
            <a:lvl4pPr algn="ctr">
              <a:defRPr sz="1600">
                <a:solidFill>
                  <a:srgbClr val="1D3A00"/>
                </a:solidFill>
              </a:defRPr>
            </a:lvl4pPr>
            <a:lvl5pPr algn="ctr">
              <a:defRPr sz="1600">
                <a:solidFill>
                  <a:srgbClr val="1D3A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3432" y="2571750"/>
            <a:ext cx="7177135" cy="24082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Population Genetic Project (BINP29)</a:t>
            </a:r>
            <a:br>
              <a:rPr lang="en-US" dirty="0"/>
            </a:br>
            <a:br>
              <a:rPr lang="en-US" dirty="0"/>
            </a:br>
            <a:r>
              <a:rPr lang="en-GB" dirty="0"/>
              <a:t>The </a:t>
            </a:r>
            <a:r>
              <a:rPr lang="en-GB" b="1" dirty="0"/>
              <a:t>Z curve</a:t>
            </a:r>
            <a:r>
              <a:rPr lang="en-GB" dirty="0"/>
              <a:t>  method</a:t>
            </a:r>
            <a:br>
              <a:rPr lang="en-GB" dirty="0"/>
            </a:br>
            <a:br>
              <a:rPr lang="en-GB" dirty="0"/>
            </a:br>
            <a:r>
              <a:rPr lang="en-GB" sz="2000" dirty="0"/>
              <a:t>By: Mostafa Torbati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id="{03C89149-EE8F-574A-9FAD-E05CA1761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891995"/>
            <a:ext cx="4000500" cy="400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B6E387-C8A4-D646-9F9A-CE7DF8C4B14B}"/>
              </a:ext>
            </a:extLst>
          </p:cNvPr>
          <p:cNvSpPr txBox="1"/>
          <p:nvPr/>
        </p:nvSpPr>
        <p:spPr>
          <a:xfrm>
            <a:off x="601671" y="1197405"/>
            <a:ext cx="18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2800" b="1" dirty="0">
                <a:solidFill>
                  <a:schemeClr val="accent5">
                    <a:lumMod val="75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3518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930" y="1197405"/>
            <a:ext cx="8246070" cy="61082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655521"/>
            <a:ext cx="8246070" cy="320680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GC content 	</a:t>
            </a:r>
            <a:r>
              <a:rPr lang="en-US" dirty="0">
                <a:sym typeface="Wingdings" pitchFamily="2" charset="2"/>
              </a:rPr>
              <a:t>	Algebraic method (2D)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Z curve 			Geometrical method(3D)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65FE173-E3CC-704F-8CF3-1DF742F37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6157"/>
              </p:ext>
            </p:extLst>
          </p:nvPr>
        </p:nvGraphicFramePr>
        <p:xfrm>
          <a:off x="576000" y="1502815"/>
          <a:ext cx="7992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126948179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556438038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611454543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977169536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620355342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503061696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SE" sz="1800" b="1" dirty="0">
                          <a:solidFill>
                            <a:schemeClr val="bg1"/>
                          </a:solidFill>
                        </a:rPr>
                        <a:t>puRine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 = A, G</a:t>
                      </a:r>
                      <a:endParaRPr lang="en-S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sz="1800" b="1" dirty="0">
                          <a:solidFill>
                            <a:schemeClr val="bg1"/>
                          </a:solidFill>
                        </a:rPr>
                        <a:t>aMino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= A, C</a:t>
                      </a:r>
                      <a:endParaRPr lang="en-S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Weak hydrogen bonds</a:t>
                      </a:r>
                      <a:endParaRPr lang="en-S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C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 = A, T</a:t>
                      </a:r>
                      <a:endParaRPr lang="en-S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C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444220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SE" sz="1800" b="1" dirty="0">
                          <a:solidFill>
                            <a:schemeClr val="bg1"/>
                          </a:solidFill>
                        </a:rPr>
                        <a:t>pYrimidine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= C, T</a:t>
                      </a:r>
                      <a:endParaRPr lang="en-S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sz="1800" b="1" dirty="0">
                          <a:solidFill>
                            <a:schemeClr val="bg1"/>
                          </a:solidFill>
                        </a:rPr>
                        <a:t>Keto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= G, T</a:t>
                      </a:r>
                      <a:endParaRPr lang="en-S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Strong hydrogen bonds</a:t>
                      </a:r>
                      <a:endParaRPr lang="en-S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C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= G, C</a:t>
                      </a:r>
                      <a:endParaRPr lang="en-SE" sz="18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S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C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080952"/>
                  </a:ext>
                </a:extLst>
              </a:tr>
            </a:tbl>
          </a:graphicData>
        </a:graphic>
      </p:graphicFrame>
      <p:sp>
        <p:nvSpPr>
          <p:cNvPr id="21" name="Title 3">
            <a:extLst>
              <a:ext uri="{FF2B5EF4-FFF2-40B4-BE49-F238E27FC236}">
                <a16:creationId xmlns:a16="http://schemas.microsoft.com/office/drawing/2014/main" id="{F1B7BA86-1FBC-EF42-8A10-897202F7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130" y="739290"/>
            <a:ext cx="3054100" cy="572644"/>
          </a:xfrm>
        </p:spPr>
        <p:txBody>
          <a:bodyPr>
            <a:normAutofit fontScale="90000"/>
          </a:bodyPr>
          <a:lstStyle/>
          <a:p>
            <a:r>
              <a:rPr lang="en-US" dirty="0"/>
              <a:t>Z curve approach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6D9129-DCDF-4C4A-9DD9-2EDCE7EE217E}"/>
              </a:ext>
            </a:extLst>
          </p:cNvPr>
          <p:cNvCxnSpPr>
            <a:cxnSpLocks/>
          </p:cNvCxnSpPr>
          <p:nvPr/>
        </p:nvCxnSpPr>
        <p:spPr>
          <a:xfrm>
            <a:off x="4572000" y="3350761"/>
            <a:ext cx="0" cy="6144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4E1C7C9-FD40-0242-8401-D92891705E9D}"/>
              </a:ext>
            </a:extLst>
          </p:cNvPr>
          <p:cNvCxnSpPr/>
          <p:nvPr/>
        </p:nvCxnSpPr>
        <p:spPr>
          <a:xfrm>
            <a:off x="1823310" y="3350761"/>
            <a:ext cx="0" cy="614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9918D7E-D772-E848-8274-E4D97FC73DB1}"/>
              </a:ext>
            </a:extLst>
          </p:cNvPr>
          <p:cNvCxnSpPr/>
          <p:nvPr/>
        </p:nvCxnSpPr>
        <p:spPr>
          <a:xfrm>
            <a:off x="7320690" y="3350761"/>
            <a:ext cx="0" cy="614482"/>
          </a:xfrm>
          <a:prstGeom prst="straightConnector1">
            <a:avLst/>
          </a:prstGeom>
          <a:ln>
            <a:solidFill>
              <a:srgbClr val="5EEC3C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7E1F7A4-F29C-0B4C-9538-0333E6538BBA}"/>
              </a:ext>
            </a:extLst>
          </p:cNvPr>
          <p:cNvSpPr txBox="1"/>
          <p:nvPr/>
        </p:nvSpPr>
        <p:spPr>
          <a:xfrm>
            <a:off x="529407" y="4034878"/>
            <a:ext cx="2210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Xn</a:t>
            </a:r>
            <a:r>
              <a:rPr lang="en-GB" sz="1600" dirty="0"/>
              <a:t> = (</a:t>
            </a:r>
            <a:r>
              <a:rPr lang="en-GB" sz="1600" dirty="0" err="1"/>
              <a:t>An+Gn</a:t>
            </a:r>
            <a:r>
              <a:rPr lang="en-GB" sz="1600" dirty="0"/>
              <a:t>) - (</a:t>
            </a:r>
            <a:r>
              <a:rPr lang="en-GB" sz="1600" dirty="0" err="1"/>
              <a:t>Cn+Tn</a:t>
            </a:r>
            <a:r>
              <a:rPr lang="en-GB" sz="1600" dirty="0"/>
              <a:t>)</a:t>
            </a:r>
            <a:endParaRPr lang="en-SE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E6C4F2-392B-C64F-8907-368D924DEDE2}"/>
              </a:ext>
            </a:extLst>
          </p:cNvPr>
          <p:cNvSpPr txBox="1"/>
          <p:nvPr/>
        </p:nvSpPr>
        <p:spPr>
          <a:xfrm>
            <a:off x="3466939" y="3965243"/>
            <a:ext cx="2210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Yn</a:t>
            </a:r>
            <a:r>
              <a:rPr lang="en-GB" sz="1600" dirty="0"/>
              <a:t> = (</a:t>
            </a:r>
            <a:r>
              <a:rPr lang="en-GB" sz="1600" dirty="0" err="1"/>
              <a:t>An+Cn</a:t>
            </a:r>
            <a:r>
              <a:rPr lang="en-GB" sz="1600" dirty="0"/>
              <a:t>) - (</a:t>
            </a:r>
            <a:r>
              <a:rPr lang="en-GB" sz="1600" dirty="0" err="1"/>
              <a:t>Gn+Tn</a:t>
            </a:r>
            <a:r>
              <a:rPr lang="en-GB" sz="1600" dirty="0"/>
              <a:t>)</a:t>
            </a:r>
            <a:endParaRPr lang="en-SE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6253A5-4C07-B94A-914F-6F16319DB73D}"/>
              </a:ext>
            </a:extLst>
          </p:cNvPr>
          <p:cNvSpPr txBox="1"/>
          <p:nvPr/>
        </p:nvSpPr>
        <p:spPr>
          <a:xfrm>
            <a:off x="6357878" y="3948366"/>
            <a:ext cx="2210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Zn = (</a:t>
            </a:r>
            <a:r>
              <a:rPr lang="en-GB" sz="1600" dirty="0" err="1"/>
              <a:t>An+Tn</a:t>
            </a:r>
            <a:r>
              <a:rPr lang="en-GB" sz="1600" dirty="0"/>
              <a:t>) - (</a:t>
            </a:r>
            <a:r>
              <a:rPr lang="en-GB" sz="1600" dirty="0" err="1"/>
              <a:t>Cn+Gn</a:t>
            </a:r>
            <a:r>
              <a:rPr lang="en-GB" sz="1600" dirty="0"/>
              <a:t>)</a:t>
            </a:r>
            <a:endParaRPr lang="en-SE" sz="1400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AEF3B36-44C9-364A-A820-FD14F6D0F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Methodology</a:t>
            </a:r>
            <a:r>
              <a:rPr lang="en-SE" b="1" dirty="0">
                <a:effectLst/>
              </a:rPr>
              <a:t> </a:t>
            </a:r>
            <a:endParaRPr lang="en-SE" b="1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1C1FEA4E-E6C4-474E-A520-1F53035BDF19}"/>
              </a:ext>
            </a:extLst>
          </p:cNvPr>
          <p:cNvSpPr txBox="1">
            <a:spLocks/>
          </p:cNvSpPr>
          <p:nvPr/>
        </p:nvSpPr>
        <p:spPr>
          <a:xfrm>
            <a:off x="2771482" y="1838510"/>
            <a:ext cx="5408769" cy="572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1D3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ffectLst/>
              </a:rPr>
              <a:t>&gt;Seq1</a:t>
            </a:r>
          </a:p>
          <a:p>
            <a:r>
              <a:rPr lang="en-US" b="1" dirty="0">
                <a:effectLst/>
              </a:rPr>
              <a:t>ATGCATTTTTCCGCTTGTCTTCCTGAGCCGACTCCCTATA</a:t>
            </a:r>
            <a:endParaRPr lang="en-SE" b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89C754-FE88-4540-B5DC-8D218A80B323}"/>
              </a:ext>
            </a:extLst>
          </p:cNvPr>
          <p:cNvGrpSpPr/>
          <p:nvPr/>
        </p:nvGrpSpPr>
        <p:grpSpPr>
          <a:xfrm>
            <a:off x="2771482" y="2281242"/>
            <a:ext cx="5246704" cy="76353"/>
            <a:chOff x="2434130" y="1980017"/>
            <a:chExt cx="5246704" cy="76353"/>
          </a:xfrm>
        </p:grpSpPr>
        <p:sp>
          <p:nvSpPr>
            <p:cNvPr id="11" name="Left Bracket 10">
              <a:extLst>
                <a:ext uri="{FF2B5EF4-FFF2-40B4-BE49-F238E27FC236}">
                  <a16:creationId xmlns:a16="http://schemas.microsoft.com/office/drawing/2014/main" id="{74BFB8DA-81F0-E846-8CD0-236182619599}"/>
                </a:ext>
              </a:extLst>
            </p:cNvPr>
            <p:cNvSpPr/>
            <p:nvPr/>
          </p:nvSpPr>
          <p:spPr>
            <a:xfrm rot="16200000">
              <a:off x="3693946" y="720201"/>
              <a:ext cx="76353" cy="2595985"/>
            </a:xfrm>
            <a:prstGeom prst="leftBracket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2" name="Left Bracket 11">
              <a:extLst>
                <a:ext uri="{FF2B5EF4-FFF2-40B4-BE49-F238E27FC236}">
                  <a16:creationId xmlns:a16="http://schemas.microsoft.com/office/drawing/2014/main" id="{A817F49F-80AC-2640-9E51-97412E6F62C0}"/>
                </a:ext>
              </a:extLst>
            </p:cNvPr>
            <p:cNvSpPr/>
            <p:nvPr/>
          </p:nvSpPr>
          <p:spPr>
            <a:xfrm rot="16200000">
              <a:off x="6344665" y="720201"/>
              <a:ext cx="76353" cy="2595985"/>
            </a:xfrm>
            <a:prstGeom prst="leftBracket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4F30C3D-BF48-794D-A132-F5DD5566357C}"/>
              </a:ext>
            </a:extLst>
          </p:cNvPr>
          <p:cNvSpPr txBox="1"/>
          <p:nvPr/>
        </p:nvSpPr>
        <p:spPr>
          <a:xfrm>
            <a:off x="2190544" y="3695830"/>
            <a:ext cx="835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Node1</a:t>
            </a:r>
            <a:endParaRPr lang="en-SE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4F4EC0-71BA-7E46-8B91-9D1C92A778D3}"/>
              </a:ext>
            </a:extLst>
          </p:cNvPr>
          <p:cNvSpPr txBox="1"/>
          <p:nvPr/>
        </p:nvSpPr>
        <p:spPr>
          <a:xfrm>
            <a:off x="3117202" y="3449608"/>
            <a:ext cx="2277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X1 = (2+3) – (5+10) = -10</a:t>
            </a:r>
          </a:p>
          <a:p>
            <a:r>
              <a:rPr lang="en-GB" sz="1600" dirty="0"/>
              <a:t>Y1 = (2+5) – (3+10) = -6</a:t>
            </a:r>
          </a:p>
          <a:p>
            <a:r>
              <a:rPr lang="en-GB" sz="1600" dirty="0"/>
              <a:t>Z1 = (2+10) – (5+3) =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D93EC1-A1E1-BF4D-8CFD-45D468641405}"/>
              </a:ext>
            </a:extLst>
          </p:cNvPr>
          <p:cNvSpPr/>
          <p:nvPr/>
        </p:nvSpPr>
        <p:spPr>
          <a:xfrm>
            <a:off x="6251755" y="957547"/>
            <a:ext cx="21978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Xn</a:t>
            </a: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 = (</a:t>
            </a:r>
            <a:r>
              <a:rPr lang="en-GB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An+Gn</a:t>
            </a: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) - (</a:t>
            </a:r>
            <a:r>
              <a:rPr lang="en-GB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Cn+Tn</a:t>
            </a: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en-GB" sz="1400" dirty="0">
              <a:solidFill>
                <a:srgbClr val="000000"/>
              </a:solidFill>
            </a:endParaRPr>
          </a:p>
          <a:p>
            <a:pPr algn="just"/>
            <a:r>
              <a:rPr lang="en-GB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Yn</a:t>
            </a: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 = (</a:t>
            </a:r>
            <a:r>
              <a:rPr lang="en-GB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An+Cn</a:t>
            </a: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) - (</a:t>
            </a:r>
            <a:r>
              <a:rPr lang="en-GB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Gn+Tn</a:t>
            </a: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en-GB" sz="1400" dirty="0">
              <a:solidFill>
                <a:srgbClr val="000000"/>
              </a:solidFill>
            </a:endParaRPr>
          </a:p>
          <a:p>
            <a:pPr algn="just"/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Zn = (</a:t>
            </a:r>
            <a:r>
              <a:rPr lang="en-GB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An+Tn</a:t>
            </a: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) - (</a:t>
            </a:r>
            <a:r>
              <a:rPr lang="en-GB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Cn+Gn</a:t>
            </a: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en-GB" sz="1400" dirty="0">
              <a:solidFill>
                <a:srgbClr val="000000"/>
              </a:solidFill>
            </a:endParaRPr>
          </a:p>
          <a:p>
            <a:br>
              <a:rPr lang="en-GB" sz="1400" dirty="0"/>
            </a:br>
            <a:br>
              <a:rPr lang="en-GB" sz="1400" dirty="0"/>
            </a:br>
            <a:endParaRPr lang="en-SE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E4A0B1-B729-AF42-9530-3F0CF74F96EC}"/>
              </a:ext>
            </a:extLst>
          </p:cNvPr>
          <p:cNvSpPr txBox="1"/>
          <p:nvPr/>
        </p:nvSpPr>
        <p:spPr>
          <a:xfrm>
            <a:off x="5589556" y="3695830"/>
            <a:ext cx="835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Node2</a:t>
            </a:r>
            <a:endParaRPr lang="en-SE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1A0ACE-16E3-6942-BC6F-9C6D274BA737}"/>
              </a:ext>
            </a:extLst>
          </p:cNvPr>
          <p:cNvSpPr txBox="1"/>
          <p:nvPr/>
        </p:nvSpPr>
        <p:spPr>
          <a:xfrm>
            <a:off x="6476712" y="3449608"/>
            <a:ext cx="2277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X2 = (4+3) – (8+5) = -6</a:t>
            </a:r>
          </a:p>
          <a:p>
            <a:r>
              <a:rPr lang="en-GB" sz="1600" dirty="0"/>
              <a:t>Y2 = (4+8) – (3+5) = 4</a:t>
            </a:r>
          </a:p>
          <a:p>
            <a:r>
              <a:rPr lang="en-GB" sz="1600" dirty="0"/>
              <a:t>Z2 = (4+5) – (8+3) = -2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E6D44-8C7D-ED45-AEE0-F7598F86FBC1}"/>
              </a:ext>
            </a:extLst>
          </p:cNvPr>
          <p:cNvSpPr txBox="1"/>
          <p:nvPr/>
        </p:nvSpPr>
        <p:spPr>
          <a:xfrm>
            <a:off x="2648965" y="957547"/>
            <a:ext cx="2277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Length of sequence = 40</a:t>
            </a:r>
          </a:p>
          <a:p>
            <a:r>
              <a:rPr lang="en-GB" sz="1600" dirty="0"/>
              <a:t>Window size = 20</a:t>
            </a:r>
          </a:p>
          <a:p>
            <a:r>
              <a:rPr lang="en-GB" sz="1600" dirty="0"/>
              <a:t>Step = 20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2D5898-E5AB-AF4E-B960-478598858705}"/>
              </a:ext>
            </a:extLst>
          </p:cNvPr>
          <p:cNvCxnSpPr>
            <a:cxnSpLocks/>
          </p:cNvCxnSpPr>
          <p:nvPr/>
        </p:nvCxnSpPr>
        <p:spPr>
          <a:xfrm flipH="1">
            <a:off x="2771482" y="2516605"/>
            <a:ext cx="1297992" cy="1124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F8836E-5629-DF4B-92DF-34C3EDA19199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6007445" y="2500717"/>
            <a:ext cx="1343256" cy="1195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15CAB8-C394-F44D-A0BC-3FC9FEC4333C}"/>
              </a:ext>
            </a:extLst>
          </p:cNvPr>
          <p:cNvSpPr/>
          <p:nvPr/>
        </p:nvSpPr>
        <p:spPr>
          <a:xfrm>
            <a:off x="2052368" y="1677967"/>
            <a:ext cx="5039264" cy="2805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Identify protein coding genes</a:t>
            </a:r>
          </a:p>
          <a:p>
            <a:pPr marL="285750" indent="-285750" algn="just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ab initio gene prediction</a:t>
            </a:r>
          </a:p>
          <a:p>
            <a:pPr marL="285750" indent="-285750" algn="just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Isochore identification</a:t>
            </a:r>
          </a:p>
          <a:p>
            <a:pPr marL="285750" indent="-285750" algn="just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Phylogenetic tree</a:t>
            </a:r>
          </a:p>
          <a:p>
            <a:pPr marL="285750" indent="-285750" algn="just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Genome visualization</a:t>
            </a:r>
          </a:p>
          <a:p>
            <a:pPr marL="285750" indent="-285750" algn="just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Comparative genomics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919DEEEC-FC4B-C94B-BC5E-5B3C44D61B95}"/>
              </a:ext>
            </a:extLst>
          </p:cNvPr>
          <p:cNvSpPr txBox="1">
            <a:spLocks/>
          </p:cNvSpPr>
          <p:nvPr/>
        </p:nvSpPr>
        <p:spPr>
          <a:xfrm>
            <a:off x="907080" y="1121943"/>
            <a:ext cx="5039265" cy="38087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b="1" dirty="0">
                <a:solidFill>
                  <a:srgbClr val="000000"/>
                </a:solidFill>
                <a:latin typeface="Arial" panose="020B0604020202020204" pitchFamily="34" charset="0"/>
              </a:rPr>
              <a:t>The Z curve has been extremely used in:</a:t>
            </a:r>
            <a:r>
              <a:rPr lang="en-SE" sz="1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ID-19&#10;Length = 30277&#10;WinSize = 4000&#10;Step = 4000">
            <a:extLst>
              <a:ext uri="{FF2B5EF4-FFF2-40B4-BE49-F238E27FC236}">
                <a16:creationId xmlns:a16="http://schemas.microsoft.com/office/drawing/2014/main" id="{1D26FBBE-E9A4-C748-B931-6DA823E32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1044700"/>
            <a:ext cx="4063514" cy="31170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4FF9D9-3FBE-174A-A328-93BFD01C5DDE}"/>
              </a:ext>
            </a:extLst>
          </p:cNvPr>
          <p:cNvSpPr txBox="1"/>
          <p:nvPr/>
        </p:nvSpPr>
        <p:spPr>
          <a:xfrm>
            <a:off x="419466" y="4092336"/>
            <a:ext cx="2841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</a:t>
            </a:r>
          </a:p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= 30277</a:t>
            </a:r>
          </a:p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WinSize = 4000</a:t>
            </a:r>
          </a:p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= 4000</a:t>
            </a:r>
            <a:endParaRPr lang="en-S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game&#10;&#10;Description automatically generated">
            <a:extLst>
              <a:ext uri="{FF2B5EF4-FFF2-40B4-BE49-F238E27FC236}">
                <a16:creationId xmlns:a16="http://schemas.microsoft.com/office/drawing/2014/main" id="{A4BD9A00-A73C-304C-9311-F414A5CBE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479" y="1044700"/>
            <a:ext cx="4063514" cy="30476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F848CD-01D7-864D-990F-510C79FA735D}"/>
              </a:ext>
            </a:extLst>
          </p:cNvPr>
          <p:cNvSpPr txBox="1"/>
          <p:nvPr/>
        </p:nvSpPr>
        <p:spPr>
          <a:xfrm>
            <a:off x="5123299" y="4067680"/>
            <a:ext cx="2841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SARS-CoV-2</a:t>
            </a:r>
          </a:p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= </a:t>
            </a:r>
            <a:r>
              <a:rPr lang="en-S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30332</a:t>
            </a:r>
          </a:p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WinSize = 4000</a:t>
            </a:r>
          </a:p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= 4000</a:t>
            </a:r>
            <a:endParaRPr lang="en-S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45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ame&#10;&#10;Description automatically generated">
            <a:extLst>
              <a:ext uri="{FF2B5EF4-FFF2-40B4-BE49-F238E27FC236}">
                <a16:creationId xmlns:a16="http://schemas.microsoft.com/office/drawing/2014/main" id="{E2DF0845-5FF4-D749-869D-CF8144304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10" y="906328"/>
            <a:ext cx="4295345" cy="32215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B8E6E4-17A2-FF47-AF13-DA478C867BEE}"/>
              </a:ext>
            </a:extLst>
          </p:cNvPr>
          <p:cNvSpPr txBox="1"/>
          <p:nvPr/>
        </p:nvSpPr>
        <p:spPr>
          <a:xfrm>
            <a:off x="1841726" y="4098800"/>
            <a:ext cx="2841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BCoV</a:t>
            </a:r>
          </a:p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= </a:t>
            </a:r>
            <a:r>
              <a:rPr lang="en-S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31473</a:t>
            </a:r>
          </a:p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WinSize = 4000</a:t>
            </a:r>
          </a:p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= 4000</a:t>
            </a:r>
            <a:endParaRPr lang="en-S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78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B7C8568-D251-A74E-B601-431D448C6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53" y="1197405"/>
            <a:ext cx="4346247" cy="3259685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996E654-0300-F646-BC86-B01995E7E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859" y="1197403"/>
            <a:ext cx="4346247" cy="32596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C58BF0-8C5C-1D4B-9318-A44690E1746F}"/>
              </a:ext>
            </a:extLst>
          </p:cNvPr>
          <p:cNvSpPr txBox="1"/>
          <p:nvPr/>
        </p:nvSpPr>
        <p:spPr>
          <a:xfrm>
            <a:off x="336666" y="4238880"/>
            <a:ext cx="2841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Human chr21</a:t>
            </a:r>
          </a:p>
          <a:p>
            <a:r>
              <a:rPr lang="en-GB" sz="1600" dirty="0"/>
              <a:t>GC% 42.2</a:t>
            </a:r>
            <a:endParaRPr lang="en-SE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E9D5E8-3186-CA45-9704-8296BFA9C23F}"/>
              </a:ext>
            </a:extLst>
          </p:cNvPr>
          <p:cNvSpPr txBox="1"/>
          <p:nvPr/>
        </p:nvSpPr>
        <p:spPr>
          <a:xfrm>
            <a:off x="5030115" y="4238880"/>
            <a:ext cx="2841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Chimpanzee chr21</a:t>
            </a:r>
          </a:p>
          <a:p>
            <a:r>
              <a:rPr lang="en-GB" sz="1600" dirty="0"/>
              <a:t>GC% 41.01</a:t>
            </a:r>
            <a:endParaRPr lang="en-SE" sz="1200" dirty="0"/>
          </a:p>
        </p:txBody>
      </p:sp>
    </p:spTree>
    <p:extLst>
      <p:ext uri="{BB962C8B-B14F-4D97-AF65-F5344CB8AC3E}">
        <p14:creationId xmlns:p14="http://schemas.microsoft.com/office/powerpoint/2010/main" val="1475944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F0B675DB-ACE8-1446-8720-F94450F76F5F}"/>
              </a:ext>
            </a:extLst>
          </p:cNvPr>
          <p:cNvSpPr txBox="1">
            <a:spLocks/>
          </p:cNvSpPr>
          <p:nvPr/>
        </p:nvSpPr>
        <p:spPr>
          <a:xfrm>
            <a:off x="907081" y="1121943"/>
            <a:ext cx="1832460" cy="38087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  <a:r>
              <a:rPr lang="sv-SE" sz="2400" b="1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en-SE" sz="2400" b="1" dirty="0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2480E21A-DFE8-034C-8EC3-5D8B42F19BD9}"/>
              </a:ext>
            </a:extLst>
          </p:cNvPr>
          <p:cNvSpPr txBox="1">
            <a:spLocks/>
          </p:cNvSpPr>
          <p:nvPr/>
        </p:nvSpPr>
        <p:spPr>
          <a:xfrm>
            <a:off x="953667" y="1808225"/>
            <a:ext cx="6825138" cy="30541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Wingdings" pitchFamily="2" charset="2"/>
              <a:buChar char="v"/>
            </a:pPr>
            <a:r>
              <a:rPr lang="sv-SE" sz="2000" dirty="0">
                <a:solidFill>
                  <a:srgbClr val="000000"/>
                </a:solidFill>
                <a:latin typeface="Arial" panose="020B0604020202020204" pitchFamily="34" charset="0"/>
              </a:rPr>
              <a:t>Studies </a:t>
            </a:r>
            <a:r>
              <a:rPr lang="sv-SE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of</a:t>
            </a:r>
            <a:r>
              <a:rPr lang="sv-SE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v-SE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genome</a:t>
            </a:r>
            <a:r>
              <a:rPr lang="sv-SE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v-SE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domain</a:t>
            </a:r>
            <a:r>
              <a:rPr lang="sv-SE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v-SE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structures</a:t>
            </a:r>
            <a:r>
              <a:rPr lang="sv-SE" sz="20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v"/>
            </a:pPr>
            <a:r>
              <a:rPr lang="sv-SE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Identification</a:t>
            </a:r>
            <a:r>
              <a:rPr lang="sv-SE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v-SE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of</a:t>
            </a:r>
            <a:r>
              <a:rPr lang="sv-SE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v-SE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promotores</a:t>
            </a:r>
            <a:r>
              <a:rPr lang="sv-SE" sz="2000" dirty="0">
                <a:solidFill>
                  <a:srgbClr val="000000"/>
                </a:solidFill>
                <a:latin typeface="Arial" panose="020B0604020202020204" pitchFamily="34" charset="0"/>
              </a:rPr>
              <a:t> and </a:t>
            </a:r>
            <a:r>
              <a:rPr lang="sv-SE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translational</a:t>
            </a:r>
            <a:r>
              <a:rPr lang="sv-SE" sz="2000" dirty="0">
                <a:solidFill>
                  <a:srgbClr val="000000"/>
                </a:solidFill>
                <a:latin typeface="Arial" panose="020B0604020202020204" pitchFamily="34" charset="0"/>
              </a:rPr>
              <a:t> sites.</a:t>
            </a: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v"/>
            </a:pPr>
            <a:r>
              <a:rPr lang="sv-SE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Visualization</a:t>
            </a:r>
            <a:r>
              <a:rPr lang="sv-SE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v-SE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of</a:t>
            </a:r>
            <a:r>
              <a:rPr lang="sv-SE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v-SE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genomes</a:t>
            </a:r>
            <a:r>
              <a:rPr lang="sv-SE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v-SE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three-dimentionally</a:t>
            </a:r>
            <a:r>
              <a:rPr lang="sv-SE" sz="20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v"/>
            </a:pPr>
            <a:r>
              <a:rPr lang="sv-SE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Looking</a:t>
            </a:r>
            <a:r>
              <a:rPr lang="sv-SE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v-SE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through</a:t>
            </a:r>
            <a:r>
              <a:rPr lang="sv-SE" sz="2000" dirty="0">
                <a:solidFill>
                  <a:srgbClr val="000000"/>
                </a:solidFill>
                <a:latin typeface="Arial" panose="020B0604020202020204" pitchFamily="34" charset="0"/>
              </a:rPr>
              <a:t> all the information </a:t>
            </a:r>
            <a:r>
              <a:rPr lang="sv-SE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that</a:t>
            </a:r>
            <a:r>
              <a:rPr lang="sv-SE" sz="2000" dirty="0">
                <a:solidFill>
                  <a:srgbClr val="000000"/>
                </a:solidFill>
                <a:latin typeface="Arial" panose="020B0604020202020204" pitchFamily="34" charset="0"/>
              </a:rPr>
              <a:t> the </a:t>
            </a:r>
            <a:r>
              <a:rPr lang="sv-SE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corresponding</a:t>
            </a:r>
            <a:r>
              <a:rPr lang="sv-SE" sz="2000" dirty="0">
                <a:solidFill>
                  <a:srgbClr val="000000"/>
                </a:solidFill>
                <a:latin typeface="Arial" panose="020B0604020202020204" pitchFamily="34" charset="0"/>
              </a:rPr>
              <a:t> DNA </a:t>
            </a:r>
            <a:r>
              <a:rPr lang="sv-SE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sequence</a:t>
            </a:r>
            <a:r>
              <a:rPr lang="sv-SE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v-SE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caries</a:t>
            </a:r>
            <a:r>
              <a:rPr lang="sv-SE" sz="20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algn="l">
              <a:buFont typeface="Wingdings" pitchFamily="2" charset="2"/>
              <a:buChar char="v"/>
            </a:pPr>
            <a:endParaRPr lang="en-SE" sz="1800" b="1" dirty="0"/>
          </a:p>
        </p:txBody>
      </p:sp>
    </p:spTree>
    <p:extLst>
      <p:ext uri="{BB962C8B-B14F-4D97-AF65-F5344CB8AC3E}">
        <p14:creationId xmlns:p14="http://schemas.microsoft.com/office/powerpoint/2010/main" val="3852807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Microsoft Macintosh PowerPoint</Application>
  <PresentationFormat>On-screen Show (16:9)</PresentationFormat>
  <Paragraphs>71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Office Theme</vt:lpstr>
      <vt:lpstr>Population Genetic Project (BINP29)  The Z curve  method  By: Mostafa Torbati</vt:lpstr>
      <vt:lpstr>Introduction</vt:lpstr>
      <vt:lpstr>Z curve approach</vt:lpstr>
      <vt:lpstr>Methodology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2020-03-26T23:10:55Z</dcterms:modified>
</cp:coreProperties>
</file>