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74" r:id="rId4"/>
    <p:sldId id="258" r:id="rId5"/>
    <p:sldId id="259" r:id="rId6"/>
    <p:sldId id="276" r:id="rId7"/>
    <p:sldId id="275" r:id="rId8"/>
    <p:sldId id="266" r:id="rId9"/>
    <p:sldId id="260" r:id="rId10"/>
    <p:sldId id="265" r:id="rId11"/>
    <p:sldId id="267" r:id="rId12"/>
    <p:sldId id="261" r:id="rId13"/>
    <p:sldId id="262" r:id="rId14"/>
    <p:sldId id="268" r:id="rId15"/>
    <p:sldId id="269" r:id="rId16"/>
    <p:sldId id="281" r:id="rId17"/>
    <p:sldId id="283" r:id="rId18"/>
    <p:sldId id="282" r:id="rId19"/>
    <p:sldId id="284" r:id="rId20"/>
    <p:sldId id="270" r:id="rId21"/>
    <p:sldId id="277"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D"/>
    <a:srgbClr val="EDE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sorterViewPr>
    <p:cViewPr>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10/30/2024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3250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10/30/2024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7766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10/30/2024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10/30/2024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99230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10/30/2024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2995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10/30/2024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1216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10/30/2024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5735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10/30/2024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9396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10/30/2024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91874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10/30/2024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0071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10/30/2024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3321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10/30/2024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12920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DBBAC00-0B4A-AD79-B613-8103C4F0190E}"/>
              </a:ext>
            </a:extLst>
          </p:cNvPr>
          <p:cNvSpPr>
            <a:spLocks noGrp="1"/>
          </p:cNvSpPr>
          <p:nvPr>
            <p:ph type="subTitle" idx="1"/>
          </p:nvPr>
        </p:nvSpPr>
        <p:spPr>
          <a:xfrm>
            <a:off x="798978" y="1520228"/>
            <a:ext cx="5732851" cy="1268361"/>
          </a:xfrm>
        </p:spPr>
        <p:txBody>
          <a:bodyPr vert="horz" lIns="91440" tIns="45720" rIns="91440" bIns="45720" rtlCol="0" anchor="b">
            <a:normAutofit/>
          </a:bodyPr>
          <a:lstStyle/>
          <a:p>
            <a:r>
              <a:rPr lang="en-US" sz="2800" b="1" dirty="0"/>
              <a:t>Fraud Detection in Financial Transactions</a:t>
            </a:r>
          </a:p>
          <a:p>
            <a:endParaRPr lang="en-US" b="1" dirty="0"/>
          </a:p>
        </p:txBody>
      </p:sp>
      <p:cxnSp>
        <p:nvCxnSpPr>
          <p:cNvPr id="12" name="Straight Connector 11">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BC106A8-8893-FBE0-DDE7-14F7EBC6BF5A}"/>
              </a:ext>
            </a:extLst>
          </p:cNvPr>
          <p:cNvPicPr>
            <a:picLocks noChangeAspect="1"/>
          </p:cNvPicPr>
          <p:nvPr/>
        </p:nvPicPr>
        <p:blipFill>
          <a:blip r:embed="rId2"/>
          <a:srcRect l="11589" r="52527" b="-2"/>
          <a:stretch/>
        </p:blipFill>
        <p:spPr>
          <a:xfrm>
            <a:off x="8540151" y="13915"/>
            <a:ext cx="3651850" cy="6844085"/>
          </a:xfrm>
          <a:prstGeom prst="rect">
            <a:avLst/>
          </a:prstGeom>
        </p:spPr>
      </p:pic>
      <p:sp>
        <p:nvSpPr>
          <p:cNvPr id="4" name="TextBox 3">
            <a:extLst>
              <a:ext uri="{FF2B5EF4-FFF2-40B4-BE49-F238E27FC236}">
                <a16:creationId xmlns:a16="http://schemas.microsoft.com/office/drawing/2014/main" id="{91426564-4190-465B-A4C4-99BB5BF7EFD6}"/>
              </a:ext>
            </a:extLst>
          </p:cNvPr>
          <p:cNvSpPr txBox="1"/>
          <p:nvPr/>
        </p:nvSpPr>
        <p:spPr>
          <a:xfrm>
            <a:off x="798978" y="3132314"/>
            <a:ext cx="4891145" cy="600164"/>
          </a:xfrm>
          <a:prstGeom prst="rect">
            <a:avLst/>
          </a:prstGeom>
          <a:noFill/>
        </p:spPr>
        <p:txBody>
          <a:bodyPr wrap="square" rtlCol="0">
            <a:spAutoFit/>
          </a:bodyPr>
          <a:lstStyle/>
          <a:p>
            <a:pPr>
              <a:spcAft>
                <a:spcPts val="600"/>
              </a:spcAft>
            </a:pPr>
            <a:r>
              <a:rPr lang="en-IN" sz="1400" dirty="0"/>
              <a:t>Presented by-</a:t>
            </a:r>
          </a:p>
          <a:p>
            <a:pPr>
              <a:spcAft>
                <a:spcPts val="600"/>
              </a:spcAft>
            </a:pPr>
            <a:r>
              <a:rPr lang="en-IN" sz="1400" dirty="0"/>
              <a:t>Ahmed Hossam</a:t>
            </a:r>
          </a:p>
        </p:txBody>
      </p:sp>
    </p:spTree>
    <p:extLst>
      <p:ext uri="{BB962C8B-B14F-4D97-AF65-F5344CB8AC3E}">
        <p14:creationId xmlns:p14="http://schemas.microsoft.com/office/powerpoint/2010/main" val="3979312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8E59C7-8864-A0EA-15EE-B531E4EFC73B}"/>
              </a:ext>
            </a:extLst>
          </p:cNvPr>
          <p:cNvPicPr>
            <a:picLocks noGrp="1" noChangeAspect="1"/>
          </p:cNvPicPr>
          <p:nvPr>
            <p:ph idx="1"/>
          </p:nvPr>
        </p:nvPicPr>
        <p:blipFill>
          <a:blip r:embed="rId2"/>
          <a:stretch>
            <a:fillRect/>
          </a:stretch>
        </p:blipFill>
        <p:spPr>
          <a:xfrm>
            <a:off x="2199735" y="498044"/>
            <a:ext cx="8143336" cy="6021963"/>
          </a:xfrm>
        </p:spPr>
      </p:pic>
    </p:spTree>
    <p:extLst>
      <p:ext uri="{BB962C8B-B14F-4D97-AF65-F5344CB8AC3E}">
        <p14:creationId xmlns:p14="http://schemas.microsoft.com/office/powerpoint/2010/main" val="168501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4A601F-5D1B-CDEC-DBD6-F31FEF65F2D9}"/>
              </a:ext>
            </a:extLst>
          </p:cNvPr>
          <p:cNvPicPr>
            <a:picLocks noGrp="1" noChangeAspect="1"/>
          </p:cNvPicPr>
          <p:nvPr>
            <p:ph idx="1"/>
          </p:nvPr>
        </p:nvPicPr>
        <p:blipFill>
          <a:blip r:embed="rId2"/>
          <a:stretch>
            <a:fillRect/>
          </a:stretch>
        </p:blipFill>
        <p:spPr>
          <a:xfrm>
            <a:off x="938213" y="1903708"/>
            <a:ext cx="10814050" cy="3253784"/>
          </a:xfrm>
        </p:spPr>
      </p:pic>
    </p:spTree>
    <p:extLst>
      <p:ext uri="{BB962C8B-B14F-4D97-AF65-F5344CB8AC3E}">
        <p14:creationId xmlns:p14="http://schemas.microsoft.com/office/powerpoint/2010/main" val="273192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F74C7F-DE58-372D-A09A-447EA8E6EFF5}"/>
              </a:ext>
            </a:extLst>
          </p:cNvPr>
          <p:cNvPicPr>
            <a:picLocks noChangeAspect="1"/>
          </p:cNvPicPr>
          <p:nvPr/>
        </p:nvPicPr>
        <p:blipFill>
          <a:blip r:embed="rId2"/>
          <a:stretch>
            <a:fillRect/>
          </a:stretch>
        </p:blipFill>
        <p:spPr>
          <a:xfrm>
            <a:off x="2186877" y="2018582"/>
            <a:ext cx="9881479" cy="3000190"/>
          </a:xfrm>
          <a:prstGeom prst="rect">
            <a:avLst/>
          </a:prstGeom>
        </p:spPr>
      </p:pic>
    </p:spTree>
    <p:extLst>
      <p:ext uri="{BB962C8B-B14F-4D97-AF65-F5344CB8AC3E}">
        <p14:creationId xmlns:p14="http://schemas.microsoft.com/office/powerpoint/2010/main" val="377679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A3B92F-55D4-1977-DDFE-1D81EA204334}"/>
              </a:ext>
            </a:extLst>
          </p:cNvPr>
          <p:cNvPicPr>
            <a:picLocks noChangeAspect="1"/>
          </p:cNvPicPr>
          <p:nvPr/>
        </p:nvPicPr>
        <p:blipFill>
          <a:blip r:embed="rId2"/>
          <a:stretch>
            <a:fillRect/>
          </a:stretch>
        </p:blipFill>
        <p:spPr>
          <a:xfrm>
            <a:off x="0" y="1986604"/>
            <a:ext cx="12192000" cy="3444965"/>
          </a:xfrm>
          <a:prstGeom prst="rect">
            <a:avLst/>
          </a:prstGeom>
        </p:spPr>
      </p:pic>
    </p:spTree>
    <p:extLst>
      <p:ext uri="{BB962C8B-B14F-4D97-AF65-F5344CB8AC3E}">
        <p14:creationId xmlns:p14="http://schemas.microsoft.com/office/powerpoint/2010/main" val="153907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CD22-FE5A-5DD1-9914-040AEC8E89DC}"/>
              </a:ext>
            </a:extLst>
          </p:cNvPr>
          <p:cNvSpPr>
            <a:spLocks noGrp="1"/>
          </p:cNvSpPr>
          <p:nvPr>
            <p:ph type="title"/>
          </p:nvPr>
        </p:nvSpPr>
        <p:spPr>
          <a:xfrm>
            <a:off x="1458074" y="554478"/>
            <a:ext cx="9922764" cy="1294228"/>
          </a:xfrm>
        </p:spPr>
        <p:txBody>
          <a:bodyPr>
            <a:normAutofit/>
          </a:bodyPr>
          <a:lstStyle/>
          <a:p>
            <a:r>
              <a:rPr lang="en-US" sz="2800" dirty="0"/>
              <a:t>Week 3: Advanced Techniques and Azure Integration </a:t>
            </a:r>
            <a:endParaRPr lang="en-IN" sz="2800" dirty="0"/>
          </a:p>
        </p:txBody>
      </p:sp>
      <p:sp>
        <p:nvSpPr>
          <p:cNvPr id="3" name="Content Placeholder 2">
            <a:extLst>
              <a:ext uri="{FF2B5EF4-FFF2-40B4-BE49-F238E27FC236}">
                <a16:creationId xmlns:a16="http://schemas.microsoft.com/office/drawing/2014/main" id="{2A6F2B6C-0045-0BB8-B272-C48F5A31815D}"/>
              </a:ext>
            </a:extLst>
          </p:cNvPr>
          <p:cNvSpPr>
            <a:spLocks noGrp="1"/>
          </p:cNvSpPr>
          <p:nvPr>
            <p:ph idx="1"/>
          </p:nvPr>
        </p:nvSpPr>
        <p:spPr>
          <a:xfrm>
            <a:off x="983205" y="1848706"/>
            <a:ext cx="10872503" cy="3939619"/>
          </a:xfrm>
        </p:spPr>
        <p:txBody>
          <a:bodyPr>
            <a:normAutofit/>
          </a:bodyPr>
          <a:lstStyle/>
          <a:p>
            <a:pPr marL="0" indent="0" algn="just">
              <a:buNone/>
            </a:pPr>
            <a:r>
              <a:rPr lang="en-US" dirty="0"/>
              <a:t>Tasks: </a:t>
            </a:r>
          </a:p>
          <a:p>
            <a:pPr marL="342900" indent="-342900" algn="just">
              <a:buFont typeface="+mj-lt"/>
              <a:buAutoNum type="arabicPeriod"/>
            </a:pPr>
            <a:r>
              <a:rPr lang="en-US" dirty="0"/>
              <a:t>NLP for Transaction Notes: Apply NLP techniques to analyze transaction descriptions or notes. </a:t>
            </a:r>
          </a:p>
          <a:p>
            <a:pPr marL="0" indent="0" algn="just">
              <a:buNone/>
            </a:pPr>
            <a:r>
              <a:rPr lang="en-US" dirty="0"/>
              <a:t>2.  Azure AI Fundamentals: Deploy the fraud detection model using Azure Machine Learning or Azure Synapse. o Tools: Azure Machine Learning, Python (NLTK,  </a:t>
            </a:r>
            <a:r>
              <a:rPr lang="en-US" dirty="0" err="1"/>
              <a:t>SpaCy</a:t>
            </a:r>
            <a:r>
              <a:rPr lang="en-US" dirty="0"/>
              <a:t> ). </a:t>
            </a:r>
            <a:endParaRPr lang="en-IN" dirty="0"/>
          </a:p>
        </p:txBody>
      </p:sp>
    </p:spTree>
    <p:extLst>
      <p:ext uri="{BB962C8B-B14F-4D97-AF65-F5344CB8AC3E}">
        <p14:creationId xmlns:p14="http://schemas.microsoft.com/office/powerpoint/2010/main" val="3272877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142446-6BE7-53DA-7326-D173BA5766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95327" y="1441622"/>
            <a:ext cx="10282567" cy="4852086"/>
          </a:xfrm>
          <a:prstGeom prst="rect">
            <a:avLst/>
          </a:prstGeom>
        </p:spPr>
      </p:pic>
    </p:spTree>
    <p:extLst>
      <p:ext uri="{BB962C8B-B14F-4D97-AF65-F5344CB8AC3E}">
        <p14:creationId xmlns:p14="http://schemas.microsoft.com/office/powerpoint/2010/main" val="2464792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142446-6BE7-53DA-7326-D173BA5766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2681" y="1160600"/>
            <a:ext cx="10305535" cy="5277574"/>
          </a:xfrm>
          <a:prstGeom prst="rect">
            <a:avLst/>
          </a:prstGeom>
        </p:spPr>
      </p:pic>
    </p:spTree>
    <p:extLst>
      <p:ext uri="{BB962C8B-B14F-4D97-AF65-F5344CB8AC3E}">
        <p14:creationId xmlns:p14="http://schemas.microsoft.com/office/powerpoint/2010/main" val="1154361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142446-6BE7-53DA-7326-D173BA5766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26292" y="1382271"/>
            <a:ext cx="10214919" cy="5051596"/>
          </a:xfrm>
          <a:prstGeom prst="rect">
            <a:avLst/>
          </a:prstGeom>
        </p:spPr>
      </p:pic>
    </p:spTree>
    <p:extLst>
      <p:ext uri="{BB962C8B-B14F-4D97-AF65-F5344CB8AC3E}">
        <p14:creationId xmlns:p14="http://schemas.microsoft.com/office/powerpoint/2010/main" val="3867122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142446-6BE7-53DA-7326-D173BA5766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5632" y="1394698"/>
            <a:ext cx="10574901" cy="5047291"/>
          </a:xfrm>
          <a:prstGeom prst="rect">
            <a:avLst/>
          </a:prstGeom>
        </p:spPr>
      </p:pic>
    </p:spTree>
    <p:extLst>
      <p:ext uri="{BB962C8B-B14F-4D97-AF65-F5344CB8AC3E}">
        <p14:creationId xmlns:p14="http://schemas.microsoft.com/office/powerpoint/2010/main" val="2760406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142446-6BE7-53DA-7326-D173BA5766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70920" y="1413649"/>
            <a:ext cx="10576882" cy="5053053"/>
          </a:xfrm>
          <a:prstGeom prst="rect">
            <a:avLst/>
          </a:prstGeom>
        </p:spPr>
      </p:pic>
    </p:spTree>
    <p:extLst>
      <p:ext uri="{BB962C8B-B14F-4D97-AF65-F5344CB8AC3E}">
        <p14:creationId xmlns:p14="http://schemas.microsoft.com/office/powerpoint/2010/main" val="343588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8B51-ABE8-B129-9CE8-FBE7F6194F66}"/>
              </a:ext>
            </a:extLst>
          </p:cNvPr>
          <p:cNvSpPr>
            <a:spLocks noGrp="1"/>
          </p:cNvSpPr>
          <p:nvPr>
            <p:ph type="title"/>
          </p:nvPr>
        </p:nvSpPr>
        <p:spPr>
          <a:xfrm>
            <a:off x="1088136" y="1090245"/>
            <a:ext cx="9922764" cy="858476"/>
          </a:xfrm>
        </p:spPr>
        <p:txBody>
          <a:bodyPr>
            <a:normAutofit/>
          </a:bodyPr>
          <a:lstStyle/>
          <a:p>
            <a:r>
              <a:rPr lang="en-IN" sz="3200" dirty="0"/>
              <a:t>Team Member Project</a:t>
            </a:r>
          </a:p>
        </p:txBody>
      </p:sp>
      <p:pic>
        <p:nvPicPr>
          <p:cNvPr id="5" name="Content Placeholder 4">
            <a:extLst>
              <a:ext uri="{FF2B5EF4-FFF2-40B4-BE49-F238E27FC236}">
                <a16:creationId xmlns:a16="http://schemas.microsoft.com/office/drawing/2014/main" id="{B1B209E6-FBAA-A647-0A09-9DF786A0A91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80188" y="2373150"/>
            <a:ext cx="8013487" cy="3007393"/>
          </a:xfrm>
        </p:spPr>
      </p:pic>
    </p:spTree>
    <p:extLst>
      <p:ext uri="{BB962C8B-B14F-4D97-AF65-F5344CB8AC3E}">
        <p14:creationId xmlns:p14="http://schemas.microsoft.com/office/powerpoint/2010/main" val="765310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7" name="Straight Connector 4106">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100" name="Picture 4" descr="Future of Data Analytics: AI and ML Trends - IABAC">
            <a:extLst>
              <a:ext uri="{FF2B5EF4-FFF2-40B4-BE49-F238E27FC236}">
                <a16:creationId xmlns:a16="http://schemas.microsoft.com/office/drawing/2014/main" id="{B043E7D1-CF4E-4150-B3F1-518E6AC2F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761" r="1054" b="-2"/>
          <a:stretch/>
        </p:blipFill>
        <p:spPr bwMode="auto">
          <a:xfrm>
            <a:off x="7255238" y="1726117"/>
            <a:ext cx="5191705" cy="42005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BDE8BE7-F0C4-287B-9FF6-FF619D5B0D98}"/>
              </a:ext>
            </a:extLst>
          </p:cNvPr>
          <p:cNvSpPr txBox="1"/>
          <p:nvPr/>
        </p:nvSpPr>
        <p:spPr>
          <a:xfrm>
            <a:off x="804195" y="309061"/>
            <a:ext cx="10751388" cy="523220"/>
          </a:xfrm>
          <a:prstGeom prst="rect">
            <a:avLst/>
          </a:prstGeom>
          <a:noFill/>
        </p:spPr>
        <p:txBody>
          <a:bodyPr wrap="square">
            <a:spAutoFit/>
          </a:bodyPr>
          <a:lstStyle/>
          <a:p>
            <a:r>
              <a:rPr lang="en-US" sz="2800" dirty="0"/>
              <a:t>Week 4: </a:t>
            </a:r>
            <a:r>
              <a:rPr lang="en-US" sz="2800" dirty="0" err="1"/>
              <a:t>MLOps</a:t>
            </a:r>
            <a:r>
              <a:rPr lang="en-US" sz="2800" dirty="0"/>
              <a:t>, GANs, and Final Presentation </a:t>
            </a:r>
          </a:p>
        </p:txBody>
      </p:sp>
      <p:sp>
        <p:nvSpPr>
          <p:cNvPr id="11" name="TextBox 10">
            <a:extLst>
              <a:ext uri="{FF2B5EF4-FFF2-40B4-BE49-F238E27FC236}">
                <a16:creationId xmlns:a16="http://schemas.microsoft.com/office/drawing/2014/main" id="{B8B2A873-69D9-05DB-2E5B-44E1CE7217A7}"/>
              </a:ext>
            </a:extLst>
          </p:cNvPr>
          <p:cNvSpPr txBox="1"/>
          <p:nvPr/>
        </p:nvSpPr>
        <p:spPr>
          <a:xfrm>
            <a:off x="515640" y="1637327"/>
            <a:ext cx="6223958" cy="3970318"/>
          </a:xfrm>
          <a:prstGeom prst="rect">
            <a:avLst/>
          </a:prstGeom>
          <a:noFill/>
        </p:spPr>
        <p:txBody>
          <a:bodyPr wrap="square">
            <a:spAutoFit/>
          </a:bodyPr>
          <a:lstStyle/>
          <a:p>
            <a:r>
              <a:rPr lang="en-US" dirty="0"/>
              <a:t>Tasks:</a:t>
            </a:r>
          </a:p>
          <a:p>
            <a:r>
              <a:rPr lang="en-US" dirty="0"/>
              <a:t>  </a:t>
            </a:r>
            <a:r>
              <a:rPr lang="en-US" dirty="0" err="1"/>
              <a:t>MLOps</a:t>
            </a:r>
            <a:r>
              <a:rPr lang="en-US" dirty="0"/>
              <a:t>: Use ML flow to manage and track fraud detection models. </a:t>
            </a:r>
          </a:p>
          <a:p>
            <a:endParaRPr lang="en-US" dirty="0"/>
          </a:p>
          <a:p>
            <a:r>
              <a:rPr lang="en-US" dirty="0"/>
              <a:t> GANs for Synthetic Data: Implement a GAN to generate synthetic fraud transaction data for training and validation.</a:t>
            </a:r>
          </a:p>
          <a:p>
            <a:endParaRPr lang="en-US" dirty="0"/>
          </a:p>
          <a:p>
            <a:r>
              <a:rPr lang="en-US" dirty="0"/>
              <a:t>  Final Report and Presentation: Document the project including data analysis, model development, and deployment.</a:t>
            </a:r>
          </a:p>
          <a:p>
            <a:endParaRPr lang="en-US" dirty="0"/>
          </a:p>
          <a:p>
            <a:r>
              <a:rPr lang="en-US" dirty="0"/>
              <a:t> Tools: </a:t>
            </a:r>
            <a:r>
              <a:rPr lang="en-US" dirty="0" err="1"/>
              <a:t>MLflow</a:t>
            </a:r>
            <a:r>
              <a:rPr lang="en-US" dirty="0"/>
              <a:t>, Python (TensorFlow/</a:t>
            </a:r>
            <a:r>
              <a:rPr lang="en-US" dirty="0" err="1"/>
              <a:t>PyTorch</a:t>
            </a:r>
            <a:r>
              <a:rPr lang="en-US" dirty="0"/>
              <a:t> for GANs), Azure services. </a:t>
            </a:r>
          </a:p>
        </p:txBody>
      </p:sp>
    </p:spTree>
    <p:extLst>
      <p:ext uri="{BB962C8B-B14F-4D97-AF65-F5344CB8AC3E}">
        <p14:creationId xmlns:p14="http://schemas.microsoft.com/office/powerpoint/2010/main" val="3214469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D3F9FA-D29D-406A-E6BC-3F2DE7F7DF4D}"/>
            </a:ext>
          </a:extLst>
        </p:cNvPr>
        <p:cNvGrpSpPr/>
        <p:nvPr/>
      </p:nvGrpSpPr>
      <p:grpSpPr>
        <a:xfrm>
          <a:off x="0" y="0"/>
          <a:ext cx="0" cy="0"/>
          <a:chOff x="0" y="0"/>
          <a:chExt cx="0" cy="0"/>
        </a:xfrm>
      </p:grpSpPr>
      <p:pic>
        <p:nvPicPr>
          <p:cNvPr id="4100" name="Picture 4" descr="Future of Data Analytics: AI and ML Trends - IABAC">
            <a:extLst>
              <a:ext uri="{FF2B5EF4-FFF2-40B4-BE49-F238E27FC236}">
                <a16:creationId xmlns:a16="http://schemas.microsoft.com/office/drawing/2014/main" id="{72B2D51E-9B70-8CBF-B5D8-A62D2D99E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761" r="1054" b="-2"/>
          <a:stretch/>
        </p:blipFill>
        <p:spPr bwMode="auto">
          <a:xfrm>
            <a:off x="7255238" y="1726117"/>
            <a:ext cx="5191705" cy="42005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B37661B2-5A3A-D9FC-2CC5-CC4297ED058C}"/>
              </a:ext>
            </a:extLst>
          </p:cNvPr>
          <p:cNvSpPr>
            <a:spLocks noGrp="1"/>
          </p:cNvSpPr>
          <p:nvPr>
            <p:ph type="title"/>
          </p:nvPr>
        </p:nvSpPr>
        <p:spPr>
          <a:xfrm>
            <a:off x="1088136" y="503649"/>
            <a:ext cx="9922764" cy="1294228"/>
          </a:xfrm>
        </p:spPr>
        <p:txBody>
          <a:bodyPr/>
          <a:lstStyle/>
          <a:p>
            <a:r>
              <a:rPr lang="en-US" dirty="0"/>
              <a:t>Challenges and Solutions </a:t>
            </a:r>
          </a:p>
        </p:txBody>
      </p:sp>
      <p:sp>
        <p:nvSpPr>
          <p:cNvPr id="5" name="Content Placeholder 4">
            <a:extLst>
              <a:ext uri="{FF2B5EF4-FFF2-40B4-BE49-F238E27FC236}">
                <a16:creationId xmlns:a16="http://schemas.microsoft.com/office/drawing/2014/main" id="{F732695D-1C42-CB02-82CB-D558E0AFF729}"/>
              </a:ext>
            </a:extLst>
          </p:cNvPr>
          <p:cNvSpPr>
            <a:spLocks noGrp="1"/>
          </p:cNvSpPr>
          <p:nvPr>
            <p:ph idx="1"/>
          </p:nvPr>
        </p:nvSpPr>
        <p:spPr/>
        <p:txBody>
          <a:bodyPr/>
          <a:lstStyle/>
          <a:p>
            <a:r>
              <a:rPr lang="en-US" dirty="0"/>
              <a:t>Challenges :- Imbalanced data </a:t>
            </a:r>
          </a:p>
          <a:p>
            <a:r>
              <a:rPr lang="en-US" dirty="0"/>
              <a:t>Solution:- Oversampling techniques</a:t>
            </a:r>
          </a:p>
        </p:txBody>
      </p:sp>
    </p:spTree>
    <p:extLst>
      <p:ext uri="{BB962C8B-B14F-4D97-AF65-F5344CB8AC3E}">
        <p14:creationId xmlns:p14="http://schemas.microsoft.com/office/powerpoint/2010/main" val="3568902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Gif - IceGif">
            <a:extLst>
              <a:ext uri="{FF2B5EF4-FFF2-40B4-BE49-F238E27FC236}">
                <a16:creationId xmlns:a16="http://schemas.microsoft.com/office/drawing/2014/main" id="{4FD85EE9-15EB-5F42-B983-FDAEA6FD1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910" y="-155363"/>
            <a:ext cx="8560676" cy="739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43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96258-48EF-4D47-9801-26EE81DE4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897CE-EC35-6726-5048-81765CCFB7A7}"/>
              </a:ext>
            </a:extLst>
          </p:cNvPr>
          <p:cNvSpPr>
            <a:spLocks noGrp="1"/>
          </p:cNvSpPr>
          <p:nvPr>
            <p:ph type="title"/>
          </p:nvPr>
        </p:nvSpPr>
        <p:spPr>
          <a:xfrm>
            <a:off x="1088136" y="1090245"/>
            <a:ext cx="9922764" cy="858476"/>
          </a:xfrm>
        </p:spPr>
        <p:txBody>
          <a:bodyPr/>
          <a:lstStyle/>
          <a:p>
            <a:r>
              <a:rPr lang="en-IN" dirty="0"/>
              <a:t>Credit Card Fraud Overview</a:t>
            </a:r>
          </a:p>
        </p:txBody>
      </p:sp>
      <p:sp>
        <p:nvSpPr>
          <p:cNvPr id="3" name="Content Placeholder 2">
            <a:extLst>
              <a:ext uri="{FF2B5EF4-FFF2-40B4-BE49-F238E27FC236}">
                <a16:creationId xmlns:a16="http://schemas.microsoft.com/office/drawing/2014/main" id="{63B7313E-5DC3-8AC9-45E3-34EFEF7575F1}"/>
              </a:ext>
            </a:extLst>
          </p:cNvPr>
          <p:cNvSpPr>
            <a:spLocks noGrp="1"/>
          </p:cNvSpPr>
          <p:nvPr>
            <p:ph idx="1"/>
          </p:nvPr>
        </p:nvSpPr>
        <p:spPr>
          <a:xfrm>
            <a:off x="1088136" y="1948721"/>
            <a:ext cx="9922764" cy="4691922"/>
          </a:xfrm>
        </p:spPr>
        <p:txBody>
          <a:bodyPr>
            <a:normAutofit/>
          </a:bodyPr>
          <a:lstStyle/>
          <a:p>
            <a:pPr marL="0" indent="0" algn="just">
              <a:buNone/>
            </a:pPr>
            <a:r>
              <a:rPr lang="en-US" dirty="0"/>
              <a:t>Credit card fraud involves unauthorized use of credit cards to obtain goods, services, or funds. It affects both individuals and businesses, leading to financial losses and compromised personal information. Some common types of credit card fraud are:</a:t>
            </a:r>
          </a:p>
          <a:p>
            <a:pPr marL="0" indent="0" algn="just">
              <a:buNone/>
            </a:pPr>
            <a:r>
              <a:rPr lang="en-US" b="1" dirty="0"/>
              <a:t>Account Takeover Fraud:</a:t>
            </a:r>
          </a:p>
          <a:p>
            <a:pPr algn="just"/>
            <a:r>
              <a:rPr lang="en-US" dirty="0"/>
              <a:t>Fraudsters gain access to a victim’s account to make unauthorized transactions. In 2023, account takeover attacks increased by 354% year-over-year, resulting in almost billion in losses</a:t>
            </a:r>
            <a:endParaRPr lang="en-IN" dirty="0"/>
          </a:p>
        </p:txBody>
      </p:sp>
    </p:spTree>
    <p:extLst>
      <p:ext uri="{BB962C8B-B14F-4D97-AF65-F5344CB8AC3E}">
        <p14:creationId xmlns:p14="http://schemas.microsoft.com/office/powerpoint/2010/main" val="83068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edit Card Fraud- Definition, FAQs, and Safety Tips | The Dope">
            <a:extLst>
              <a:ext uri="{FF2B5EF4-FFF2-40B4-BE49-F238E27FC236}">
                <a16:creationId xmlns:a16="http://schemas.microsoft.com/office/drawing/2014/main" id="{DB66F4EF-AEEA-2C06-6487-E5644B6F1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755" y="941881"/>
            <a:ext cx="8189002" cy="467943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315FEA4-38BB-59C4-9C02-2E950EC5156F}"/>
              </a:ext>
            </a:extLst>
          </p:cNvPr>
          <p:cNvSpPr>
            <a:spLocks noGrp="1"/>
          </p:cNvSpPr>
          <p:nvPr>
            <p:ph idx="1"/>
          </p:nvPr>
        </p:nvSpPr>
        <p:spPr>
          <a:xfrm>
            <a:off x="879785" y="941880"/>
            <a:ext cx="4475764" cy="5099155"/>
          </a:xfrm>
        </p:spPr>
        <p:txBody>
          <a:bodyPr>
            <a:normAutofit/>
          </a:bodyPr>
          <a:lstStyle/>
          <a:p>
            <a:pPr marL="0" indent="0" algn="just">
              <a:buNone/>
            </a:pPr>
            <a:r>
              <a:rPr lang="en-US" sz="2000" b="1" dirty="0"/>
              <a:t>Card Skimming:</a:t>
            </a:r>
          </a:p>
          <a:p>
            <a:pPr algn="just"/>
            <a:r>
              <a:rPr lang="en-US" sz="2000" dirty="0"/>
              <a:t>Fraudsters use devices to capture card information from ATMs or point-of-sale terminals. Card skimming costs consumers and financial institutions.</a:t>
            </a:r>
          </a:p>
          <a:p>
            <a:pPr marL="0" indent="0" algn="just">
              <a:buNone/>
            </a:pPr>
            <a:r>
              <a:rPr lang="en-US" sz="2000" b="1" dirty="0"/>
              <a:t>Phishing Scams:</a:t>
            </a:r>
          </a:p>
          <a:p>
            <a:pPr algn="just"/>
            <a:r>
              <a:rPr lang="en-US" sz="2000" dirty="0"/>
              <a:t>Trick victims into providing card information through fake emails, texts, or websites</a:t>
            </a:r>
            <a:endParaRPr lang="en-IN" sz="2000" dirty="0"/>
          </a:p>
        </p:txBody>
      </p:sp>
    </p:spTree>
    <p:extLst>
      <p:ext uri="{BB962C8B-B14F-4D97-AF65-F5344CB8AC3E}">
        <p14:creationId xmlns:p14="http://schemas.microsoft.com/office/powerpoint/2010/main" val="3464683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800A-CBF0-F461-C99B-CD98D74F1A15}"/>
              </a:ext>
            </a:extLst>
          </p:cNvPr>
          <p:cNvSpPr>
            <a:spLocks noGrp="1"/>
          </p:cNvSpPr>
          <p:nvPr>
            <p:ph type="title"/>
          </p:nvPr>
        </p:nvSpPr>
        <p:spPr>
          <a:xfrm>
            <a:off x="979343" y="881413"/>
            <a:ext cx="9922764" cy="1294228"/>
          </a:xfrm>
        </p:spPr>
        <p:txBody>
          <a:bodyPr>
            <a:normAutofit/>
          </a:bodyPr>
          <a:lstStyle/>
          <a:p>
            <a:r>
              <a:rPr lang="en-IN" sz="3200" dirty="0"/>
              <a:t>Week 1- Data Collection and Preprocessing</a:t>
            </a:r>
          </a:p>
        </p:txBody>
      </p:sp>
      <p:sp>
        <p:nvSpPr>
          <p:cNvPr id="3" name="Content Placeholder 2">
            <a:extLst>
              <a:ext uri="{FF2B5EF4-FFF2-40B4-BE49-F238E27FC236}">
                <a16:creationId xmlns:a16="http://schemas.microsoft.com/office/drawing/2014/main" id="{6B756316-AE05-FCFF-22F0-AF3BEF77874C}"/>
              </a:ext>
            </a:extLst>
          </p:cNvPr>
          <p:cNvSpPr>
            <a:spLocks noGrp="1"/>
          </p:cNvSpPr>
          <p:nvPr>
            <p:ph idx="1"/>
          </p:nvPr>
        </p:nvSpPr>
        <p:spPr>
          <a:xfrm>
            <a:off x="1088135" y="2175641"/>
            <a:ext cx="10294567" cy="4110859"/>
          </a:xfrm>
        </p:spPr>
        <p:txBody>
          <a:bodyPr>
            <a:normAutofit/>
          </a:bodyPr>
          <a:lstStyle/>
          <a:p>
            <a:pPr marL="0" indent="0" algn="just">
              <a:buNone/>
            </a:pPr>
            <a:r>
              <a:rPr lang="en-US" sz="2000" dirty="0"/>
              <a:t>Tasks:  Data Collection: Obtain financial transaction data ,including labeled fraudulent and non-fraudulent transactions. </a:t>
            </a:r>
          </a:p>
          <a:p>
            <a:pPr marL="0" indent="0" algn="just">
              <a:buNone/>
            </a:pPr>
            <a:r>
              <a:rPr lang="en-US" sz="2000" dirty="0"/>
              <a:t>Data Preprocessing: Clean and preprocess the data, addressing missing values and normalizing features. </a:t>
            </a:r>
          </a:p>
          <a:p>
            <a:pPr marL="0" indent="0" algn="just">
              <a:buNone/>
            </a:pPr>
            <a:endParaRPr lang="en-US" sz="2000" dirty="0"/>
          </a:p>
          <a:p>
            <a:pPr marL="0" indent="0" algn="just">
              <a:buNone/>
            </a:pPr>
            <a:r>
              <a:rPr lang="en-US" sz="2000" dirty="0"/>
              <a:t> Tools: Python (Pandas, NumPy). </a:t>
            </a:r>
            <a:endParaRPr lang="en-IN" sz="2000" dirty="0"/>
          </a:p>
        </p:txBody>
      </p:sp>
    </p:spTree>
    <p:extLst>
      <p:ext uri="{BB962C8B-B14F-4D97-AF65-F5344CB8AC3E}">
        <p14:creationId xmlns:p14="http://schemas.microsoft.com/office/powerpoint/2010/main" val="18808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8D4A2-5757-A25F-E2F5-ED1E84CBE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0365D-5033-253C-90BE-B2FA55513598}"/>
              </a:ext>
            </a:extLst>
          </p:cNvPr>
          <p:cNvSpPr>
            <a:spLocks noGrp="1"/>
          </p:cNvSpPr>
          <p:nvPr>
            <p:ph type="title"/>
          </p:nvPr>
        </p:nvSpPr>
        <p:spPr>
          <a:xfrm>
            <a:off x="1088136" y="700501"/>
            <a:ext cx="9922764" cy="1294228"/>
          </a:xfrm>
        </p:spPr>
        <p:txBody>
          <a:bodyPr>
            <a:normAutofit/>
          </a:bodyPr>
          <a:lstStyle/>
          <a:p>
            <a:r>
              <a:rPr lang="en-IN" sz="3200" dirty="0"/>
              <a:t>Week 2- Statistical Analysis and Machine learning</a:t>
            </a:r>
          </a:p>
        </p:txBody>
      </p:sp>
      <p:sp>
        <p:nvSpPr>
          <p:cNvPr id="3" name="Content Placeholder 2">
            <a:extLst>
              <a:ext uri="{FF2B5EF4-FFF2-40B4-BE49-F238E27FC236}">
                <a16:creationId xmlns:a16="http://schemas.microsoft.com/office/drawing/2014/main" id="{276C1B80-FD1D-CD9D-28F1-A2ED3612C093}"/>
              </a:ext>
            </a:extLst>
          </p:cNvPr>
          <p:cNvSpPr>
            <a:spLocks noGrp="1"/>
          </p:cNvSpPr>
          <p:nvPr>
            <p:ph idx="1"/>
          </p:nvPr>
        </p:nvSpPr>
        <p:spPr>
          <a:xfrm>
            <a:off x="1088135" y="2175641"/>
            <a:ext cx="10294567" cy="4110859"/>
          </a:xfrm>
        </p:spPr>
        <p:txBody>
          <a:bodyPr>
            <a:normAutofit/>
          </a:bodyPr>
          <a:lstStyle/>
          <a:p>
            <a:pPr marL="0" indent="0" algn="just">
              <a:buNone/>
            </a:pPr>
            <a:r>
              <a:rPr lang="en-US" sz="2000" dirty="0"/>
              <a:t>Tasks:</a:t>
            </a:r>
          </a:p>
          <a:p>
            <a:pPr marL="0" indent="0" algn="just">
              <a:buNone/>
            </a:pPr>
            <a:r>
              <a:rPr lang="en-US" sz="2000" b="1" dirty="0"/>
              <a:t>Correlation Analysis:</a:t>
            </a:r>
            <a:r>
              <a:rPr lang="en-US" sz="2000" dirty="0"/>
              <a:t> A heatmap displayed correlations among features, revealing    strong relationships that could influence the target variable.</a:t>
            </a:r>
          </a:p>
          <a:p>
            <a:pPr marL="0" indent="0" algn="just">
              <a:buNone/>
            </a:pPr>
            <a:r>
              <a:rPr lang="en-US" sz="2000" b="1" dirty="0"/>
              <a:t>Machine Learning Modeling:</a:t>
            </a:r>
            <a:r>
              <a:rPr lang="en-US" sz="2000" dirty="0"/>
              <a:t> Develop and evaluate classification models for fraud detection (e.g., Logistic Regression, Random Forest). o Tools: Python (Scikit-learn, Stats models). </a:t>
            </a:r>
            <a:endParaRPr lang="en-IN" sz="2000" dirty="0"/>
          </a:p>
        </p:txBody>
      </p:sp>
    </p:spTree>
    <p:extLst>
      <p:ext uri="{BB962C8B-B14F-4D97-AF65-F5344CB8AC3E}">
        <p14:creationId xmlns:p14="http://schemas.microsoft.com/office/powerpoint/2010/main" val="305002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D4BAF-7FDD-0350-10FD-803BE15A1D6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68C479-E716-9124-1E2D-87DD1265D6A9}"/>
              </a:ext>
            </a:extLst>
          </p:cNvPr>
          <p:cNvPicPr>
            <a:picLocks noGrp="1" noChangeAspect="1"/>
          </p:cNvPicPr>
          <p:nvPr>
            <p:ph idx="1"/>
          </p:nvPr>
        </p:nvPicPr>
        <p:blipFill>
          <a:blip r:embed="rId2"/>
          <a:stretch>
            <a:fillRect/>
          </a:stretch>
        </p:blipFill>
        <p:spPr>
          <a:xfrm>
            <a:off x="2441275" y="733246"/>
            <a:ext cx="7798280" cy="5510356"/>
          </a:xfrm>
        </p:spPr>
      </p:pic>
    </p:spTree>
    <p:extLst>
      <p:ext uri="{BB962C8B-B14F-4D97-AF65-F5344CB8AC3E}">
        <p14:creationId xmlns:p14="http://schemas.microsoft.com/office/powerpoint/2010/main" val="226950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08BE82-DAA1-E3E7-DF7E-4EED2819E803}"/>
              </a:ext>
            </a:extLst>
          </p:cNvPr>
          <p:cNvPicPr>
            <a:picLocks noChangeAspect="1"/>
          </p:cNvPicPr>
          <p:nvPr/>
        </p:nvPicPr>
        <p:blipFill>
          <a:blip r:embed="rId2"/>
          <a:stretch>
            <a:fillRect/>
          </a:stretch>
        </p:blipFill>
        <p:spPr>
          <a:xfrm>
            <a:off x="1459563" y="1077986"/>
            <a:ext cx="8893311" cy="5212532"/>
          </a:xfrm>
          <a:prstGeom prst="rect">
            <a:avLst/>
          </a:prstGeom>
        </p:spPr>
      </p:pic>
    </p:spTree>
    <p:extLst>
      <p:ext uri="{BB962C8B-B14F-4D97-AF65-F5344CB8AC3E}">
        <p14:creationId xmlns:p14="http://schemas.microsoft.com/office/powerpoint/2010/main" val="342346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DCCC409-D224-219A-8324-901DB8DBAD34}"/>
              </a:ext>
            </a:extLst>
          </p:cNvPr>
          <p:cNvPicPr>
            <a:picLocks noGrp="1" noChangeAspect="1"/>
          </p:cNvPicPr>
          <p:nvPr>
            <p:ph idx="1"/>
          </p:nvPr>
        </p:nvPicPr>
        <p:blipFill>
          <a:blip r:embed="rId2"/>
          <a:stretch>
            <a:fillRect/>
          </a:stretch>
        </p:blipFill>
        <p:spPr>
          <a:xfrm>
            <a:off x="1722908" y="574264"/>
            <a:ext cx="8746183" cy="5709472"/>
          </a:xfrm>
        </p:spPr>
      </p:pic>
    </p:spTree>
    <p:extLst>
      <p:ext uri="{BB962C8B-B14F-4D97-AF65-F5344CB8AC3E}">
        <p14:creationId xmlns:p14="http://schemas.microsoft.com/office/powerpoint/2010/main" val="1706472897"/>
      </p:ext>
    </p:extLst>
  </p:cSld>
  <p:clrMapOvr>
    <a:masterClrMapping/>
  </p:clrMapOvr>
</p:sld>
</file>

<file path=ppt/theme/theme1.xml><?xml version="1.0" encoding="utf-8"?>
<a:theme xmlns:a="http://schemas.openxmlformats.org/drawingml/2006/main" name="BjornVTI">
  <a:themeElements>
    <a:clrScheme name="AnalogousFromLightSeedLeftStep">
      <a:dk1>
        <a:srgbClr val="000000"/>
      </a:dk1>
      <a:lt1>
        <a:srgbClr val="FFFFFF"/>
      </a:lt1>
      <a:dk2>
        <a:srgbClr val="292441"/>
      </a:dk2>
      <a:lt2>
        <a:srgbClr val="E5E8E2"/>
      </a:lt2>
      <a:accent1>
        <a:srgbClr val="B296C6"/>
      </a:accent1>
      <a:accent2>
        <a:srgbClr val="887FBA"/>
      </a:accent2>
      <a:accent3>
        <a:srgbClr val="96A2C6"/>
      </a:accent3>
      <a:accent4>
        <a:srgbClr val="7FA6BA"/>
      </a:accent4>
      <a:accent5>
        <a:srgbClr val="82ACA8"/>
      </a:accent5>
      <a:accent6>
        <a:srgbClr val="77AE92"/>
      </a:accent6>
      <a:hlink>
        <a:srgbClr val="6C8C55"/>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TM03457452[[fn=Celestial]]</Template>
  <TotalTime>184</TotalTime>
  <Words>393</Words>
  <Application>Microsoft Office PowerPoint</Application>
  <PresentationFormat>Widescreen</PresentationFormat>
  <Paragraphs>37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Neue Haas Grotesk Text Pro</vt:lpstr>
      <vt:lpstr>BjornVTI</vt:lpstr>
      <vt:lpstr>PowerPoint Presentation</vt:lpstr>
      <vt:lpstr>Team Member Project</vt:lpstr>
      <vt:lpstr>Credit Card Fraud Overview</vt:lpstr>
      <vt:lpstr>PowerPoint Presentation</vt:lpstr>
      <vt:lpstr>Week 1- Data Collection and Preprocessing</vt:lpstr>
      <vt:lpstr>Week 2- Statistical Analysis and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Week 3: Advanced Techniques and Azure Integration </vt:lpstr>
      <vt:lpstr>PowerPoint Presentation</vt:lpstr>
      <vt:lpstr>PowerPoint Presentation</vt:lpstr>
      <vt:lpstr>PowerPoint Presentation</vt:lpstr>
      <vt:lpstr>PowerPoint Presentation</vt:lpstr>
      <vt:lpstr>PowerPoint Presentation</vt:lpstr>
      <vt:lpstr>PowerPoint Presentation</vt:lpstr>
      <vt:lpstr>Challenges and Solutions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Usman</dc:creator>
  <cp:lastModifiedBy>Joseph Bullock</cp:lastModifiedBy>
  <cp:revision>13</cp:revision>
  <dcterms:created xsi:type="dcterms:W3CDTF">2024-08-29T02:36:27Z</dcterms:created>
  <dcterms:modified xsi:type="dcterms:W3CDTF">2024-10-29T21:24:49Z</dcterms:modified>
</cp:coreProperties>
</file>