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6" r:id="rId5"/>
    <p:sldId id="264" r:id="rId6"/>
    <p:sldId id="304" r:id="rId7"/>
    <p:sldId id="305" r:id="rId8"/>
    <p:sldId id="269" r:id="rId9"/>
    <p:sldId id="267" r:id="rId10"/>
    <p:sldId id="265" r:id="rId11"/>
    <p:sldId id="299" r:id="rId12"/>
    <p:sldId id="300" r:id="rId13"/>
    <p:sldId id="302" r:id="rId14"/>
    <p:sldId id="303" r:id="rId15"/>
    <p:sldId id="285" r:id="rId16"/>
    <p:sldId id="296" r:id="rId17"/>
    <p:sldId id="279" r:id="rId18"/>
    <p:sldId id="262"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696"/>
    <a:srgbClr val="4BACC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8" y="67"/>
      </p:cViewPr>
      <p:guideLst>
        <p:guide orient="horz" pos="1892"/>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3003798"/>
            <a:ext cx="4356124" cy="1095361"/>
          </a:xfrm>
          <a:prstGeom prst="rect">
            <a:avLst/>
          </a:prstGeom>
        </p:spPr>
        <p:txBody>
          <a:bodyPr anchor="ctr"/>
          <a:lstStyle>
            <a:lvl1pPr marL="0" indent="0" algn="r">
              <a:lnSpc>
                <a:spcPct val="80000"/>
              </a:lnSpc>
              <a:buNone/>
              <a:defRPr sz="3600" b="0" baseline="0">
                <a:solidFill>
                  <a:schemeClr val="accent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4571852" y="4068678"/>
            <a:ext cx="4356124" cy="504056"/>
          </a:xfrm>
          <a:prstGeom prst="rect">
            <a:avLst/>
          </a:prstGeom>
        </p:spPr>
        <p:txBody>
          <a:bodyPr anchor="ctr"/>
          <a:lstStyle>
            <a:lvl1pPr marL="0" indent="0" algn="r">
              <a:buNone/>
              <a:defRPr sz="1400" b="0" baseline="0">
                <a:solidFill>
                  <a:schemeClr val="accent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75856" y="181632"/>
            <a:ext cx="586814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75856" y="757696"/>
            <a:ext cx="5868144" cy="288032"/>
          </a:xfrm>
          <a:prstGeom prst="rect">
            <a:avLst/>
          </a:prstGeom>
        </p:spPr>
        <p:txBody>
          <a:bodyPr anchor="ctr"/>
          <a:lstStyle>
            <a:lvl1pPr marL="0" indent="0" algn="l">
              <a:buNone/>
              <a:defRPr sz="2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241112" y="220184"/>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41112" y="1800221"/>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38842" y="3380258"/>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1932052" y="1800221"/>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1932052" y="3380258"/>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3625263" y="3380258"/>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91253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23528" y="267494"/>
            <a:ext cx="5328592" cy="288032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18485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987824" cy="5143500"/>
          </a:xfrm>
          <a:prstGeom prst="rect">
            <a:avLst/>
          </a:prstGeom>
          <a:solidFill>
            <a:schemeClr val="bg1">
              <a:lumMod val="95000"/>
            </a:schemeClr>
          </a:solidFill>
        </p:spPr>
        <p:txBody>
          <a:bodyPr anchor="ctr"/>
          <a:lstStyle>
            <a:lvl1pPr marL="0" indent="0" algn="ctr">
              <a:buNone/>
              <a:defRPr sz="1200" u="non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078088" y="0"/>
            <a:ext cx="2987824" cy="1779662"/>
          </a:xfrm>
          <a:prstGeom prst="rect">
            <a:avLst/>
          </a:prstGeom>
          <a:solidFill>
            <a:schemeClr val="bg1">
              <a:lumMod val="95000"/>
            </a:schemeClr>
          </a:solidFill>
        </p:spPr>
        <p:txBody>
          <a:bodyPr anchor="ctr"/>
          <a:lstStyle>
            <a:lvl1pPr marL="0" indent="0" algn="ctr">
              <a:buNone/>
              <a:defRPr sz="1200" u="non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56176" y="0"/>
            <a:ext cx="2987824" cy="5143500"/>
          </a:xfrm>
          <a:prstGeom prst="rect">
            <a:avLst/>
          </a:prstGeom>
          <a:solidFill>
            <a:schemeClr val="bg1">
              <a:lumMod val="95000"/>
            </a:schemeClr>
          </a:solidFill>
        </p:spPr>
        <p:txBody>
          <a:bodyPr anchor="ctr"/>
          <a:lstStyle>
            <a:lvl1pPr marL="0" indent="0" algn="ctr">
              <a:buNone/>
              <a:defRPr sz="1200" u="non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077912" y="1851670"/>
            <a:ext cx="2988000" cy="32918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5818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12372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020272" y="0"/>
            <a:ext cx="212372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909600" y="0"/>
            <a:ext cx="212372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27656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81632"/>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 hasCustomPrompt="1"/>
          </p:nvPr>
        </p:nvSpPr>
        <p:spPr>
          <a:xfrm>
            <a:off x="2771800" y="904998"/>
            <a:ext cx="6372200" cy="20880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2771801" y="3055500"/>
            <a:ext cx="6372200" cy="20880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51715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572000" cy="17136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0" y="3429900"/>
            <a:ext cx="4572000" cy="17136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2000" y="1721906"/>
            <a:ext cx="4572000" cy="17136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21025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6066" y="1327227"/>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2022914" y="1463545"/>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78017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787774"/>
            <a:ext cx="9144000" cy="23557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2"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36659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76998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2663788" y="661442"/>
            <a:ext cx="3816424" cy="3816424"/>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63788" y="2124462"/>
            <a:ext cx="3816424"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63640" y="2715766"/>
            <a:ext cx="381642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4355976" y="2067694"/>
            <a:ext cx="4788024" cy="11521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572000" y="2188850"/>
            <a:ext cx="45720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64914"/>
            <a:ext cx="45720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563888" y="0"/>
            <a:ext cx="5580112" cy="5143500"/>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851920" y="123478"/>
            <a:ext cx="529208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851920" y="699542"/>
            <a:ext cx="529208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7755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564000" y="0"/>
            <a:ext cx="5580000" cy="51435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851920" y="123478"/>
            <a:ext cx="529208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851920" y="699542"/>
            <a:ext cx="529208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3888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0177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0" y="0"/>
            <a:ext cx="9144000" cy="11315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1315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4896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131590"/>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665735" y="1400779"/>
            <a:ext cx="1620000" cy="1728000"/>
          </a:xfrm>
          <a:prstGeom prst="roundRect">
            <a:avLst/>
          </a:prstGeom>
          <a:solidFill>
            <a:schemeClr val="bg1">
              <a:lumMod val="95000"/>
            </a:schemeClr>
          </a:solidFill>
          <a:ln w="1905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4812316" y="1400779"/>
            <a:ext cx="1620000" cy="1728000"/>
          </a:xfrm>
          <a:prstGeom prst="roundRect">
            <a:avLst/>
          </a:prstGeom>
          <a:solidFill>
            <a:schemeClr val="bg1">
              <a:lumMod val="95000"/>
            </a:schemeClr>
          </a:solidFill>
          <a:ln w="19050">
            <a:solidFill>
              <a:schemeClr val="accent3"/>
            </a:solidFill>
          </a:ln>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19154" y="3075880"/>
            <a:ext cx="1620000" cy="1728000"/>
          </a:xfrm>
          <a:prstGeom prst="round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6958897" y="3075880"/>
            <a:ext cx="1620000" cy="1728000"/>
          </a:xfrm>
          <a:prstGeom prst="roundRect">
            <a:avLst/>
          </a:prstGeom>
          <a:solidFill>
            <a:schemeClr val="bg1">
              <a:lumMod val="95000"/>
            </a:schemeClr>
          </a:solidFill>
          <a:ln w="1905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Rectangle 11"/>
          <p:cNvSpPr/>
          <p:nvPr userDrawn="1"/>
        </p:nvSpPr>
        <p:spPr>
          <a:xfrm>
            <a:off x="519154" y="1529144"/>
            <a:ext cx="1964614" cy="14712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6588224" y="1528537"/>
            <a:ext cx="1964614" cy="14712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321121" y="3204245"/>
            <a:ext cx="1964614" cy="14712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4812316" y="3204245"/>
            <a:ext cx="1964614" cy="14712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9412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52" r:id="rId5"/>
    <p:sldLayoutId id="2147483674" r:id="rId6"/>
    <p:sldLayoutId id="2147483673" r:id="rId7"/>
    <p:sldLayoutId id="2147483655" r:id="rId8"/>
    <p:sldLayoutId id="2147483664" r:id="rId9"/>
    <p:sldLayoutId id="2147483665" r:id="rId10"/>
    <p:sldLayoutId id="2147483666" r:id="rId11"/>
    <p:sldLayoutId id="2147483667" r:id="rId12"/>
    <p:sldLayoutId id="2147483668" r:id="rId13"/>
    <p:sldLayoutId id="2147483669" r:id="rId14"/>
    <p:sldLayoutId id="2147483670" r:id="rId15"/>
    <p:sldLayoutId id="2147483672" r:id="rId16"/>
    <p:sldLayoutId id="2147483675"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Text Placeholder 8">
            <a:extLst>
              <a:ext uri="{FF2B5EF4-FFF2-40B4-BE49-F238E27FC236}">
                <a16:creationId xmlns:a16="http://schemas.microsoft.com/office/drawing/2014/main" id="{FBFFF003-339A-40FF-A5BE-EC780DBA0B53}"/>
              </a:ext>
            </a:extLst>
          </p:cNvPr>
          <p:cNvSpPr>
            <a:spLocks noGrp="1"/>
          </p:cNvSpPr>
          <p:nvPr>
            <p:ph type="body" sz="quarter" idx="11"/>
          </p:nvPr>
        </p:nvSpPr>
        <p:spPr>
          <a:xfrm>
            <a:off x="4788024" y="2247714"/>
            <a:ext cx="3780060" cy="648072"/>
          </a:xfrm>
        </p:spPr>
        <p:txBody>
          <a:bodyPr/>
          <a:lstStyle/>
          <a:p>
            <a:pPr algn="ctr"/>
            <a:r>
              <a:rPr lang="en-US" sz="3200" dirty="0"/>
              <a:t>IMAGING MASS   SPECTROMETRY IN DETECTING     TUMOR </a:t>
            </a:r>
          </a:p>
          <a:p>
            <a:pPr algn="l"/>
            <a:r>
              <a:rPr lang="en-US" sz="3200" dirty="0"/>
              <a:t> HETEROGENEITY </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INSTRUMENTATION</a:t>
            </a:r>
            <a:endParaRPr lang="ko-KR" altLang="en-US" dirty="0"/>
          </a:p>
        </p:txBody>
      </p:sp>
      <p:sp>
        <p:nvSpPr>
          <p:cNvPr id="3" name="Text Placeholder 2"/>
          <p:cNvSpPr>
            <a:spLocks noGrp="1"/>
          </p:cNvSpPr>
          <p:nvPr>
            <p:ph type="body" sz="quarter" idx="11"/>
          </p:nvPr>
        </p:nvSpPr>
        <p:spPr/>
        <p:txBody>
          <a:bodyPr/>
          <a:lstStyle/>
          <a:p>
            <a:pPr lvl="0" algn="ctr"/>
            <a:r>
              <a:rPr lang="en-US" altLang="ko-KR" dirty="0"/>
              <a:t>Ionization Mechanisms</a:t>
            </a:r>
          </a:p>
        </p:txBody>
      </p:sp>
      <p:sp>
        <p:nvSpPr>
          <p:cNvPr id="4" name="Pentagon 3"/>
          <p:cNvSpPr/>
          <p:nvPr/>
        </p:nvSpPr>
        <p:spPr>
          <a:xfrm flipH="1">
            <a:off x="2848000" y="119407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entagon 8"/>
          <p:cNvSpPr/>
          <p:nvPr/>
        </p:nvSpPr>
        <p:spPr>
          <a:xfrm flipH="1">
            <a:off x="2866331" y="2927525"/>
            <a:ext cx="2588096" cy="648072"/>
          </a:xfrm>
          <a:prstGeom prst="homePlate">
            <a:avLst>
              <a:gd name="adj" fmla="val 6469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p:cNvSpPr txBox="1"/>
          <p:nvPr/>
        </p:nvSpPr>
        <p:spPr>
          <a:xfrm>
            <a:off x="3203848" y="1238328"/>
            <a:ext cx="2160240" cy="615553"/>
          </a:xfrm>
          <a:prstGeom prst="rect">
            <a:avLst/>
          </a:prstGeom>
          <a:noFill/>
        </p:spPr>
        <p:txBody>
          <a:bodyPr wrap="square" rtlCol="0">
            <a:spAutoFit/>
          </a:bodyPr>
          <a:lstStyle/>
          <a:p>
            <a:pPr algn="ctr"/>
            <a:r>
              <a:rPr lang="en-US" altLang="ko-KR" sz="1200" b="1" dirty="0">
                <a:solidFill>
                  <a:schemeClr val="bg1"/>
                </a:solidFill>
                <a:cs typeface="Arial" pitchFamily="34" charset="0"/>
              </a:rPr>
              <a:t>MALDI</a:t>
            </a:r>
          </a:p>
          <a:p>
            <a:pPr algn="ctr"/>
            <a:r>
              <a:rPr lang="en-US" sz="1050" dirty="0">
                <a:solidFill>
                  <a:schemeClr val="bg1"/>
                </a:solidFill>
              </a:rPr>
              <a:t>Matrix-Assisted Laser Desorption/Ionization</a:t>
            </a:r>
            <a:endParaRPr lang="ko-KR" altLang="en-US" sz="1050" b="1" dirty="0">
              <a:solidFill>
                <a:schemeClr val="bg1"/>
              </a:solidFill>
              <a:cs typeface="Arial" pitchFamily="34" charset="0"/>
            </a:endParaRPr>
          </a:p>
        </p:txBody>
      </p:sp>
      <p:sp>
        <p:nvSpPr>
          <p:cNvPr id="17" name="TextBox 16"/>
          <p:cNvSpPr txBox="1"/>
          <p:nvPr/>
        </p:nvSpPr>
        <p:spPr>
          <a:xfrm>
            <a:off x="3203848" y="2915789"/>
            <a:ext cx="2250579" cy="438582"/>
          </a:xfrm>
          <a:prstGeom prst="rect">
            <a:avLst/>
          </a:prstGeom>
          <a:noFill/>
        </p:spPr>
        <p:txBody>
          <a:bodyPr wrap="square" rtlCol="0">
            <a:spAutoFit/>
          </a:bodyPr>
          <a:lstStyle/>
          <a:p>
            <a:pPr algn="ctr"/>
            <a:r>
              <a:rPr lang="en-US" altLang="ko-KR" sz="1200" b="1" dirty="0">
                <a:solidFill>
                  <a:schemeClr val="bg1"/>
                </a:solidFill>
                <a:cs typeface="Arial" pitchFamily="34" charset="0"/>
              </a:rPr>
              <a:t>SIMS</a:t>
            </a:r>
          </a:p>
          <a:p>
            <a:pPr algn="ctr"/>
            <a:r>
              <a:rPr lang="en-US" sz="1050" dirty="0">
                <a:solidFill>
                  <a:schemeClr val="bg1"/>
                </a:solidFill>
              </a:rPr>
              <a:t>Secondary Ion Mass Spectrometry</a:t>
            </a:r>
            <a:endParaRPr lang="ko-KR" altLang="en-US" sz="1050" b="1" dirty="0">
              <a:solidFill>
                <a:schemeClr val="bg1"/>
              </a:solidFill>
              <a:cs typeface="Arial" pitchFamily="34" charset="0"/>
            </a:endParaRPr>
          </a:p>
        </p:txBody>
      </p:sp>
      <p:sp>
        <p:nvSpPr>
          <p:cNvPr id="21" name="TextBox 20"/>
          <p:cNvSpPr txBox="1"/>
          <p:nvPr/>
        </p:nvSpPr>
        <p:spPr>
          <a:xfrm>
            <a:off x="5544108" y="1155677"/>
            <a:ext cx="3204356" cy="1015663"/>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MALDI can record the spatial distribution of high mass molecules using the </a:t>
            </a:r>
          </a:p>
          <a:p>
            <a:r>
              <a:rPr lang="en-US" sz="1200" dirty="0">
                <a:solidFill>
                  <a:schemeClr val="bg1"/>
                </a:solidFill>
              </a:rPr>
              <a:t>    chemically specific molecular ions</a:t>
            </a:r>
            <a:r>
              <a:rPr lang="en-US" altLang="ko-KR" sz="1200" dirty="0">
                <a:solidFill>
                  <a:schemeClr val="bg1"/>
                </a:solidFill>
                <a:cs typeface="Arial" pitchFamily="34" charset="0"/>
              </a:rPr>
              <a:t>.</a:t>
            </a:r>
          </a:p>
          <a:p>
            <a:pPr marL="171450" indent="-171450">
              <a:buFont typeface="Wingdings" panose="05000000000000000000" pitchFamily="2" charset="2"/>
              <a:buChar char="Ø"/>
            </a:pPr>
            <a:r>
              <a:rPr lang="en-US" sz="1200" dirty="0">
                <a:solidFill>
                  <a:schemeClr val="bg1"/>
                </a:solidFill>
              </a:rPr>
              <a:t>It’s</a:t>
            </a:r>
            <a:r>
              <a:rPr lang="en-US" sz="1200" dirty="0"/>
              <a:t> </a:t>
            </a:r>
            <a:r>
              <a:rPr lang="en-US" sz="1200" dirty="0">
                <a:solidFill>
                  <a:schemeClr val="bg1"/>
                </a:solidFill>
              </a:rPr>
              <a:t>spatial resolutions are approximately 25 mm or more .</a:t>
            </a:r>
          </a:p>
        </p:txBody>
      </p:sp>
      <p:sp>
        <p:nvSpPr>
          <p:cNvPr id="23" name="TextBox 22"/>
          <p:cNvSpPr txBox="1"/>
          <p:nvPr/>
        </p:nvSpPr>
        <p:spPr>
          <a:xfrm>
            <a:off x="5580112" y="2787774"/>
            <a:ext cx="3274362" cy="830997"/>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SIMS is able to provide high spatial resolution images.</a:t>
            </a:r>
          </a:p>
          <a:p>
            <a:pPr marL="171450" indent="-171450">
              <a:buFont typeface="Wingdings" panose="05000000000000000000" pitchFamily="2" charset="2"/>
              <a:buChar char="Ø"/>
            </a:pPr>
            <a:r>
              <a:rPr lang="en-US" sz="1200" dirty="0">
                <a:solidFill>
                  <a:schemeClr val="bg1"/>
                </a:solidFill>
              </a:rPr>
              <a:t>It’s molecular ion mass range is much lower than that of MALDI.</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269886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altLang="ko-KR" dirty="0"/>
              <a:t>RESOLUTION</a:t>
            </a:r>
            <a:endParaRPr lang="ko-KR" altLang="en-US" dirty="0"/>
          </a:p>
        </p:txBody>
      </p:sp>
      <p:sp>
        <p:nvSpPr>
          <p:cNvPr id="3" name="Text Placeholder 2"/>
          <p:cNvSpPr>
            <a:spLocks noGrp="1"/>
          </p:cNvSpPr>
          <p:nvPr>
            <p:ph type="body" sz="quarter" idx="11"/>
          </p:nvPr>
        </p:nvSpPr>
        <p:spPr>
          <a:xfrm>
            <a:off x="3491880" y="699542"/>
            <a:ext cx="5652120" cy="288032"/>
          </a:xfrm>
        </p:spPr>
        <p:txBody>
          <a:bodyPr/>
          <a:lstStyle/>
          <a:p>
            <a:pPr lvl="0" algn="ctr"/>
            <a:r>
              <a:rPr lang="en-US" dirty="0"/>
              <a:t>There are three types of resolution in an imaging mass spectrometry</a:t>
            </a:r>
            <a:endParaRPr lang="en-US" altLang="ko-KR" dirty="0"/>
          </a:p>
        </p:txBody>
      </p:sp>
      <p:sp>
        <p:nvSpPr>
          <p:cNvPr id="4" name="Pentagon 3"/>
          <p:cNvSpPr/>
          <p:nvPr/>
        </p:nvSpPr>
        <p:spPr>
          <a:xfrm flipH="1">
            <a:off x="2848000" y="119407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entagon 8"/>
          <p:cNvSpPr/>
          <p:nvPr/>
        </p:nvSpPr>
        <p:spPr>
          <a:xfrm flipH="1">
            <a:off x="2848000" y="2529825"/>
            <a:ext cx="2588096" cy="648072"/>
          </a:xfrm>
          <a:prstGeom prst="homePlate">
            <a:avLst>
              <a:gd name="adj" fmla="val 6469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p:cNvSpPr txBox="1"/>
          <p:nvPr/>
        </p:nvSpPr>
        <p:spPr>
          <a:xfrm>
            <a:off x="3203848" y="1392518"/>
            <a:ext cx="2160240"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MASS RESOLUTION</a:t>
            </a:r>
            <a:endParaRPr lang="ko-KR" altLang="en-US" sz="1050" b="1" dirty="0">
              <a:solidFill>
                <a:schemeClr val="bg1"/>
              </a:solidFill>
              <a:cs typeface="Arial" pitchFamily="34" charset="0"/>
            </a:endParaRPr>
          </a:p>
        </p:txBody>
      </p:sp>
      <p:sp>
        <p:nvSpPr>
          <p:cNvPr id="17" name="TextBox 16"/>
          <p:cNvSpPr txBox="1"/>
          <p:nvPr/>
        </p:nvSpPr>
        <p:spPr>
          <a:xfrm>
            <a:off x="3158677" y="2624912"/>
            <a:ext cx="2250579"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LATERAL RESOLUTION</a:t>
            </a:r>
          </a:p>
          <a:p>
            <a:pPr algn="ctr"/>
            <a:r>
              <a:rPr lang="en-US" altLang="ko-KR" sz="1200" dirty="0">
                <a:solidFill>
                  <a:schemeClr val="bg1"/>
                </a:solidFill>
                <a:cs typeface="Arial" pitchFamily="34" charset="0"/>
              </a:rPr>
              <a:t>(SPATIAL RESOLUTION)</a:t>
            </a:r>
          </a:p>
        </p:txBody>
      </p:sp>
      <p:sp>
        <p:nvSpPr>
          <p:cNvPr id="21" name="TextBox 20"/>
          <p:cNvSpPr txBox="1"/>
          <p:nvPr/>
        </p:nvSpPr>
        <p:spPr>
          <a:xfrm>
            <a:off x="5544108" y="1155677"/>
            <a:ext cx="3420380" cy="830997"/>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It defines the degree of chemical specificity. </a:t>
            </a:r>
          </a:p>
          <a:p>
            <a:pPr marL="171450" indent="-171450">
              <a:buFont typeface="Wingdings" panose="05000000000000000000" pitchFamily="2" charset="2"/>
              <a:buChar char="Ø"/>
            </a:pPr>
            <a:r>
              <a:rPr lang="en-US" sz="1200" dirty="0">
                <a:solidFill>
                  <a:schemeClr val="bg1"/>
                </a:solidFill>
              </a:rPr>
              <a:t>It improves the precision of a mass measurement.</a:t>
            </a:r>
          </a:p>
          <a:p>
            <a:pPr marL="171450" indent="-171450">
              <a:buFont typeface="Wingdings" panose="05000000000000000000" pitchFamily="2" charset="2"/>
              <a:buChar char="Ø"/>
            </a:pPr>
            <a:r>
              <a:rPr lang="en-US" sz="1200" dirty="0">
                <a:solidFill>
                  <a:schemeClr val="bg1"/>
                </a:solidFill>
              </a:rPr>
              <a:t>It helps improve mass accuracy.</a:t>
            </a:r>
          </a:p>
        </p:txBody>
      </p:sp>
      <p:sp>
        <p:nvSpPr>
          <p:cNvPr id="5" name="Pentagon 3">
            <a:extLst>
              <a:ext uri="{FF2B5EF4-FFF2-40B4-BE49-F238E27FC236}">
                <a16:creationId xmlns:a16="http://schemas.microsoft.com/office/drawing/2014/main" id="{5F854FAE-A2DD-42A3-ABF9-01C4C81F4926}"/>
              </a:ext>
            </a:extLst>
          </p:cNvPr>
          <p:cNvSpPr/>
          <p:nvPr/>
        </p:nvSpPr>
        <p:spPr>
          <a:xfrm flipH="1">
            <a:off x="2865264" y="3869344"/>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
            <a:extLst>
              <a:ext uri="{FF2B5EF4-FFF2-40B4-BE49-F238E27FC236}">
                <a16:creationId xmlns:a16="http://schemas.microsoft.com/office/drawing/2014/main" id="{DA7EEACC-5F6A-4D9E-A86A-DDBAFBCFA72A}"/>
              </a:ext>
            </a:extLst>
          </p:cNvPr>
          <p:cNvSpPr txBox="1"/>
          <p:nvPr/>
        </p:nvSpPr>
        <p:spPr>
          <a:xfrm>
            <a:off x="3419871" y="4054880"/>
            <a:ext cx="1728192" cy="276999"/>
          </a:xfrm>
          <a:prstGeom prst="rect">
            <a:avLst/>
          </a:prstGeom>
          <a:noFill/>
        </p:spPr>
        <p:txBody>
          <a:bodyPr wrap="square" rtlCol="0">
            <a:spAutoFit/>
          </a:bodyPr>
          <a:lstStyle/>
          <a:p>
            <a:r>
              <a:rPr lang="en-US" sz="1200" dirty="0">
                <a:solidFill>
                  <a:schemeClr val="bg1"/>
                </a:solidFill>
              </a:rPr>
              <a:t>DEPTH RESOUTION</a:t>
            </a:r>
          </a:p>
        </p:txBody>
      </p:sp>
    </p:spTree>
    <p:extLst>
      <p:ext uri="{BB962C8B-B14F-4D97-AF65-F5344CB8AC3E}">
        <p14:creationId xmlns:p14="http://schemas.microsoft.com/office/powerpoint/2010/main" val="99835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altLang="ko-KR" dirty="0"/>
              <a:t>ARTIFACTS</a:t>
            </a:r>
            <a:endParaRPr lang="ko-KR" altLang="en-US" dirty="0"/>
          </a:p>
        </p:txBody>
      </p:sp>
      <p:sp>
        <p:nvSpPr>
          <p:cNvPr id="4" name="Pentagon 3"/>
          <p:cNvSpPr/>
          <p:nvPr/>
        </p:nvSpPr>
        <p:spPr>
          <a:xfrm flipH="1">
            <a:off x="2848000" y="119407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entagon 8"/>
          <p:cNvSpPr/>
          <p:nvPr/>
        </p:nvSpPr>
        <p:spPr>
          <a:xfrm flipH="1">
            <a:off x="2848000" y="2529825"/>
            <a:ext cx="2588096" cy="648072"/>
          </a:xfrm>
          <a:prstGeom prst="homePlate">
            <a:avLst>
              <a:gd name="adj" fmla="val 6469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p:cNvSpPr txBox="1"/>
          <p:nvPr/>
        </p:nvSpPr>
        <p:spPr>
          <a:xfrm>
            <a:off x="3203848" y="1392518"/>
            <a:ext cx="2160240"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TOPOGRAPHY</a:t>
            </a:r>
            <a:endParaRPr lang="ko-KR" altLang="en-US" sz="1050" b="1" dirty="0">
              <a:solidFill>
                <a:schemeClr val="bg1"/>
              </a:solidFill>
              <a:cs typeface="Arial" pitchFamily="34" charset="0"/>
            </a:endParaRPr>
          </a:p>
        </p:txBody>
      </p:sp>
      <p:sp>
        <p:nvSpPr>
          <p:cNvPr id="17" name="TextBox 16"/>
          <p:cNvSpPr txBox="1"/>
          <p:nvPr/>
        </p:nvSpPr>
        <p:spPr>
          <a:xfrm>
            <a:off x="3158677" y="2715361"/>
            <a:ext cx="225057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MATRIX EFFECTS</a:t>
            </a:r>
            <a:endParaRPr lang="en-US" altLang="ko-KR" sz="1200" dirty="0">
              <a:solidFill>
                <a:schemeClr val="bg1"/>
              </a:solidFill>
              <a:cs typeface="Arial" pitchFamily="34" charset="0"/>
            </a:endParaRPr>
          </a:p>
        </p:txBody>
      </p:sp>
      <p:sp>
        <p:nvSpPr>
          <p:cNvPr id="5" name="Pentagon 3">
            <a:extLst>
              <a:ext uri="{FF2B5EF4-FFF2-40B4-BE49-F238E27FC236}">
                <a16:creationId xmlns:a16="http://schemas.microsoft.com/office/drawing/2014/main" id="{5F854FAE-A2DD-42A3-ABF9-01C4C81F4926}"/>
              </a:ext>
            </a:extLst>
          </p:cNvPr>
          <p:cNvSpPr/>
          <p:nvPr/>
        </p:nvSpPr>
        <p:spPr>
          <a:xfrm flipH="1">
            <a:off x="2854130" y="400784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
            <a:extLst>
              <a:ext uri="{FF2B5EF4-FFF2-40B4-BE49-F238E27FC236}">
                <a16:creationId xmlns:a16="http://schemas.microsoft.com/office/drawing/2014/main" id="{DA7EEACC-5F6A-4D9E-A86A-DDBAFBCFA72A}"/>
              </a:ext>
            </a:extLst>
          </p:cNvPr>
          <p:cNvSpPr txBox="1"/>
          <p:nvPr/>
        </p:nvSpPr>
        <p:spPr>
          <a:xfrm>
            <a:off x="3419870" y="4193379"/>
            <a:ext cx="1728192" cy="276999"/>
          </a:xfrm>
          <a:prstGeom prst="rect">
            <a:avLst/>
          </a:prstGeom>
          <a:noFill/>
        </p:spPr>
        <p:txBody>
          <a:bodyPr wrap="square" rtlCol="0">
            <a:spAutoFit/>
          </a:bodyPr>
          <a:lstStyle/>
          <a:p>
            <a:r>
              <a:rPr lang="en-US" sz="1200" dirty="0">
                <a:solidFill>
                  <a:schemeClr val="bg1"/>
                </a:solidFill>
              </a:rPr>
              <a:t>ELECTRON DAMAGE</a:t>
            </a:r>
          </a:p>
        </p:txBody>
      </p:sp>
      <p:sp>
        <p:nvSpPr>
          <p:cNvPr id="14" name="TextBox 13">
            <a:extLst>
              <a:ext uri="{FF2B5EF4-FFF2-40B4-BE49-F238E27FC236}">
                <a16:creationId xmlns:a16="http://schemas.microsoft.com/office/drawing/2014/main" id="{E85AD7AE-0D1D-424F-A1AE-7E89AA030A21}"/>
              </a:ext>
            </a:extLst>
          </p:cNvPr>
          <p:cNvSpPr txBox="1"/>
          <p:nvPr/>
        </p:nvSpPr>
        <p:spPr>
          <a:xfrm>
            <a:off x="5544108" y="4020831"/>
            <a:ext cx="3348372" cy="646331"/>
          </a:xfrm>
          <a:prstGeom prst="rect">
            <a:avLst/>
          </a:prstGeom>
          <a:noFill/>
        </p:spPr>
        <p:txBody>
          <a:bodyPr wrap="square">
            <a:spAutoFit/>
          </a:bodyPr>
          <a:lstStyle/>
          <a:p>
            <a:pPr marL="171450" indent="-171450">
              <a:buFont typeface="Wingdings" panose="05000000000000000000" pitchFamily="2" charset="2"/>
              <a:buChar char="Ø"/>
            </a:pPr>
            <a:r>
              <a:rPr lang="en-US" sz="1200" dirty="0">
                <a:solidFill>
                  <a:schemeClr val="bg1"/>
                </a:solidFill>
              </a:rPr>
              <a:t>Prolonged exposure to the electron beam causes thermal damage during SIMS analysis of insulators.</a:t>
            </a:r>
          </a:p>
        </p:txBody>
      </p:sp>
      <p:sp>
        <p:nvSpPr>
          <p:cNvPr id="11" name="TextBox 10">
            <a:extLst>
              <a:ext uri="{FF2B5EF4-FFF2-40B4-BE49-F238E27FC236}">
                <a16:creationId xmlns:a16="http://schemas.microsoft.com/office/drawing/2014/main" id="{53C3D141-1DED-46D7-8D8C-4834B9D91B26}"/>
              </a:ext>
            </a:extLst>
          </p:cNvPr>
          <p:cNvSpPr txBox="1"/>
          <p:nvPr/>
        </p:nvSpPr>
        <p:spPr>
          <a:xfrm>
            <a:off x="5514449" y="2294517"/>
            <a:ext cx="3420380" cy="1569660"/>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In SIMS, the dependence of the ion yield of a given analyte on its chemical environment is commonly referred to as ‘‘matrix effects.’’</a:t>
            </a:r>
          </a:p>
          <a:p>
            <a:pPr marL="171450" indent="-171450">
              <a:buFont typeface="Wingdings" panose="05000000000000000000" pitchFamily="2" charset="2"/>
              <a:buChar char="Ø"/>
            </a:pPr>
            <a:r>
              <a:rPr lang="en-US" sz="1200" dirty="0">
                <a:solidFill>
                  <a:schemeClr val="bg1"/>
                </a:solidFill>
              </a:rPr>
              <a:t>In MALDI, the word matrix is used differently. The matrix is the small organic molecule, typically a small organic acid, added to the sample and is fundamental to the success of the technique.</a:t>
            </a:r>
            <a:endParaRPr lang="en-US" sz="1200" dirty="0"/>
          </a:p>
        </p:txBody>
      </p:sp>
    </p:spTree>
    <p:extLst>
      <p:ext uri="{BB962C8B-B14F-4D97-AF65-F5344CB8AC3E}">
        <p14:creationId xmlns:p14="http://schemas.microsoft.com/office/powerpoint/2010/main" val="110916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3"/>
          <p:cNvSpPr txBox="1">
            <a:spLocks/>
          </p:cNvSpPr>
          <p:nvPr/>
        </p:nvSpPr>
        <p:spPr>
          <a:xfrm>
            <a:off x="4788024" y="555526"/>
            <a:ext cx="4248472" cy="230425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b="1" dirty="0">
                <a:solidFill>
                  <a:schemeClr val="bg1"/>
                </a:solidFill>
                <a:cs typeface="Arial" pitchFamily="34" charset="0"/>
              </a:rPr>
              <a:t>CONCLUSION</a:t>
            </a:r>
            <a:endParaRPr lang="en-US" altLang="ko-KR" sz="4000" b="1" dirty="0">
              <a:solidFill>
                <a:schemeClr val="bg1"/>
              </a:solidFill>
              <a:cs typeface="Arial" pitchFamily="34" charset="0"/>
            </a:endParaRPr>
          </a:p>
        </p:txBody>
      </p:sp>
      <p:sp>
        <p:nvSpPr>
          <p:cNvPr id="6" name="TextBox 5"/>
          <p:cNvSpPr txBox="1"/>
          <p:nvPr/>
        </p:nvSpPr>
        <p:spPr>
          <a:xfrm>
            <a:off x="251520" y="3291830"/>
            <a:ext cx="8496944" cy="1754326"/>
          </a:xfrm>
          <a:prstGeom prst="rect">
            <a:avLst/>
          </a:prstGeom>
          <a:noFill/>
        </p:spPr>
        <p:txBody>
          <a:bodyPr wrap="square" rtlCol="0">
            <a:spAutoFit/>
          </a:bodyPr>
          <a:lstStyle/>
          <a:p>
            <a:r>
              <a:rPr lang="en-US" sz="1200" dirty="0">
                <a:solidFill>
                  <a:schemeClr val="bg1"/>
                </a:solidFill>
              </a:rPr>
              <a:t>Tumor-specific signatures obtained by protein matrix-assisted laser desorption MSI analysis of primary tumors of gastric cancer (n = 63) and breast cancer (n = 32) were nonlinearly mapped to a 3D space using t-SNE. Using the perceptually linear L*a*b color map to color each pixel according to its position in the t-SNE space, a t-SNE colored image can be obtained that depicts regions characterized by similar mass spectral profiles with similar colors.</a:t>
            </a:r>
          </a:p>
          <a:p>
            <a:r>
              <a:rPr lang="en-US" sz="1200" dirty="0">
                <a:solidFill>
                  <a:schemeClr val="bg1"/>
                </a:solidFill>
              </a:rPr>
              <a:t>To segment the image into a discrete number of clusters, bisecting k-means and edge correlation algorithms were applied. The resulting clusters, or tumor subpopulations, were then statistically compared with the patients’ clinical data (survival for gastric cancer and lymph node metastasis for breast cancer) to identify the subpopulations statistically associated with patient phenotype. LOPO pixel-based and patient-based classifiers were built to cross-validate the identification of tumor subpopulations and patient outcomes.</a:t>
            </a:r>
            <a:endParaRPr lang="en-US" altLang="ko-KR" sz="1200" dirty="0">
              <a:solidFill>
                <a:schemeClr val="bg1"/>
              </a:solidFill>
              <a:cs typeface="Arial" pitchFamily="34" charset="0"/>
            </a:endParaRPr>
          </a:p>
        </p:txBody>
      </p:sp>
      <p:sp>
        <p:nvSpPr>
          <p:cNvPr id="2" name="Freeform 49">
            <a:extLst>
              <a:ext uri="{FF2B5EF4-FFF2-40B4-BE49-F238E27FC236}">
                <a16:creationId xmlns:a16="http://schemas.microsoft.com/office/drawing/2014/main" id="{50CE1694-7D42-4A79-8B83-0EA2DC7821C6}"/>
              </a:ext>
            </a:extLst>
          </p:cNvPr>
          <p:cNvSpPr>
            <a:spLocks noChangeAspect="1"/>
          </p:cNvSpPr>
          <p:nvPr/>
        </p:nvSpPr>
        <p:spPr>
          <a:xfrm>
            <a:off x="7932283" y="1167594"/>
            <a:ext cx="1080120" cy="1080120"/>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68022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8EA169-EA42-4B8B-B861-9E9F3F3488F7}"/>
              </a:ext>
            </a:extLst>
          </p:cNvPr>
          <p:cNvSpPr txBox="1"/>
          <p:nvPr/>
        </p:nvSpPr>
        <p:spPr>
          <a:xfrm>
            <a:off x="143508" y="915566"/>
            <a:ext cx="8856984" cy="3600986"/>
          </a:xfrm>
          <a:prstGeom prst="rect">
            <a:avLst/>
          </a:prstGeom>
          <a:noFill/>
        </p:spPr>
        <p:txBody>
          <a:bodyPr wrap="square" rtlCol="0">
            <a:spAutoFit/>
          </a:bodyPr>
          <a:lstStyle/>
          <a:p>
            <a:pPr marL="285750" indent="-285750">
              <a:buFont typeface="Wingdings" panose="05000000000000000000" pitchFamily="2" charset="2"/>
              <a:buChar char="Ø"/>
            </a:pPr>
            <a:r>
              <a:rPr lang="en-US" sz="1200" dirty="0" err="1">
                <a:solidFill>
                  <a:schemeClr val="bg1"/>
                </a:solidFill>
              </a:rPr>
              <a:t>Aebersold</a:t>
            </a:r>
            <a:r>
              <a:rPr lang="en-US" sz="1200" dirty="0">
                <a:solidFill>
                  <a:schemeClr val="bg1"/>
                </a:solidFill>
              </a:rPr>
              <a:t> R, Mann M. 2003. Mass spectrometry-based proteomics. Nature Insights 422:198–207. </a:t>
            </a:r>
          </a:p>
          <a:p>
            <a:pPr marL="285750" indent="-285750">
              <a:buFont typeface="Wingdings" panose="05000000000000000000" pitchFamily="2" charset="2"/>
              <a:buChar char="Ø"/>
            </a:pPr>
            <a:r>
              <a:rPr lang="en-US" sz="1200" dirty="0" err="1">
                <a:solidFill>
                  <a:schemeClr val="bg1"/>
                </a:solidFill>
              </a:rPr>
              <a:t>Aksyonov</a:t>
            </a:r>
            <a:r>
              <a:rPr lang="en-US" sz="1200" dirty="0">
                <a:solidFill>
                  <a:schemeClr val="bg1"/>
                </a:solidFill>
              </a:rPr>
              <a:t> SA, Williams P. 2001. Impact </a:t>
            </a:r>
            <a:r>
              <a:rPr lang="en-US" sz="1200" dirty="0" err="1">
                <a:solidFill>
                  <a:schemeClr val="bg1"/>
                </a:solidFill>
              </a:rPr>
              <a:t>desolvation</a:t>
            </a:r>
            <a:r>
              <a:rPr lang="en-US" sz="1200" dirty="0">
                <a:solidFill>
                  <a:schemeClr val="bg1"/>
                </a:solidFill>
              </a:rPr>
              <a:t> of </a:t>
            </a:r>
            <a:r>
              <a:rPr lang="en-US" sz="1200" dirty="0" err="1">
                <a:solidFill>
                  <a:schemeClr val="bg1"/>
                </a:solidFill>
              </a:rPr>
              <a:t>electrosprayed</a:t>
            </a:r>
            <a:r>
              <a:rPr lang="en-US" sz="1200" dirty="0">
                <a:solidFill>
                  <a:schemeClr val="bg1"/>
                </a:solidFill>
              </a:rPr>
              <a:t> microdroplets—A new ionization method for mass spectrometry of large biomolecules. Rapid </a:t>
            </a:r>
            <a:r>
              <a:rPr lang="en-US" sz="1200" dirty="0" err="1">
                <a:solidFill>
                  <a:schemeClr val="bg1"/>
                </a:solidFill>
              </a:rPr>
              <a:t>Commun</a:t>
            </a:r>
            <a:r>
              <a:rPr lang="en-US" sz="1200" dirty="0">
                <a:solidFill>
                  <a:schemeClr val="bg1"/>
                </a:solidFill>
              </a:rPr>
              <a:t> Mass </a:t>
            </a:r>
            <a:r>
              <a:rPr lang="en-US" sz="1200" dirty="0" err="1">
                <a:solidFill>
                  <a:schemeClr val="bg1"/>
                </a:solidFill>
              </a:rPr>
              <a:t>Spectrom</a:t>
            </a:r>
            <a:r>
              <a:rPr lang="en-US" sz="1200" dirty="0">
                <a:solidFill>
                  <a:schemeClr val="bg1"/>
                </a:solidFill>
              </a:rPr>
              <a:t> 15:2001–2006.</a:t>
            </a:r>
          </a:p>
          <a:p>
            <a:pPr marL="285750" indent="-285750">
              <a:buFont typeface="Wingdings" panose="05000000000000000000" pitchFamily="2" charset="2"/>
              <a:buChar char="Ø"/>
            </a:pPr>
            <a:r>
              <a:rPr lang="en-US" sz="1200" dirty="0" err="1">
                <a:solidFill>
                  <a:schemeClr val="bg1"/>
                </a:solidFill>
              </a:rPr>
              <a:t>Belu</a:t>
            </a:r>
            <a:r>
              <a:rPr lang="en-US" sz="1200" dirty="0">
                <a:solidFill>
                  <a:schemeClr val="bg1"/>
                </a:solidFill>
              </a:rPr>
              <a:t> AM, Davies MC, Newton JM, Patel N. 2000. TOF-SIMS characterization and imaging of controlled-release drug delivery systems. Anal Chem 72:5625–5638. </a:t>
            </a:r>
          </a:p>
          <a:p>
            <a:pPr marL="285750" indent="-285750">
              <a:buFont typeface="Wingdings" panose="05000000000000000000" pitchFamily="2" charset="2"/>
              <a:buChar char="Ø"/>
            </a:pPr>
            <a:r>
              <a:rPr lang="en-US" sz="1200" dirty="0" err="1">
                <a:solidFill>
                  <a:schemeClr val="bg1"/>
                </a:solidFill>
              </a:rPr>
              <a:t>Benguerba</a:t>
            </a:r>
            <a:r>
              <a:rPr lang="en-US" sz="1200" dirty="0">
                <a:solidFill>
                  <a:schemeClr val="bg1"/>
                </a:solidFill>
              </a:rPr>
              <a:t> M, Brunelle A, Della-Negra S, </a:t>
            </a:r>
            <a:r>
              <a:rPr lang="en-US" sz="1200" dirty="0" err="1">
                <a:solidFill>
                  <a:schemeClr val="bg1"/>
                </a:solidFill>
              </a:rPr>
              <a:t>Depauw</a:t>
            </a:r>
            <a:r>
              <a:rPr lang="en-US" sz="1200" dirty="0">
                <a:solidFill>
                  <a:schemeClr val="bg1"/>
                </a:solidFill>
              </a:rPr>
              <a:t> J, </a:t>
            </a:r>
            <a:r>
              <a:rPr lang="en-US" sz="1200" dirty="0" err="1">
                <a:solidFill>
                  <a:schemeClr val="bg1"/>
                </a:solidFill>
              </a:rPr>
              <a:t>Joret</a:t>
            </a:r>
            <a:r>
              <a:rPr lang="en-US" sz="1200" dirty="0">
                <a:solidFill>
                  <a:schemeClr val="bg1"/>
                </a:solidFill>
              </a:rPr>
              <a:t> H, Le </a:t>
            </a:r>
            <a:r>
              <a:rPr lang="en-US" sz="1200" dirty="0" err="1">
                <a:solidFill>
                  <a:schemeClr val="bg1"/>
                </a:solidFill>
              </a:rPr>
              <a:t>Beyec</a:t>
            </a:r>
            <a:r>
              <a:rPr lang="en-US" sz="1200" dirty="0">
                <a:solidFill>
                  <a:schemeClr val="bg1"/>
                </a:solidFill>
              </a:rPr>
              <a:t> Y, Blain MG, </a:t>
            </a:r>
            <a:r>
              <a:rPr lang="en-US" sz="1200" dirty="0" err="1">
                <a:solidFill>
                  <a:schemeClr val="bg1"/>
                </a:solidFill>
              </a:rPr>
              <a:t>Schweikert</a:t>
            </a:r>
            <a:r>
              <a:rPr lang="en-US" sz="1200" dirty="0">
                <a:solidFill>
                  <a:schemeClr val="bg1"/>
                </a:solidFill>
              </a:rPr>
              <a:t> EA, </a:t>
            </a:r>
            <a:r>
              <a:rPr lang="en-US" sz="1200" dirty="0" err="1">
                <a:solidFill>
                  <a:schemeClr val="bg1"/>
                </a:solidFill>
              </a:rPr>
              <a:t>Assayag</a:t>
            </a:r>
            <a:r>
              <a:rPr lang="en-US" sz="1200" dirty="0">
                <a:solidFill>
                  <a:schemeClr val="bg1"/>
                </a:solidFill>
              </a:rPr>
              <a:t> GB, </a:t>
            </a:r>
            <a:r>
              <a:rPr lang="en-US" sz="1200" dirty="0" err="1">
                <a:solidFill>
                  <a:schemeClr val="bg1"/>
                </a:solidFill>
              </a:rPr>
              <a:t>Sudraud</a:t>
            </a:r>
            <a:r>
              <a:rPr lang="en-US" sz="1200" dirty="0">
                <a:solidFill>
                  <a:schemeClr val="bg1"/>
                </a:solidFill>
              </a:rPr>
              <a:t> P. 1991. Impact of slow gold clusters on various solids: Nonlinear effects in secondary ion emission. </a:t>
            </a:r>
            <a:r>
              <a:rPr lang="en-US" sz="1200" dirty="0" err="1">
                <a:solidFill>
                  <a:schemeClr val="bg1"/>
                </a:solidFill>
              </a:rPr>
              <a:t>Nucl</a:t>
            </a:r>
            <a:r>
              <a:rPr lang="en-US" sz="1200" dirty="0">
                <a:solidFill>
                  <a:schemeClr val="bg1"/>
                </a:solidFill>
              </a:rPr>
              <a:t> </a:t>
            </a:r>
            <a:r>
              <a:rPr lang="en-US" sz="1200" dirty="0" err="1">
                <a:solidFill>
                  <a:schemeClr val="bg1"/>
                </a:solidFill>
              </a:rPr>
              <a:t>Instr</a:t>
            </a:r>
            <a:r>
              <a:rPr lang="en-US" sz="1200" dirty="0">
                <a:solidFill>
                  <a:schemeClr val="bg1"/>
                </a:solidFill>
              </a:rPr>
              <a:t> Meth Phys Res B 62:8–22.</a:t>
            </a:r>
          </a:p>
          <a:p>
            <a:pPr marL="285750" indent="-285750">
              <a:buFont typeface="Wingdings" panose="05000000000000000000" pitchFamily="2" charset="2"/>
              <a:buChar char="Ø"/>
            </a:pPr>
            <a:r>
              <a:rPr lang="en-US" sz="1200" dirty="0">
                <a:solidFill>
                  <a:schemeClr val="bg1"/>
                </a:solidFill>
              </a:rPr>
              <a:t>Cutler RG, Kelly J, </a:t>
            </a:r>
            <a:r>
              <a:rPr lang="en-US" sz="1200" dirty="0" err="1">
                <a:solidFill>
                  <a:schemeClr val="bg1"/>
                </a:solidFill>
              </a:rPr>
              <a:t>Storie</a:t>
            </a:r>
            <a:r>
              <a:rPr lang="en-US" sz="1200" dirty="0">
                <a:solidFill>
                  <a:schemeClr val="bg1"/>
                </a:solidFill>
              </a:rPr>
              <a:t> K, Pedersen WA, Tammara A, </a:t>
            </a:r>
            <a:r>
              <a:rPr lang="en-US" sz="1200" dirty="0" err="1">
                <a:solidFill>
                  <a:schemeClr val="bg1"/>
                </a:solidFill>
              </a:rPr>
              <a:t>Hatanpaa</a:t>
            </a:r>
            <a:r>
              <a:rPr lang="en-US" sz="1200" dirty="0">
                <a:solidFill>
                  <a:schemeClr val="bg1"/>
                </a:solidFill>
              </a:rPr>
              <a:t> K, </a:t>
            </a:r>
            <a:r>
              <a:rPr lang="en-US" sz="1200" dirty="0" err="1">
                <a:solidFill>
                  <a:schemeClr val="bg1"/>
                </a:solidFill>
              </a:rPr>
              <a:t>Troncoso</a:t>
            </a:r>
            <a:r>
              <a:rPr lang="en-US" sz="1200" dirty="0">
                <a:solidFill>
                  <a:schemeClr val="bg1"/>
                </a:solidFill>
              </a:rPr>
              <a:t> JC, Mattson MP. 2004. Involvement of oxidative stress-induced abnormalities in ceramide and cholesterol metabolism in brain aging and Alzheimer’s disease. PNAS 101: 2070–2075. </a:t>
            </a:r>
          </a:p>
          <a:p>
            <a:pPr marL="285750" indent="-285750">
              <a:buFont typeface="Wingdings" panose="05000000000000000000" pitchFamily="2" charset="2"/>
              <a:buChar char="Ø"/>
            </a:pPr>
            <a:r>
              <a:rPr lang="en-US" sz="1200" dirty="0" err="1">
                <a:solidFill>
                  <a:schemeClr val="bg1"/>
                </a:solidFill>
              </a:rPr>
              <a:t>Dambach</a:t>
            </a:r>
            <a:r>
              <a:rPr lang="en-US" sz="1200" dirty="0">
                <a:solidFill>
                  <a:schemeClr val="bg1"/>
                </a:solidFill>
              </a:rPr>
              <a:t> S, </a:t>
            </a:r>
            <a:r>
              <a:rPr lang="en-US" sz="1200" dirty="0" err="1">
                <a:solidFill>
                  <a:schemeClr val="bg1"/>
                </a:solidFill>
              </a:rPr>
              <a:t>Fartmann</a:t>
            </a:r>
            <a:r>
              <a:rPr lang="en-US" sz="1200" dirty="0">
                <a:solidFill>
                  <a:schemeClr val="bg1"/>
                </a:solidFill>
              </a:rPr>
              <a:t> M, </a:t>
            </a:r>
            <a:r>
              <a:rPr lang="en-US" sz="1200" dirty="0" err="1">
                <a:solidFill>
                  <a:schemeClr val="bg1"/>
                </a:solidFill>
              </a:rPr>
              <a:t>Kriegeskotte</a:t>
            </a:r>
            <a:r>
              <a:rPr lang="en-US" sz="1200" dirty="0">
                <a:solidFill>
                  <a:schemeClr val="bg1"/>
                </a:solidFill>
              </a:rPr>
              <a:t> C, </a:t>
            </a:r>
            <a:r>
              <a:rPr lang="en-US" sz="1200" dirty="0" err="1">
                <a:solidFill>
                  <a:schemeClr val="bg1"/>
                </a:solidFill>
              </a:rPr>
              <a:t>Bru¨ning</a:t>
            </a:r>
            <a:r>
              <a:rPr lang="en-US" sz="1200" dirty="0">
                <a:solidFill>
                  <a:schemeClr val="bg1"/>
                </a:solidFill>
              </a:rPr>
              <a:t> C, Hellweg S, </a:t>
            </a:r>
            <a:r>
              <a:rPr lang="en-US" sz="1200" dirty="0" err="1">
                <a:solidFill>
                  <a:schemeClr val="bg1"/>
                </a:solidFill>
              </a:rPr>
              <a:t>Wiesmann</a:t>
            </a:r>
            <a:r>
              <a:rPr lang="en-US" sz="1200" dirty="0">
                <a:solidFill>
                  <a:schemeClr val="bg1"/>
                </a:solidFill>
              </a:rPr>
              <a:t> HP, </a:t>
            </a:r>
            <a:r>
              <a:rPr lang="en-US" sz="1200" dirty="0" err="1">
                <a:solidFill>
                  <a:schemeClr val="bg1"/>
                </a:solidFill>
              </a:rPr>
              <a:t>Lipinsky</a:t>
            </a:r>
            <a:r>
              <a:rPr lang="en-US" sz="1200" dirty="0">
                <a:solidFill>
                  <a:schemeClr val="bg1"/>
                </a:solidFill>
              </a:rPr>
              <a:t> D, </a:t>
            </a:r>
            <a:r>
              <a:rPr lang="en-US" sz="1200" dirty="0" err="1">
                <a:solidFill>
                  <a:schemeClr val="bg1"/>
                </a:solidFill>
              </a:rPr>
              <a:t>Arlinghaus</a:t>
            </a:r>
            <a:r>
              <a:rPr lang="en-US" sz="1200" dirty="0">
                <a:solidFill>
                  <a:schemeClr val="bg1"/>
                </a:solidFill>
              </a:rPr>
              <a:t> HF. 2004. </a:t>
            </a:r>
            <a:r>
              <a:rPr lang="en-US" sz="1200" dirty="0" err="1">
                <a:solidFill>
                  <a:schemeClr val="bg1"/>
                </a:solidFill>
              </a:rPr>
              <a:t>ToF</a:t>
            </a:r>
            <a:r>
              <a:rPr lang="en-US" sz="1200" dirty="0">
                <a:solidFill>
                  <a:schemeClr val="bg1"/>
                </a:solidFill>
              </a:rPr>
              <a:t>-SIMS and laser-SNMS analysis of apatite formation in extracellular protein matrix of osteoblasts in vitro. Surf Interface Anal 36:711–715.</a:t>
            </a:r>
          </a:p>
          <a:p>
            <a:pPr marL="285750" indent="-285750">
              <a:buFont typeface="Wingdings" panose="05000000000000000000" pitchFamily="2" charset="2"/>
              <a:buChar char="Ø"/>
            </a:pPr>
            <a:r>
              <a:rPr lang="en-US" sz="1200" dirty="0">
                <a:solidFill>
                  <a:schemeClr val="bg1"/>
                </a:solidFill>
              </a:rPr>
              <a:t>Fuoco ER, Gillen G, </a:t>
            </a:r>
            <a:r>
              <a:rPr lang="en-US" sz="1200" dirty="0" err="1">
                <a:solidFill>
                  <a:schemeClr val="bg1"/>
                </a:solidFill>
              </a:rPr>
              <a:t>Wijesundara</a:t>
            </a:r>
            <a:r>
              <a:rPr lang="en-US" sz="1200" dirty="0">
                <a:solidFill>
                  <a:schemeClr val="bg1"/>
                </a:solidFill>
              </a:rPr>
              <a:t> MBJ, Wallace WE, Hanley L. 2001. Surface analysis studies of yield enhancements in secondary ion mass spectrometry by polyatomic projectiles. J Phys Chem B 105:3950–3956. </a:t>
            </a:r>
          </a:p>
          <a:p>
            <a:pPr marL="285750" indent="-285750">
              <a:buFont typeface="Wingdings" panose="05000000000000000000" pitchFamily="2" charset="2"/>
              <a:buChar char="Ø"/>
            </a:pPr>
            <a:r>
              <a:rPr lang="en-US" sz="1200" dirty="0">
                <a:solidFill>
                  <a:schemeClr val="bg1"/>
                </a:solidFill>
              </a:rPr>
              <a:t>Gabel D, </a:t>
            </a:r>
            <a:r>
              <a:rPr lang="en-US" sz="1200" dirty="0" err="1">
                <a:solidFill>
                  <a:schemeClr val="bg1"/>
                </a:solidFill>
              </a:rPr>
              <a:t>Preusse</a:t>
            </a:r>
            <a:r>
              <a:rPr lang="en-US" sz="1200" dirty="0">
                <a:solidFill>
                  <a:schemeClr val="bg1"/>
                </a:solidFill>
              </a:rPr>
              <a:t> D, </a:t>
            </a:r>
            <a:r>
              <a:rPr lang="en-US" sz="1200" dirty="0" err="1">
                <a:solidFill>
                  <a:schemeClr val="bg1"/>
                </a:solidFill>
              </a:rPr>
              <a:t>Haritz</a:t>
            </a:r>
            <a:r>
              <a:rPr lang="en-US" sz="1200" dirty="0">
                <a:solidFill>
                  <a:schemeClr val="bg1"/>
                </a:solidFill>
              </a:rPr>
              <a:t> D, </a:t>
            </a:r>
            <a:r>
              <a:rPr lang="en-US" sz="1200" dirty="0" err="1">
                <a:solidFill>
                  <a:schemeClr val="bg1"/>
                </a:solidFill>
              </a:rPr>
              <a:t>Grochulla</a:t>
            </a:r>
            <a:r>
              <a:rPr lang="en-US" sz="1200" dirty="0">
                <a:solidFill>
                  <a:schemeClr val="bg1"/>
                </a:solidFill>
              </a:rPr>
              <a:t> F, </a:t>
            </a:r>
            <a:r>
              <a:rPr lang="en-US" sz="1200" dirty="0" err="1">
                <a:solidFill>
                  <a:schemeClr val="bg1"/>
                </a:solidFill>
              </a:rPr>
              <a:t>Haselsberger</a:t>
            </a:r>
            <a:r>
              <a:rPr lang="en-US" sz="1200" dirty="0">
                <a:solidFill>
                  <a:schemeClr val="bg1"/>
                </a:solidFill>
              </a:rPr>
              <a:t> K, </a:t>
            </a:r>
            <a:r>
              <a:rPr lang="en-US" sz="1200" dirty="0" err="1">
                <a:solidFill>
                  <a:schemeClr val="bg1"/>
                </a:solidFill>
              </a:rPr>
              <a:t>Frankhauser</a:t>
            </a:r>
            <a:r>
              <a:rPr lang="en-US" sz="1200" dirty="0">
                <a:solidFill>
                  <a:schemeClr val="bg1"/>
                </a:solidFill>
              </a:rPr>
              <a:t> H, </a:t>
            </a:r>
            <a:r>
              <a:rPr lang="en-US" sz="1200" dirty="0" err="1">
                <a:solidFill>
                  <a:schemeClr val="bg1"/>
                </a:solidFill>
              </a:rPr>
              <a:t>Ceberg</a:t>
            </a:r>
            <a:r>
              <a:rPr lang="en-US" sz="1200" dirty="0">
                <a:solidFill>
                  <a:schemeClr val="bg1"/>
                </a:solidFill>
              </a:rPr>
              <a:t> C, Peters H-D, Klotz U. 1997. Pharmacokinetics of Na2B12H11SH (BSH) in patients with malignant brain tumors as prerequisite for a Phase I clinical trial of boron neutron capture therapy. Acta </a:t>
            </a:r>
            <a:r>
              <a:rPr lang="en-US" sz="1200" dirty="0" err="1">
                <a:solidFill>
                  <a:schemeClr val="bg1"/>
                </a:solidFill>
              </a:rPr>
              <a:t>Neurochir</a:t>
            </a:r>
            <a:r>
              <a:rPr lang="en-US" sz="1200" dirty="0">
                <a:solidFill>
                  <a:schemeClr val="bg1"/>
                </a:solidFill>
              </a:rPr>
              <a:t> 139:606–612.</a:t>
            </a:r>
          </a:p>
        </p:txBody>
      </p:sp>
      <p:sp>
        <p:nvSpPr>
          <p:cNvPr id="9" name="TextBox 8">
            <a:extLst>
              <a:ext uri="{FF2B5EF4-FFF2-40B4-BE49-F238E27FC236}">
                <a16:creationId xmlns:a16="http://schemas.microsoft.com/office/drawing/2014/main" id="{D28A07F4-8C9A-4EA7-8129-A9206A2AD427}"/>
              </a:ext>
            </a:extLst>
          </p:cNvPr>
          <p:cNvSpPr txBox="1"/>
          <p:nvPr/>
        </p:nvSpPr>
        <p:spPr>
          <a:xfrm>
            <a:off x="3275856" y="195486"/>
            <a:ext cx="2448272"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REFERENCES</a:t>
            </a:r>
          </a:p>
        </p:txBody>
      </p:sp>
    </p:spTree>
    <p:extLst>
      <p:ext uri="{BB962C8B-B14F-4D97-AF65-F5344CB8AC3E}">
        <p14:creationId xmlns:p14="http://schemas.microsoft.com/office/powerpoint/2010/main" val="306735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74324"/>
            <a:ext cx="9144000" cy="576064"/>
          </a:xfrm>
        </p:spPr>
        <p:txBody>
          <a:bodyPr/>
          <a:lstStyle/>
          <a:p>
            <a:r>
              <a:rPr lang="en-US" altLang="ko-KR" dirty="0"/>
              <a:t>TEAM MEMBERS</a:t>
            </a:r>
            <a:endParaRPr lang="ko-KR" altLang="en-US" dirty="0"/>
          </a:p>
        </p:txBody>
      </p:sp>
      <p:grpSp>
        <p:nvGrpSpPr>
          <p:cNvPr id="4" name="Group 3"/>
          <p:cNvGrpSpPr/>
          <p:nvPr/>
        </p:nvGrpSpPr>
        <p:grpSpPr>
          <a:xfrm>
            <a:off x="1227544" y="1403475"/>
            <a:ext cx="971004" cy="2557380"/>
            <a:chOff x="798294" y="1135284"/>
            <a:chExt cx="1366873" cy="3600000"/>
          </a:xfrm>
          <a:solidFill>
            <a:schemeClr val="accent1"/>
          </a:solidFill>
        </p:grpSpPr>
        <p:sp>
          <p:nvSpPr>
            <p:cNvPr id="5" name="Round Same Side Corner Rectangle 8"/>
            <p:cNvSpPr>
              <a:spLocks noChangeAspect="1"/>
            </p:cNvSpPr>
            <p:nvPr/>
          </p:nvSpPr>
          <p:spPr>
            <a:xfrm>
              <a:off x="1172247" y="1135284"/>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6" name="Round Same Side Corner Rectangle 8"/>
            <p:cNvSpPr>
              <a:spLocks noChangeAspect="1"/>
            </p:cNvSpPr>
            <p:nvPr/>
          </p:nvSpPr>
          <p:spPr>
            <a:xfrm>
              <a:off x="935085" y="1495284"/>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 name="Round Same Side Corner Rectangle 8"/>
            <p:cNvSpPr>
              <a:spLocks noChangeAspect="1"/>
            </p:cNvSpPr>
            <p:nvPr/>
          </p:nvSpPr>
          <p:spPr>
            <a:xfrm>
              <a:off x="798294" y="1855284"/>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8" name="Round Same Side Corner Rectangle 8"/>
            <p:cNvSpPr>
              <a:spLocks noChangeAspect="1"/>
            </p:cNvSpPr>
            <p:nvPr/>
          </p:nvSpPr>
          <p:spPr>
            <a:xfrm>
              <a:off x="798294" y="2215284"/>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9" name="Round Same Side Corner Rectangle 8"/>
            <p:cNvSpPr>
              <a:spLocks noChangeAspect="1"/>
            </p:cNvSpPr>
            <p:nvPr/>
          </p:nvSpPr>
          <p:spPr>
            <a:xfrm>
              <a:off x="798295" y="2575284"/>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0" name="Round Same Side Corner Rectangle 8"/>
            <p:cNvSpPr>
              <a:spLocks noChangeAspect="1"/>
            </p:cNvSpPr>
            <p:nvPr/>
          </p:nvSpPr>
          <p:spPr>
            <a:xfrm>
              <a:off x="798295" y="2935284"/>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1" name="Round Same Side Corner Rectangle 8"/>
            <p:cNvSpPr>
              <a:spLocks noChangeAspect="1"/>
            </p:cNvSpPr>
            <p:nvPr/>
          </p:nvSpPr>
          <p:spPr>
            <a:xfrm>
              <a:off x="1098166" y="3295284"/>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2" name="Round Same Side Corner Rectangle 8"/>
            <p:cNvSpPr>
              <a:spLocks noChangeAspect="1"/>
            </p:cNvSpPr>
            <p:nvPr/>
          </p:nvSpPr>
          <p:spPr>
            <a:xfrm>
              <a:off x="1097090" y="3655284"/>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3" name="Round Same Side Corner Rectangle 8"/>
            <p:cNvSpPr>
              <a:spLocks noChangeAspect="1"/>
            </p:cNvSpPr>
            <p:nvPr/>
          </p:nvSpPr>
          <p:spPr>
            <a:xfrm>
              <a:off x="1096013" y="4015284"/>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4" name="Round Same Side Corner Rectangle 8"/>
            <p:cNvSpPr>
              <a:spLocks noChangeAspect="1"/>
            </p:cNvSpPr>
            <p:nvPr/>
          </p:nvSpPr>
          <p:spPr>
            <a:xfrm>
              <a:off x="1095431" y="4375284"/>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grpSp>
      <p:grpSp>
        <p:nvGrpSpPr>
          <p:cNvPr id="71" name="Group 70"/>
          <p:cNvGrpSpPr/>
          <p:nvPr/>
        </p:nvGrpSpPr>
        <p:grpSpPr>
          <a:xfrm>
            <a:off x="7217930" y="1395293"/>
            <a:ext cx="971004" cy="2557380"/>
            <a:chOff x="798294" y="1135284"/>
            <a:chExt cx="1366873" cy="3600000"/>
          </a:xfrm>
          <a:solidFill>
            <a:schemeClr val="accent3">
              <a:lumMod val="75000"/>
              <a:alpha val="40000"/>
            </a:schemeClr>
          </a:solidFill>
        </p:grpSpPr>
        <p:sp>
          <p:nvSpPr>
            <p:cNvPr id="72" name="Round Same Side Corner Rectangle 8"/>
            <p:cNvSpPr>
              <a:spLocks noChangeAspect="1"/>
            </p:cNvSpPr>
            <p:nvPr/>
          </p:nvSpPr>
          <p:spPr>
            <a:xfrm>
              <a:off x="1172247" y="1135284"/>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3" name="Round Same Side Corner Rectangle 8"/>
            <p:cNvSpPr>
              <a:spLocks noChangeAspect="1"/>
            </p:cNvSpPr>
            <p:nvPr/>
          </p:nvSpPr>
          <p:spPr>
            <a:xfrm>
              <a:off x="935085" y="1495284"/>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4" name="Round Same Side Corner Rectangle 8"/>
            <p:cNvSpPr>
              <a:spLocks noChangeAspect="1"/>
            </p:cNvSpPr>
            <p:nvPr/>
          </p:nvSpPr>
          <p:spPr>
            <a:xfrm>
              <a:off x="798294" y="1855284"/>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5" name="Round Same Side Corner Rectangle 8"/>
            <p:cNvSpPr>
              <a:spLocks noChangeAspect="1"/>
            </p:cNvSpPr>
            <p:nvPr/>
          </p:nvSpPr>
          <p:spPr>
            <a:xfrm>
              <a:off x="798294" y="2215284"/>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6" name="Round Same Side Corner Rectangle 8"/>
            <p:cNvSpPr>
              <a:spLocks noChangeAspect="1"/>
            </p:cNvSpPr>
            <p:nvPr/>
          </p:nvSpPr>
          <p:spPr>
            <a:xfrm>
              <a:off x="798295" y="2575284"/>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7" name="Round Same Side Corner Rectangle 8"/>
            <p:cNvSpPr>
              <a:spLocks noChangeAspect="1"/>
            </p:cNvSpPr>
            <p:nvPr/>
          </p:nvSpPr>
          <p:spPr>
            <a:xfrm>
              <a:off x="798295" y="2935284"/>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8" name="Round Same Side Corner Rectangle 8"/>
            <p:cNvSpPr>
              <a:spLocks noChangeAspect="1"/>
            </p:cNvSpPr>
            <p:nvPr/>
          </p:nvSpPr>
          <p:spPr>
            <a:xfrm>
              <a:off x="1098166" y="3295284"/>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9" name="Round Same Side Corner Rectangle 8"/>
            <p:cNvSpPr>
              <a:spLocks noChangeAspect="1"/>
            </p:cNvSpPr>
            <p:nvPr/>
          </p:nvSpPr>
          <p:spPr>
            <a:xfrm>
              <a:off x="1097090" y="3655284"/>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80" name="Round Same Side Corner Rectangle 8"/>
            <p:cNvSpPr>
              <a:spLocks noChangeAspect="1"/>
            </p:cNvSpPr>
            <p:nvPr/>
          </p:nvSpPr>
          <p:spPr>
            <a:xfrm>
              <a:off x="1096013" y="4015284"/>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81" name="Round Same Side Corner Rectangle 8"/>
            <p:cNvSpPr>
              <a:spLocks noChangeAspect="1"/>
            </p:cNvSpPr>
            <p:nvPr/>
          </p:nvSpPr>
          <p:spPr>
            <a:xfrm>
              <a:off x="1095431" y="4375284"/>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grpSp>
      <p:sp>
        <p:nvSpPr>
          <p:cNvPr id="82" name="TextBox 81"/>
          <p:cNvSpPr txBox="1"/>
          <p:nvPr/>
        </p:nvSpPr>
        <p:spPr>
          <a:xfrm>
            <a:off x="856782" y="4016147"/>
            <a:ext cx="1612702"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Ibrahim</a:t>
            </a:r>
          </a:p>
          <a:p>
            <a:pPr algn="ct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ElSayed</a:t>
            </a:r>
            <a:endParaRPr lang="ko-KR" altLang="en-US" sz="1400" b="1" dirty="0">
              <a:solidFill>
                <a:schemeClr val="bg1"/>
              </a:solidFill>
              <a:cs typeface="Arial" pitchFamily="34" charset="0"/>
            </a:endParaRPr>
          </a:p>
        </p:txBody>
      </p:sp>
      <p:sp>
        <p:nvSpPr>
          <p:cNvPr id="84" name="TextBox 83"/>
          <p:cNvSpPr txBox="1"/>
          <p:nvPr/>
        </p:nvSpPr>
        <p:spPr>
          <a:xfrm>
            <a:off x="2646020" y="4004424"/>
            <a:ext cx="1296144" cy="523220"/>
          </a:xfrm>
          <a:prstGeom prst="rect">
            <a:avLst/>
          </a:prstGeom>
          <a:noFill/>
        </p:spPr>
        <p:txBody>
          <a:bodyPr wrap="square" rtlCol="0">
            <a:spAutoFit/>
          </a:bodyPr>
          <a:lstStyle/>
          <a:p>
            <a:pPr algn="ctr"/>
            <a:r>
              <a:rPr lang="en-US" altLang="ko-KR" sz="1400" b="1" dirty="0" err="1">
                <a:solidFill>
                  <a:schemeClr val="bg1"/>
                </a:solidFill>
                <a:cs typeface="Arial" pitchFamily="34" charset="0"/>
              </a:rPr>
              <a:t>Donia</a:t>
            </a:r>
            <a:endParaRPr lang="en-US" altLang="ko-KR" sz="1400" b="1" dirty="0">
              <a:solidFill>
                <a:schemeClr val="bg1"/>
              </a:solidFill>
              <a:cs typeface="Arial" pitchFamily="34" charset="0"/>
            </a:endParaRPr>
          </a:p>
          <a:p>
            <a:pPr algn="ctr"/>
            <a:r>
              <a:rPr lang="en-US" altLang="ko-KR" sz="1400" b="1" dirty="0" err="1">
                <a:solidFill>
                  <a:schemeClr val="bg1"/>
                </a:solidFill>
                <a:cs typeface="Arial" pitchFamily="34" charset="0"/>
              </a:rPr>
              <a:t>AbdelSalam</a:t>
            </a:r>
            <a:endParaRPr lang="ko-KR" altLang="en-US" sz="1400" b="1" dirty="0">
              <a:solidFill>
                <a:schemeClr val="bg1"/>
              </a:solidFill>
              <a:cs typeface="Arial" pitchFamily="34" charset="0"/>
            </a:endParaRPr>
          </a:p>
        </p:txBody>
      </p:sp>
      <p:sp>
        <p:nvSpPr>
          <p:cNvPr id="85" name="TextBox 84"/>
          <p:cNvSpPr txBox="1"/>
          <p:nvPr/>
        </p:nvSpPr>
        <p:spPr>
          <a:xfrm>
            <a:off x="4115385" y="4011307"/>
            <a:ext cx="1296144" cy="523220"/>
          </a:xfrm>
          <a:prstGeom prst="rect">
            <a:avLst/>
          </a:prstGeom>
          <a:noFill/>
        </p:spPr>
        <p:txBody>
          <a:bodyPr wrap="square" rtlCol="0">
            <a:spAutoFit/>
          </a:bodyPr>
          <a:lstStyle/>
          <a:p>
            <a:pPr algn="ctr"/>
            <a:r>
              <a:rPr lang="en-US" altLang="ko-KR" sz="1400" b="1" dirty="0" err="1">
                <a:solidFill>
                  <a:schemeClr val="bg1"/>
                </a:solidFill>
                <a:cs typeface="Arial" pitchFamily="34" charset="0"/>
              </a:rPr>
              <a:t>Renad</a:t>
            </a:r>
            <a:endParaRPr lang="en-US" altLang="ko-KR" sz="1400" b="1" dirty="0">
              <a:solidFill>
                <a:schemeClr val="bg1"/>
              </a:solidFill>
              <a:cs typeface="Arial" pitchFamily="34" charset="0"/>
            </a:endParaRPr>
          </a:p>
          <a:p>
            <a:pPr algn="ctr"/>
            <a:r>
              <a:rPr lang="en-US" altLang="ko-KR" sz="1400" b="1" dirty="0">
                <a:solidFill>
                  <a:schemeClr val="bg1"/>
                </a:solidFill>
                <a:cs typeface="Arial" pitchFamily="34" charset="0"/>
              </a:rPr>
              <a:t>Taher</a:t>
            </a:r>
            <a:endParaRPr lang="ko-KR" altLang="en-US" sz="1400" b="1" dirty="0">
              <a:solidFill>
                <a:schemeClr val="bg1"/>
              </a:solidFill>
              <a:cs typeface="Arial" pitchFamily="34" charset="0"/>
            </a:endParaRPr>
          </a:p>
        </p:txBody>
      </p:sp>
      <p:sp>
        <p:nvSpPr>
          <p:cNvPr id="86" name="TextBox 85"/>
          <p:cNvSpPr txBox="1"/>
          <p:nvPr/>
        </p:nvSpPr>
        <p:spPr>
          <a:xfrm>
            <a:off x="5635045" y="4004424"/>
            <a:ext cx="1296144"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Mariam</a:t>
            </a:r>
          </a:p>
          <a:p>
            <a:pPr algn="ctr"/>
            <a:r>
              <a:rPr lang="en-US" altLang="ko-KR" sz="1400" b="1" dirty="0">
                <a:solidFill>
                  <a:schemeClr val="bg1"/>
                </a:solidFill>
                <a:cs typeface="Arial" pitchFamily="34" charset="0"/>
              </a:rPr>
              <a:t>Ahmed</a:t>
            </a:r>
            <a:endParaRPr lang="ko-KR" altLang="en-US" sz="1400" b="1" dirty="0">
              <a:solidFill>
                <a:schemeClr val="bg1"/>
              </a:solidFill>
              <a:cs typeface="Arial" pitchFamily="34" charset="0"/>
            </a:endParaRPr>
          </a:p>
        </p:txBody>
      </p:sp>
      <p:sp>
        <p:nvSpPr>
          <p:cNvPr id="87" name="TextBox 86"/>
          <p:cNvSpPr txBox="1"/>
          <p:nvPr/>
        </p:nvSpPr>
        <p:spPr>
          <a:xfrm>
            <a:off x="7153872" y="4017534"/>
            <a:ext cx="1296144"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Mostafa </a:t>
            </a:r>
          </a:p>
          <a:p>
            <a:pPr algn="ctr"/>
            <a:r>
              <a:rPr lang="en-US" altLang="ko-KR" sz="1400" b="1" dirty="0">
                <a:solidFill>
                  <a:schemeClr val="bg1"/>
                </a:solidFill>
                <a:cs typeface="Arial" pitchFamily="34" charset="0"/>
              </a:rPr>
              <a:t>Yehia</a:t>
            </a:r>
            <a:endParaRPr lang="ko-KR" altLang="en-US" sz="1400" b="1" dirty="0">
              <a:solidFill>
                <a:schemeClr val="bg1"/>
              </a:solidFill>
              <a:cs typeface="Arial" pitchFamily="34" charset="0"/>
            </a:endParaRPr>
          </a:p>
        </p:txBody>
      </p:sp>
      <p:sp>
        <p:nvSpPr>
          <p:cNvPr id="60" name="Round Same Side Corner Rectangle 20">
            <a:extLst>
              <a:ext uri="{FF2B5EF4-FFF2-40B4-BE49-F238E27FC236}">
                <a16:creationId xmlns:a16="http://schemas.microsoft.com/office/drawing/2014/main" id="{598DE2B0-5D1D-4000-A8A0-AF78A800FB99}"/>
              </a:ext>
            </a:extLst>
          </p:cNvPr>
          <p:cNvSpPr/>
          <p:nvPr/>
        </p:nvSpPr>
        <p:spPr>
          <a:xfrm rot="10800000">
            <a:off x="4139952" y="1395294"/>
            <a:ext cx="1248324" cy="25629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Round Same Side Corner Rectangle 20">
            <a:extLst>
              <a:ext uri="{FF2B5EF4-FFF2-40B4-BE49-F238E27FC236}">
                <a16:creationId xmlns:a16="http://schemas.microsoft.com/office/drawing/2014/main" id="{14EE9B00-6C4E-4A33-A635-A2D101D4D10F}"/>
              </a:ext>
            </a:extLst>
          </p:cNvPr>
          <p:cNvSpPr/>
          <p:nvPr/>
        </p:nvSpPr>
        <p:spPr>
          <a:xfrm rot="10800000">
            <a:off x="5582926" y="1395294"/>
            <a:ext cx="1316829" cy="256295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Round Same Side Corner Rectangle 20">
            <a:extLst>
              <a:ext uri="{FF2B5EF4-FFF2-40B4-BE49-F238E27FC236}">
                <a16:creationId xmlns:a16="http://schemas.microsoft.com/office/drawing/2014/main" id="{BE6A4CB0-BFB7-48E7-8FDE-9623676785E1}"/>
              </a:ext>
            </a:extLst>
          </p:cNvPr>
          <p:cNvSpPr/>
          <p:nvPr/>
        </p:nvSpPr>
        <p:spPr>
          <a:xfrm rot="10800000">
            <a:off x="2625977" y="1395297"/>
            <a:ext cx="1248323" cy="256295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6908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63788" y="2283718"/>
            <a:ext cx="3816424" cy="576063"/>
          </a:xfrm>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707904" y="195486"/>
            <a:ext cx="5436096"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3600" dirty="0">
              <a:solidFill>
                <a:schemeClr val="bg1"/>
              </a:solidFill>
              <a:latin typeface="Arial" pitchFamily="34" charset="0"/>
              <a:cs typeface="Arial" pitchFamily="34" charset="0"/>
            </a:endParaRPr>
          </a:p>
        </p:txBody>
      </p:sp>
      <p:sp>
        <p:nvSpPr>
          <p:cNvPr id="4" name="Rectangle 3"/>
          <p:cNvSpPr/>
          <p:nvPr/>
        </p:nvSpPr>
        <p:spPr>
          <a:xfrm>
            <a:off x="4567816" y="987574"/>
            <a:ext cx="36000" cy="38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Oval 4"/>
          <p:cNvSpPr/>
          <p:nvPr/>
        </p:nvSpPr>
        <p:spPr>
          <a:xfrm>
            <a:off x="4474682" y="123217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a:off x="4474682" y="1988263"/>
            <a:ext cx="216000" cy="21600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4474682" y="274435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4474682" y="3500443"/>
            <a:ext cx="216000" cy="21600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4474682" y="425653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p:cNvSpPr txBox="1"/>
          <p:nvPr/>
        </p:nvSpPr>
        <p:spPr>
          <a:xfrm>
            <a:off x="4815241" y="110934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1" name="TextBox 10"/>
          <p:cNvSpPr txBox="1"/>
          <p:nvPr/>
        </p:nvSpPr>
        <p:spPr>
          <a:xfrm>
            <a:off x="4821293" y="186543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2" name="TextBox 11"/>
          <p:cNvSpPr txBox="1"/>
          <p:nvPr/>
        </p:nvSpPr>
        <p:spPr>
          <a:xfrm>
            <a:off x="4827345" y="262152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13" name="TextBox 12"/>
          <p:cNvSpPr txBox="1"/>
          <p:nvPr/>
        </p:nvSpPr>
        <p:spPr>
          <a:xfrm>
            <a:off x="4833397" y="337761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14" name="TextBox 13"/>
          <p:cNvSpPr txBox="1"/>
          <p:nvPr/>
        </p:nvSpPr>
        <p:spPr>
          <a:xfrm>
            <a:off x="4797901" y="415260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05</a:t>
            </a:r>
            <a:endParaRPr lang="ko-KR" altLang="en-US" sz="2400" b="1" dirty="0">
              <a:solidFill>
                <a:schemeClr val="bg1"/>
              </a:solidFill>
              <a:cs typeface="Arial" pitchFamily="34" charset="0"/>
            </a:endParaRPr>
          </a:p>
        </p:txBody>
      </p:sp>
      <p:sp>
        <p:nvSpPr>
          <p:cNvPr id="16" name="TextBox 15"/>
          <p:cNvSpPr txBox="1"/>
          <p:nvPr/>
        </p:nvSpPr>
        <p:spPr>
          <a:xfrm>
            <a:off x="5523347" y="1222937"/>
            <a:ext cx="3024336" cy="276999"/>
          </a:xfrm>
          <a:prstGeom prst="rect">
            <a:avLst/>
          </a:prstGeom>
          <a:noFill/>
        </p:spPr>
        <p:txBody>
          <a:bodyPr wrap="square" rtlCol="0">
            <a:spAutoFit/>
          </a:bodyPr>
          <a:lstStyle/>
          <a:p>
            <a:r>
              <a:rPr lang="en-US" altLang="ko-KR" sz="1200" b="1" dirty="0">
                <a:solidFill>
                  <a:schemeClr val="bg1"/>
                </a:solidFill>
                <a:cs typeface="Arial" pitchFamily="34" charset="0"/>
              </a:rPr>
              <a:t>INTRODUCTION</a:t>
            </a:r>
            <a:endParaRPr lang="ko-KR" altLang="en-US" sz="1200" b="1" dirty="0">
              <a:solidFill>
                <a:schemeClr val="bg1"/>
              </a:solidFill>
              <a:cs typeface="Arial" pitchFamily="34" charset="0"/>
            </a:endParaRPr>
          </a:p>
        </p:txBody>
      </p:sp>
      <p:grpSp>
        <p:nvGrpSpPr>
          <p:cNvPr id="18" name="Group 17"/>
          <p:cNvGrpSpPr/>
          <p:nvPr/>
        </p:nvGrpSpPr>
        <p:grpSpPr>
          <a:xfrm>
            <a:off x="5491099" y="1863181"/>
            <a:ext cx="3034098" cy="496955"/>
            <a:chOff x="796992" y="3359906"/>
            <a:chExt cx="2066305" cy="496955"/>
          </a:xfrm>
        </p:grpSpPr>
        <p:sp>
          <p:nvSpPr>
            <p:cNvPr id="19" name="TextBox 18"/>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bg1"/>
                </a:solidFill>
                <a:cs typeface="Arial" pitchFamily="34" charset="0"/>
              </a:endParaRPr>
            </a:p>
          </p:txBody>
        </p:sp>
        <p:sp>
          <p:nvSpPr>
            <p:cNvPr id="20" name="TextBox 19"/>
            <p:cNvSpPr txBox="1"/>
            <p:nvPr/>
          </p:nvSpPr>
          <p:spPr>
            <a:xfrm>
              <a:off x="796992" y="3359906"/>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TECHNIQUES</a:t>
              </a:r>
              <a:endParaRPr lang="ko-KR" altLang="en-US" sz="1200" b="1" dirty="0">
                <a:solidFill>
                  <a:schemeClr val="bg1"/>
                </a:solidFill>
                <a:cs typeface="Arial" pitchFamily="34" charset="0"/>
              </a:endParaRPr>
            </a:p>
          </p:txBody>
        </p:sp>
      </p:grpSp>
      <p:grpSp>
        <p:nvGrpSpPr>
          <p:cNvPr id="21" name="Group 20"/>
          <p:cNvGrpSpPr/>
          <p:nvPr/>
        </p:nvGrpSpPr>
        <p:grpSpPr>
          <a:xfrm>
            <a:off x="5484541" y="2053151"/>
            <a:ext cx="3040656" cy="1033046"/>
            <a:chOff x="765426" y="2803806"/>
            <a:chExt cx="2070771" cy="1033046"/>
          </a:xfrm>
        </p:grpSpPr>
        <p:sp>
          <p:nvSpPr>
            <p:cNvPr id="22" name="TextBox 21"/>
            <p:cNvSpPr txBox="1"/>
            <p:nvPr/>
          </p:nvSpPr>
          <p:spPr>
            <a:xfrm>
              <a:off x="776540" y="2803806"/>
              <a:ext cx="2059657" cy="276999"/>
            </a:xfrm>
            <a:prstGeom prst="rect">
              <a:avLst/>
            </a:prstGeom>
            <a:noFill/>
          </p:spPr>
          <p:txBody>
            <a:bodyPr wrap="square" rtlCol="0">
              <a:spAutoFit/>
            </a:bodyPr>
            <a:lstStyle/>
            <a:p>
              <a:r>
                <a:rPr lang="en-US" altLang="ko-KR" sz="1200" dirty="0">
                  <a:solidFill>
                    <a:schemeClr val="bg1"/>
                  </a:solidFill>
                  <a:cs typeface="Arial" pitchFamily="34" charset="0"/>
                </a:rPr>
                <a:t>How the spatial information is obtained</a:t>
              </a:r>
              <a:endParaRPr lang="ko-KR" altLang="en-US" sz="1200" dirty="0">
                <a:solidFill>
                  <a:schemeClr val="bg1"/>
                </a:solidFill>
                <a:cs typeface="Arial" pitchFamily="34" charset="0"/>
              </a:endParaRPr>
            </a:p>
          </p:txBody>
        </p:sp>
        <p:sp>
          <p:nvSpPr>
            <p:cNvPr id="23" name="TextBox 22"/>
            <p:cNvSpPr txBox="1"/>
            <p:nvPr/>
          </p:nvSpPr>
          <p:spPr>
            <a:xfrm>
              <a:off x="765426" y="3375187"/>
              <a:ext cx="2059657" cy="461665"/>
            </a:xfrm>
            <a:prstGeom prst="rect">
              <a:avLst/>
            </a:prstGeom>
            <a:noFill/>
          </p:spPr>
          <p:txBody>
            <a:bodyPr wrap="square" rtlCol="0">
              <a:spAutoFit/>
            </a:bodyPr>
            <a:lstStyle/>
            <a:p>
              <a:r>
                <a:rPr lang="en-US" altLang="ko-KR" sz="1200" b="1" dirty="0">
                  <a:solidFill>
                    <a:schemeClr val="bg1"/>
                  </a:solidFill>
                  <a:cs typeface="Arial" pitchFamily="34" charset="0"/>
                </a:rPr>
                <a:t>INSTRUMENTATION</a:t>
              </a:r>
            </a:p>
            <a:p>
              <a:r>
                <a:rPr lang="en-US" altLang="ko-KR" sz="1200" dirty="0">
                  <a:solidFill>
                    <a:schemeClr val="bg1"/>
                  </a:solidFill>
                  <a:cs typeface="Arial" pitchFamily="34" charset="0"/>
                </a:rPr>
                <a:t>Ionization, Mass Analysis</a:t>
              </a:r>
              <a:endParaRPr lang="ko-KR" altLang="en-US" sz="1200" dirty="0">
                <a:solidFill>
                  <a:schemeClr val="bg1"/>
                </a:solidFill>
                <a:cs typeface="Arial" pitchFamily="34" charset="0"/>
              </a:endParaRPr>
            </a:p>
          </p:txBody>
        </p:sp>
      </p:grpSp>
      <p:sp>
        <p:nvSpPr>
          <p:cNvPr id="26" name="TextBox 25"/>
          <p:cNvSpPr txBox="1"/>
          <p:nvPr/>
        </p:nvSpPr>
        <p:spPr>
          <a:xfrm>
            <a:off x="5491099" y="3465799"/>
            <a:ext cx="3024336" cy="461665"/>
          </a:xfrm>
          <a:prstGeom prst="rect">
            <a:avLst/>
          </a:prstGeom>
          <a:noFill/>
        </p:spPr>
        <p:txBody>
          <a:bodyPr wrap="square" rtlCol="0">
            <a:spAutoFit/>
          </a:bodyPr>
          <a:lstStyle/>
          <a:p>
            <a:r>
              <a:rPr lang="en-US" altLang="ko-KR" sz="1200" b="1" dirty="0">
                <a:solidFill>
                  <a:schemeClr val="bg1"/>
                </a:solidFill>
                <a:cs typeface="Arial" pitchFamily="34" charset="0"/>
              </a:rPr>
              <a:t>RESOLUTION</a:t>
            </a:r>
          </a:p>
          <a:p>
            <a:endParaRPr lang="ko-KR" altLang="en-US" sz="1200" b="1" dirty="0">
              <a:solidFill>
                <a:schemeClr val="bg1"/>
              </a:solidFill>
              <a:cs typeface="Arial" pitchFamily="34" charset="0"/>
            </a:endParaRPr>
          </a:p>
        </p:txBody>
      </p:sp>
      <p:grpSp>
        <p:nvGrpSpPr>
          <p:cNvPr id="27" name="Group 26"/>
          <p:cNvGrpSpPr/>
          <p:nvPr/>
        </p:nvGrpSpPr>
        <p:grpSpPr>
          <a:xfrm>
            <a:off x="5500861" y="4256533"/>
            <a:ext cx="3051239" cy="373912"/>
            <a:chOff x="803640" y="3482949"/>
            <a:chExt cx="2077979" cy="373912"/>
          </a:xfrm>
        </p:grpSpPr>
        <p:sp>
          <p:nvSpPr>
            <p:cNvPr id="28" name="TextBox 27"/>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bg1"/>
                </a:solidFill>
                <a:cs typeface="Arial" pitchFamily="34" charset="0"/>
              </a:endParaRPr>
            </a:p>
          </p:txBody>
        </p:sp>
        <p:sp>
          <p:nvSpPr>
            <p:cNvPr id="29" name="TextBox 28"/>
            <p:cNvSpPr txBox="1"/>
            <p:nvPr/>
          </p:nvSpPr>
          <p:spPr>
            <a:xfrm>
              <a:off x="821962" y="3482949"/>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CONCLUSION REMARKS</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84441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INTRODUCTION</a:t>
            </a:r>
            <a:endParaRPr lang="ko-KR" altLang="en-US" dirty="0"/>
          </a:p>
        </p:txBody>
      </p:sp>
      <p:sp>
        <p:nvSpPr>
          <p:cNvPr id="3" name="Text Placeholder 2"/>
          <p:cNvSpPr>
            <a:spLocks noGrp="1"/>
          </p:cNvSpPr>
          <p:nvPr>
            <p:ph type="body" sz="quarter" idx="11"/>
          </p:nvPr>
        </p:nvSpPr>
        <p:spPr/>
        <p:txBody>
          <a:bodyPr/>
          <a:lstStyle/>
          <a:p>
            <a:pPr lvl="0"/>
            <a:r>
              <a:rPr lang="en-US" altLang="ko-KR" dirty="0"/>
              <a:t>INTRATUMOR HETEROGENEITY</a:t>
            </a:r>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altLang="ko-KR" dirty="0" smtClean="0"/>
              <a:t>STEPS</a:t>
            </a:r>
            <a:endParaRPr lang="ko-KR" altLang="en-US" dirty="0"/>
          </a:p>
        </p:txBody>
      </p:sp>
      <p:sp>
        <p:nvSpPr>
          <p:cNvPr id="4" name="Pentagon 3"/>
          <p:cNvSpPr/>
          <p:nvPr/>
        </p:nvSpPr>
        <p:spPr>
          <a:xfrm flipH="1">
            <a:off x="2953080" y="590561"/>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entagon 8"/>
          <p:cNvSpPr/>
          <p:nvPr/>
        </p:nvSpPr>
        <p:spPr>
          <a:xfrm flipH="1">
            <a:off x="2953080" y="2160357"/>
            <a:ext cx="2588096" cy="648072"/>
          </a:xfrm>
          <a:prstGeom prst="homePlate">
            <a:avLst>
              <a:gd name="adj" fmla="val 6469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TextBox 16"/>
          <p:cNvSpPr txBox="1"/>
          <p:nvPr/>
        </p:nvSpPr>
        <p:spPr>
          <a:xfrm>
            <a:off x="3290597" y="746578"/>
            <a:ext cx="2250579" cy="276999"/>
          </a:xfrm>
          <a:prstGeom prst="rect">
            <a:avLst/>
          </a:prstGeom>
          <a:noFill/>
        </p:spPr>
        <p:txBody>
          <a:bodyPr wrap="square" rtlCol="0">
            <a:spAutoFit/>
          </a:bodyPr>
          <a:lstStyle/>
          <a:p>
            <a:pPr algn="ctr"/>
            <a:r>
              <a:rPr lang="en-US" altLang="ko-KR" sz="1200" dirty="0" smtClean="0">
                <a:solidFill>
                  <a:schemeClr val="bg1"/>
                </a:solidFill>
                <a:cs typeface="Arial" pitchFamily="34" charset="0"/>
              </a:rPr>
              <a:t>Mapped T-SNE</a:t>
            </a:r>
            <a:endParaRPr lang="en-US" altLang="ko-KR" sz="1200" dirty="0">
              <a:solidFill>
                <a:schemeClr val="bg1"/>
              </a:solidFill>
              <a:cs typeface="Arial" pitchFamily="34" charset="0"/>
            </a:endParaRPr>
          </a:p>
        </p:txBody>
      </p:sp>
      <p:sp>
        <p:nvSpPr>
          <p:cNvPr id="5" name="Pentagon 3">
            <a:extLst>
              <a:ext uri="{FF2B5EF4-FFF2-40B4-BE49-F238E27FC236}">
                <a16:creationId xmlns:a16="http://schemas.microsoft.com/office/drawing/2014/main" id="{5F854FAE-A2DD-42A3-ABF9-01C4C81F4926}"/>
              </a:ext>
            </a:extLst>
          </p:cNvPr>
          <p:cNvSpPr/>
          <p:nvPr/>
        </p:nvSpPr>
        <p:spPr>
          <a:xfrm flipH="1">
            <a:off x="2953080" y="3683807"/>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
            <a:extLst>
              <a:ext uri="{FF2B5EF4-FFF2-40B4-BE49-F238E27FC236}">
                <a16:creationId xmlns:a16="http://schemas.microsoft.com/office/drawing/2014/main" id="{DA7EEACC-5F6A-4D9E-A86A-DDBAFBCFA72A}"/>
              </a:ext>
            </a:extLst>
          </p:cNvPr>
          <p:cNvSpPr txBox="1"/>
          <p:nvPr/>
        </p:nvSpPr>
        <p:spPr>
          <a:xfrm>
            <a:off x="3456495" y="3880151"/>
            <a:ext cx="1728192" cy="276999"/>
          </a:xfrm>
          <a:prstGeom prst="rect">
            <a:avLst/>
          </a:prstGeom>
          <a:noFill/>
        </p:spPr>
        <p:txBody>
          <a:bodyPr wrap="square" rtlCol="0">
            <a:spAutoFit/>
          </a:bodyPr>
          <a:lstStyle/>
          <a:p>
            <a:pPr algn="ctr"/>
            <a:r>
              <a:rPr lang="en-US" sz="1200" dirty="0" smtClean="0">
                <a:solidFill>
                  <a:schemeClr val="bg1"/>
                </a:solidFill>
              </a:rPr>
              <a:t>KNN classification</a:t>
            </a:r>
            <a:endParaRPr lang="en-US" sz="1200" dirty="0">
              <a:solidFill>
                <a:schemeClr val="bg1"/>
              </a:solidFill>
            </a:endParaRPr>
          </a:p>
        </p:txBody>
      </p:sp>
      <p:sp>
        <p:nvSpPr>
          <p:cNvPr id="12" name="Pentagon 11"/>
          <p:cNvSpPr/>
          <p:nvPr/>
        </p:nvSpPr>
        <p:spPr>
          <a:xfrm flipH="1">
            <a:off x="2953080" y="1412402"/>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TextBox 12"/>
          <p:cNvSpPr txBox="1"/>
          <p:nvPr/>
        </p:nvSpPr>
        <p:spPr>
          <a:xfrm>
            <a:off x="3272550" y="1578758"/>
            <a:ext cx="2160240" cy="253916"/>
          </a:xfrm>
          <a:prstGeom prst="rect">
            <a:avLst/>
          </a:prstGeom>
          <a:noFill/>
        </p:spPr>
        <p:txBody>
          <a:bodyPr wrap="square" rtlCol="0">
            <a:spAutoFit/>
          </a:bodyPr>
          <a:lstStyle/>
          <a:p>
            <a:pPr algn="ctr"/>
            <a:r>
              <a:rPr lang="en-US" altLang="ko-KR" sz="1050" b="1" dirty="0" smtClean="0">
                <a:solidFill>
                  <a:schemeClr val="bg1"/>
                </a:solidFill>
                <a:cs typeface="Arial" pitchFamily="34" charset="0"/>
              </a:rPr>
              <a:t>Clustering</a:t>
            </a:r>
            <a:endParaRPr lang="ko-KR" altLang="en-US" sz="1050" b="1" dirty="0">
              <a:solidFill>
                <a:schemeClr val="bg1"/>
              </a:solidFill>
              <a:cs typeface="Arial" pitchFamily="34" charset="0"/>
            </a:endParaRPr>
          </a:p>
        </p:txBody>
      </p:sp>
      <p:sp>
        <p:nvSpPr>
          <p:cNvPr id="14" name="TextBox 13"/>
          <p:cNvSpPr txBox="1"/>
          <p:nvPr/>
        </p:nvSpPr>
        <p:spPr>
          <a:xfrm>
            <a:off x="3335766" y="2357435"/>
            <a:ext cx="2160240" cy="253916"/>
          </a:xfrm>
          <a:prstGeom prst="rect">
            <a:avLst/>
          </a:prstGeom>
          <a:noFill/>
        </p:spPr>
        <p:txBody>
          <a:bodyPr wrap="square" rtlCol="0">
            <a:spAutoFit/>
          </a:bodyPr>
          <a:lstStyle/>
          <a:p>
            <a:pPr algn="ctr"/>
            <a:r>
              <a:rPr lang="en-US" altLang="ko-KR" sz="1050" b="1" dirty="0" smtClean="0">
                <a:solidFill>
                  <a:schemeClr val="bg1"/>
                </a:solidFill>
                <a:cs typeface="Arial" pitchFamily="34" charset="0"/>
              </a:rPr>
              <a:t>Phenotype Association</a:t>
            </a:r>
            <a:endParaRPr lang="ko-KR" altLang="en-US" sz="1050" b="1" dirty="0">
              <a:solidFill>
                <a:schemeClr val="bg1"/>
              </a:solidFill>
              <a:cs typeface="Arial" pitchFamily="34" charset="0"/>
            </a:endParaRPr>
          </a:p>
        </p:txBody>
      </p:sp>
      <p:sp>
        <p:nvSpPr>
          <p:cNvPr id="15" name="Pentagon 3">
            <a:extLst>
              <a:ext uri="{FF2B5EF4-FFF2-40B4-BE49-F238E27FC236}">
                <a16:creationId xmlns:a16="http://schemas.microsoft.com/office/drawing/2014/main" id="{5F854FAE-A2DD-42A3-ABF9-01C4C81F4926}"/>
              </a:ext>
            </a:extLst>
          </p:cNvPr>
          <p:cNvSpPr/>
          <p:nvPr/>
        </p:nvSpPr>
        <p:spPr>
          <a:xfrm flipH="1">
            <a:off x="2953080" y="2908312"/>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Pentagon 3">
            <a:extLst>
              <a:ext uri="{FF2B5EF4-FFF2-40B4-BE49-F238E27FC236}">
                <a16:creationId xmlns:a16="http://schemas.microsoft.com/office/drawing/2014/main" id="{5F854FAE-A2DD-42A3-ABF9-01C4C81F4926}"/>
              </a:ext>
            </a:extLst>
          </p:cNvPr>
          <p:cNvSpPr/>
          <p:nvPr/>
        </p:nvSpPr>
        <p:spPr>
          <a:xfrm flipH="1">
            <a:off x="2989919" y="4459302"/>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TextBox 19">
            <a:extLst>
              <a:ext uri="{FF2B5EF4-FFF2-40B4-BE49-F238E27FC236}">
                <a16:creationId xmlns:a16="http://schemas.microsoft.com/office/drawing/2014/main" id="{DA7EEACC-5F6A-4D9E-A86A-DDBAFBCFA72A}"/>
              </a:ext>
            </a:extLst>
          </p:cNvPr>
          <p:cNvSpPr txBox="1"/>
          <p:nvPr/>
        </p:nvSpPr>
        <p:spPr>
          <a:xfrm>
            <a:off x="3488574" y="3104236"/>
            <a:ext cx="1728192" cy="276999"/>
          </a:xfrm>
          <a:prstGeom prst="rect">
            <a:avLst/>
          </a:prstGeom>
          <a:noFill/>
        </p:spPr>
        <p:txBody>
          <a:bodyPr wrap="square" rtlCol="0">
            <a:spAutoFit/>
          </a:bodyPr>
          <a:lstStyle/>
          <a:p>
            <a:pPr algn="ctr"/>
            <a:r>
              <a:rPr lang="en-US" sz="1200" dirty="0" smtClean="0">
                <a:solidFill>
                  <a:schemeClr val="bg1"/>
                </a:solidFill>
              </a:rPr>
              <a:t>SAM Analysis</a:t>
            </a:r>
            <a:endParaRPr lang="en-US" sz="1200" dirty="0">
              <a:solidFill>
                <a:schemeClr val="bg1"/>
              </a:solidFill>
            </a:endParaRPr>
          </a:p>
        </p:txBody>
      </p:sp>
      <p:sp>
        <p:nvSpPr>
          <p:cNvPr id="22" name="TextBox 21">
            <a:extLst>
              <a:ext uri="{FF2B5EF4-FFF2-40B4-BE49-F238E27FC236}">
                <a16:creationId xmlns:a16="http://schemas.microsoft.com/office/drawing/2014/main" id="{DA7EEACC-5F6A-4D9E-A86A-DDBAFBCFA72A}"/>
              </a:ext>
            </a:extLst>
          </p:cNvPr>
          <p:cNvSpPr txBox="1"/>
          <p:nvPr/>
        </p:nvSpPr>
        <p:spPr>
          <a:xfrm>
            <a:off x="3551790" y="4598403"/>
            <a:ext cx="1728192" cy="461665"/>
          </a:xfrm>
          <a:prstGeom prst="rect">
            <a:avLst/>
          </a:prstGeom>
          <a:noFill/>
        </p:spPr>
        <p:txBody>
          <a:bodyPr wrap="square" rtlCol="0">
            <a:spAutoFit/>
          </a:bodyPr>
          <a:lstStyle/>
          <a:p>
            <a:pPr algn="ctr"/>
            <a:r>
              <a:rPr lang="en-US" sz="1200" dirty="0" smtClean="0">
                <a:solidFill>
                  <a:schemeClr val="bg1"/>
                </a:solidFill>
              </a:rPr>
              <a:t>Classify pixels in MSI data</a:t>
            </a:r>
            <a:endParaRPr lang="en-US" sz="1200" dirty="0">
              <a:solidFill>
                <a:schemeClr val="bg1"/>
              </a:solidFill>
            </a:endParaRPr>
          </a:p>
        </p:txBody>
      </p:sp>
    </p:spTree>
    <p:extLst>
      <p:ext uri="{BB962C8B-B14F-4D97-AF65-F5344CB8AC3E}">
        <p14:creationId xmlns:p14="http://schemas.microsoft.com/office/powerpoint/2010/main" val="388795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smtClean="0"/>
              <a:t>Visualization of Steps</a:t>
            </a:r>
            <a:endParaRPr lang="en-US" sz="2800" dirty="0"/>
          </a:p>
        </p:txBody>
      </p:sp>
      <p:sp>
        <p:nvSpPr>
          <p:cNvPr id="3" name="Text Placeholder 2"/>
          <p:cNvSpPr>
            <a:spLocks noGrp="1"/>
          </p:cNvSpPr>
          <p:nvPr>
            <p:ph type="body" sz="quarter" idx="11"/>
          </p:nvPr>
        </p:nvSpPr>
        <p:spPr>
          <a:xfrm>
            <a:off x="0" y="699542"/>
            <a:ext cx="9144000" cy="417646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794992"/>
            <a:ext cx="7992888" cy="4034218"/>
          </a:xfrm>
          <a:prstGeom prst="rect">
            <a:avLst/>
          </a:prstGeom>
        </p:spPr>
      </p:pic>
    </p:spTree>
    <p:extLst>
      <p:ext uri="{BB962C8B-B14F-4D97-AF65-F5344CB8AC3E}">
        <p14:creationId xmlns:p14="http://schemas.microsoft.com/office/powerpoint/2010/main" val="101027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304995" y="2182173"/>
            <a:ext cx="2592288" cy="25922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Text Placeholder 1"/>
          <p:cNvSpPr>
            <a:spLocks noGrp="1"/>
          </p:cNvSpPr>
          <p:nvPr>
            <p:ph type="body" sz="quarter" idx="10"/>
          </p:nvPr>
        </p:nvSpPr>
        <p:spPr>
          <a:xfrm>
            <a:off x="0" y="152956"/>
            <a:ext cx="5652628" cy="1296144"/>
          </a:xfrm>
        </p:spPr>
        <p:txBody>
          <a:bodyPr/>
          <a:lstStyle/>
          <a:p>
            <a:pPr algn="ctr"/>
            <a:r>
              <a:rPr lang="en-US" altLang="ko-KR" sz="2400" b="1" dirty="0">
                <a:solidFill>
                  <a:schemeClr val="bg1"/>
                </a:solidFill>
                <a:cs typeface="Arial" pitchFamily="34" charset="0"/>
              </a:rPr>
              <a:t>Mass Spectrometry-based Proteomics</a:t>
            </a:r>
            <a:endParaRPr lang="ko-KR" altLang="en-US" sz="2400" b="1" dirty="0">
              <a:solidFill>
                <a:schemeClr val="bg1"/>
              </a:solidFill>
              <a:cs typeface="Arial" pitchFamily="34" charset="0"/>
            </a:endParaRPr>
          </a:p>
        </p:txBody>
      </p:sp>
      <p:grpSp>
        <p:nvGrpSpPr>
          <p:cNvPr id="11" name="Group 10"/>
          <p:cNvGrpSpPr/>
          <p:nvPr/>
        </p:nvGrpSpPr>
        <p:grpSpPr>
          <a:xfrm>
            <a:off x="6672834" y="2506798"/>
            <a:ext cx="2147638" cy="1628271"/>
            <a:chOff x="7712507" y="1739367"/>
            <a:chExt cx="2147638" cy="1628271"/>
          </a:xfrm>
        </p:grpSpPr>
        <p:sp>
          <p:nvSpPr>
            <p:cNvPr id="9" name="TextBox 8"/>
            <p:cNvSpPr txBox="1"/>
            <p:nvPr/>
          </p:nvSpPr>
          <p:spPr>
            <a:xfrm>
              <a:off x="7771913" y="2167309"/>
              <a:ext cx="2088232" cy="120032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2-D gel</a:t>
              </a:r>
            </a:p>
            <a:p>
              <a:pPr marL="171450" indent="-171450">
                <a:buFont typeface="Arial" panose="020B0604020202020204" pitchFamily="34" charset="0"/>
                <a:buChar char="•"/>
              </a:pPr>
              <a:r>
                <a:rPr lang="en-US" altLang="ko-KR" sz="1200" dirty="0">
                  <a:solidFill>
                    <a:schemeClr val="bg1"/>
                  </a:solidFill>
                  <a:cs typeface="Arial" pitchFamily="34" charset="0"/>
                </a:rPr>
                <a:t>Liquid Chromatography</a:t>
              </a:r>
            </a:p>
            <a:p>
              <a:pPr marL="171450" indent="-171450">
                <a:buFont typeface="Arial" panose="020B0604020202020204" pitchFamily="34" charset="0"/>
                <a:buChar char="•"/>
              </a:pPr>
              <a:r>
                <a:rPr lang="en-US" altLang="ko-KR" sz="1200" dirty="0">
                  <a:solidFill>
                    <a:schemeClr val="bg1"/>
                  </a:solidFill>
                  <a:cs typeface="Arial" pitchFamily="34" charset="0"/>
                </a:rPr>
                <a:t>Capillary Electrophoresis</a:t>
              </a:r>
            </a:p>
            <a:p>
              <a:pPr marL="171450" indent="-171450">
                <a:buFont typeface="Arial" panose="020B0604020202020204" pitchFamily="34" charset="0"/>
                <a:buChar char="•"/>
              </a:pPr>
              <a:r>
                <a:rPr lang="en-US" altLang="ko-KR" sz="1200" dirty="0">
                  <a:solidFill>
                    <a:schemeClr val="bg1"/>
                  </a:solidFill>
                  <a:cs typeface="Arial" pitchFamily="34" charset="0"/>
                </a:rPr>
                <a:t>Molecular scanner gels</a:t>
              </a:r>
            </a:p>
            <a:p>
              <a:pPr marL="171450" indent="-171450">
                <a:buFont typeface="Arial" panose="020B0604020202020204" pitchFamily="34" charset="0"/>
                <a:buChar char="•"/>
              </a:pPr>
              <a:r>
                <a:rPr lang="en-US" altLang="ko-KR" sz="1200" dirty="0">
                  <a:solidFill>
                    <a:schemeClr val="bg1"/>
                  </a:solidFill>
                  <a:cs typeface="Arial" pitchFamily="34" charset="0"/>
                </a:rPr>
                <a:t>Capillary-Isoelectric Focusing</a:t>
              </a:r>
            </a:p>
          </p:txBody>
        </p:sp>
        <p:sp>
          <p:nvSpPr>
            <p:cNvPr id="10" name="TextBox 9"/>
            <p:cNvSpPr txBox="1"/>
            <p:nvPr/>
          </p:nvSpPr>
          <p:spPr>
            <a:xfrm>
              <a:off x="7712507" y="1739367"/>
              <a:ext cx="1728192" cy="276999"/>
            </a:xfrm>
            <a:prstGeom prst="rect">
              <a:avLst/>
            </a:prstGeom>
            <a:noFill/>
          </p:spPr>
          <p:txBody>
            <a:bodyPr wrap="square" rtlCol="0">
              <a:spAutoFit/>
            </a:bodyPr>
            <a:lstStyle/>
            <a:p>
              <a:pPr algn="ctr"/>
              <a:r>
                <a:rPr lang="en-US" altLang="ko-KR" sz="1200" b="1" u="sng" dirty="0">
                  <a:solidFill>
                    <a:schemeClr val="bg1"/>
                  </a:solidFill>
                  <a:cs typeface="Arial" pitchFamily="34" charset="0"/>
                </a:rPr>
                <a:t>METHODS</a:t>
              </a:r>
              <a:endParaRPr lang="ko-KR" altLang="en-US" sz="1200" b="1" u="sng" dirty="0">
                <a:solidFill>
                  <a:schemeClr val="bg1"/>
                </a:solidFill>
                <a:cs typeface="Arial" pitchFamily="34" charset="0"/>
              </a:endParaRPr>
            </a:p>
          </p:txBody>
        </p:sp>
      </p:grpSp>
      <p:sp>
        <p:nvSpPr>
          <p:cNvPr id="12" name="TextBox 11"/>
          <p:cNvSpPr txBox="1"/>
          <p:nvPr/>
        </p:nvSpPr>
        <p:spPr>
          <a:xfrm>
            <a:off x="478867" y="1365801"/>
            <a:ext cx="4741205" cy="830997"/>
          </a:xfrm>
          <a:prstGeom prst="rect">
            <a:avLst/>
          </a:prstGeom>
          <a:solidFill>
            <a:srgbClr val="027696"/>
          </a:solidFill>
          <a:ln>
            <a:solidFill>
              <a:schemeClr val="accent1"/>
            </a:solidFill>
          </a:ln>
        </p:spPr>
        <p:txBody>
          <a:bodyPr wrap="square" rtlCol="0">
            <a:spAutoFit/>
          </a:bodyPr>
          <a:lstStyle/>
          <a:p>
            <a:r>
              <a:rPr lang="en-US" altLang="ko-KR" sz="1200" dirty="0">
                <a:solidFill>
                  <a:schemeClr val="bg1"/>
                </a:solidFill>
                <a:cs typeface="Arial" pitchFamily="34" charset="0"/>
              </a:rPr>
              <a:t>This universal technique analyzes complex protein samples.</a:t>
            </a:r>
          </a:p>
          <a:p>
            <a:r>
              <a:rPr lang="en-US" altLang="ko-KR" sz="1200" dirty="0">
                <a:solidFill>
                  <a:schemeClr val="bg1"/>
                </a:solidFill>
                <a:cs typeface="Arial" pitchFamily="34" charset="0"/>
              </a:rPr>
              <a:t>It’s applied following isolation of the proteins from cell lysates by : </a:t>
            </a:r>
          </a:p>
          <a:p>
            <a:pPr marL="171450" indent="-171450">
              <a:buFont typeface="Arial" panose="020B0604020202020204" pitchFamily="34" charset="0"/>
              <a:buChar char="•"/>
            </a:pPr>
            <a:r>
              <a:rPr lang="en-US" altLang="ko-KR" sz="1200" dirty="0">
                <a:solidFill>
                  <a:schemeClr val="bg1"/>
                </a:solidFill>
                <a:cs typeface="Arial" pitchFamily="34" charset="0"/>
              </a:rPr>
              <a:t>Biochemical Fractionation</a:t>
            </a:r>
          </a:p>
          <a:p>
            <a:pPr marL="171450" indent="-171450">
              <a:buFont typeface="Arial" panose="020B0604020202020204" pitchFamily="34" charset="0"/>
              <a:buChar char="•"/>
            </a:pPr>
            <a:r>
              <a:rPr lang="en-US" altLang="ko-KR" sz="1200" dirty="0">
                <a:solidFill>
                  <a:schemeClr val="bg1"/>
                </a:solidFill>
                <a:cs typeface="Arial" pitchFamily="34" charset="0"/>
              </a:rPr>
              <a:t>Affinity Selection </a:t>
            </a:r>
          </a:p>
        </p:txBody>
      </p:sp>
      <p:sp>
        <p:nvSpPr>
          <p:cNvPr id="2" name="Donut 1"/>
          <p:cNvSpPr/>
          <p:nvPr/>
        </p:nvSpPr>
        <p:spPr>
          <a:xfrm>
            <a:off x="6174770" y="2051948"/>
            <a:ext cx="2852738" cy="2852738"/>
          </a:xfrm>
          <a:prstGeom prst="donut">
            <a:avLst>
              <a:gd name="adj" fmla="val 16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 name="Group 90">
            <a:extLst>
              <a:ext uri="{FF2B5EF4-FFF2-40B4-BE49-F238E27FC236}">
                <a16:creationId xmlns:a16="http://schemas.microsoft.com/office/drawing/2014/main" id="{12804461-7943-48A8-8F7E-A786B6649C6D}"/>
              </a:ext>
            </a:extLst>
          </p:cNvPr>
          <p:cNvGrpSpPr/>
          <p:nvPr/>
        </p:nvGrpSpPr>
        <p:grpSpPr>
          <a:xfrm>
            <a:off x="560731" y="3171288"/>
            <a:ext cx="4741205" cy="935480"/>
            <a:chOff x="683515" y="1568205"/>
            <a:chExt cx="7786497" cy="1512168"/>
          </a:xfrm>
        </p:grpSpPr>
        <p:grpSp>
          <p:nvGrpSpPr>
            <p:cNvPr id="15" name="Group 81">
              <a:extLst>
                <a:ext uri="{FF2B5EF4-FFF2-40B4-BE49-F238E27FC236}">
                  <a16:creationId xmlns:a16="http://schemas.microsoft.com/office/drawing/2014/main" id="{7E728B71-B333-4555-822C-A80795EAD334}"/>
                </a:ext>
              </a:extLst>
            </p:cNvPr>
            <p:cNvGrpSpPr/>
            <p:nvPr/>
          </p:nvGrpSpPr>
          <p:grpSpPr>
            <a:xfrm>
              <a:off x="683515" y="1736078"/>
              <a:ext cx="2578796" cy="1176422"/>
              <a:chOff x="683515" y="1736078"/>
              <a:chExt cx="2578796" cy="1176422"/>
            </a:xfrm>
          </p:grpSpPr>
          <p:grpSp>
            <p:nvGrpSpPr>
              <p:cNvPr id="32" name="Group 79">
                <a:extLst>
                  <a:ext uri="{FF2B5EF4-FFF2-40B4-BE49-F238E27FC236}">
                    <a16:creationId xmlns:a16="http://schemas.microsoft.com/office/drawing/2014/main" id="{462A04E0-A373-445E-81D8-C03746335B9D}"/>
                  </a:ext>
                </a:extLst>
              </p:cNvPr>
              <p:cNvGrpSpPr/>
              <p:nvPr/>
            </p:nvGrpSpPr>
            <p:grpSpPr>
              <a:xfrm>
                <a:off x="996254" y="1857649"/>
                <a:ext cx="1953318" cy="933281"/>
                <a:chOff x="1039057" y="1888246"/>
                <a:chExt cx="1953318" cy="933281"/>
              </a:xfrm>
              <a:solidFill>
                <a:srgbClr val="027696"/>
              </a:solidFill>
            </p:grpSpPr>
            <p:sp>
              <p:nvSpPr>
                <p:cNvPr id="34" name="Rounded Rectangle 67">
                  <a:extLst>
                    <a:ext uri="{FF2B5EF4-FFF2-40B4-BE49-F238E27FC236}">
                      <a16:creationId xmlns:a16="http://schemas.microsoft.com/office/drawing/2014/main" id="{721693A8-76B5-4667-8063-3DC7A44BCE3B}"/>
                    </a:ext>
                  </a:extLst>
                </p:cNvPr>
                <p:cNvSpPr/>
                <p:nvPr/>
              </p:nvSpPr>
              <p:spPr>
                <a:xfrm>
                  <a:off x="1464022" y="1966019"/>
                  <a:ext cx="148567" cy="777734"/>
                </a:xfrm>
                <a:prstGeom prst="roundRect">
                  <a:avLst>
                    <a:gd name="adj" fmla="val 448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ounded Rectangle 68">
                  <a:extLst>
                    <a:ext uri="{FF2B5EF4-FFF2-40B4-BE49-F238E27FC236}">
                      <a16:creationId xmlns:a16="http://schemas.microsoft.com/office/drawing/2014/main" id="{D0A94B48-46FF-4A91-912A-2800DDB68CB1}"/>
                    </a:ext>
                  </a:extLst>
                </p:cNvPr>
                <p:cNvSpPr/>
                <p:nvPr/>
              </p:nvSpPr>
              <p:spPr>
                <a:xfrm>
                  <a:off x="1942517" y="1888246"/>
                  <a:ext cx="148567" cy="9332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ounded Rectangle 69">
                  <a:extLst>
                    <a:ext uri="{FF2B5EF4-FFF2-40B4-BE49-F238E27FC236}">
                      <a16:creationId xmlns:a16="http://schemas.microsoft.com/office/drawing/2014/main" id="{BCA691A6-60C4-4DE7-A159-0E4AF32197B1}"/>
                    </a:ext>
                  </a:extLst>
                </p:cNvPr>
                <p:cNvSpPr/>
                <p:nvPr/>
              </p:nvSpPr>
              <p:spPr>
                <a:xfrm>
                  <a:off x="2421011" y="1966019"/>
                  <a:ext cx="148567" cy="7777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ounded Rectangle 70">
                  <a:extLst>
                    <a:ext uri="{FF2B5EF4-FFF2-40B4-BE49-F238E27FC236}">
                      <a16:creationId xmlns:a16="http://schemas.microsoft.com/office/drawing/2014/main" id="{96699408-BFC5-4539-856A-827E2BAAE029}"/>
                    </a:ext>
                  </a:extLst>
                </p:cNvPr>
                <p:cNvSpPr/>
                <p:nvPr/>
              </p:nvSpPr>
              <p:spPr>
                <a:xfrm>
                  <a:off x="2843808" y="2185242"/>
                  <a:ext cx="148567" cy="3392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ounded Rectangle 71">
                  <a:extLst>
                    <a:ext uri="{FF2B5EF4-FFF2-40B4-BE49-F238E27FC236}">
                      <a16:creationId xmlns:a16="http://schemas.microsoft.com/office/drawing/2014/main" id="{818E418E-896A-49A2-98DA-5974307E53BD}"/>
                    </a:ext>
                  </a:extLst>
                </p:cNvPr>
                <p:cNvSpPr/>
                <p:nvPr/>
              </p:nvSpPr>
              <p:spPr>
                <a:xfrm>
                  <a:off x="1039057" y="2153805"/>
                  <a:ext cx="148567" cy="40216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3" name="Diamond 3">
                <a:extLst>
                  <a:ext uri="{FF2B5EF4-FFF2-40B4-BE49-F238E27FC236}">
                    <a16:creationId xmlns:a16="http://schemas.microsoft.com/office/drawing/2014/main" id="{5A2C26D5-3171-4016-A264-60B55794109B}"/>
                  </a:ext>
                </a:extLst>
              </p:cNvPr>
              <p:cNvSpPr/>
              <p:nvPr/>
            </p:nvSpPr>
            <p:spPr>
              <a:xfrm>
                <a:off x="683515" y="1736078"/>
                <a:ext cx="2578796" cy="1176422"/>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88">
              <a:extLst>
                <a:ext uri="{FF2B5EF4-FFF2-40B4-BE49-F238E27FC236}">
                  <a16:creationId xmlns:a16="http://schemas.microsoft.com/office/drawing/2014/main" id="{9CB22B1F-D1AB-4DC4-ACB0-FEF72509C73E}"/>
                </a:ext>
              </a:extLst>
            </p:cNvPr>
            <p:cNvGrpSpPr/>
            <p:nvPr/>
          </p:nvGrpSpPr>
          <p:grpSpPr>
            <a:xfrm>
              <a:off x="3313479" y="1568205"/>
              <a:ext cx="2578796" cy="1512168"/>
              <a:chOff x="3313479" y="1568205"/>
              <a:chExt cx="2578796" cy="1512168"/>
            </a:xfrm>
          </p:grpSpPr>
          <p:grpSp>
            <p:nvGrpSpPr>
              <p:cNvPr id="25" name="Group 80">
                <a:extLst>
                  <a:ext uri="{FF2B5EF4-FFF2-40B4-BE49-F238E27FC236}">
                    <a16:creationId xmlns:a16="http://schemas.microsoft.com/office/drawing/2014/main" id="{6D82226A-10BC-42A7-B611-5D63F5B1E0AE}"/>
                  </a:ext>
                </a:extLst>
              </p:cNvPr>
              <p:cNvGrpSpPr/>
              <p:nvPr/>
            </p:nvGrpSpPr>
            <p:grpSpPr>
              <a:xfrm>
                <a:off x="3571605" y="1725582"/>
                <a:ext cx="2062545" cy="1197414"/>
                <a:chOff x="3559987" y="1758186"/>
                <a:chExt cx="2062545" cy="1197414"/>
              </a:xfrm>
              <a:solidFill>
                <a:srgbClr val="027696"/>
              </a:solidFill>
            </p:grpSpPr>
            <p:sp>
              <p:nvSpPr>
                <p:cNvPr id="27" name="Rounded Rectangle 60">
                  <a:extLst>
                    <a:ext uri="{FF2B5EF4-FFF2-40B4-BE49-F238E27FC236}">
                      <a16:creationId xmlns:a16="http://schemas.microsoft.com/office/drawing/2014/main" id="{64176C90-F939-4C32-8520-747615509E57}"/>
                    </a:ext>
                  </a:extLst>
                </p:cNvPr>
                <p:cNvSpPr/>
                <p:nvPr/>
              </p:nvSpPr>
              <p:spPr>
                <a:xfrm>
                  <a:off x="4038481" y="1851734"/>
                  <a:ext cx="148567" cy="101031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ounded Rectangle 61">
                  <a:extLst>
                    <a:ext uri="{FF2B5EF4-FFF2-40B4-BE49-F238E27FC236}">
                      <a16:creationId xmlns:a16="http://schemas.microsoft.com/office/drawing/2014/main" id="{851FF1EB-5AA1-482A-B80B-7276F22040A8}"/>
                    </a:ext>
                  </a:extLst>
                </p:cNvPr>
                <p:cNvSpPr/>
                <p:nvPr/>
              </p:nvSpPr>
              <p:spPr>
                <a:xfrm>
                  <a:off x="4516976" y="1758186"/>
                  <a:ext cx="148567" cy="119741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ounded Rectangle 62">
                  <a:extLst>
                    <a:ext uri="{FF2B5EF4-FFF2-40B4-BE49-F238E27FC236}">
                      <a16:creationId xmlns:a16="http://schemas.microsoft.com/office/drawing/2014/main" id="{D41D7A48-39BD-4D11-B9CC-FDF7634F4266}"/>
                    </a:ext>
                  </a:extLst>
                </p:cNvPr>
                <p:cNvSpPr/>
                <p:nvPr/>
              </p:nvSpPr>
              <p:spPr>
                <a:xfrm>
                  <a:off x="4995470" y="1814315"/>
                  <a:ext cx="148567" cy="108515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ounded Rectangle 63">
                  <a:extLst>
                    <a:ext uri="{FF2B5EF4-FFF2-40B4-BE49-F238E27FC236}">
                      <a16:creationId xmlns:a16="http://schemas.microsoft.com/office/drawing/2014/main" id="{99F52FEA-C277-4BD7-9C77-DAAFE98F36BA}"/>
                    </a:ext>
                  </a:extLst>
                </p:cNvPr>
                <p:cNvSpPr/>
                <p:nvPr/>
              </p:nvSpPr>
              <p:spPr>
                <a:xfrm>
                  <a:off x="5473965" y="2132934"/>
                  <a:ext cx="148567" cy="44791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ounded Rectangle 64">
                  <a:extLst>
                    <a:ext uri="{FF2B5EF4-FFF2-40B4-BE49-F238E27FC236}">
                      <a16:creationId xmlns:a16="http://schemas.microsoft.com/office/drawing/2014/main" id="{A2605B0A-0573-49D5-ACFB-4B47977AACD9}"/>
                    </a:ext>
                  </a:extLst>
                </p:cNvPr>
                <p:cNvSpPr/>
                <p:nvPr/>
              </p:nvSpPr>
              <p:spPr>
                <a:xfrm>
                  <a:off x="3559987" y="2132934"/>
                  <a:ext cx="148567" cy="44791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Diamond 3">
                <a:extLst>
                  <a:ext uri="{FF2B5EF4-FFF2-40B4-BE49-F238E27FC236}">
                    <a16:creationId xmlns:a16="http://schemas.microsoft.com/office/drawing/2014/main" id="{6CD163CE-008E-482C-BDBE-4621F5BA9EBF}"/>
                  </a:ext>
                </a:extLst>
              </p:cNvPr>
              <p:cNvSpPr/>
              <p:nvPr/>
            </p:nvSpPr>
            <p:spPr>
              <a:xfrm>
                <a:off x="3313479" y="1568205"/>
                <a:ext cx="2578796" cy="1512168"/>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89">
              <a:extLst>
                <a:ext uri="{FF2B5EF4-FFF2-40B4-BE49-F238E27FC236}">
                  <a16:creationId xmlns:a16="http://schemas.microsoft.com/office/drawing/2014/main" id="{829C804B-3728-4A6C-A1BF-4462581B315A}"/>
                </a:ext>
              </a:extLst>
            </p:cNvPr>
            <p:cNvGrpSpPr/>
            <p:nvPr/>
          </p:nvGrpSpPr>
          <p:grpSpPr>
            <a:xfrm>
              <a:off x="5891216" y="1736078"/>
              <a:ext cx="2578796" cy="1176422"/>
              <a:chOff x="5891216" y="1736078"/>
              <a:chExt cx="2578796" cy="1176422"/>
            </a:xfrm>
          </p:grpSpPr>
          <p:sp>
            <p:nvSpPr>
              <p:cNvPr id="18" name="Diamond 3">
                <a:extLst>
                  <a:ext uri="{FF2B5EF4-FFF2-40B4-BE49-F238E27FC236}">
                    <a16:creationId xmlns:a16="http://schemas.microsoft.com/office/drawing/2014/main" id="{852E63A6-540A-4FFB-91D1-900741B56EB5}"/>
                  </a:ext>
                </a:extLst>
              </p:cNvPr>
              <p:cNvSpPr/>
              <p:nvPr/>
            </p:nvSpPr>
            <p:spPr>
              <a:xfrm>
                <a:off x="5891216" y="1736078"/>
                <a:ext cx="2578796" cy="1176422"/>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9" name="Group 82">
                <a:extLst>
                  <a:ext uri="{FF2B5EF4-FFF2-40B4-BE49-F238E27FC236}">
                    <a16:creationId xmlns:a16="http://schemas.microsoft.com/office/drawing/2014/main" id="{D6E0AC86-046A-446D-AB5E-CFA1AC22B30C}"/>
                  </a:ext>
                </a:extLst>
              </p:cNvPr>
              <p:cNvGrpSpPr/>
              <p:nvPr/>
            </p:nvGrpSpPr>
            <p:grpSpPr>
              <a:xfrm>
                <a:off x="6203955" y="1857649"/>
                <a:ext cx="1953318" cy="933281"/>
                <a:chOff x="1039057" y="1888246"/>
                <a:chExt cx="1953318" cy="933281"/>
              </a:xfrm>
              <a:solidFill>
                <a:srgbClr val="027696"/>
              </a:solidFill>
            </p:grpSpPr>
            <p:sp>
              <p:nvSpPr>
                <p:cNvPr id="20" name="Rounded Rectangle 83">
                  <a:extLst>
                    <a:ext uri="{FF2B5EF4-FFF2-40B4-BE49-F238E27FC236}">
                      <a16:creationId xmlns:a16="http://schemas.microsoft.com/office/drawing/2014/main" id="{F4D7BB04-5818-4CC3-B2A2-8313BD34FE02}"/>
                    </a:ext>
                  </a:extLst>
                </p:cNvPr>
                <p:cNvSpPr/>
                <p:nvPr/>
              </p:nvSpPr>
              <p:spPr>
                <a:xfrm>
                  <a:off x="1464022" y="1966019"/>
                  <a:ext cx="148567" cy="777734"/>
                </a:xfrm>
                <a:prstGeom prst="roundRect">
                  <a:avLst>
                    <a:gd name="adj" fmla="val 448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ounded Rectangle 84">
                  <a:extLst>
                    <a:ext uri="{FF2B5EF4-FFF2-40B4-BE49-F238E27FC236}">
                      <a16:creationId xmlns:a16="http://schemas.microsoft.com/office/drawing/2014/main" id="{C652BC2A-A615-4AE2-891B-196B5B419FA9}"/>
                    </a:ext>
                  </a:extLst>
                </p:cNvPr>
                <p:cNvSpPr/>
                <p:nvPr/>
              </p:nvSpPr>
              <p:spPr>
                <a:xfrm>
                  <a:off x="1942517" y="1888246"/>
                  <a:ext cx="148567" cy="9332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85">
                  <a:extLst>
                    <a:ext uri="{FF2B5EF4-FFF2-40B4-BE49-F238E27FC236}">
                      <a16:creationId xmlns:a16="http://schemas.microsoft.com/office/drawing/2014/main" id="{2315CC86-8A8C-43BF-83CE-A3ACA29DF961}"/>
                    </a:ext>
                  </a:extLst>
                </p:cNvPr>
                <p:cNvSpPr/>
                <p:nvPr/>
              </p:nvSpPr>
              <p:spPr>
                <a:xfrm>
                  <a:off x="2421011" y="1966019"/>
                  <a:ext cx="148567" cy="7777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86">
                  <a:extLst>
                    <a:ext uri="{FF2B5EF4-FFF2-40B4-BE49-F238E27FC236}">
                      <a16:creationId xmlns:a16="http://schemas.microsoft.com/office/drawing/2014/main" id="{9C63623F-9084-4BD4-9D15-863BB37D96E8}"/>
                    </a:ext>
                  </a:extLst>
                </p:cNvPr>
                <p:cNvSpPr/>
                <p:nvPr/>
              </p:nvSpPr>
              <p:spPr>
                <a:xfrm>
                  <a:off x="2843808" y="2185242"/>
                  <a:ext cx="148567" cy="3392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87">
                  <a:extLst>
                    <a:ext uri="{FF2B5EF4-FFF2-40B4-BE49-F238E27FC236}">
                      <a16:creationId xmlns:a16="http://schemas.microsoft.com/office/drawing/2014/main" id="{C6B7746E-6600-4822-B788-3799F7A84E43}"/>
                    </a:ext>
                  </a:extLst>
                </p:cNvPr>
                <p:cNvSpPr/>
                <p:nvPr/>
              </p:nvSpPr>
              <p:spPr>
                <a:xfrm>
                  <a:off x="1039057" y="2153805"/>
                  <a:ext cx="148567" cy="40216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spTree>
    <p:extLst>
      <p:ext uri="{BB962C8B-B14F-4D97-AF65-F5344CB8AC3E}">
        <p14:creationId xmlns:p14="http://schemas.microsoft.com/office/powerpoint/2010/main" val="264315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TECHNIQUES</a:t>
            </a:r>
            <a:endParaRPr lang="ko-KR" altLang="en-US" dirty="0"/>
          </a:p>
        </p:txBody>
      </p:sp>
      <p:sp>
        <p:nvSpPr>
          <p:cNvPr id="3" name="Text Placeholder 2"/>
          <p:cNvSpPr>
            <a:spLocks noGrp="1"/>
          </p:cNvSpPr>
          <p:nvPr>
            <p:ph type="body" sz="quarter" idx="11"/>
          </p:nvPr>
        </p:nvSpPr>
        <p:spPr/>
        <p:txBody>
          <a:bodyPr/>
          <a:lstStyle/>
          <a:p>
            <a:pPr lvl="0"/>
            <a:r>
              <a:rPr lang="en-US" altLang="ko-KR" sz="1400" dirty="0">
                <a:solidFill>
                  <a:schemeClr val="bg1"/>
                </a:solidFill>
                <a:cs typeface="Arial" pitchFamily="34" charset="0"/>
              </a:rPr>
              <a:t>How the spatial information is obtained</a:t>
            </a:r>
            <a:endParaRPr lang="en-US" altLang="ko-KR" dirty="0"/>
          </a:p>
        </p:txBody>
      </p:sp>
      <p:sp>
        <p:nvSpPr>
          <p:cNvPr id="4" name="Pentagon 3"/>
          <p:cNvSpPr/>
          <p:nvPr/>
        </p:nvSpPr>
        <p:spPr>
          <a:xfrm flipH="1">
            <a:off x="2848000" y="119407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entagon 8"/>
          <p:cNvSpPr/>
          <p:nvPr/>
        </p:nvSpPr>
        <p:spPr>
          <a:xfrm flipH="1">
            <a:off x="2866331" y="2927525"/>
            <a:ext cx="2588096" cy="648072"/>
          </a:xfrm>
          <a:prstGeom prst="homePlate">
            <a:avLst>
              <a:gd name="adj" fmla="val 6469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p:cNvSpPr txBox="1"/>
          <p:nvPr/>
        </p:nvSpPr>
        <p:spPr>
          <a:xfrm>
            <a:off x="3563888" y="1368568"/>
            <a:ext cx="158417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MICROPROBE</a:t>
            </a:r>
            <a:endParaRPr lang="ko-KR" altLang="en-US" sz="1200" b="1" dirty="0">
              <a:solidFill>
                <a:schemeClr val="bg1"/>
              </a:solidFill>
              <a:cs typeface="Arial" pitchFamily="34" charset="0"/>
            </a:endParaRPr>
          </a:p>
        </p:txBody>
      </p:sp>
      <p:sp>
        <p:nvSpPr>
          <p:cNvPr id="17" name="TextBox 16"/>
          <p:cNvSpPr txBox="1"/>
          <p:nvPr/>
        </p:nvSpPr>
        <p:spPr>
          <a:xfrm>
            <a:off x="3602264" y="3113061"/>
            <a:ext cx="158417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MICROSCOPE</a:t>
            </a:r>
            <a:endParaRPr lang="ko-KR" altLang="en-US" sz="1200" b="1" dirty="0">
              <a:solidFill>
                <a:schemeClr val="bg1"/>
              </a:solidFill>
              <a:cs typeface="Arial" pitchFamily="34" charset="0"/>
            </a:endParaRPr>
          </a:p>
        </p:txBody>
      </p:sp>
      <p:sp>
        <p:nvSpPr>
          <p:cNvPr id="21" name="TextBox 20"/>
          <p:cNvSpPr txBox="1"/>
          <p:nvPr/>
        </p:nvSpPr>
        <p:spPr>
          <a:xfrm>
            <a:off x="5544108" y="1155677"/>
            <a:ext cx="3204356" cy="1384995"/>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bg1"/>
                </a:solidFill>
                <a:cs typeface="Arial" pitchFamily="34" charset="0"/>
              </a:rPr>
              <a:t>The most common and the simplest technique.</a:t>
            </a:r>
          </a:p>
          <a:p>
            <a:pPr marL="171450" indent="-171450">
              <a:buFont typeface="Wingdings" panose="05000000000000000000" pitchFamily="2" charset="2"/>
              <a:buChar char="Ø"/>
            </a:pPr>
            <a:r>
              <a:rPr lang="en-US" sz="1200" dirty="0">
                <a:solidFill>
                  <a:schemeClr val="bg1"/>
                </a:solidFill>
              </a:rPr>
              <a:t>It can be described as position-correlated mass spectrometry.</a:t>
            </a:r>
          </a:p>
          <a:p>
            <a:pPr marL="171450" indent="-171450">
              <a:buFont typeface="Wingdings" panose="05000000000000000000" pitchFamily="2" charset="2"/>
              <a:buChar char="Ø"/>
            </a:pPr>
            <a:r>
              <a:rPr lang="en-US" altLang="ko-KR" sz="1200" dirty="0">
                <a:solidFill>
                  <a:schemeClr val="bg1"/>
                </a:solidFill>
                <a:cs typeface="Arial" pitchFamily="34" charset="0"/>
              </a:rPr>
              <a:t>It’s </a:t>
            </a:r>
            <a:r>
              <a:rPr lang="en-US" sz="1200" dirty="0">
                <a:solidFill>
                  <a:schemeClr val="bg1"/>
                </a:solidFill>
              </a:rPr>
              <a:t>described in MALDI literature as Imaging Spectrometry Imaging (IMS).</a:t>
            </a:r>
            <a:endParaRPr lang="en-US" altLang="ko-KR" sz="1200" dirty="0">
              <a:solidFill>
                <a:schemeClr val="bg1"/>
              </a:solidFill>
              <a:cs typeface="Arial" pitchFamily="34" charset="0"/>
            </a:endParaRPr>
          </a:p>
          <a:p>
            <a:endParaRPr lang="ko-KR" altLang="en-US" sz="1200" dirty="0">
              <a:solidFill>
                <a:schemeClr val="bg1"/>
              </a:solidFill>
              <a:cs typeface="Arial" pitchFamily="34" charset="0"/>
            </a:endParaRPr>
          </a:p>
        </p:txBody>
      </p:sp>
      <p:sp>
        <p:nvSpPr>
          <p:cNvPr id="23" name="TextBox 22"/>
          <p:cNvSpPr txBox="1"/>
          <p:nvPr/>
        </p:nvSpPr>
        <p:spPr>
          <a:xfrm>
            <a:off x="5580112" y="2787774"/>
            <a:ext cx="3274362" cy="1384995"/>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Microscope mode imaging uses ion-optical microscope elements to project the spatial origin of the ions onto a position-sensitive detector.</a:t>
            </a:r>
          </a:p>
          <a:p>
            <a:pPr marL="171450" indent="-171450">
              <a:buFont typeface="Wingdings" panose="05000000000000000000" pitchFamily="2" charset="2"/>
              <a:buChar char="Ø"/>
            </a:pPr>
            <a:r>
              <a:rPr lang="en-US" sz="1200" dirty="0">
                <a:solidFill>
                  <a:schemeClr val="bg1"/>
                </a:solidFill>
              </a:rPr>
              <a:t>It has a finite depth of vision, which makes sample preparation more critical.</a:t>
            </a:r>
            <a:endParaRPr lang="en-US" sz="1200" dirty="0">
              <a:solidFill>
                <a:schemeClr val="bg1"/>
              </a:solidFill>
              <a:cs typeface="Arial" pitchFamily="34" charset="0"/>
            </a:endParaRPr>
          </a:p>
          <a:p>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133342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TECHNIQUES</a:t>
            </a:r>
            <a:endParaRPr lang="ko-KR" altLang="en-US" dirty="0"/>
          </a:p>
        </p:txBody>
      </p:sp>
      <p:sp>
        <p:nvSpPr>
          <p:cNvPr id="3" name="Text Placeholder 2"/>
          <p:cNvSpPr>
            <a:spLocks noGrp="1"/>
          </p:cNvSpPr>
          <p:nvPr>
            <p:ph type="body" sz="quarter" idx="11"/>
          </p:nvPr>
        </p:nvSpPr>
        <p:spPr/>
        <p:txBody>
          <a:bodyPr/>
          <a:lstStyle/>
          <a:p>
            <a:pPr lvl="0"/>
            <a:r>
              <a:rPr lang="en-US" altLang="ko-KR" sz="1400" dirty="0">
                <a:solidFill>
                  <a:schemeClr val="bg1"/>
                </a:solidFill>
                <a:cs typeface="Arial" pitchFamily="34" charset="0"/>
              </a:rPr>
              <a:t>How the spatial information is obtained</a:t>
            </a:r>
            <a:endParaRPr lang="en-US" altLang="ko-KR" dirty="0"/>
          </a:p>
        </p:txBody>
      </p:sp>
      <p:grpSp>
        <p:nvGrpSpPr>
          <p:cNvPr id="12" name="Group 11"/>
          <p:cNvGrpSpPr/>
          <p:nvPr/>
        </p:nvGrpSpPr>
        <p:grpSpPr>
          <a:xfrm>
            <a:off x="635324" y="1595142"/>
            <a:ext cx="1732971" cy="1285839"/>
            <a:chOff x="635324" y="1595142"/>
            <a:chExt cx="1732971" cy="1285839"/>
          </a:xfrm>
        </p:grpSpPr>
        <p:sp>
          <p:nvSpPr>
            <p:cNvPr id="8" name="Text Placeholder 17"/>
            <p:cNvSpPr txBox="1">
              <a:spLocks/>
            </p:cNvSpPr>
            <p:nvPr/>
          </p:nvSpPr>
          <p:spPr>
            <a:xfrm>
              <a:off x="635324" y="1595142"/>
              <a:ext cx="1732275"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a:solidFill>
                  <a:schemeClr val="bg1"/>
                </a:solidFill>
                <a:cs typeface="Arial" pitchFamily="34" charset="0"/>
              </a:endParaRPr>
            </a:p>
          </p:txBody>
        </p:sp>
        <p:sp>
          <p:nvSpPr>
            <p:cNvPr id="9" name="Text Placeholder 18"/>
            <p:cNvSpPr txBox="1">
              <a:spLocks/>
            </p:cNvSpPr>
            <p:nvPr/>
          </p:nvSpPr>
          <p:spPr>
            <a:xfrm>
              <a:off x="636020" y="1659675"/>
              <a:ext cx="1732275" cy="249580"/>
            </a:xfrm>
            <a:prstGeom prst="rect">
              <a:avLst/>
            </a:prstGeom>
            <a:solidFill>
              <a:schemeClr val="accent1"/>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MICROPROBE</a:t>
              </a:r>
            </a:p>
          </p:txBody>
        </p:sp>
        <p:sp>
          <p:nvSpPr>
            <p:cNvPr id="10" name="TextBox 9"/>
            <p:cNvSpPr txBox="1"/>
            <p:nvPr/>
          </p:nvSpPr>
          <p:spPr>
            <a:xfrm>
              <a:off x="635324" y="1865318"/>
              <a:ext cx="1642364" cy="1015663"/>
            </a:xfrm>
            <a:prstGeom prst="rect">
              <a:avLst/>
            </a:prstGeom>
            <a:noFill/>
          </p:spPr>
          <p:txBody>
            <a:bodyPr wrap="square" rtlCol="0" anchor="ctr">
              <a:spAutoFit/>
            </a:bodyPr>
            <a:lstStyle/>
            <a:p>
              <a:pPr algn="ctr"/>
              <a:r>
                <a:rPr lang="en-US" sz="1200" dirty="0"/>
                <a:t>A focused ionization beam is used to </a:t>
              </a:r>
            </a:p>
            <a:p>
              <a:pPr algn="ctr"/>
              <a:r>
                <a:rPr lang="en-US" sz="1200" dirty="0"/>
                <a:t>analyze a small, </a:t>
              </a:r>
            </a:p>
            <a:p>
              <a:pPr algn="ctr"/>
              <a:r>
                <a:rPr lang="en-US" sz="1200" dirty="0"/>
                <a:t>localized region of </a:t>
              </a:r>
            </a:p>
            <a:p>
              <a:pPr algn="ctr"/>
              <a:r>
                <a:rPr lang="en-US" sz="1200" dirty="0"/>
                <a:t>the sample.</a:t>
              </a:r>
              <a:endParaRPr lang="ko-KR" altLang="en-US" sz="1200" dirty="0">
                <a:solidFill>
                  <a:schemeClr val="tx1">
                    <a:lumMod val="75000"/>
                    <a:lumOff val="25000"/>
                  </a:schemeClr>
                </a:solidFill>
                <a:cs typeface="Arial" pitchFamily="34" charset="0"/>
              </a:endParaRPr>
            </a:p>
          </p:txBody>
        </p:sp>
      </p:grpSp>
      <p:grpSp>
        <p:nvGrpSpPr>
          <p:cNvPr id="13" name="Group 12"/>
          <p:cNvGrpSpPr/>
          <p:nvPr/>
        </p:nvGrpSpPr>
        <p:grpSpPr>
          <a:xfrm>
            <a:off x="6732240" y="1595142"/>
            <a:ext cx="1772784" cy="980628"/>
            <a:chOff x="635324" y="1595142"/>
            <a:chExt cx="1772784" cy="980628"/>
          </a:xfrm>
        </p:grpSpPr>
        <p:sp>
          <p:nvSpPr>
            <p:cNvPr id="14" name="Text Placeholder 17"/>
            <p:cNvSpPr txBox="1">
              <a:spLocks/>
            </p:cNvSpPr>
            <p:nvPr/>
          </p:nvSpPr>
          <p:spPr>
            <a:xfrm>
              <a:off x="635324" y="1595142"/>
              <a:ext cx="1732275"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a:solidFill>
                  <a:schemeClr val="tx1">
                    <a:lumMod val="75000"/>
                    <a:lumOff val="25000"/>
                  </a:schemeClr>
                </a:solidFill>
                <a:cs typeface="Arial" pitchFamily="34" charset="0"/>
              </a:endParaRPr>
            </a:p>
          </p:txBody>
        </p:sp>
        <p:sp>
          <p:nvSpPr>
            <p:cNvPr id="15" name="Text Placeholder 18"/>
            <p:cNvSpPr txBox="1">
              <a:spLocks/>
            </p:cNvSpPr>
            <p:nvPr/>
          </p:nvSpPr>
          <p:spPr>
            <a:xfrm>
              <a:off x="635324" y="1659675"/>
              <a:ext cx="1732275" cy="249580"/>
            </a:xfrm>
            <a:prstGeom prst="rect">
              <a:avLst/>
            </a:prstGeom>
            <a:solidFill>
              <a:schemeClr val="accent3"/>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MICROSCOPE</a:t>
              </a:r>
            </a:p>
          </p:txBody>
        </p:sp>
        <p:sp>
          <p:nvSpPr>
            <p:cNvPr id="16" name="TextBox 15"/>
            <p:cNvSpPr txBox="1"/>
            <p:nvPr/>
          </p:nvSpPr>
          <p:spPr>
            <a:xfrm>
              <a:off x="675833" y="1929439"/>
              <a:ext cx="1732275" cy="646331"/>
            </a:xfrm>
            <a:prstGeom prst="rect">
              <a:avLst/>
            </a:prstGeom>
            <a:noFill/>
          </p:spPr>
          <p:txBody>
            <a:bodyPr wrap="square" rtlCol="0" anchor="ctr">
              <a:spAutoFit/>
            </a:bodyPr>
            <a:lstStyle/>
            <a:p>
              <a:pPr algn="ctr"/>
              <a:r>
                <a:rPr lang="en-US" sz="1200" dirty="0"/>
                <a:t>Spatial information is </a:t>
              </a:r>
            </a:p>
            <a:p>
              <a:pPr algn="ctr"/>
              <a:r>
                <a:rPr lang="en-US" sz="1200" dirty="0"/>
                <a:t>obtained from within </a:t>
              </a:r>
            </a:p>
            <a:p>
              <a:pPr algn="ctr"/>
              <a:r>
                <a:rPr lang="en-US" sz="1200" dirty="0"/>
                <a:t>the ionization spot.</a:t>
              </a:r>
              <a:endParaRPr lang="ko-KR" altLang="en-US" sz="1200" dirty="0">
                <a:solidFill>
                  <a:schemeClr val="tx1">
                    <a:lumMod val="75000"/>
                    <a:lumOff val="25000"/>
                  </a:schemeClr>
                </a:solidFill>
                <a:cs typeface="Arial" pitchFamily="34" charset="0"/>
              </a:endParaRPr>
            </a:p>
          </p:txBody>
        </p:sp>
      </p:grpSp>
      <p:grpSp>
        <p:nvGrpSpPr>
          <p:cNvPr id="17" name="Group 16"/>
          <p:cNvGrpSpPr/>
          <p:nvPr/>
        </p:nvGrpSpPr>
        <p:grpSpPr>
          <a:xfrm>
            <a:off x="4816698" y="3234247"/>
            <a:ext cx="2011129" cy="1134967"/>
            <a:chOff x="635324" y="1584433"/>
            <a:chExt cx="1768759" cy="784297"/>
          </a:xfrm>
        </p:grpSpPr>
        <p:sp>
          <p:nvSpPr>
            <p:cNvPr id="18" name="Text Placeholder 17"/>
            <p:cNvSpPr txBox="1">
              <a:spLocks/>
            </p:cNvSpPr>
            <p:nvPr/>
          </p:nvSpPr>
          <p:spPr>
            <a:xfrm>
              <a:off x="635324" y="1584433"/>
              <a:ext cx="1732275"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Fig. b</a:t>
              </a:r>
            </a:p>
          </p:txBody>
        </p:sp>
        <p:sp>
          <p:nvSpPr>
            <p:cNvPr id="20" name="TextBox 19"/>
            <p:cNvSpPr txBox="1"/>
            <p:nvPr/>
          </p:nvSpPr>
          <p:spPr>
            <a:xfrm>
              <a:off x="646589" y="1794485"/>
              <a:ext cx="1757494" cy="574245"/>
            </a:xfrm>
            <a:prstGeom prst="rect">
              <a:avLst/>
            </a:prstGeom>
            <a:noFill/>
          </p:spPr>
          <p:txBody>
            <a:bodyPr wrap="square" rtlCol="0" anchor="ctr">
              <a:spAutoFit/>
            </a:bodyPr>
            <a:lstStyle/>
            <a:p>
              <a:pPr algn="ctr"/>
              <a:r>
                <a:rPr lang="en-US" sz="1200" dirty="0"/>
                <a:t>Magnified images of mass resolved ion distributions </a:t>
              </a:r>
            </a:p>
            <a:p>
              <a:pPr algn="ctr"/>
              <a:r>
                <a:rPr lang="en-US" sz="1200" dirty="0"/>
                <a:t>are recorded with a 2D </a:t>
              </a:r>
            </a:p>
            <a:p>
              <a:pPr algn="ctr"/>
              <a:r>
                <a:rPr lang="en-US" sz="1200" dirty="0"/>
                <a:t>detector</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1" name="Group 20"/>
          <p:cNvGrpSpPr/>
          <p:nvPr/>
        </p:nvGrpSpPr>
        <p:grpSpPr>
          <a:xfrm>
            <a:off x="2357657" y="3249743"/>
            <a:ext cx="1998320" cy="1289986"/>
            <a:chOff x="626334" y="1555321"/>
            <a:chExt cx="1806867" cy="1002881"/>
          </a:xfrm>
        </p:grpSpPr>
        <p:sp>
          <p:nvSpPr>
            <p:cNvPr id="22" name="Text Placeholder 17"/>
            <p:cNvSpPr txBox="1">
              <a:spLocks/>
            </p:cNvSpPr>
            <p:nvPr/>
          </p:nvSpPr>
          <p:spPr>
            <a:xfrm>
              <a:off x="635323" y="1555321"/>
              <a:ext cx="1732275"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Fig. a</a:t>
              </a:r>
            </a:p>
          </p:txBody>
        </p:sp>
        <p:sp>
          <p:nvSpPr>
            <p:cNvPr id="24" name="TextBox 23"/>
            <p:cNvSpPr txBox="1"/>
            <p:nvPr/>
          </p:nvSpPr>
          <p:spPr>
            <a:xfrm>
              <a:off x="626334" y="1768589"/>
              <a:ext cx="1806867" cy="789613"/>
            </a:xfrm>
            <a:prstGeom prst="rect">
              <a:avLst/>
            </a:prstGeom>
            <a:noFill/>
          </p:spPr>
          <p:txBody>
            <a:bodyPr wrap="square" rtlCol="0" anchor="ctr">
              <a:spAutoFit/>
            </a:bodyPr>
            <a:lstStyle/>
            <a:p>
              <a:r>
                <a:rPr lang="en-US" sz="1200" dirty="0"/>
                <a:t>Microprobe mode imaging records mass spectra from an array of designated </a:t>
              </a:r>
            </a:p>
            <a:p>
              <a:r>
                <a:rPr lang="en-US" sz="1200" dirty="0"/>
                <a:t>positions to construct a </a:t>
              </a:r>
            </a:p>
            <a:p>
              <a:r>
                <a:rPr lang="en-US" sz="1200" dirty="0"/>
                <a:t>molecular image.</a:t>
              </a:r>
              <a:endParaRPr lang="ko-KR" altLang="en-US" sz="1200" dirty="0">
                <a:solidFill>
                  <a:schemeClr val="tx1">
                    <a:lumMod val="75000"/>
                    <a:lumOff val="25000"/>
                  </a:schemeClr>
                </a:solidFill>
                <a:cs typeface="Arial" pitchFamily="34" charset="0"/>
              </a:endParaRPr>
            </a:p>
          </p:txBody>
        </p:sp>
      </p:grpSp>
      <p:pic>
        <p:nvPicPr>
          <p:cNvPr id="35" name="Picture Placeholder 34">
            <a:extLst>
              <a:ext uri="{FF2B5EF4-FFF2-40B4-BE49-F238E27FC236}">
                <a16:creationId xmlns:a16="http://schemas.microsoft.com/office/drawing/2014/main" id="{C62939DB-6636-4034-B9E2-18B1DC22C9F6}"/>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4458" b="4458"/>
          <a:stretch>
            <a:fillRect/>
          </a:stretch>
        </p:blipFill>
        <p:spPr>
          <a:xfrm>
            <a:off x="251521" y="3076680"/>
            <a:ext cx="1933575" cy="1727200"/>
          </a:xfrm>
          <a:prstGeom prst="roundRect">
            <a:avLst>
              <a:gd name="adj" fmla="val 0"/>
            </a:avLst>
          </a:prstGeom>
        </p:spPr>
      </p:pic>
      <p:pic>
        <p:nvPicPr>
          <p:cNvPr id="37" name="Picture Placeholder 36">
            <a:extLst>
              <a:ext uri="{FF2B5EF4-FFF2-40B4-BE49-F238E27FC236}">
                <a16:creationId xmlns:a16="http://schemas.microsoft.com/office/drawing/2014/main" id="{5EEDB735-55A5-4E49-884D-6EF5D1BB84C6}"/>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rcRect l="5907" t="7169" r="5907" b="-7169"/>
          <a:stretch/>
        </p:blipFill>
        <p:spPr>
          <a:xfrm>
            <a:off x="6943061" y="3076680"/>
            <a:ext cx="1933575" cy="1727200"/>
          </a:xfrm>
          <a:prstGeom prst="roundRect">
            <a:avLst>
              <a:gd name="adj" fmla="val 0"/>
            </a:avLst>
          </a:prstGeom>
        </p:spPr>
      </p:pic>
    </p:spTree>
    <p:extLst>
      <p:ext uri="{BB962C8B-B14F-4D97-AF65-F5344CB8AC3E}">
        <p14:creationId xmlns:p14="http://schemas.microsoft.com/office/powerpoint/2010/main" val="323940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INSTRUMENTATION</a:t>
            </a:r>
            <a:endParaRPr lang="ko-KR" altLang="en-US" dirty="0"/>
          </a:p>
        </p:txBody>
      </p:sp>
      <p:sp>
        <p:nvSpPr>
          <p:cNvPr id="3" name="Text Placeholder 2"/>
          <p:cNvSpPr>
            <a:spLocks noGrp="1"/>
          </p:cNvSpPr>
          <p:nvPr>
            <p:ph type="body" sz="quarter" idx="11"/>
          </p:nvPr>
        </p:nvSpPr>
        <p:spPr/>
        <p:txBody>
          <a:bodyPr/>
          <a:lstStyle/>
          <a:p>
            <a:pPr lvl="0"/>
            <a:r>
              <a:rPr lang="en-US" altLang="ko-KR" dirty="0"/>
              <a:t>IONIZATION MECHANISMS</a:t>
            </a:r>
          </a:p>
        </p:txBody>
      </p:sp>
    </p:spTree>
    <p:extLst>
      <p:ext uri="{BB962C8B-B14F-4D97-AF65-F5344CB8AC3E}">
        <p14:creationId xmlns:p14="http://schemas.microsoft.com/office/powerpoint/2010/main" val="201487367"/>
      </p:ext>
    </p:extLst>
  </p:cSld>
  <p:clrMapOvr>
    <a:masterClrMapping/>
  </p:clrMapOvr>
</p:sld>
</file>

<file path=ppt/theme/theme1.xml><?xml version="1.0" encoding="utf-8"?>
<a:theme xmlns:a="http://schemas.openxmlformats.org/drawingml/2006/main" name="Cover and End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76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930</Words>
  <Application>Microsoft Office PowerPoint</Application>
  <PresentationFormat>On-screen Show (16:9)</PresentationFormat>
  <Paragraphs>116</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 Unicode MS</vt:lpstr>
      <vt:lpstr>맑은 고딕</vt: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Lenovo</cp:lastModifiedBy>
  <cp:revision>123</cp:revision>
  <dcterms:created xsi:type="dcterms:W3CDTF">2016-12-05T23:26:54Z</dcterms:created>
  <dcterms:modified xsi:type="dcterms:W3CDTF">2020-11-13T13:39:00Z</dcterms:modified>
</cp:coreProperties>
</file>