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0" r:id="rId6"/>
    <p:sldId id="273" r:id="rId7"/>
    <p:sldId id="257" r:id="rId8"/>
    <p:sldId id="274" r:id="rId9"/>
    <p:sldId id="266" r:id="rId10"/>
    <p:sldId id="268" r:id="rId11"/>
    <p:sldId id="265" r:id="rId12"/>
    <p:sldId id="275" r:id="rId13"/>
    <p:sldId id="264" r:id="rId14"/>
    <p:sldId id="278" r:id="rId15"/>
    <p:sldId id="276" r:id="rId16"/>
    <p:sldId id="279" r:id="rId17"/>
    <p:sldId id="27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3" autoAdjust="0"/>
    <p:restoredTop sz="91678" autoAdjust="0"/>
  </p:normalViewPr>
  <p:slideViewPr>
    <p:cSldViewPr snapToGrid="0">
      <p:cViewPr varScale="1">
        <p:scale>
          <a:sx n="64" d="100"/>
          <a:sy n="64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8B0B3-2DA5-4E11-8636-CA0CA9E262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9A57C-5302-4BAE-9F11-73DBDE4F8287}">
      <dgm:prSet phldrT="[Text]"/>
      <dgm:spPr/>
      <dgm:t>
        <a:bodyPr/>
        <a:lstStyle/>
        <a:p>
          <a:r>
            <a:rPr lang="en-US" altLang="ko-KR" b="1" dirty="0" smtClean="0">
              <a:solidFill>
                <a:schemeClr val="bg1"/>
              </a:solidFill>
              <a:cs typeface="Arial" pitchFamily="34" charset="0"/>
            </a:rPr>
            <a:t>MICROPROBE</a:t>
          </a:r>
          <a:endParaRPr lang="en-US" dirty="0"/>
        </a:p>
      </dgm:t>
    </dgm:pt>
    <dgm:pt modelId="{CADF6410-F557-4F36-9D59-1391636DFB6C}" type="parTrans" cxnId="{F576F835-56E6-4570-A13B-54EA96FD82CA}">
      <dgm:prSet/>
      <dgm:spPr/>
      <dgm:t>
        <a:bodyPr/>
        <a:lstStyle/>
        <a:p>
          <a:endParaRPr lang="en-US"/>
        </a:p>
      </dgm:t>
    </dgm:pt>
    <dgm:pt modelId="{8A5AF490-DF37-4DE3-AF07-E7076BC2B929}" type="sibTrans" cxnId="{F576F835-56E6-4570-A13B-54EA96FD82CA}">
      <dgm:prSet/>
      <dgm:spPr/>
      <dgm:t>
        <a:bodyPr/>
        <a:lstStyle/>
        <a:p>
          <a:endParaRPr lang="en-US"/>
        </a:p>
      </dgm:t>
    </dgm:pt>
    <dgm:pt modelId="{C9CB4A9B-16E6-4D77-80D6-204C45D22167}">
      <dgm:prSet phldrT="[Text]"/>
      <dgm:spPr/>
      <dgm:t>
        <a:bodyPr/>
        <a:lstStyle/>
        <a:p>
          <a:r>
            <a:rPr lang="en-US" altLang="ko-KR" dirty="0" smtClean="0">
              <a:solidFill>
                <a:schemeClr val="bg1"/>
              </a:solidFill>
              <a:cs typeface="Arial" pitchFamily="34" charset="0"/>
            </a:rPr>
            <a:t>The most common and the simplest technique.</a:t>
          </a:r>
          <a:endParaRPr lang="en-US" dirty="0"/>
        </a:p>
      </dgm:t>
    </dgm:pt>
    <dgm:pt modelId="{C27032BA-D4BE-4852-8D54-AD5F15E0FC43}" type="parTrans" cxnId="{6A3A9D97-0224-4AB3-AFC5-7D55C368D476}">
      <dgm:prSet/>
      <dgm:spPr/>
      <dgm:t>
        <a:bodyPr/>
        <a:lstStyle/>
        <a:p>
          <a:endParaRPr lang="en-US"/>
        </a:p>
      </dgm:t>
    </dgm:pt>
    <dgm:pt modelId="{C97214B6-5B82-4809-862B-EDB9B654DCB0}" type="sibTrans" cxnId="{6A3A9D97-0224-4AB3-AFC5-7D55C368D476}">
      <dgm:prSet/>
      <dgm:spPr/>
      <dgm:t>
        <a:bodyPr/>
        <a:lstStyle/>
        <a:p>
          <a:endParaRPr lang="en-US"/>
        </a:p>
      </dgm:t>
    </dgm:pt>
    <dgm:pt modelId="{FE65D422-A879-457A-843C-6914E3D136E1}">
      <dgm:prSet phldrT="[Text]"/>
      <dgm:spPr/>
      <dgm:t>
        <a:bodyPr/>
        <a:lstStyle/>
        <a:p>
          <a:r>
            <a:rPr lang="en-US" altLang="ko-KR" b="1" dirty="0" smtClean="0">
              <a:solidFill>
                <a:schemeClr val="bg1"/>
              </a:solidFill>
              <a:cs typeface="Arial" pitchFamily="34" charset="0"/>
            </a:rPr>
            <a:t>MICROSCOPE</a:t>
          </a:r>
          <a:endParaRPr lang="en-US" dirty="0"/>
        </a:p>
      </dgm:t>
    </dgm:pt>
    <dgm:pt modelId="{433250D8-3B84-4EDF-BF5F-64EF5D4D2B31}" type="parTrans" cxnId="{EDDAD3AE-8A50-49EF-A5CA-78F6373C9D43}">
      <dgm:prSet/>
      <dgm:spPr/>
      <dgm:t>
        <a:bodyPr/>
        <a:lstStyle/>
        <a:p>
          <a:endParaRPr lang="en-US"/>
        </a:p>
      </dgm:t>
    </dgm:pt>
    <dgm:pt modelId="{352164A7-2F01-4802-989F-EF4381A8310A}" type="sibTrans" cxnId="{EDDAD3AE-8A50-49EF-A5CA-78F6373C9D43}">
      <dgm:prSet/>
      <dgm:spPr/>
      <dgm:t>
        <a:bodyPr/>
        <a:lstStyle/>
        <a:p>
          <a:endParaRPr lang="en-US"/>
        </a:p>
      </dgm:t>
    </dgm:pt>
    <dgm:pt modelId="{6B09C88C-8C2D-42A0-9FF1-D0E55E27ABC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Microscope mode imaging uses ion-optical microscope elements to project the spatial origin of the ions onto a position-sensitive detector.</a:t>
          </a:r>
          <a:endParaRPr lang="en-US" dirty="0"/>
        </a:p>
      </dgm:t>
    </dgm:pt>
    <dgm:pt modelId="{73580E2B-23CF-45CD-9523-858865651F41}" type="parTrans" cxnId="{E87FC531-2E2A-4DFB-A8F0-531DC6F8756F}">
      <dgm:prSet/>
      <dgm:spPr/>
      <dgm:t>
        <a:bodyPr/>
        <a:lstStyle/>
        <a:p>
          <a:endParaRPr lang="en-US"/>
        </a:p>
      </dgm:t>
    </dgm:pt>
    <dgm:pt modelId="{D1A82442-ED28-4FAE-B7ED-5D894D67BC86}" type="sibTrans" cxnId="{E87FC531-2E2A-4DFB-A8F0-531DC6F8756F}">
      <dgm:prSet/>
      <dgm:spPr/>
      <dgm:t>
        <a:bodyPr/>
        <a:lstStyle/>
        <a:p>
          <a:endParaRPr lang="en-US"/>
        </a:p>
      </dgm:t>
    </dgm:pt>
    <dgm:pt modelId="{3B794EB4-20AA-4886-8057-3983533109E0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It can be described as position-correlated mass spectrometry.</a:t>
          </a:r>
          <a:endParaRPr lang="en-US" dirty="0">
            <a:solidFill>
              <a:schemeClr val="bg1"/>
            </a:solidFill>
          </a:endParaRPr>
        </a:p>
      </dgm:t>
    </dgm:pt>
    <dgm:pt modelId="{DC64CA61-5145-4222-854F-EE6F9CD5815A}" type="parTrans" cxnId="{148A9A43-32F8-4DE7-B5F4-6E65E65F8863}">
      <dgm:prSet/>
      <dgm:spPr/>
      <dgm:t>
        <a:bodyPr/>
        <a:lstStyle/>
        <a:p>
          <a:endParaRPr lang="en-US"/>
        </a:p>
      </dgm:t>
    </dgm:pt>
    <dgm:pt modelId="{CC60E182-366D-4B17-9A02-BCC1E5865236}" type="sibTrans" cxnId="{148A9A43-32F8-4DE7-B5F4-6E65E65F8863}">
      <dgm:prSet/>
      <dgm:spPr/>
      <dgm:t>
        <a:bodyPr/>
        <a:lstStyle/>
        <a:p>
          <a:endParaRPr lang="en-US"/>
        </a:p>
      </dgm:t>
    </dgm:pt>
    <dgm:pt modelId="{43B5FD97-ECF2-45E3-971E-80FEA7BAC71C}">
      <dgm:prSet/>
      <dgm:spPr/>
      <dgm:t>
        <a:bodyPr/>
        <a:lstStyle/>
        <a:p>
          <a:r>
            <a:rPr lang="en-US" altLang="ko-KR" dirty="0" smtClean="0">
              <a:solidFill>
                <a:schemeClr val="bg1"/>
              </a:solidFill>
              <a:cs typeface="Arial" pitchFamily="34" charset="0"/>
            </a:rPr>
            <a:t>It’s </a:t>
          </a:r>
          <a:r>
            <a:rPr lang="en-US" dirty="0" smtClean="0">
              <a:solidFill>
                <a:schemeClr val="bg1"/>
              </a:solidFill>
            </a:rPr>
            <a:t>described in MALDI literature as Imaging Spectrometry Imaging (IMS).</a:t>
          </a:r>
          <a:endParaRPr lang="en-US" altLang="ko-KR" dirty="0">
            <a:solidFill>
              <a:schemeClr val="bg1"/>
            </a:solidFill>
            <a:cs typeface="Arial" pitchFamily="34" charset="0"/>
          </a:endParaRPr>
        </a:p>
      </dgm:t>
    </dgm:pt>
    <dgm:pt modelId="{8F77A171-468E-4683-8440-63DEE2B24219}" type="parTrans" cxnId="{606914DF-7144-4BD8-9F24-BBAB39DC9B75}">
      <dgm:prSet/>
      <dgm:spPr/>
      <dgm:t>
        <a:bodyPr/>
        <a:lstStyle/>
        <a:p>
          <a:endParaRPr lang="en-US"/>
        </a:p>
      </dgm:t>
    </dgm:pt>
    <dgm:pt modelId="{3DCD305F-B2AD-4CBF-BF1D-8777B582EB81}" type="sibTrans" cxnId="{606914DF-7144-4BD8-9F24-BBAB39DC9B75}">
      <dgm:prSet/>
      <dgm:spPr/>
      <dgm:t>
        <a:bodyPr/>
        <a:lstStyle/>
        <a:p>
          <a:endParaRPr lang="en-US"/>
        </a:p>
      </dgm:t>
    </dgm:pt>
    <dgm:pt modelId="{BC904E79-5B1B-4B8B-A856-A93DA9D2F38F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It has a finite depth of vision, which makes sample preparation more critical.</a:t>
          </a:r>
          <a:endParaRPr lang="en-US" dirty="0">
            <a:solidFill>
              <a:schemeClr val="bg1"/>
            </a:solidFill>
            <a:cs typeface="Arial" pitchFamily="34" charset="0"/>
          </a:endParaRPr>
        </a:p>
      </dgm:t>
    </dgm:pt>
    <dgm:pt modelId="{B801D694-9155-4880-81E7-17BC56BAE1DE}" type="parTrans" cxnId="{DECC4CE9-051A-474F-B091-35A7B2A06F88}">
      <dgm:prSet/>
      <dgm:spPr/>
      <dgm:t>
        <a:bodyPr/>
        <a:lstStyle/>
        <a:p>
          <a:endParaRPr lang="en-US"/>
        </a:p>
      </dgm:t>
    </dgm:pt>
    <dgm:pt modelId="{AFBE2BF2-CC62-4446-B9C2-BD4F217B0A63}" type="sibTrans" cxnId="{DECC4CE9-051A-474F-B091-35A7B2A06F88}">
      <dgm:prSet/>
      <dgm:spPr/>
      <dgm:t>
        <a:bodyPr/>
        <a:lstStyle/>
        <a:p>
          <a:endParaRPr lang="en-US"/>
        </a:p>
      </dgm:t>
    </dgm:pt>
    <dgm:pt modelId="{CEBD7747-733C-45E7-B302-2F73C0A722C8}" type="pres">
      <dgm:prSet presAssocID="{5EE8B0B3-2DA5-4E11-8636-CA0CA9E262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DF838F-CBB4-427E-BD94-9622B2DED831}" type="pres">
      <dgm:prSet presAssocID="{CCF9A57C-5302-4BAE-9F11-73DBDE4F828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F6B1D-DE50-4460-BD85-AC63F40D8EDF}" type="pres">
      <dgm:prSet presAssocID="{CCF9A57C-5302-4BAE-9F11-73DBDE4F828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AF0B6-B9A6-486E-86E0-359965D0CAD5}" type="pres">
      <dgm:prSet presAssocID="{FE65D422-A879-457A-843C-6914E3D136E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58805-7140-48FC-AA7F-E0C024A41E49}" type="pres">
      <dgm:prSet presAssocID="{FE65D422-A879-457A-843C-6914E3D136E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77A994-6A95-4C0D-800F-3C8404F76807}" type="presOf" srcId="{BC904E79-5B1B-4B8B-A856-A93DA9D2F38F}" destId="{FCF58805-7140-48FC-AA7F-E0C024A41E49}" srcOrd="0" destOrd="1" presId="urn:microsoft.com/office/officeart/2005/8/layout/vList2"/>
    <dgm:cxn modelId="{F576F835-56E6-4570-A13B-54EA96FD82CA}" srcId="{5EE8B0B3-2DA5-4E11-8636-CA0CA9E26210}" destId="{CCF9A57C-5302-4BAE-9F11-73DBDE4F8287}" srcOrd="0" destOrd="0" parTransId="{CADF6410-F557-4F36-9D59-1391636DFB6C}" sibTransId="{8A5AF490-DF37-4DE3-AF07-E7076BC2B929}"/>
    <dgm:cxn modelId="{3BF26894-E1B0-4869-9976-246C0C2D204E}" type="presOf" srcId="{43B5FD97-ECF2-45E3-971E-80FEA7BAC71C}" destId="{0C0F6B1D-DE50-4460-BD85-AC63F40D8EDF}" srcOrd="0" destOrd="2" presId="urn:microsoft.com/office/officeart/2005/8/layout/vList2"/>
    <dgm:cxn modelId="{606914DF-7144-4BD8-9F24-BBAB39DC9B75}" srcId="{CCF9A57C-5302-4BAE-9F11-73DBDE4F8287}" destId="{43B5FD97-ECF2-45E3-971E-80FEA7BAC71C}" srcOrd="2" destOrd="0" parTransId="{8F77A171-468E-4683-8440-63DEE2B24219}" sibTransId="{3DCD305F-B2AD-4CBF-BF1D-8777B582EB81}"/>
    <dgm:cxn modelId="{1938C070-C94A-4587-8F82-790F3EF0F096}" type="presOf" srcId="{CCF9A57C-5302-4BAE-9F11-73DBDE4F8287}" destId="{C1DF838F-CBB4-427E-BD94-9622B2DED831}" srcOrd="0" destOrd="0" presId="urn:microsoft.com/office/officeart/2005/8/layout/vList2"/>
    <dgm:cxn modelId="{48306CB5-CF74-425B-9759-BEE5C6F88354}" type="presOf" srcId="{3B794EB4-20AA-4886-8057-3983533109E0}" destId="{0C0F6B1D-DE50-4460-BD85-AC63F40D8EDF}" srcOrd="0" destOrd="1" presId="urn:microsoft.com/office/officeart/2005/8/layout/vList2"/>
    <dgm:cxn modelId="{FA225B7B-E1B7-4C48-8B68-FCE2A8BDAE40}" type="presOf" srcId="{5EE8B0B3-2DA5-4E11-8636-CA0CA9E26210}" destId="{CEBD7747-733C-45E7-B302-2F73C0A722C8}" srcOrd="0" destOrd="0" presId="urn:microsoft.com/office/officeart/2005/8/layout/vList2"/>
    <dgm:cxn modelId="{EDDAD3AE-8A50-49EF-A5CA-78F6373C9D43}" srcId="{5EE8B0B3-2DA5-4E11-8636-CA0CA9E26210}" destId="{FE65D422-A879-457A-843C-6914E3D136E1}" srcOrd="1" destOrd="0" parTransId="{433250D8-3B84-4EDF-BF5F-64EF5D4D2B31}" sibTransId="{352164A7-2F01-4802-989F-EF4381A8310A}"/>
    <dgm:cxn modelId="{148A9A43-32F8-4DE7-B5F4-6E65E65F8863}" srcId="{CCF9A57C-5302-4BAE-9F11-73DBDE4F8287}" destId="{3B794EB4-20AA-4886-8057-3983533109E0}" srcOrd="1" destOrd="0" parTransId="{DC64CA61-5145-4222-854F-EE6F9CD5815A}" sibTransId="{CC60E182-366D-4B17-9A02-BCC1E5865236}"/>
    <dgm:cxn modelId="{DECC4CE9-051A-474F-B091-35A7B2A06F88}" srcId="{FE65D422-A879-457A-843C-6914E3D136E1}" destId="{BC904E79-5B1B-4B8B-A856-A93DA9D2F38F}" srcOrd="1" destOrd="0" parTransId="{B801D694-9155-4880-81E7-17BC56BAE1DE}" sibTransId="{AFBE2BF2-CC62-4446-B9C2-BD4F217B0A63}"/>
    <dgm:cxn modelId="{E87FC531-2E2A-4DFB-A8F0-531DC6F8756F}" srcId="{FE65D422-A879-457A-843C-6914E3D136E1}" destId="{6B09C88C-8C2D-42A0-9FF1-D0E55E27ABCF}" srcOrd="0" destOrd="0" parTransId="{73580E2B-23CF-45CD-9523-858865651F41}" sibTransId="{D1A82442-ED28-4FAE-B7ED-5D894D67BC86}"/>
    <dgm:cxn modelId="{A5D094D6-87CD-467F-B2D6-E5165026F086}" type="presOf" srcId="{C9CB4A9B-16E6-4D77-80D6-204C45D22167}" destId="{0C0F6B1D-DE50-4460-BD85-AC63F40D8EDF}" srcOrd="0" destOrd="0" presId="urn:microsoft.com/office/officeart/2005/8/layout/vList2"/>
    <dgm:cxn modelId="{BA6BB5D4-D71A-4254-BF5C-80ECE168C025}" type="presOf" srcId="{FE65D422-A879-457A-843C-6914E3D136E1}" destId="{409AF0B6-B9A6-486E-86E0-359965D0CAD5}" srcOrd="0" destOrd="0" presId="urn:microsoft.com/office/officeart/2005/8/layout/vList2"/>
    <dgm:cxn modelId="{6A3A9D97-0224-4AB3-AFC5-7D55C368D476}" srcId="{CCF9A57C-5302-4BAE-9F11-73DBDE4F8287}" destId="{C9CB4A9B-16E6-4D77-80D6-204C45D22167}" srcOrd="0" destOrd="0" parTransId="{C27032BA-D4BE-4852-8D54-AD5F15E0FC43}" sibTransId="{C97214B6-5B82-4809-862B-EDB9B654DCB0}"/>
    <dgm:cxn modelId="{86A4D4EC-8CF7-45CF-936E-1499A848928A}" type="presOf" srcId="{6B09C88C-8C2D-42A0-9FF1-D0E55E27ABCF}" destId="{FCF58805-7140-48FC-AA7F-E0C024A41E49}" srcOrd="0" destOrd="0" presId="urn:microsoft.com/office/officeart/2005/8/layout/vList2"/>
    <dgm:cxn modelId="{27E42AC5-12D2-4B7E-B485-51BB566A0A78}" type="presParOf" srcId="{CEBD7747-733C-45E7-B302-2F73C0A722C8}" destId="{C1DF838F-CBB4-427E-BD94-9622B2DED831}" srcOrd="0" destOrd="0" presId="urn:microsoft.com/office/officeart/2005/8/layout/vList2"/>
    <dgm:cxn modelId="{95CD42B7-6C7F-4A0F-AFB5-712FDC123FF5}" type="presParOf" srcId="{CEBD7747-733C-45E7-B302-2F73C0A722C8}" destId="{0C0F6B1D-DE50-4460-BD85-AC63F40D8EDF}" srcOrd="1" destOrd="0" presId="urn:microsoft.com/office/officeart/2005/8/layout/vList2"/>
    <dgm:cxn modelId="{4D70A3C0-5AFD-4A12-B061-8653A6103FD4}" type="presParOf" srcId="{CEBD7747-733C-45E7-B302-2F73C0A722C8}" destId="{409AF0B6-B9A6-486E-86E0-359965D0CAD5}" srcOrd="2" destOrd="0" presId="urn:microsoft.com/office/officeart/2005/8/layout/vList2"/>
    <dgm:cxn modelId="{B545D56A-ACFD-41F0-89D5-301CBC7B08CE}" type="presParOf" srcId="{CEBD7747-733C-45E7-B302-2F73C0A722C8}" destId="{FCF58805-7140-48FC-AA7F-E0C024A41E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F838F-CBB4-427E-BD94-9622B2DED831}">
      <dsp:nvSpPr>
        <dsp:cNvPr id="0" name=""/>
        <dsp:cNvSpPr/>
      </dsp:nvSpPr>
      <dsp:spPr>
        <a:xfrm>
          <a:off x="0" y="89597"/>
          <a:ext cx="6570578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dirty="0" smtClean="0">
              <a:solidFill>
                <a:schemeClr val="bg1"/>
              </a:solidFill>
              <a:cs typeface="Arial" pitchFamily="34" charset="0"/>
            </a:rPr>
            <a:t>MICROPROBE</a:t>
          </a:r>
          <a:endParaRPr lang="en-US" sz="2600" kern="1200" dirty="0"/>
        </a:p>
      </dsp:txBody>
      <dsp:txXfrm>
        <a:off x="29700" y="119297"/>
        <a:ext cx="6511178" cy="549000"/>
      </dsp:txXfrm>
    </dsp:sp>
    <dsp:sp modelId="{0C0F6B1D-DE50-4460-BD85-AC63F40D8EDF}">
      <dsp:nvSpPr>
        <dsp:cNvPr id="0" name=""/>
        <dsp:cNvSpPr/>
      </dsp:nvSpPr>
      <dsp:spPr>
        <a:xfrm>
          <a:off x="0" y="697998"/>
          <a:ext cx="6570578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1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000" kern="1200" dirty="0" smtClean="0">
              <a:solidFill>
                <a:schemeClr val="bg1"/>
              </a:solidFill>
              <a:cs typeface="Arial" pitchFamily="34" charset="0"/>
            </a:rPr>
            <a:t>The most common and the simplest technique.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It can be described as position-correlated mass spectrometry.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000" kern="1200" dirty="0" smtClean="0">
              <a:solidFill>
                <a:schemeClr val="bg1"/>
              </a:solidFill>
              <a:cs typeface="Arial" pitchFamily="34" charset="0"/>
            </a:rPr>
            <a:t>It’s </a:t>
          </a:r>
          <a:r>
            <a:rPr lang="en-US" sz="2000" kern="1200" dirty="0" smtClean="0">
              <a:solidFill>
                <a:schemeClr val="bg1"/>
              </a:solidFill>
            </a:rPr>
            <a:t>described in MALDI literature as Imaging Spectrometry Imaging (IMS).</a:t>
          </a:r>
          <a:endParaRPr lang="en-US" altLang="ko-KR" sz="2000" kern="1200" dirty="0">
            <a:solidFill>
              <a:schemeClr val="bg1"/>
            </a:solidFill>
            <a:cs typeface="Arial" pitchFamily="34" charset="0"/>
          </a:endParaRPr>
        </a:p>
      </dsp:txBody>
      <dsp:txXfrm>
        <a:off x="0" y="697998"/>
        <a:ext cx="6570578" cy="1533870"/>
      </dsp:txXfrm>
    </dsp:sp>
    <dsp:sp modelId="{409AF0B6-B9A6-486E-86E0-359965D0CAD5}">
      <dsp:nvSpPr>
        <dsp:cNvPr id="0" name=""/>
        <dsp:cNvSpPr/>
      </dsp:nvSpPr>
      <dsp:spPr>
        <a:xfrm>
          <a:off x="0" y="2231868"/>
          <a:ext cx="6570578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dirty="0" smtClean="0">
              <a:solidFill>
                <a:schemeClr val="bg1"/>
              </a:solidFill>
              <a:cs typeface="Arial" pitchFamily="34" charset="0"/>
            </a:rPr>
            <a:t>MICROSCOPE</a:t>
          </a:r>
          <a:endParaRPr lang="en-US" sz="2600" kern="1200" dirty="0"/>
        </a:p>
      </dsp:txBody>
      <dsp:txXfrm>
        <a:off x="29700" y="2261568"/>
        <a:ext cx="6511178" cy="549000"/>
      </dsp:txXfrm>
    </dsp:sp>
    <dsp:sp modelId="{FCF58805-7140-48FC-AA7F-E0C024A41E49}">
      <dsp:nvSpPr>
        <dsp:cNvPr id="0" name=""/>
        <dsp:cNvSpPr/>
      </dsp:nvSpPr>
      <dsp:spPr>
        <a:xfrm>
          <a:off x="0" y="2840268"/>
          <a:ext cx="6570578" cy="1453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1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Microscope mode imaging uses ion-optical microscope elements to project the spatial origin of the ions onto a position-sensitive detector.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It has a finite depth of vision, which makes sample preparation more critical.</a:t>
          </a:r>
          <a:endParaRPr lang="en-US" sz="2000" kern="1200" dirty="0">
            <a:solidFill>
              <a:schemeClr val="bg1"/>
            </a:solidFill>
            <a:cs typeface="Arial" pitchFamily="34" charset="0"/>
          </a:endParaRPr>
        </a:p>
      </dsp:txBody>
      <dsp:txXfrm>
        <a:off x="0" y="2840268"/>
        <a:ext cx="6570578" cy="1453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 smtClean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51851" y="0"/>
            <a:ext cx="7440149" cy="6858000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35893" y="164638"/>
            <a:ext cx="705610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35893" y="932723"/>
            <a:ext cx="705610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27315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1371" y="356659"/>
            <a:ext cx="7104789" cy="38404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92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12/20/2020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  <p:sldLayoutId id="2147483683" r:id="rId20"/>
    <p:sldLayoutId id="2147483684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F:\GP\Tumor%20Heterogeneity\Documentations\MSI_Review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sv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112" y="2742465"/>
            <a:ext cx="8494463" cy="1373070"/>
          </a:xfrm>
        </p:spPr>
        <p:txBody>
          <a:bodyPr anchor="ctr" anchorCtr="0"/>
          <a:lstStyle/>
          <a:p>
            <a:r>
              <a:rPr lang="en-US" sz="4400" b="0" dirty="0"/>
              <a:t>IMAGING MASS </a:t>
            </a:r>
            <a:r>
              <a:rPr lang="en-US" sz="4400" b="0" dirty="0" smtClean="0"/>
              <a:t>SPECTROMETRY</a:t>
            </a:r>
            <a:br>
              <a:rPr lang="en-US" sz="4400" b="0" dirty="0" smtClean="0"/>
            </a:br>
            <a:r>
              <a:rPr lang="en-US" sz="3200" dirty="0" smtClean="0"/>
              <a:t>Supervised By:</a:t>
            </a:r>
            <a:r>
              <a:rPr lang="en-US" sz="3200" b="0" dirty="0" smtClean="0"/>
              <a:t> Dr/ Noha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69" y="4394039"/>
            <a:ext cx="11986351" cy="203981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/>
              <a:t>Represented By:</a:t>
            </a:r>
          </a:p>
          <a:p>
            <a:pPr algn="l"/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bg1"/>
                </a:solidFill>
              </a:rPr>
              <a:t>Mostafa Yehia				</a:t>
            </a:r>
            <a:r>
              <a:rPr lang="en-US" sz="2400" dirty="0" smtClean="0"/>
              <a:t>Donia </a:t>
            </a:r>
            <a:r>
              <a:rPr lang="en-US" sz="2400" dirty="0"/>
              <a:t>Abd </a:t>
            </a:r>
            <a:r>
              <a:rPr lang="en-US" sz="2400" dirty="0" smtClean="0"/>
              <a:t>Elslam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bg1"/>
                </a:solidFill>
              </a:rPr>
              <a:t>Renad Taher			</a:t>
            </a:r>
            <a:r>
              <a:rPr lang="en-US" sz="2400" dirty="0" smtClean="0"/>
              <a:t>		Mariem </a:t>
            </a:r>
            <a:r>
              <a:rPr lang="en-US" sz="2400" dirty="0"/>
              <a:t>Ahmed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dirty="0" smtClean="0"/>
              <a:t>		Ibrahim Elsayed</a:t>
            </a:r>
            <a:endParaRPr lang="en-US" sz="2400" dirty="0"/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75" y="2918929"/>
            <a:ext cx="1392145" cy="102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753228"/>
            <a:ext cx="10307561" cy="1080938"/>
          </a:xfrm>
        </p:spPr>
        <p:txBody>
          <a:bodyPr/>
          <a:lstStyle/>
          <a:p>
            <a:r>
              <a:rPr lang="en-US" dirty="0" smtClean="0"/>
              <a:t>03: INSTRUMENTATION – Ionization Mechanisms</a:t>
            </a:r>
            <a:endParaRPr lang="en-US" dirty="0"/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208616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3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6249" y="2101850"/>
            <a:ext cx="5688782" cy="70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Matrix-Assisted Laser </a:t>
            </a:r>
            <a:r>
              <a:rPr lang="en-US" sz="2000" dirty="0" smtClean="0"/>
              <a:t>Desorption/Ionization</a:t>
            </a:r>
            <a:r>
              <a:rPr lang="ko-KR" altLang="en-US" sz="2000" b="1" dirty="0" smtClean="0">
                <a:cs typeface="Arial" pitchFamily="34" charset="0"/>
              </a:rPr>
              <a:t> </a:t>
            </a:r>
            <a:r>
              <a:rPr lang="en-US" altLang="ko-KR" sz="2000" b="1" dirty="0" smtClean="0">
                <a:cs typeface="Arial" pitchFamily="34" charset="0"/>
              </a:rPr>
              <a:t>– (MALDI)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33549" y="4206271"/>
            <a:ext cx="4433401" cy="82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Secondary Ion Mass </a:t>
            </a:r>
            <a:r>
              <a:rPr lang="en-US" sz="2000" dirty="0" smtClean="0"/>
              <a:t>Spectrometry</a:t>
            </a:r>
            <a:r>
              <a:rPr lang="ko-KR" altLang="en-US" sz="2000" b="1" dirty="0" smtClean="0">
                <a:cs typeface="Arial" pitchFamily="34" charset="0"/>
              </a:rPr>
              <a:t> </a:t>
            </a:r>
            <a:r>
              <a:rPr lang="en-US" altLang="ko-KR" sz="2000" b="1" dirty="0" smtClean="0">
                <a:cs typeface="Arial" pitchFamily="34" charset="0"/>
              </a:rPr>
              <a:t>– (SIMS)</a:t>
            </a:r>
            <a:endParaRPr lang="en-US" altLang="ko-KR" sz="2000" b="1" dirty="0">
              <a:cs typeface="Arial" pitchFamily="34" charset="0"/>
            </a:endParaRPr>
          </a:p>
        </p:txBody>
      </p:sp>
      <p:grpSp>
        <p:nvGrpSpPr>
          <p:cNvPr id="44" name="Group 43" descr="steps graphic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1987549" y="2804879"/>
            <a:ext cx="54788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MALDI can record the spatial distribution of high </a:t>
            </a:r>
            <a:r>
              <a:rPr lang="en-US" dirty="0" smtClean="0">
                <a:solidFill>
                  <a:schemeClr val="bg1"/>
                </a:solidFill>
              </a:rPr>
              <a:t>mass molecules </a:t>
            </a: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smtClean="0">
                <a:solidFill>
                  <a:schemeClr val="bg1"/>
                </a:solidFill>
              </a:rPr>
              <a:t>the chemically </a:t>
            </a:r>
            <a:r>
              <a:rPr lang="en-US" dirty="0">
                <a:solidFill>
                  <a:schemeClr val="bg1"/>
                </a:solidFill>
              </a:rPr>
              <a:t>specific molecular </a:t>
            </a:r>
            <a:r>
              <a:rPr lang="en-US" dirty="0" smtClean="0">
                <a:solidFill>
                  <a:schemeClr val="bg1"/>
                </a:solidFill>
              </a:rPr>
              <a:t>ions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It’s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spatial resolutions are approximately 25 mm </a:t>
            </a:r>
            <a:r>
              <a:rPr lang="en-US" dirty="0" smtClean="0">
                <a:solidFill>
                  <a:schemeClr val="bg1"/>
                </a:solidFill>
              </a:rPr>
              <a:t>or more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87549" y="4987996"/>
            <a:ext cx="4444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SIMS is able to provide high </a:t>
            </a:r>
            <a:r>
              <a:rPr lang="en-US" dirty="0" smtClean="0">
                <a:solidFill>
                  <a:schemeClr val="bg1"/>
                </a:solidFill>
              </a:rPr>
              <a:t>spatial resolution images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It’s molecular ion mass range is </a:t>
            </a:r>
            <a:r>
              <a:rPr lang="en-US" dirty="0" smtClean="0">
                <a:solidFill>
                  <a:schemeClr val="bg1"/>
                </a:solidFill>
              </a:rPr>
              <a:t>much lower </a:t>
            </a:r>
            <a:r>
              <a:rPr lang="en-US" dirty="0">
                <a:solidFill>
                  <a:schemeClr val="bg1"/>
                </a:solidFill>
              </a:rPr>
              <a:t>than that of </a:t>
            </a:r>
            <a:r>
              <a:rPr lang="en-US" dirty="0" smtClean="0">
                <a:solidFill>
                  <a:schemeClr val="bg1"/>
                </a:solidFill>
              </a:rPr>
              <a:t>MALDI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2" name="Group 71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4206270"/>
            <a:ext cx="823913" cy="823913"/>
            <a:chOff x="744537" y="2086166"/>
            <a:chExt cx="823913" cy="823913"/>
          </a:xfrm>
        </p:grpSpPr>
        <p:sp>
          <p:nvSpPr>
            <p:cNvPr id="73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77" grpId="0" build="p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RESOLUTION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22151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04: RESOLUTION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0321" y="2324047"/>
            <a:ext cx="3450795" cy="864096"/>
            <a:chOff x="3797333" y="1592097"/>
            <a:chExt cx="3450795" cy="864096"/>
          </a:xfrm>
        </p:grpSpPr>
        <p:sp>
          <p:nvSpPr>
            <p:cNvPr id="4" name="Pentagon 3"/>
            <p:cNvSpPr/>
            <p:nvPr/>
          </p:nvSpPr>
          <p:spPr>
            <a:xfrm>
              <a:off x="3797333" y="1592097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20352" y="1854868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MASS RESOLUTION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9266" y="4033748"/>
            <a:ext cx="3450795" cy="864096"/>
            <a:chOff x="3797333" y="3373100"/>
            <a:chExt cx="3450795" cy="864096"/>
          </a:xfrm>
        </p:grpSpPr>
        <p:sp>
          <p:nvSpPr>
            <p:cNvPr id="9" name="Pentagon 8"/>
            <p:cNvSpPr/>
            <p:nvPr/>
          </p:nvSpPr>
          <p:spPr>
            <a:xfrm>
              <a:off x="3797333" y="3373100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2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63312" y="3512760"/>
              <a:ext cx="3000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LATERAL RESOLUTION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(SPATIAL RESOLUTION)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14664" y="5776130"/>
            <a:ext cx="3450795" cy="864096"/>
            <a:chOff x="3820352" y="5159125"/>
            <a:chExt cx="3450795" cy="864096"/>
          </a:xfrm>
        </p:grpSpPr>
        <p:sp>
          <p:nvSpPr>
            <p:cNvPr id="5" name="Pentagon 3">
              <a:extLst>
                <a:ext uri="{FF2B5EF4-FFF2-40B4-BE49-F238E27FC236}">
                  <a16:creationId xmlns:a16="http://schemas.microsoft.com/office/drawing/2014/main" id="{5F854FAE-A2DD-42A3-ABF9-01C4C81F4926}"/>
                </a:ext>
              </a:extLst>
            </p:cNvPr>
            <p:cNvSpPr/>
            <p:nvPr/>
          </p:nvSpPr>
          <p:spPr>
            <a:xfrm>
              <a:off x="3820352" y="5159125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7EEACC-5F6A-4D9E-A86A-DDBAFBCFA72A}"/>
                </a:ext>
              </a:extLst>
            </p:cNvPr>
            <p:cNvSpPr txBox="1"/>
            <p:nvPr/>
          </p:nvSpPr>
          <p:spPr>
            <a:xfrm>
              <a:off x="4335123" y="5421896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DEPTH RESOUTION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2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ARTIFACTS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37878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05: ARTIFACTS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80321" y="2324047"/>
            <a:ext cx="3450795" cy="864096"/>
            <a:chOff x="3797333" y="1592097"/>
            <a:chExt cx="3450795" cy="864096"/>
          </a:xfrm>
        </p:grpSpPr>
        <p:sp>
          <p:nvSpPr>
            <p:cNvPr id="19" name="Pentagon 18"/>
            <p:cNvSpPr/>
            <p:nvPr/>
          </p:nvSpPr>
          <p:spPr>
            <a:xfrm>
              <a:off x="3797333" y="1592097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20352" y="1854868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TOPOGRAPHY</a:t>
              </a:r>
              <a:endParaRPr lang="ko-KR" altLang="en-US" sz="1600" b="1" dirty="0">
                <a:solidFill>
                  <a:srgbClr val="C00000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87251" y="5859258"/>
            <a:ext cx="3450795" cy="864096"/>
            <a:chOff x="3820352" y="5159125"/>
            <a:chExt cx="3450795" cy="864096"/>
          </a:xfrm>
        </p:grpSpPr>
        <p:sp>
          <p:nvSpPr>
            <p:cNvPr id="25" name="Pentagon 3">
              <a:extLst>
                <a:ext uri="{FF2B5EF4-FFF2-40B4-BE49-F238E27FC236}">
                  <a16:creationId xmlns:a16="http://schemas.microsoft.com/office/drawing/2014/main" id="{5F854FAE-A2DD-42A3-ABF9-01C4C81F4926}"/>
                </a:ext>
              </a:extLst>
            </p:cNvPr>
            <p:cNvSpPr/>
            <p:nvPr/>
          </p:nvSpPr>
          <p:spPr>
            <a:xfrm>
              <a:off x="3820352" y="5159125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7EEACC-5F6A-4D9E-A86A-DDBAFBCFA72A}"/>
                </a:ext>
              </a:extLst>
            </p:cNvPr>
            <p:cNvSpPr txBox="1"/>
            <p:nvPr/>
          </p:nvSpPr>
          <p:spPr>
            <a:xfrm>
              <a:off x="4335123" y="5421896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r>
                <a:rPr lang="en-US" b="1" dirty="0" smtClean="0">
                  <a:solidFill>
                    <a:schemeClr val="bg1"/>
                  </a:solidFill>
                </a:rPr>
                <a:t>LECTRON DAMAGE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03752" y="4012967"/>
            <a:ext cx="3450795" cy="864096"/>
            <a:chOff x="3820352" y="5159125"/>
            <a:chExt cx="3450795" cy="864096"/>
          </a:xfrm>
        </p:grpSpPr>
        <p:sp>
          <p:nvSpPr>
            <p:cNvPr id="16" name="Pentagon 3">
              <a:extLst>
                <a:ext uri="{FF2B5EF4-FFF2-40B4-BE49-F238E27FC236}">
                  <a16:creationId xmlns:a16="http://schemas.microsoft.com/office/drawing/2014/main" id="{5F854FAE-A2DD-42A3-ABF9-01C4C81F4926}"/>
                </a:ext>
              </a:extLst>
            </p:cNvPr>
            <p:cNvSpPr/>
            <p:nvPr/>
          </p:nvSpPr>
          <p:spPr>
            <a:xfrm>
              <a:off x="3820352" y="5159125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7EEACC-5F6A-4D9E-A86A-DDBAFBCFA72A}"/>
                </a:ext>
              </a:extLst>
            </p:cNvPr>
            <p:cNvSpPr txBox="1"/>
            <p:nvPr/>
          </p:nvSpPr>
          <p:spPr>
            <a:xfrm>
              <a:off x="4335123" y="5421896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MATRIX EFFECTS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Analyze the Paper</a:t>
            </a:r>
            <a:endParaRPr lang="en-US" dirty="0"/>
          </a:p>
        </p:txBody>
      </p:sp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51" y="2215263"/>
            <a:ext cx="3281994" cy="40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85300" y="4087087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3" action="ppaction://hlinkfile"/>
              </a:rPr>
              <a:t>MSI Review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3455" y="2386717"/>
            <a:ext cx="36000" cy="38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680321" y="2631316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0321" y="3387406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680321" y="4143496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680321" y="4899586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680321" y="5655676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26931" y="2512551"/>
            <a:ext cx="340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01		INTRODUCTION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6932" y="3288637"/>
            <a:ext cx="300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02		TECHNIQUES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6931" y="4032109"/>
            <a:ext cx="387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03		INSTRUMENTATION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6931" y="4786657"/>
            <a:ext cx="30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04		RESOLUTION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6931" y="5532843"/>
            <a:ext cx="273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05		ARTIFACTS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36" y="892070"/>
            <a:ext cx="929605" cy="8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INTRODUCTION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2085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cs typeface="Arial" pitchFamily="34" charset="0"/>
              </a:rPr>
              <a:t>01: Mass </a:t>
            </a:r>
            <a:r>
              <a:rPr lang="en-US" altLang="ko-KR" dirty="0">
                <a:cs typeface="Arial" pitchFamily="34" charset="0"/>
              </a:rPr>
              <a:t>Spectrometry-based Proteomics</a:t>
            </a:r>
            <a:endParaRPr lang="ko-KR" altLang="en-US" dirty="0">
              <a:cs typeface="Arial" pitchFamily="34" charset="0"/>
            </a:endParaRP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5840" y="4337119"/>
            <a:ext cx="6633646" cy="170401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  <a:cs typeface="Arial" pitchFamily="34" charset="0"/>
              </a:rPr>
              <a:t>This universal technique analyzes complex protein </a:t>
            </a:r>
            <a:r>
              <a:rPr lang="en-US" altLang="ko-KR" sz="2400" dirty="0" smtClean="0">
                <a:solidFill>
                  <a:schemeClr val="tx1"/>
                </a:solidFill>
                <a:cs typeface="Arial" pitchFamily="34" charset="0"/>
              </a:rPr>
              <a:t>samples.</a:t>
            </a:r>
          </a:p>
          <a:p>
            <a:pPr algn="l"/>
            <a:r>
              <a:rPr lang="en-US" altLang="ko-KR" sz="2400" dirty="0" smtClean="0">
                <a:solidFill>
                  <a:schemeClr val="tx1"/>
                </a:solidFill>
                <a:cs typeface="Arial" pitchFamily="34" charset="0"/>
              </a:rPr>
              <a:t>It’s </a:t>
            </a:r>
            <a:r>
              <a:rPr lang="en-US" altLang="ko-KR" sz="2400" dirty="0">
                <a:solidFill>
                  <a:schemeClr val="tx1"/>
                </a:solidFill>
                <a:cs typeface="Arial" pitchFamily="34" charset="0"/>
              </a:rPr>
              <a:t>applied following isolation of the proteins from cell lysates </a:t>
            </a:r>
            <a:r>
              <a:rPr lang="en-US" altLang="ko-KR" sz="2400" dirty="0" smtClean="0">
                <a:solidFill>
                  <a:schemeClr val="tx1"/>
                </a:solidFill>
                <a:cs typeface="Arial" pitchFamily="34" charset="0"/>
              </a:rPr>
              <a:t>by:</a:t>
            </a:r>
            <a:endParaRPr lang="en-US" altLang="ko-KR" sz="2400" dirty="0">
              <a:solidFill>
                <a:schemeClr val="tx1"/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cs typeface="Arial" pitchFamily="34" charset="0"/>
              </a:rPr>
              <a:t>Biochemical Fractionation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cs typeface="Arial" pitchFamily="34" charset="0"/>
              </a:rPr>
              <a:t>Affinity </a:t>
            </a:r>
            <a:r>
              <a:rPr lang="en-US" altLang="ko-KR" sz="2400" dirty="0">
                <a:solidFill>
                  <a:schemeClr val="tx1"/>
                </a:solidFill>
                <a:cs typeface="Arial" pitchFamily="34" charset="0"/>
              </a:rPr>
              <a:t>Selection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74569" y="177576"/>
            <a:ext cx="4587856" cy="2361089"/>
            <a:chOff x="6174770" y="2051948"/>
            <a:chExt cx="2852738" cy="2852738"/>
          </a:xfrm>
        </p:grpSpPr>
        <p:sp>
          <p:nvSpPr>
            <p:cNvPr id="7" name="Oval 6"/>
            <p:cNvSpPr/>
            <p:nvPr/>
          </p:nvSpPr>
          <p:spPr>
            <a:xfrm>
              <a:off x="6304995" y="2182173"/>
              <a:ext cx="2592288" cy="25922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57022" y="2488502"/>
              <a:ext cx="2088232" cy="1806829"/>
              <a:chOff x="7596695" y="1721071"/>
              <a:chExt cx="2088232" cy="180682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596695" y="2114813"/>
                <a:ext cx="2088232" cy="1413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2-D gel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Liquid Chromatography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Capillary Electrophoresis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Molecular scanner gels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Capillary-Isoelectric Focusing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776716" y="1721071"/>
                <a:ext cx="1728191" cy="446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u="sng" dirty="0">
                    <a:solidFill>
                      <a:srgbClr val="C00000"/>
                    </a:solidFill>
                    <a:cs typeface="Arial" pitchFamily="34" charset="0"/>
                  </a:rPr>
                  <a:t>METHODS</a:t>
                </a:r>
                <a:endParaRPr lang="ko-KR" altLang="en-US" b="1" u="sng" dirty="0">
                  <a:solidFill>
                    <a:srgbClr val="C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" name="Donut 8"/>
            <p:cNvSpPr/>
            <p:nvPr/>
          </p:nvSpPr>
          <p:spPr>
            <a:xfrm>
              <a:off x="6174770" y="2051948"/>
              <a:ext cx="2852738" cy="2852738"/>
            </a:xfrm>
            <a:prstGeom prst="donut">
              <a:avLst>
                <a:gd name="adj" fmla="val 16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90">
            <a:extLst>
              <a:ext uri="{FF2B5EF4-FFF2-40B4-BE49-F238E27FC236}">
                <a16:creationId xmlns:a16="http://schemas.microsoft.com/office/drawing/2014/main" id="{12804461-7943-48A8-8F7E-A786B6649C6D}"/>
              </a:ext>
            </a:extLst>
          </p:cNvPr>
          <p:cNvGrpSpPr/>
          <p:nvPr/>
        </p:nvGrpSpPr>
        <p:grpSpPr>
          <a:xfrm>
            <a:off x="259941" y="5468448"/>
            <a:ext cx="4741205" cy="935480"/>
            <a:chOff x="683515" y="1568205"/>
            <a:chExt cx="7786497" cy="1512168"/>
          </a:xfrm>
        </p:grpSpPr>
        <p:grpSp>
          <p:nvGrpSpPr>
            <p:cNvPr id="13" name="Group 81">
              <a:extLst>
                <a:ext uri="{FF2B5EF4-FFF2-40B4-BE49-F238E27FC236}">
                  <a16:creationId xmlns:a16="http://schemas.microsoft.com/office/drawing/2014/main" id="{7E728B71-B333-4555-822C-A80795EAD334}"/>
                </a:ext>
              </a:extLst>
            </p:cNvPr>
            <p:cNvGrpSpPr/>
            <p:nvPr/>
          </p:nvGrpSpPr>
          <p:grpSpPr>
            <a:xfrm>
              <a:off x="683515" y="1736078"/>
              <a:ext cx="2578796" cy="1176422"/>
              <a:chOff x="683515" y="1736078"/>
              <a:chExt cx="2578796" cy="1176422"/>
            </a:xfrm>
          </p:grpSpPr>
          <p:grpSp>
            <p:nvGrpSpPr>
              <p:cNvPr id="30" name="Group 79">
                <a:extLst>
                  <a:ext uri="{FF2B5EF4-FFF2-40B4-BE49-F238E27FC236}">
                    <a16:creationId xmlns:a16="http://schemas.microsoft.com/office/drawing/2014/main" id="{462A04E0-A373-445E-81D8-C03746335B9D}"/>
                  </a:ext>
                </a:extLst>
              </p:cNvPr>
              <p:cNvGrpSpPr/>
              <p:nvPr/>
            </p:nvGrpSpPr>
            <p:grpSpPr>
              <a:xfrm>
                <a:off x="996254" y="1857649"/>
                <a:ext cx="1953318" cy="933281"/>
                <a:chOff x="1039057" y="1888246"/>
                <a:chExt cx="1953318" cy="933281"/>
              </a:xfrm>
              <a:solidFill>
                <a:srgbClr val="027696"/>
              </a:solidFill>
            </p:grpSpPr>
            <p:sp>
              <p:nvSpPr>
                <p:cNvPr id="32" name="Rounded Rectangle 67">
                  <a:extLst>
                    <a:ext uri="{FF2B5EF4-FFF2-40B4-BE49-F238E27FC236}">
                      <a16:creationId xmlns:a16="http://schemas.microsoft.com/office/drawing/2014/main" id="{721693A8-76B5-4667-8063-3DC7A44BCE3B}"/>
                    </a:ext>
                  </a:extLst>
                </p:cNvPr>
                <p:cNvSpPr/>
                <p:nvPr/>
              </p:nvSpPr>
              <p:spPr>
                <a:xfrm>
                  <a:off x="1464022" y="1966019"/>
                  <a:ext cx="148567" cy="777734"/>
                </a:xfrm>
                <a:prstGeom prst="roundRect">
                  <a:avLst>
                    <a:gd name="adj" fmla="val 4487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ounded Rectangle 68">
                  <a:extLst>
                    <a:ext uri="{FF2B5EF4-FFF2-40B4-BE49-F238E27FC236}">
                      <a16:creationId xmlns:a16="http://schemas.microsoft.com/office/drawing/2014/main" id="{D0A94B48-46FF-4A91-912A-2800DDB68CB1}"/>
                    </a:ext>
                  </a:extLst>
                </p:cNvPr>
                <p:cNvSpPr/>
                <p:nvPr/>
              </p:nvSpPr>
              <p:spPr>
                <a:xfrm>
                  <a:off x="1942517" y="1888246"/>
                  <a:ext cx="148567" cy="9332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Rounded Rectangle 69">
                  <a:extLst>
                    <a:ext uri="{FF2B5EF4-FFF2-40B4-BE49-F238E27FC236}">
                      <a16:creationId xmlns:a16="http://schemas.microsoft.com/office/drawing/2014/main" id="{BCA691A6-60C4-4DE7-A159-0E4AF32197B1}"/>
                    </a:ext>
                  </a:extLst>
                </p:cNvPr>
                <p:cNvSpPr/>
                <p:nvPr/>
              </p:nvSpPr>
              <p:spPr>
                <a:xfrm>
                  <a:off x="2421011" y="1966019"/>
                  <a:ext cx="148567" cy="7777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ounded Rectangle 70">
                  <a:extLst>
                    <a:ext uri="{FF2B5EF4-FFF2-40B4-BE49-F238E27FC236}">
                      <a16:creationId xmlns:a16="http://schemas.microsoft.com/office/drawing/2014/main" id="{96699408-BFC5-4539-856A-827E2BAAE029}"/>
                    </a:ext>
                  </a:extLst>
                </p:cNvPr>
                <p:cNvSpPr/>
                <p:nvPr/>
              </p:nvSpPr>
              <p:spPr>
                <a:xfrm>
                  <a:off x="2843808" y="2185242"/>
                  <a:ext cx="148567" cy="3392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ounded Rectangle 71">
                  <a:extLst>
                    <a:ext uri="{FF2B5EF4-FFF2-40B4-BE49-F238E27FC236}">
                      <a16:creationId xmlns:a16="http://schemas.microsoft.com/office/drawing/2014/main" id="{818E418E-896A-49A2-98DA-5974307E53BD}"/>
                    </a:ext>
                  </a:extLst>
                </p:cNvPr>
                <p:cNvSpPr/>
                <p:nvPr/>
              </p:nvSpPr>
              <p:spPr>
                <a:xfrm>
                  <a:off x="1039057" y="2153805"/>
                  <a:ext cx="148567" cy="402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Diamond 3">
                <a:extLst>
                  <a:ext uri="{FF2B5EF4-FFF2-40B4-BE49-F238E27FC236}">
                    <a16:creationId xmlns:a16="http://schemas.microsoft.com/office/drawing/2014/main" id="{5A2C26D5-3171-4016-A264-60B55794109B}"/>
                  </a:ext>
                </a:extLst>
              </p:cNvPr>
              <p:cNvSpPr/>
              <p:nvPr/>
            </p:nvSpPr>
            <p:spPr>
              <a:xfrm>
                <a:off x="683515" y="1736078"/>
                <a:ext cx="2578796" cy="1176422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Group 88">
              <a:extLst>
                <a:ext uri="{FF2B5EF4-FFF2-40B4-BE49-F238E27FC236}">
                  <a16:creationId xmlns:a16="http://schemas.microsoft.com/office/drawing/2014/main" id="{9CB22B1F-D1AB-4DC4-ACB0-FEF72509C73E}"/>
                </a:ext>
              </a:extLst>
            </p:cNvPr>
            <p:cNvGrpSpPr/>
            <p:nvPr/>
          </p:nvGrpSpPr>
          <p:grpSpPr>
            <a:xfrm>
              <a:off x="3313479" y="1568205"/>
              <a:ext cx="2578796" cy="1512168"/>
              <a:chOff x="3313479" y="1568205"/>
              <a:chExt cx="2578796" cy="1512168"/>
            </a:xfrm>
          </p:grpSpPr>
          <p:grpSp>
            <p:nvGrpSpPr>
              <p:cNvPr id="23" name="Group 80">
                <a:extLst>
                  <a:ext uri="{FF2B5EF4-FFF2-40B4-BE49-F238E27FC236}">
                    <a16:creationId xmlns:a16="http://schemas.microsoft.com/office/drawing/2014/main" id="{6D82226A-10BC-42A7-B611-5D63F5B1E0AE}"/>
                  </a:ext>
                </a:extLst>
              </p:cNvPr>
              <p:cNvGrpSpPr/>
              <p:nvPr/>
            </p:nvGrpSpPr>
            <p:grpSpPr>
              <a:xfrm>
                <a:off x="3571605" y="1725582"/>
                <a:ext cx="2062545" cy="1197414"/>
                <a:chOff x="3559987" y="1758186"/>
                <a:chExt cx="2062545" cy="1197414"/>
              </a:xfrm>
              <a:solidFill>
                <a:srgbClr val="027696"/>
              </a:solidFill>
            </p:grpSpPr>
            <p:sp>
              <p:nvSpPr>
                <p:cNvPr id="25" name="Rounded Rectangle 60">
                  <a:extLst>
                    <a:ext uri="{FF2B5EF4-FFF2-40B4-BE49-F238E27FC236}">
                      <a16:creationId xmlns:a16="http://schemas.microsoft.com/office/drawing/2014/main" id="{64176C90-F939-4C32-8520-747615509E57}"/>
                    </a:ext>
                  </a:extLst>
                </p:cNvPr>
                <p:cNvSpPr/>
                <p:nvPr/>
              </p:nvSpPr>
              <p:spPr>
                <a:xfrm>
                  <a:off x="4038481" y="1851734"/>
                  <a:ext cx="148567" cy="10103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ounded Rectangle 61">
                  <a:extLst>
                    <a:ext uri="{FF2B5EF4-FFF2-40B4-BE49-F238E27FC236}">
                      <a16:creationId xmlns:a16="http://schemas.microsoft.com/office/drawing/2014/main" id="{851FF1EB-5AA1-482A-B80B-7276F22040A8}"/>
                    </a:ext>
                  </a:extLst>
                </p:cNvPr>
                <p:cNvSpPr/>
                <p:nvPr/>
              </p:nvSpPr>
              <p:spPr>
                <a:xfrm>
                  <a:off x="4516976" y="1758186"/>
                  <a:ext cx="148567" cy="11974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ounded Rectangle 62">
                  <a:extLst>
                    <a:ext uri="{FF2B5EF4-FFF2-40B4-BE49-F238E27FC236}">
                      <a16:creationId xmlns:a16="http://schemas.microsoft.com/office/drawing/2014/main" id="{D41D7A48-39BD-4D11-B9CC-FDF7634F4266}"/>
                    </a:ext>
                  </a:extLst>
                </p:cNvPr>
                <p:cNvSpPr/>
                <p:nvPr/>
              </p:nvSpPr>
              <p:spPr>
                <a:xfrm>
                  <a:off x="4995470" y="1814315"/>
                  <a:ext cx="148567" cy="10851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ounded Rectangle 63">
                  <a:extLst>
                    <a:ext uri="{FF2B5EF4-FFF2-40B4-BE49-F238E27FC236}">
                      <a16:creationId xmlns:a16="http://schemas.microsoft.com/office/drawing/2014/main" id="{99F52FEA-C277-4BD7-9C77-DAAFE98F36BA}"/>
                    </a:ext>
                  </a:extLst>
                </p:cNvPr>
                <p:cNvSpPr/>
                <p:nvPr/>
              </p:nvSpPr>
              <p:spPr>
                <a:xfrm>
                  <a:off x="5473965" y="2132934"/>
                  <a:ext cx="148567" cy="4479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ounded Rectangle 64">
                  <a:extLst>
                    <a:ext uri="{FF2B5EF4-FFF2-40B4-BE49-F238E27FC236}">
                      <a16:creationId xmlns:a16="http://schemas.microsoft.com/office/drawing/2014/main" id="{A2605B0A-0573-49D5-ACFB-4B47977AACD9}"/>
                    </a:ext>
                  </a:extLst>
                </p:cNvPr>
                <p:cNvSpPr/>
                <p:nvPr/>
              </p:nvSpPr>
              <p:spPr>
                <a:xfrm>
                  <a:off x="3559987" y="2132934"/>
                  <a:ext cx="148567" cy="4479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Diamond 3">
                <a:extLst>
                  <a:ext uri="{FF2B5EF4-FFF2-40B4-BE49-F238E27FC236}">
                    <a16:creationId xmlns:a16="http://schemas.microsoft.com/office/drawing/2014/main" id="{6CD163CE-008E-482C-BDBE-4621F5BA9EBF}"/>
                  </a:ext>
                </a:extLst>
              </p:cNvPr>
              <p:cNvSpPr/>
              <p:nvPr/>
            </p:nvSpPr>
            <p:spPr>
              <a:xfrm>
                <a:off x="3313479" y="1568205"/>
                <a:ext cx="2578796" cy="1512168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Group 89">
              <a:extLst>
                <a:ext uri="{FF2B5EF4-FFF2-40B4-BE49-F238E27FC236}">
                  <a16:creationId xmlns:a16="http://schemas.microsoft.com/office/drawing/2014/main" id="{829C804B-3728-4A6C-A1BF-4462581B315A}"/>
                </a:ext>
              </a:extLst>
            </p:cNvPr>
            <p:cNvGrpSpPr/>
            <p:nvPr/>
          </p:nvGrpSpPr>
          <p:grpSpPr>
            <a:xfrm>
              <a:off x="5891216" y="1736078"/>
              <a:ext cx="2578796" cy="1176422"/>
              <a:chOff x="5891216" y="1736078"/>
              <a:chExt cx="2578796" cy="1176422"/>
            </a:xfrm>
          </p:grpSpPr>
          <p:sp>
            <p:nvSpPr>
              <p:cNvPr id="16" name="Diamond 3">
                <a:extLst>
                  <a:ext uri="{FF2B5EF4-FFF2-40B4-BE49-F238E27FC236}">
                    <a16:creationId xmlns:a16="http://schemas.microsoft.com/office/drawing/2014/main" id="{852E63A6-540A-4FFB-91D1-900741B56EB5}"/>
                  </a:ext>
                </a:extLst>
              </p:cNvPr>
              <p:cNvSpPr/>
              <p:nvPr/>
            </p:nvSpPr>
            <p:spPr>
              <a:xfrm>
                <a:off x="5891216" y="1736078"/>
                <a:ext cx="2578796" cy="1176422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Group 82">
                <a:extLst>
                  <a:ext uri="{FF2B5EF4-FFF2-40B4-BE49-F238E27FC236}">
                    <a16:creationId xmlns:a16="http://schemas.microsoft.com/office/drawing/2014/main" id="{D6E0AC86-046A-446D-AB5E-CFA1AC22B30C}"/>
                  </a:ext>
                </a:extLst>
              </p:cNvPr>
              <p:cNvGrpSpPr/>
              <p:nvPr/>
            </p:nvGrpSpPr>
            <p:grpSpPr>
              <a:xfrm>
                <a:off x="6203955" y="1857649"/>
                <a:ext cx="1953318" cy="933281"/>
                <a:chOff x="1039057" y="1888246"/>
                <a:chExt cx="1953318" cy="933281"/>
              </a:xfrm>
              <a:solidFill>
                <a:srgbClr val="027696"/>
              </a:solidFill>
            </p:grpSpPr>
            <p:sp>
              <p:nvSpPr>
                <p:cNvPr id="18" name="Rounded Rectangle 83">
                  <a:extLst>
                    <a:ext uri="{FF2B5EF4-FFF2-40B4-BE49-F238E27FC236}">
                      <a16:creationId xmlns:a16="http://schemas.microsoft.com/office/drawing/2014/main" id="{F4D7BB04-5818-4CC3-B2A2-8313BD34FE02}"/>
                    </a:ext>
                  </a:extLst>
                </p:cNvPr>
                <p:cNvSpPr/>
                <p:nvPr/>
              </p:nvSpPr>
              <p:spPr>
                <a:xfrm>
                  <a:off x="1464022" y="1966019"/>
                  <a:ext cx="148567" cy="777734"/>
                </a:xfrm>
                <a:prstGeom prst="roundRect">
                  <a:avLst>
                    <a:gd name="adj" fmla="val 4487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ounded Rectangle 84">
                  <a:extLst>
                    <a:ext uri="{FF2B5EF4-FFF2-40B4-BE49-F238E27FC236}">
                      <a16:creationId xmlns:a16="http://schemas.microsoft.com/office/drawing/2014/main" id="{C652BC2A-A615-4AE2-891B-196B5B419FA9}"/>
                    </a:ext>
                  </a:extLst>
                </p:cNvPr>
                <p:cNvSpPr/>
                <p:nvPr/>
              </p:nvSpPr>
              <p:spPr>
                <a:xfrm>
                  <a:off x="1942517" y="1888246"/>
                  <a:ext cx="148567" cy="9332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Rounded Rectangle 85">
                  <a:extLst>
                    <a:ext uri="{FF2B5EF4-FFF2-40B4-BE49-F238E27FC236}">
                      <a16:creationId xmlns:a16="http://schemas.microsoft.com/office/drawing/2014/main" id="{2315CC86-8A8C-43BF-83CE-A3ACA29DF961}"/>
                    </a:ext>
                  </a:extLst>
                </p:cNvPr>
                <p:cNvSpPr/>
                <p:nvPr/>
              </p:nvSpPr>
              <p:spPr>
                <a:xfrm>
                  <a:off x="2421011" y="1966019"/>
                  <a:ext cx="148567" cy="7777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Rounded Rectangle 86">
                  <a:extLst>
                    <a:ext uri="{FF2B5EF4-FFF2-40B4-BE49-F238E27FC236}">
                      <a16:creationId xmlns:a16="http://schemas.microsoft.com/office/drawing/2014/main" id="{9C63623F-9084-4BD4-9D15-863BB37D96E8}"/>
                    </a:ext>
                  </a:extLst>
                </p:cNvPr>
                <p:cNvSpPr/>
                <p:nvPr/>
              </p:nvSpPr>
              <p:spPr>
                <a:xfrm>
                  <a:off x="2843808" y="2185242"/>
                  <a:ext cx="148567" cy="3392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ounded Rectangle 87">
                  <a:extLst>
                    <a:ext uri="{FF2B5EF4-FFF2-40B4-BE49-F238E27FC236}">
                      <a16:creationId xmlns:a16="http://schemas.microsoft.com/office/drawing/2014/main" id="{C6B7746E-6600-4822-B788-3799F7A84E43}"/>
                    </a:ext>
                  </a:extLst>
                </p:cNvPr>
                <p:cNvSpPr/>
                <p:nvPr/>
              </p:nvSpPr>
              <p:spPr>
                <a:xfrm>
                  <a:off x="1039057" y="2153805"/>
                  <a:ext cx="148567" cy="402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TECHNIQUES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18623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46" y="753228"/>
            <a:ext cx="9905965" cy="1080938"/>
          </a:xfrm>
        </p:spPr>
        <p:txBody>
          <a:bodyPr/>
          <a:lstStyle/>
          <a:p>
            <a:r>
              <a:rPr lang="en-US" dirty="0" smtClean="0"/>
              <a:t>02: </a:t>
            </a:r>
            <a:r>
              <a:rPr lang="en-US" altLang="ko-KR" dirty="0">
                <a:cs typeface="Arial" pitchFamily="34" charset="0"/>
              </a:rPr>
              <a:t>How </a:t>
            </a:r>
            <a:r>
              <a:rPr lang="en-US" altLang="ko-KR" dirty="0" smtClean="0">
                <a:cs typeface="Arial" pitchFamily="34" charset="0"/>
              </a:rPr>
              <a:t>The Spatial Information </a:t>
            </a:r>
            <a:r>
              <a:rPr lang="en-US" altLang="ko-KR" dirty="0">
                <a:cs typeface="Arial" pitchFamily="34" charset="0"/>
              </a:rPr>
              <a:t>is </a:t>
            </a:r>
            <a:r>
              <a:rPr lang="en-US" altLang="ko-KR" dirty="0" smtClean="0">
                <a:cs typeface="Arial" pitchFamily="34" charset="0"/>
              </a:rPr>
              <a:t>Obtained?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24415073"/>
              </p:ext>
            </p:extLst>
          </p:nvPr>
        </p:nvGraphicFramePr>
        <p:xfrm>
          <a:off x="5473033" y="2053889"/>
          <a:ext cx="6570578" cy="4383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0">
            <a:extLst>
              <a:ext uri="{FF2B5EF4-FFF2-40B4-BE49-F238E27FC236}">
                <a16:creationId xmlns:a16="http://schemas.microsoft.com/office/drawing/2014/main" id="{98D80246-D915-4AF3-8BF2-AAAD83F59F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74321" y="1052183"/>
            <a:ext cx="2673544" cy="2848728"/>
            <a:chOff x="2515" y="1066"/>
            <a:chExt cx="2129" cy="2625"/>
          </a:xfrm>
        </p:grpSpPr>
        <p:sp>
          <p:nvSpPr>
            <p:cNvPr id="34" name="Freeform 52">
              <a:extLst>
                <a:ext uri="{FF2B5EF4-FFF2-40B4-BE49-F238E27FC236}">
                  <a16:creationId xmlns:a16="http://schemas.microsoft.com/office/drawing/2014/main" id="{A4C906DC-717D-4EBF-A828-998471497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2222"/>
              <a:ext cx="509" cy="588"/>
            </a:xfrm>
            <a:custGeom>
              <a:avLst/>
              <a:gdLst>
                <a:gd name="T0" fmla="*/ 248 w 248"/>
                <a:gd name="T1" fmla="*/ 164 h 287"/>
                <a:gd name="T2" fmla="*/ 219 w 248"/>
                <a:gd name="T3" fmla="*/ 48 h 287"/>
                <a:gd name="T4" fmla="*/ 0 w 248"/>
                <a:gd name="T5" fmla="*/ 266 h 287"/>
                <a:gd name="T6" fmla="*/ 241 w 248"/>
                <a:gd name="T7" fmla="*/ 210 h 287"/>
                <a:gd name="T8" fmla="*/ 248 w 248"/>
                <a:gd name="T9" fmla="*/ 16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87">
                  <a:moveTo>
                    <a:pt x="248" y="164"/>
                  </a:moveTo>
                  <a:cubicBezTo>
                    <a:pt x="248" y="164"/>
                    <a:pt x="241" y="95"/>
                    <a:pt x="219" y="48"/>
                  </a:cubicBezTo>
                  <a:cubicBezTo>
                    <a:pt x="197" y="0"/>
                    <a:pt x="0" y="266"/>
                    <a:pt x="0" y="266"/>
                  </a:cubicBezTo>
                  <a:cubicBezTo>
                    <a:pt x="0" y="266"/>
                    <a:pt x="210" y="287"/>
                    <a:pt x="241" y="210"/>
                  </a:cubicBezTo>
                  <a:lnTo>
                    <a:pt x="248" y="16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36" name="Freeform 54">
              <a:extLst>
                <a:ext uri="{FF2B5EF4-FFF2-40B4-BE49-F238E27FC236}">
                  <a16:creationId xmlns:a16="http://schemas.microsoft.com/office/drawing/2014/main" id="{C9AEF7F8-2262-4B1A-BB75-C27D30C30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1948"/>
              <a:ext cx="508" cy="588"/>
            </a:xfrm>
            <a:custGeom>
              <a:avLst/>
              <a:gdLst>
                <a:gd name="T0" fmla="*/ 0 w 247"/>
                <a:gd name="T1" fmla="*/ 122 h 286"/>
                <a:gd name="T2" fmla="*/ 28 w 247"/>
                <a:gd name="T3" fmla="*/ 239 h 286"/>
                <a:gd name="T4" fmla="*/ 247 w 247"/>
                <a:gd name="T5" fmla="*/ 20 h 286"/>
                <a:gd name="T6" fmla="*/ 6 w 247"/>
                <a:gd name="T7" fmla="*/ 76 h 286"/>
                <a:gd name="T8" fmla="*/ 0 w 247"/>
                <a:gd name="T9" fmla="*/ 12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86">
                  <a:moveTo>
                    <a:pt x="0" y="122"/>
                  </a:moveTo>
                  <a:cubicBezTo>
                    <a:pt x="0" y="122"/>
                    <a:pt x="6" y="192"/>
                    <a:pt x="28" y="239"/>
                  </a:cubicBezTo>
                  <a:cubicBezTo>
                    <a:pt x="50" y="286"/>
                    <a:pt x="247" y="20"/>
                    <a:pt x="247" y="20"/>
                  </a:cubicBezTo>
                  <a:cubicBezTo>
                    <a:pt x="247" y="20"/>
                    <a:pt x="37" y="0"/>
                    <a:pt x="6" y="76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38" name="Freeform 56">
              <a:extLst>
                <a:ext uri="{FF2B5EF4-FFF2-40B4-BE49-F238E27FC236}">
                  <a16:creationId xmlns:a16="http://schemas.microsoft.com/office/drawing/2014/main" id="{EC6C5E2C-56C4-40C6-8CA0-1BD73021F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066"/>
              <a:ext cx="1979" cy="1155"/>
            </a:xfrm>
            <a:custGeom>
              <a:avLst/>
              <a:gdLst>
                <a:gd name="T0" fmla="*/ 1420 w 963"/>
                <a:gd name="T1" fmla="*/ 0 h 562"/>
                <a:gd name="T2" fmla="*/ 1420 w 963"/>
                <a:gd name="T3" fmla="*/ 195 h 562"/>
                <a:gd name="T4" fmla="*/ 892 w 963"/>
                <a:gd name="T5" fmla="*/ 195 h 562"/>
                <a:gd name="T6" fmla="*/ 801 w 963"/>
                <a:gd name="T7" fmla="*/ 238 h 562"/>
                <a:gd name="T8" fmla="*/ 47 w 963"/>
                <a:gd name="T9" fmla="*/ 991 h 562"/>
                <a:gd name="T10" fmla="*/ 25 w 963"/>
                <a:gd name="T11" fmla="*/ 1132 h 562"/>
                <a:gd name="T12" fmla="*/ 58 w 963"/>
                <a:gd name="T13" fmla="*/ 1026 h 562"/>
                <a:gd name="T14" fmla="*/ 232 w 963"/>
                <a:gd name="T15" fmla="*/ 956 h 562"/>
                <a:gd name="T16" fmla="*/ 1385 w 963"/>
                <a:gd name="T17" fmla="*/ 956 h 562"/>
                <a:gd name="T18" fmla="*/ 1385 w 963"/>
                <a:gd name="T19" fmla="*/ 1155 h 562"/>
                <a:gd name="T20" fmla="*/ 1979 w 963"/>
                <a:gd name="T21" fmla="*/ 561 h 562"/>
                <a:gd name="T22" fmla="*/ 1420 w 963"/>
                <a:gd name="T23" fmla="*/ 0 h 5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3" h="562">
                  <a:moveTo>
                    <a:pt x="691" y="0"/>
                  </a:moveTo>
                  <a:cubicBezTo>
                    <a:pt x="691" y="95"/>
                    <a:pt x="691" y="95"/>
                    <a:pt x="691" y="95"/>
                  </a:cubicBezTo>
                  <a:cubicBezTo>
                    <a:pt x="434" y="95"/>
                    <a:pt x="434" y="95"/>
                    <a:pt x="434" y="95"/>
                  </a:cubicBezTo>
                  <a:cubicBezTo>
                    <a:pt x="434" y="95"/>
                    <a:pt x="412" y="93"/>
                    <a:pt x="390" y="116"/>
                  </a:cubicBezTo>
                  <a:cubicBezTo>
                    <a:pt x="368" y="138"/>
                    <a:pt x="23" y="482"/>
                    <a:pt x="23" y="482"/>
                  </a:cubicBezTo>
                  <a:cubicBezTo>
                    <a:pt x="23" y="482"/>
                    <a:pt x="0" y="504"/>
                    <a:pt x="12" y="551"/>
                  </a:cubicBezTo>
                  <a:cubicBezTo>
                    <a:pt x="12" y="551"/>
                    <a:pt x="8" y="520"/>
                    <a:pt x="28" y="499"/>
                  </a:cubicBezTo>
                  <a:cubicBezTo>
                    <a:pt x="49" y="479"/>
                    <a:pt x="81" y="466"/>
                    <a:pt x="113" y="465"/>
                  </a:cubicBezTo>
                  <a:cubicBezTo>
                    <a:pt x="146" y="465"/>
                    <a:pt x="674" y="465"/>
                    <a:pt x="674" y="465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963" y="273"/>
                    <a:pt x="963" y="273"/>
                    <a:pt x="963" y="273"/>
                  </a:cubicBezTo>
                  <a:cubicBezTo>
                    <a:pt x="691" y="0"/>
                    <a:pt x="691" y="0"/>
                    <a:pt x="69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0" name="Freeform 58">
              <a:extLst>
                <a:ext uri="{FF2B5EF4-FFF2-40B4-BE49-F238E27FC236}">
                  <a16:creationId xmlns:a16="http://schemas.microsoft.com/office/drawing/2014/main" id="{C3C5A65F-DBAE-4949-BF9D-B2F2A57A0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" y="2539"/>
              <a:ext cx="1978" cy="1152"/>
            </a:xfrm>
            <a:custGeom>
              <a:avLst/>
              <a:gdLst>
                <a:gd name="T0" fmla="*/ 951 w 963"/>
                <a:gd name="T1" fmla="*/ 10 h 561"/>
                <a:gd name="T2" fmla="*/ 934 w 963"/>
                <a:gd name="T3" fmla="*/ 62 h 561"/>
                <a:gd name="T4" fmla="*/ 849 w 963"/>
                <a:gd name="T5" fmla="*/ 96 h 561"/>
                <a:gd name="T6" fmla="*/ 289 w 963"/>
                <a:gd name="T7" fmla="*/ 96 h 561"/>
                <a:gd name="T8" fmla="*/ 289 w 963"/>
                <a:gd name="T9" fmla="*/ 0 h 561"/>
                <a:gd name="T10" fmla="*/ 0 w 963"/>
                <a:gd name="T11" fmla="*/ 289 h 561"/>
                <a:gd name="T12" fmla="*/ 272 w 963"/>
                <a:gd name="T13" fmla="*/ 561 h 561"/>
                <a:gd name="T14" fmla="*/ 272 w 963"/>
                <a:gd name="T15" fmla="*/ 466 h 561"/>
                <a:gd name="T16" fmla="*/ 528 w 963"/>
                <a:gd name="T17" fmla="*/ 466 h 561"/>
                <a:gd name="T18" fmla="*/ 573 w 963"/>
                <a:gd name="T19" fmla="*/ 446 h 561"/>
                <a:gd name="T20" fmla="*/ 939 w 963"/>
                <a:gd name="T21" fmla="*/ 80 h 561"/>
                <a:gd name="T22" fmla="*/ 951 w 963"/>
                <a:gd name="T23" fmla="*/ 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3" h="561">
                  <a:moveTo>
                    <a:pt x="951" y="10"/>
                  </a:moveTo>
                  <a:cubicBezTo>
                    <a:pt x="951" y="10"/>
                    <a:pt x="955" y="42"/>
                    <a:pt x="934" y="62"/>
                  </a:cubicBezTo>
                  <a:cubicBezTo>
                    <a:pt x="914" y="82"/>
                    <a:pt x="882" y="95"/>
                    <a:pt x="849" y="96"/>
                  </a:cubicBezTo>
                  <a:cubicBezTo>
                    <a:pt x="817" y="97"/>
                    <a:pt x="289" y="96"/>
                    <a:pt x="289" y="96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72" y="561"/>
                    <a:pt x="272" y="561"/>
                    <a:pt x="272" y="561"/>
                  </a:cubicBezTo>
                  <a:cubicBezTo>
                    <a:pt x="272" y="466"/>
                    <a:pt x="272" y="466"/>
                    <a:pt x="272" y="466"/>
                  </a:cubicBezTo>
                  <a:cubicBezTo>
                    <a:pt x="528" y="466"/>
                    <a:pt x="528" y="466"/>
                    <a:pt x="528" y="466"/>
                  </a:cubicBezTo>
                  <a:cubicBezTo>
                    <a:pt x="528" y="466"/>
                    <a:pt x="551" y="468"/>
                    <a:pt x="573" y="446"/>
                  </a:cubicBezTo>
                  <a:cubicBezTo>
                    <a:pt x="595" y="424"/>
                    <a:pt x="939" y="80"/>
                    <a:pt x="939" y="80"/>
                  </a:cubicBezTo>
                  <a:cubicBezTo>
                    <a:pt x="939" y="80"/>
                    <a:pt x="963" y="57"/>
                    <a:pt x="951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cs typeface="Arial" pitchFamily="34" charset="0"/>
              </a:rPr>
              <a:t>MICROPROBE vs </a:t>
            </a:r>
            <a:r>
              <a:rPr lang="en-US" sz="3600" dirty="0" smtClean="0">
                <a:cs typeface="Arial" pitchFamily="34" charset="0"/>
              </a:rPr>
              <a:t>MICROSCOPE</a:t>
            </a:r>
            <a:endParaRPr lang="en-US" sz="3600" dirty="0"/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pic>
        <p:nvPicPr>
          <p:cNvPr id="58" name="Picture Placeholder 34">
            <a:extLst>
              <a:ext uri="{FF2B5EF4-FFF2-40B4-BE49-F238E27FC236}">
                <a16:creationId xmlns:a16="http://schemas.microsoft.com/office/drawing/2014/main" id="{C62939DB-6636-4034-B9E2-18B1DC22C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" b="4458"/>
          <a:stretch>
            <a:fillRect/>
          </a:stretch>
        </p:blipFill>
        <p:spPr>
          <a:xfrm>
            <a:off x="1033677" y="1335201"/>
            <a:ext cx="2843583" cy="1727200"/>
          </a:xfrm>
          <a:prstGeom prst="roundRect">
            <a:avLst>
              <a:gd name="adj" fmla="val 0"/>
            </a:avLst>
          </a:prstGeom>
        </p:spPr>
      </p:pic>
      <p:pic>
        <p:nvPicPr>
          <p:cNvPr id="60" name="Picture Placeholder 36">
            <a:extLst>
              <a:ext uri="{FF2B5EF4-FFF2-40B4-BE49-F238E27FC236}">
                <a16:creationId xmlns:a16="http://schemas.microsoft.com/office/drawing/2014/main" id="{5EEDB735-55A5-4E49-884D-6EF5D1BB84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7169" r="5907" b="551"/>
          <a:stretch/>
        </p:blipFill>
        <p:spPr>
          <a:xfrm>
            <a:off x="8228567" y="1335200"/>
            <a:ext cx="2843583" cy="1727201"/>
          </a:xfrm>
          <a:prstGeom prst="roundRect">
            <a:avLst>
              <a:gd name="adj" fmla="val 0"/>
            </a:avLst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4728FD8-DB26-4B9A-A0E8-101DC63B04FE}"/>
              </a:ext>
            </a:extLst>
          </p:cNvPr>
          <p:cNvSpPr txBox="1"/>
          <p:nvPr/>
        </p:nvSpPr>
        <p:spPr>
          <a:xfrm>
            <a:off x="7452599" y="467245"/>
            <a:ext cx="444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Spatial information is </a:t>
            </a:r>
            <a:r>
              <a:rPr lang="en-US" sz="1600" dirty="0" smtClean="0"/>
              <a:t>obtained </a:t>
            </a:r>
            <a:r>
              <a:rPr lang="en-US" sz="1600" dirty="0"/>
              <a:t>from </a:t>
            </a:r>
            <a:r>
              <a:rPr lang="en-US" sz="1600" dirty="0" smtClean="0"/>
              <a:t>within the </a:t>
            </a:r>
            <a:r>
              <a:rPr lang="en-US" sz="1600" dirty="0"/>
              <a:t>ionization spot.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D3F214-737D-4841-A2FA-C706808F4EB0}"/>
              </a:ext>
            </a:extLst>
          </p:cNvPr>
          <p:cNvSpPr txBox="1"/>
          <p:nvPr/>
        </p:nvSpPr>
        <p:spPr>
          <a:xfrm>
            <a:off x="7567541" y="3297957"/>
            <a:ext cx="44437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smtClean="0"/>
              <a:t>Figure Above: </a:t>
            </a:r>
            <a:r>
              <a:rPr lang="en-US" sz="1600" dirty="0"/>
              <a:t>Magnified images of </a:t>
            </a:r>
            <a:r>
              <a:rPr lang="en-US" sz="1600" dirty="0" smtClean="0"/>
              <a:t>mass resolved </a:t>
            </a:r>
            <a:r>
              <a:rPr lang="en-US" sz="1600" dirty="0"/>
              <a:t>ion distributions </a:t>
            </a:r>
            <a:r>
              <a:rPr lang="en-US" sz="1600" dirty="0" smtClean="0"/>
              <a:t>are </a:t>
            </a:r>
            <a:r>
              <a:rPr lang="en-US" sz="1600" dirty="0"/>
              <a:t>recorded with a 2D </a:t>
            </a:r>
            <a:r>
              <a:rPr lang="en-US" sz="1600" dirty="0" smtClean="0"/>
              <a:t>detector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36" y="3174846"/>
            <a:ext cx="4102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Figure Above: Microprobe mode imaging records mass spectra from an array of designated positions to construct a molecular image.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660" y="490311"/>
            <a:ext cx="5203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focused ionization beam is used to analyze a </a:t>
            </a:r>
            <a:r>
              <a:rPr lang="en-US" sz="1600" dirty="0" smtClean="0"/>
              <a:t>small, localized </a:t>
            </a:r>
            <a:r>
              <a:rPr lang="en-US" sz="1600" dirty="0"/>
              <a:t>region of the sample.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 smtClean="0"/>
              <a:t>Figures?</a:t>
            </a:r>
            <a:endParaRPr lang="en-US" b="1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 smtClean="0"/>
              <a:t>More Figures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-1" r="1172"/>
          <a:stretch/>
        </p:blipFill>
        <p:spPr>
          <a:xfrm>
            <a:off x="1169699" y="2153451"/>
            <a:ext cx="4132490" cy="2977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b="2020"/>
          <a:stretch/>
        </p:blipFill>
        <p:spPr>
          <a:xfrm>
            <a:off x="7383228" y="2153450"/>
            <a:ext cx="4132490" cy="29770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7944" y="513053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AdvP41153C"/>
              </a:rPr>
              <a:t>Figure Above: Protein </a:t>
            </a:r>
            <a:r>
              <a:rPr lang="en-US" sz="1600" dirty="0">
                <a:latin typeface="AdvP41153C"/>
              </a:rPr>
              <a:t>images from a glioblastoma </a:t>
            </a:r>
            <a:r>
              <a:rPr lang="en-US" sz="1600" dirty="0" smtClean="0">
                <a:latin typeface="AdvP41153C"/>
              </a:rPr>
              <a:t>section</a:t>
            </a:r>
            <a:endParaRPr lang="en-US" sz="1600" dirty="0">
              <a:latin typeface="AdvP41153C"/>
            </a:endParaRPr>
          </a:p>
          <a:p>
            <a:pPr marL="342900" indent="-342900">
              <a:buAutoNum type="alphaLcParenBoth"/>
            </a:pPr>
            <a:r>
              <a:rPr lang="en-US" sz="1600" dirty="0" smtClean="0">
                <a:latin typeface="AdvP41153C"/>
              </a:rPr>
              <a:t>Tissue </a:t>
            </a:r>
            <a:r>
              <a:rPr lang="en-US" sz="1600" dirty="0">
                <a:latin typeface="AdvP41153C"/>
              </a:rPr>
              <a:t>section mounted on a metal plate, coated </a:t>
            </a:r>
            <a:r>
              <a:rPr lang="en-US" sz="1600" dirty="0" smtClean="0">
                <a:latin typeface="AdvP41153C"/>
              </a:rPr>
              <a:t>with matrix</a:t>
            </a:r>
          </a:p>
          <a:p>
            <a:pPr marL="342900" indent="-342900">
              <a:buAutoNum type="alphaLcParenBoth"/>
            </a:pPr>
            <a:r>
              <a:rPr lang="en-US" sz="1600" dirty="0" smtClean="0">
                <a:latin typeface="AdvP41153C"/>
              </a:rPr>
              <a:t>Distribution of </a:t>
            </a:r>
            <a:r>
              <a:rPr lang="en-US" sz="1600" dirty="0" smtClean="0">
                <a:latin typeface="AdvPi1"/>
              </a:rPr>
              <a:t>b </a:t>
            </a:r>
            <a:r>
              <a:rPr lang="en-US" sz="1600" dirty="0" smtClean="0">
                <a:latin typeface="AdvP41153C"/>
              </a:rPr>
              <a:t>Actin</a:t>
            </a:r>
          </a:p>
          <a:p>
            <a:pPr marL="342900" indent="-342900">
              <a:buAutoNum type="alphaLcParenBoth"/>
            </a:pPr>
            <a:r>
              <a:rPr lang="en-US" sz="1600" dirty="0">
                <a:latin typeface="AdvP41153C"/>
              </a:rPr>
              <a:t>Distribution of </a:t>
            </a:r>
            <a:r>
              <a:rPr lang="en-US" sz="1600" dirty="0" smtClean="0">
                <a:latin typeface="AdvP41153C"/>
              </a:rPr>
              <a:t>S100A4</a:t>
            </a:r>
          </a:p>
          <a:p>
            <a:pPr marL="342900" indent="-342900">
              <a:buAutoNum type="alphaLcParenBoth"/>
            </a:pPr>
            <a:r>
              <a:rPr lang="en-US" sz="1600" dirty="0">
                <a:latin typeface="AdvP41153C"/>
              </a:rPr>
              <a:t>Distribution of </a:t>
            </a:r>
            <a:r>
              <a:rPr lang="en-US" sz="1600" dirty="0" err="1" smtClean="0">
                <a:latin typeface="AdvP41153C"/>
              </a:rPr>
              <a:t>Thymosin</a:t>
            </a:r>
            <a:r>
              <a:rPr lang="en-US" sz="1600" dirty="0" smtClean="0">
                <a:latin typeface="AdvP41153C"/>
              </a:rPr>
              <a:t> </a:t>
            </a:r>
            <a:r>
              <a:rPr lang="en-US" sz="1600" dirty="0" smtClean="0">
                <a:latin typeface="AdvPi1"/>
              </a:rPr>
              <a:t>b</a:t>
            </a:r>
            <a:r>
              <a:rPr lang="en-US" sz="1600" dirty="0" smtClean="0">
                <a:latin typeface="AdvP41153C"/>
              </a:rPr>
              <a:t>4 within </a:t>
            </a:r>
            <a:r>
              <a:rPr lang="en-US" sz="1600" dirty="0">
                <a:latin typeface="AdvP41153C"/>
              </a:rPr>
              <a:t>the tissue </a:t>
            </a:r>
            <a:r>
              <a:rPr lang="en-US" sz="1600" dirty="0" smtClean="0">
                <a:latin typeface="AdvP41153C"/>
              </a:rPr>
              <a:t>section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441993" y="5130539"/>
            <a:ext cx="5738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dvP41153C"/>
              </a:rPr>
              <a:t>Figure Above: Spatial Variation </a:t>
            </a:r>
            <a:r>
              <a:rPr lang="en-US" sz="1600" dirty="0">
                <a:latin typeface="AdvP41153C"/>
              </a:rPr>
              <a:t>of the intensity </a:t>
            </a:r>
            <a:r>
              <a:rPr lang="en-US" sz="1600" dirty="0" smtClean="0">
                <a:latin typeface="AdvP41153C"/>
              </a:rPr>
              <a:t>of specific ions</a:t>
            </a:r>
          </a:p>
          <a:p>
            <a:pPr marL="342900" indent="-342900">
              <a:buAutoNum type="alphaLcParenBoth"/>
            </a:pPr>
            <a:r>
              <a:rPr lang="en-US" sz="1600" dirty="0" smtClean="0">
                <a:latin typeface="AdvP41153C"/>
              </a:rPr>
              <a:t>Distribution of </a:t>
            </a:r>
            <a:r>
              <a:rPr lang="en-US" sz="1600" dirty="0">
                <a:latin typeface="AdvP41153C"/>
              </a:rPr>
              <a:t>choline fragment </a:t>
            </a:r>
            <a:r>
              <a:rPr lang="en-US" sz="1600" dirty="0" smtClean="0">
                <a:latin typeface="AdvP41153C"/>
              </a:rPr>
              <a:t> (</a:t>
            </a:r>
            <a:r>
              <a:rPr lang="en-US" sz="1600" dirty="0" smtClean="0">
                <a:latin typeface="AdvP4B2E3F"/>
              </a:rPr>
              <a:t>m/z</a:t>
            </a:r>
            <a:r>
              <a:rPr lang="en-US" sz="1600" dirty="0" smtClean="0">
                <a:latin typeface="AdvP4C4E74"/>
              </a:rPr>
              <a:t> = </a:t>
            </a:r>
            <a:r>
              <a:rPr lang="en-US" sz="1600" dirty="0" smtClean="0">
                <a:latin typeface="AdvP41153C"/>
              </a:rPr>
              <a:t>86)</a:t>
            </a:r>
          </a:p>
          <a:p>
            <a:pPr marL="342900" indent="-342900">
              <a:buAutoNum type="alphaLcParenBoth"/>
            </a:pPr>
            <a:r>
              <a:rPr lang="en-US" sz="1600" dirty="0" smtClean="0">
                <a:latin typeface="AdvP41153C"/>
              </a:rPr>
              <a:t>Distribution </a:t>
            </a:r>
            <a:r>
              <a:rPr lang="en-US" sz="1600" dirty="0">
                <a:latin typeface="AdvP41153C"/>
              </a:rPr>
              <a:t>of </a:t>
            </a:r>
            <a:r>
              <a:rPr lang="en-US" sz="1600" dirty="0" smtClean="0">
                <a:latin typeface="AdvP41153C"/>
              </a:rPr>
              <a:t>acyl </a:t>
            </a:r>
            <a:r>
              <a:rPr lang="en-US" sz="1600" dirty="0">
                <a:latin typeface="AdvP41153C"/>
              </a:rPr>
              <a:t>chain </a:t>
            </a:r>
            <a:r>
              <a:rPr lang="en-US" sz="1600" dirty="0" smtClean="0">
                <a:latin typeface="AdvP41153C"/>
              </a:rPr>
              <a:t>fragment (</a:t>
            </a:r>
            <a:r>
              <a:rPr lang="en-US" sz="1600" dirty="0" smtClean="0">
                <a:latin typeface="AdvP4B2E3F"/>
              </a:rPr>
              <a:t>m</a:t>
            </a:r>
            <a:r>
              <a:rPr lang="en-US" sz="1600" dirty="0" smtClean="0">
                <a:latin typeface="AdvP41153C"/>
              </a:rPr>
              <a:t>/</a:t>
            </a:r>
            <a:r>
              <a:rPr lang="en-US" sz="1600" dirty="0" smtClean="0">
                <a:latin typeface="AdvP4B2E3F"/>
              </a:rPr>
              <a:t>z = </a:t>
            </a:r>
            <a:r>
              <a:rPr lang="en-US" sz="1600" dirty="0" smtClean="0">
                <a:latin typeface="AdvP41153C"/>
              </a:rPr>
              <a:t>69)</a:t>
            </a:r>
          </a:p>
          <a:p>
            <a:pPr marL="342900" indent="-342900">
              <a:buAutoNum type="alphaLcParenBoth"/>
            </a:pPr>
            <a:r>
              <a:rPr lang="en-US" sz="1600" dirty="0">
                <a:latin typeface="AdvP41153C"/>
              </a:rPr>
              <a:t>V</a:t>
            </a:r>
            <a:r>
              <a:rPr lang="en-US" sz="1600" dirty="0" smtClean="0">
                <a:latin typeface="AdvP41153C"/>
              </a:rPr>
              <a:t>ariation </a:t>
            </a:r>
            <a:r>
              <a:rPr lang="en-US" sz="1600" dirty="0">
                <a:latin typeface="AdvP41153C"/>
              </a:rPr>
              <a:t>of vitamin E using the molecular ion (</a:t>
            </a:r>
            <a:r>
              <a:rPr lang="en-US" sz="1600" dirty="0" smtClean="0">
                <a:latin typeface="AdvP4B2E3F"/>
              </a:rPr>
              <a:t>m</a:t>
            </a:r>
            <a:r>
              <a:rPr lang="en-US" sz="1600" dirty="0" smtClean="0">
                <a:latin typeface="AdvP41153C"/>
              </a:rPr>
              <a:t>/</a:t>
            </a:r>
            <a:r>
              <a:rPr lang="en-US" sz="1600" dirty="0" smtClean="0">
                <a:latin typeface="AdvP4B2E3F"/>
              </a:rPr>
              <a:t>z = </a:t>
            </a:r>
            <a:r>
              <a:rPr lang="en-US" sz="1600" dirty="0" smtClean="0">
                <a:latin typeface="AdvP41153C"/>
              </a:rPr>
              <a:t>430)</a:t>
            </a:r>
          </a:p>
          <a:p>
            <a:pPr marL="342900" indent="-342900">
              <a:buAutoNum type="alphaLcParenBoth"/>
            </a:pPr>
            <a:r>
              <a:rPr lang="en-US" sz="1600" dirty="0">
                <a:latin typeface="AdvP41153C"/>
              </a:rPr>
              <a:t>V</a:t>
            </a:r>
            <a:r>
              <a:rPr lang="en-US" sz="1600" dirty="0" smtClean="0">
                <a:latin typeface="AdvP41153C"/>
              </a:rPr>
              <a:t>itamin </a:t>
            </a:r>
            <a:r>
              <a:rPr lang="en-US" sz="1600" dirty="0">
                <a:latin typeface="AdvP41153C"/>
              </a:rPr>
              <a:t>E </a:t>
            </a:r>
            <a:r>
              <a:rPr lang="en-US" sz="1600" dirty="0" smtClean="0">
                <a:latin typeface="AdvP41153C"/>
              </a:rPr>
              <a:t>is localized at the </a:t>
            </a:r>
            <a:r>
              <a:rPr lang="en-US" sz="1600" dirty="0">
                <a:latin typeface="AdvP41153C"/>
              </a:rPr>
              <a:t>soma-neurite </a:t>
            </a:r>
            <a:r>
              <a:rPr lang="en-US" sz="1600" dirty="0" smtClean="0">
                <a:latin typeface="AdvP41153C"/>
              </a:rPr>
              <a:t>junction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INSTRUMENTATION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15378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1013</Words>
  <Application>Microsoft Office PowerPoint</Application>
  <PresentationFormat>Widescreen</PresentationFormat>
  <Paragraphs>125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AdvP41153C</vt:lpstr>
      <vt:lpstr>AdvP4B2E3F</vt:lpstr>
      <vt:lpstr>AdvP4C4E74</vt:lpstr>
      <vt:lpstr>AdvPi1</vt:lpstr>
      <vt:lpstr>Arial</vt:lpstr>
      <vt:lpstr>Calibri</vt:lpstr>
      <vt:lpstr>Open Sans Light</vt:lpstr>
      <vt:lpstr>Segoe UI</vt:lpstr>
      <vt:lpstr>Trebuchet MS</vt:lpstr>
      <vt:lpstr>Wingdings</vt:lpstr>
      <vt:lpstr>Berlin</vt:lpstr>
      <vt:lpstr>IMAGING MASS SPECTROMETRY Supervised By: Dr/ Noha</vt:lpstr>
      <vt:lpstr>Today’s Agenda</vt:lpstr>
      <vt:lpstr>INTRODUCTION</vt:lpstr>
      <vt:lpstr>01: Mass Spectrometry-based Proteomics</vt:lpstr>
      <vt:lpstr>TECHNIQUES</vt:lpstr>
      <vt:lpstr>02: How The Spatial Information is Obtained?</vt:lpstr>
      <vt:lpstr>MICROPROBE vs MICROSCOPE</vt:lpstr>
      <vt:lpstr>Introduction</vt:lpstr>
      <vt:lpstr>INSTRUMENTATION</vt:lpstr>
      <vt:lpstr>03: INSTRUMENTATION – Ionization Mechanisms</vt:lpstr>
      <vt:lpstr>RESOLUTION</vt:lpstr>
      <vt:lpstr>04: RESOLUTION</vt:lpstr>
      <vt:lpstr>ARTIFACTS</vt:lpstr>
      <vt:lpstr>05: ARTIFACTS</vt:lpstr>
      <vt:lpstr>Let’s Analyze the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2020-12-17T18:58:36Z</dcterms:created>
  <dcterms:modified xsi:type="dcterms:W3CDTF">2020-12-20T11:07:22Z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