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1"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AEBD2A1-2064-0D3D-8588-BF7CB9FC8450}" v="339" dt="2024-06-20T11:32:57.62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10" Type="http://schemas.openxmlformats.org/officeDocument/2006/relationships/image" Target="../media/image15.svg"/><Relationship Id="rId4" Type="http://schemas.openxmlformats.org/officeDocument/2006/relationships/image" Target="../media/image9.svg"/><Relationship Id="rId9" Type="http://schemas.openxmlformats.org/officeDocument/2006/relationships/image" Target="../media/image14.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10" Type="http://schemas.openxmlformats.org/officeDocument/2006/relationships/image" Target="../media/image15.svg"/><Relationship Id="rId4" Type="http://schemas.openxmlformats.org/officeDocument/2006/relationships/image" Target="../media/image9.svg"/><Relationship Id="rId9" Type="http://schemas.openxmlformats.org/officeDocument/2006/relationships/image" Target="../media/image14.pn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CF61281F-EE0D-4095-BF6C-79D85E32169D}"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AF3B9ED1-CD18-43EE-B84F-501C89012E83}">
      <dgm:prSet/>
      <dgm:spPr/>
      <dgm:t>
        <a:bodyPr/>
        <a:lstStyle/>
        <a:p>
          <a:r>
            <a:rPr lang="en-US" b="1"/>
            <a:t>Spear Phishing </a:t>
          </a:r>
          <a:r>
            <a:rPr lang="en-US"/>
            <a:t>is a targeted attempt to steal sensitive information, typically focusing on a specific individual or organization. These types of attack use personalized facts in order to appear legitimate. Generally, cybercriminals turn to social media and company sites to research their victims. </a:t>
          </a:r>
        </a:p>
      </dgm:t>
    </dgm:pt>
    <dgm:pt modelId="{E9352E1D-3F36-4655-ABD3-17E3CECC7CD3}" type="parTrans" cxnId="{F199227B-5A1F-476A-A7EF-077FF094BBF4}">
      <dgm:prSet/>
      <dgm:spPr/>
      <dgm:t>
        <a:bodyPr/>
        <a:lstStyle/>
        <a:p>
          <a:endParaRPr lang="en-US"/>
        </a:p>
      </dgm:t>
    </dgm:pt>
    <dgm:pt modelId="{17AAF065-3E54-4719-8D0E-274A68E3E565}" type="sibTrans" cxnId="{F199227B-5A1F-476A-A7EF-077FF094BBF4}">
      <dgm:prSet/>
      <dgm:spPr/>
      <dgm:t>
        <a:bodyPr/>
        <a:lstStyle/>
        <a:p>
          <a:endParaRPr lang="en-US"/>
        </a:p>
      </dgm:t>
    </dgm:pt>
    <dgm:pt modelId="{76CEE23F-8665-4CC6-BF54-AE8AB8008A6A}">
      <dgm:prSet/>
      <dgm:spPr/>
      <dgm:t>
        <a:bodyPr/>
        <a:lstStyle/>
        <a:p>
          <a:r>
            <a:rPr lang="en-US" b="1"/>
            <a:t>Vishing</a:t>
          </a:r>
          <a:r>
            <a:rPr lang="en-US"/>
            <a:t> is a phone scam, and has the most human interaction of all the phishing attacks. The fraudsters deceive victims by creating a sense of urgency to divulge sensitive information. Calls are often made through a spoofed ID, so it looks like a trustworthy source. </a:t>
          </a:r>
        </a:p>
      </dgm:t>
    </dgm:pt>
    <dgm:pt modelId="{509CAD4D-3D76-4633-9BCE-501454B0C231}" type="parTrans" cxnId="{5B34A151-C14E-478C-8619-C2524D40915C}">
      <dgm:prSet/>
      <dgm:spPr/>
      <dgm:t>
        <a:bodyPr/>
        <a:lstStyle/>
        <a:p>
          <a:endParaRPr lang="en-US"/>
        </a:p>
      </dgm:t>
    </dgm:pt>
    <dgm:pt modelId="{1EE17CA1-2AEE-46FE-AC26-0FBC96C0E036}" type="sibTrans" cxnId="{5B34A151-C14E-478C-8619-C2524D40915C}">
      <dgm:prSet/>
      <dgm:spPr/>
      <dgm:t>
        <a:bodyPr/>
        <a:lstStyle/>
        <a:p>
          <a:endParaRPr lang="en-US"/>
        </a:p>
      </dgm:t>
    </dgm:pt>
    <dgm:pt modelId="{1E29986E-0CE8-4DBD-9F3E-7337AFC7D15C}">
      <dgm:prSet/>
      <dgm:spPr/>
      <dgm:t>
        <a:bodyPr/>
        <a:lstStyle/>
        <a:p>
          <a:r>
            <a:rPr lang="en-US" b="1"/>
            <a:t>Whaling </a:t>
          </a:r>
          <a:r>
            <a:rPr lang="en-US"/>
            <a:t>A Whaling attack is an attempt to steal sensitive information from senior-level management. Whaling emails contain highly personalized information about the target or organization, so they are more difficult to detect.</a:t>
          </a:r>
        </a:p>
      </dgm:t>
    </dgm:pt>
    <dgm:pt modelId="{40563F4C-345F-40DA-85CE-B7FE084C0378}" type="parTrans" cxnId="{BA6210D1-D872-4C49-B9B2-0896D8ED53C8}">
      <dgm:prSet/>
      <dgm:spPr/>
      <dgm:t>
        <a:bodyPr/>
        <a:lstStyle/>
        <a:p>
          <a:endParaRPr lang="en-US"/>
        </a:p>
      </dgm:t>
    </dgm:pt>
    <dgm:pt modelId="{FC6FEA8D-D722-4AE8-A3D3-EE7625A96DD0}" type="sibTrans" cxnId="{BA6210D1-D872-4C49-B9B2-0896D8ED53C8}">
      <dgm:prSet/>
      <dgm:spPr/>
      <dgm:t>
        <a:bodyPr/>
        <a:lstStyle/>
        <a:p>
          <a:endParaRPr lang="en-US"/>
        </a:p>
      </dgm:t>
    </dgm:pt>
    <dgm:pt modelId="{31EC1DB7-E54E-447E-95F2-45F275C473F7}">
      <dgm:prSet/>
      <dgm:spPr/>
      <dgm:t>
        <a:bodyPr/>
        <a:lstStyle/>
        <a:p>
          <a:r>
            <a:rPr lang="en-US" b="1"/>
            <a:t>Smishing </a:t>
          </a:r>
          <a:r>
            <a:rPr lang="en-US"/>
            <a:t>is a type of phishing that uses text (SMS) messages, as opposed to emails, to target victims. Fraudsters send a text message to an individual, usually calling for the individual to act.</a:t>
          </a:r>
        </a:p>
      </dgm:t>
    </dgm:pt>
    <dgm:pt modelId="{05E68E3D-CEA1-41EB-BB91-5BE7E2F294CC}" type="parTrans" cxnId="{CC7988F8-FFAC-46FB-8BA7-9A504829B332}">
      <dgm:prSet/>
      <dgm:spPr/>
      <dgm:t>
        <a:bodyPr/>
        <a:lstStyle/>
        <a:p>
          <a:endParaRPr lang="en-US"/>
        </a:p>
      </dgm:t>
    </dgm:pt>
    <dgm:pt modelId="{D6788C2C-BF25-4CDE-BACA-2CD12D5E1691}" type="sibTrans" cxnId="{CC7988F8-FFAC-46FB-8BA7-9A504829B332}">
      <dgm:prSet/>
      <dgm:spPr/>
      <dgm:t>
        <a:bodyPr/>
        <a:lstStyle/>
        <a:p>
          <a:endParaRPr lang="en-US"/>
        </a:p>
      </dgm:t>
    </dgm:pt>
    <dgm:pt modelId="{DB3EDD95-C4B6-4FAB-9C56-30742CDF1AEA}">
      <dgm:prSet/>
      <dgm:spPr/>
      <dgm:t>
        <a:bodyPr/>
        <a:lstStyle/>
        <a:p>
          <a:r>
            <a:rPr lang="en-US" b="1"/>
            <a:t>Clone Phishing</a:t>
          </a:r>
          <a:r>
            <a:rPr lang="en-US"/>
            <a:t>, a legitimate and previously delivered email message is used to create an identical email with malicious content. The cloned email will appear to come from the original sender and will contain malicious links or attachments. </a:t>
          </a:r>
        </a:p>
      </dgm:t>
    </dgm:pt>
    <dgm:pt modelId="{5487BE62-66D7-4D7A-9249-EE620662D24C}" type="parTrans" cxnId="{91796B11-DAB7-4C67-9D0A-60D09350D7D0}">
      <dgm:prSet/>
      <dgm:spPr/>
      <dgm:t>
        <a:bodyPr/>
        <a:lstStyle/>
        <a:p>
          <a:endParaRPr lang="en-US"/>
        </a:p>
      </dgm:t>
    </dgm:pt>
    <dgm:pt modelId="{32624BF6-D55F-45C3-AC89-106D0AC3B431}" type="sibTrans" cxnId="{91796B11-DAB7-4C67-9D0A-60D09350D7D0}">
      <dgm:prSet/>
      <dgm:spPr/>
      <dgm:t>
        <a:bodyPr/>
        <a:lstStyle/>
        <a:p>
          <a:endParaRPr lang="en-US"/>
        </a:p>
      </dgm:t>
    </dgm:pt>
    <dgm:pt modelId="{C3899FED-64B0-46D6-8EC3-F461C87E2417}" type="pres">
      <dgm:prSet presAssocID="{CF61281F-EE0D-4095-BF6C-79D85E32169D}" presName="root" presStyleCnt="0">
        <dgm:presLayoutVars>
          <dgm:dir/>
          <dgm:resizeHandles val="exact"/>
        </dgm:presLayoutVars>
      </dgm:prSet>
      <dgm:spPr/>
    </dgm:pt>
    <dgm:pt modelId="{190503C1-74B4-42DA-A48A-14414D67990C}" type="pres">
      <dgm:prSet presAssocID="{AF3B9ED1-CD18-43EE-B84F-501C89012E83}" presName="compNode" presStyleCnt="0"/>
      <dgm:spPr/>
    </dgm:pt>
    <dgm:pt modelId="{8F90C098-CC03-4E7D-BA45-8BE202C5C97C}" type="pres">
      <dgm:prSet presAssocID="{AF3B9ED1-CD18-43EE-B84F-501C89012E83}" presName="bgRect" presStyleLbl="bgShp" presStyleIdx="0" presStyleCnt="5"/>
      <dgm:spPr/>
    </dgm:pt>
    <dgm:pt modelId="{981F65AC-3134-4DC6-B1DC-1DB0AC01CB4B}" type="pres">
      <dgm:prSet presAssocID="{AF3B9ED1-CD18-43EE-B84F-501C89012E83}"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Robber"/>
        </a:ext>
      </dgm:extLst>
    </dgm:pt>
    <dgm:pt modelId="{66DA36D0-C8C5-4590-A289-0DF1D1891B2C}" type="pres">
      <dgm:prSet presAssocID="{AF3B9ED1-CD18-43EE-B84F-501C89012E83}" presName="spaceRect" presStyleCnt="0"/>
      <dgm:spPr/>
    </dgm:pt>
    <dgm:pt modelId="{58D8336A-1AA6-41F4-B3E6-C38415307034}" type="pres">
      <dgm:prSet presAssocID="{AF3B9ED1-CD18-43EE-B84F-501C89012E83}" presName="parTx" presStyleLbl="revTx" presStyleIdx="0" presStyleCnt="5">
        <dgm:presLayoutVars>
          <dgm:chMax val="0"/>
          <dgm:chPref val="0"/>
        </dgm:presLayoutVars>
      </dgm:prSet>
      <dgm:spPr/>
    </dgm:pt>
    <dgm:pt modelId="{6C84BE83-38F4-4627-85BE-4CBF1AEBB760}" type="pres">
      <dgm:prSet presAssocID="{17AAF065-3E54-4719-8D0E-274A68E3E565}" presName="sibTrans" presStyleCnt="0"/>
      <dgm:spPr/>
    </dgm:pt>
    <dgm:pt modelId="{831C53A3-8D34-466F-A7B3-4631C0390C99}" type="pres">
      <dgm:prSet presAssocID="{76CEE23F-8665-4CC6-BF54-AE8AB8008A6A}" presName="compNode" presStyleCnt="0"/>
      <dgm:spPr/>
    </dgm:pt>
    <dgm:pt modelId="{EEB72777-1DFC-475C-8019-8004881FF54C}" type="pres">
      <dgm:prSet presAssocID="{76CEE23F-8665-4CC6-BF54-AE8AB8008A6A}" presName="bgRect" presStyleLbl="bgShp" presStyleIdx="1" presStyleCnt="5"/>
      <dgm:spPr/>
    </dgm:pt>
    <dgm:pt modelId="{917ABEB9-7FFA-483E-A0E4-5528709CDB3E}" type="pres">
      <dgm:prSet presAssocID="{76CEE23F-8665-4CC6-BF54-AE8AB8008A6A}"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rocessor"/>
        </a:ext>
      </dgm:extLst>
    </dgm:pt>
    <dgm:pt modelId="{16322DE9-CA5E-45DE-A1D3-F35EAA1F523E}" type="pres">
      <dgm:prSet presAssocID="{76CEE23F-8665-4CC6-BF54-AE8AB8008A6A}" presName="spaceRect" presStyleCnt="0"/>
      <dgm:spPr/>
    </dgm:pt>
    <dgm:pt modelId="{248A1DA5-BFAB-4265-B88C-FE63567BEE11}" type="pres">
      <dgm:prSet presAssocID="{76CEE23F-8665-4CC6-BF54-AE8AB8008A6A}" presName="parTx" presStyleLbl="revTx" presStyleIdx="1" presStyleCnt="5">
        <dgm:presLayoutVars>
          <dgm:chMax val="0"/>
          <dgm:chPref val="0"/>
        </dgm:presLayoutVars>
      </dgm:prSet>
      <dgm:spPr/>
    </dgm:pt>
    <dgm:pt modelId="{6D4B1A1B-23C0-493E-9939-3D73733D92A9}" type="pres">
      <dgm:prSet presAssocID="{1EE17CA1-2AEE-46FE-AC26-0FBC96C0E036}" presName="sibTrans" presStyleCnt="0"/>
      <dgm:spPr/>
    </dgm:pt>
    <dgm:pt modelId="{97E147B3-5DA8-4297-846F-BC412F2DEECC}" type="pres">
      <dgm:prSet presAssocID="{1E29986E-0CE8-4DBD-9F3E-7337AFC7D15C}" presName="compNode" presStyleCnt="0"/>
      <dgm:spPr/>
    </dgm:pt>
    <dgm:pt modelId="{7FA4AE4B-8F83-4C08-A10B-BE7526CF2D6E}" type="pres">
      <dgm:prSet presAssocID="{1E29986E-0CE8-4DBD-9F3E-7337AFC7D15C}" presName="bgRect" presStyleLbl="bgShp" presStyleIdx="2" presStyleCnt="5"/>
      <dgm:spPr/>
    </dgm:pt>
    <dgm:pt modelId="{CDCA475D-B9E2-47F4-A190-3705FE6F18E5}" type="pres">
      <dgm:prSet presAssocID="{1E29986E-0CE8-4DBD-9F3E-7337AFC7D15C}"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Anchor"/>
        </a:ext>
      </dgm:extLst>
    </dgm:pt>
    <dgm:pt modelId="{FFEDC067-DAE0-4F74-9385-F3F4F2F7D80B}" type="pres">
      <dgm:prSet presAssocID="{1E29986E-0CE8-4DBD-9F3E-7337AFC7D15C}" presName="spaceRect" presStyleCnt="0"/>
      <dgm:spPr/>
    </dgm:pt>
    <dgm:pt modelId="{A9D4202A-495D-44A3-9AFE-8426E3015457}" type="pres">
      <dgm:prSet presAssocID="{1E29986E-0CE8-4DBD-9F3E-7337AFC7D15C}" presName="parTx" presStyleLbl="revTx" presStyleIdx="2" presStyleCnt="5">
        <dgm:presLayoutVars>
          <dgm:chMax val="0"/>
          <dgm:chPref val="0"/>
        </dgm:presLayoutVars>
      </dgm:prSet>
      <dgm:spPr/>
    </dgm:pt>
    <dgm:pt modelId="{E62F025A-D06A-452B-9990-D7F4A0DB2736}" type="pres">
      <dgm:prSet presAssocID="{FC6FEA8D-D722-4AE8-A3D3-EE7625A96DD0}" presName="sibTrans" presStyleCnt="0"/>
      <dgm:spPr/>
    </dgm:pt>
    <dgm:pt modelId="{53E471FA-A073-4CF5-B41A-60EFEF0C2133}" type="pres">
      <dgm:prSet presAssocID="{31EC1DB7-E54E-447E-95F2-45F275C473F7}" presName="compNode" presStyleCnt="0"/>
      <dgm:spPr/>
    </dgm:pt>
    <dgm:pt modelId="{7DB22E2A-C481-4809-919C-88CC2CC3E225}" type="pres">
      <dgm:prSet presAssocID="{31EC1DB7-E54E-447E-95F2-45F275C473F7}" presName="bgRect" presStyleLbl="bgShp" presStyleIdx="3" presStyleCnt="5"/>
      <dgm:spPr/>
    </dgm:pt>
    <dgm:pt modelId="{00C7592F-62AA-4B02-84A3-389C41518D58}" type="pres">
      <dgm:prSet presAssocID="{31EC1DB7-E54E-447E-95F2-45F275C473F7}"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Envelope"/>
        </a:ext>
      </dgm:extLst>
    </dgm:pt>
    <dgm:pt modelId="{D7B8C7E9-5DFD-4447-B157-151474C01879}" type="pres">
      <dgm:prSet presAssocID="{31EC1DB7-E54E-447E-95F2-45F275C473F7}" presName="spaceRect" presStyleCnt="0"/>
      <dgm:spPr/>
    </dgm:pt>
    <dgm:pt modelId="{2EF0287C-6B34-4E4B-B822-E7EC3F7BD88E}" type="pres">
      <dgm:prSet presAssocID="{31EC1DB7-E54E-447E-95F2-45F275C473F7}" presName="parTx" presStyleLbl="revTx" presStyleIdx="3" presStyleCnt="5">
        <dgm:presLayoutVars>
          <dgm:chMax val="0"/>
          <dgm:chPref val="0"/>
        </dgm:presLayoutVars>
      </dgm:prSet>
      <dgm:spPr/>
    </dgm:pt>
    <dgm:pt modelId="{789110F7-A86F-46F1-A914-0F4001E9E046}" type="pres">
      <dgm:prSet presAssocID="{D6788C2C-BF25-4CDE-BACA-2CD12D5E1691}" presName="sibTrans" presStyleCnt="0"/>
      <dgm:spPr/>
    </dgm:pt>
    <dgm:pt modelId="{E05885DD-663D-40E1-A3F1-6286E24E542F}" type="pres">
      <dgm:prSet presAssocID="{DB3EDD95-C4B6-4FAB-9C56-30742CDF1AEA}" presName="compNode" presStyleCnt="0"/>
      <dgm:spPr/>
    </dgm:pt>
    <dgm:pt modelId="{403BCD77-D375-47F3-929C-6F6BFC961F5E}" type="pres">
      <dgm:prSet presAssocID="{DB3EDD95-C4B6-4FAB-9C56-30742CDF1AEA}" presName="bgRect" presStyleLbl="bgShp" presStyleIdx="4" presStyleCnt="5"/>
      <dgm:spPr/>
    </dgm:pt>
    <dgm:pt modelId="{EC54000F-2156-48BC-A843-FE9B18224EA3}" type="pres">
      <dgm:prSet presAssocID="{DB3EDD95-C4B6-4FAB-9C56-30742CDF1AEA}"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Email"/>
        </a:ext>
      </dgm:extLst>
    </dgm:pt>
    <dgm:pt modelId="{0E15D8B8-4CB5-4795-BF4D-9A43BDEB2F55}" type="pres">
      <dgm:prSet presAssocID="{DB3EDD95-C4B6-4FAB-9C56-30742CDF1AEA}" presName="spaceRect" presStyleCnt="0"/>
      <dgm:spPr/>
    </dgm:pt>
    <dgm:pt modelId="{2E1669FD-B230-4BA4-8CF9-02289D0179CC}" type="pres">
      <dgm:prSet presAssocID="{DB3EDD95-C4B6-4FAB-9C56-30742CDF1AEA}" presName="parTx" presStyleLbl="revTx" presStyleIdx="4" presStyleCnt="5">
        <dgm:presLayoutVars>
          <dgm:chMax val="0"/>
          <dgm:chPref val="0"/>
        </dgm:presLayoutVars>
      </dgm:prSet>
      <dgm:spPr/>
    </dgm:pt>
  </dgm:ptLst>
  <dgm:cxnLst>
    <dgm:cxn modelId="{91796B11-DAB7-4C67-9D0A-60D09350D7D0}" srcId="{CF61281F-EE0D-4095-BF6C-79D85E32169D}" destId="{DB3EDD95-C4B6-4FAB-9C56-30742CDF1AEA}" srcOrd="4" destOrd="0" parTransId="{5487BE62-66D7-4D7A-9249-EE620662D24C}" sibTransId="{32624BF6-D55F-45C3-AC89-106D0AC3B431}"/>
    <dgm:cxn modelId="{0EE5424F-DAE2-4F3E-A52B-3A73AB964785}" type="presOf" srcId="{AF3B9ED1-CD18-43EE-B84F-501C89012E83}" destId="{58D8336A-1AA6-41F4-B3E6-C38415307034}" srcOrd="0" destOrd="0" presId="urn:microsoft.com/office/officeart/2018/2/layout/IconVerticalSolidList"/>
    <dgm:cxn modelId="{9B138750-744B-4076-BC51-B1A9D971D18D}" type="presOf" srcId="{CF61281F-EE0D-4095-BF6C-79D85E32169D}" destId="{C3899FED-64B0-46D6-8EC3-F461C87E2417}" srcOrd="0" destOrd="0" presId="urn:microsoft.com/office/officeart/2018/2/layout/IconVerticalSolidList"/>
    <dgm:cxn modelId="{5B34A151-C14E-478C-8619-C2524D40915C}" srcId="{CF61281F-EE0D-4095-BF6C-79D85E32169D}" destId="{76CEE23F-8665-4CC6-BF54-AE8AB8008A6A}" srcOrd="1" destOrd="0" parTransId="{509CAD4D-3D76-4633-9BCE-501454B0C231}" sibTransId="{1EE17CA1-2AEE-46FE-AC26-0FBC96C0E036}"/>
    <dgm:cxn modelId="{A7880156-67EC-4A0D-AD43-476BF1EB0B4C}" type="presOf" srcId="{1E29986E-0CE8-4DBD-9F3E-7337AFC7D15C}" destId="{A9D4202A-495D-44A3-9AFE-8426E3015457}" srcOrd="0" destOrd="0" presId="urn:microsoft.com/office/officeart/2018/2/layout/IconVerticalSolidList"/>
    <dgm:cxn modelId="{F199227B-5A1F-476A-A7EF-077FF094BBF4}" srcId="{CF61281F-EE0D-4095-BF6C-79D85E32169D}" destId="{AF3B9ED1-CD18-43EE-B84F-501C89012E83}" srcOrd="0" destOrd="0" parTransId="{E9352E1D-3F36-4655-ABD3-17E3CECC7CD3}" sibTransId="{17AAF065-3E54-4719-8D0E-274A68E3E565}"/>
    <dgm:cxn modelId="{52CB31A8-7E12-47D0-873D-DF572FBC5B52}" type="presOf" srcId="{31EC1DB7-E54E-447E-95F2-45F275C473F7}" destId="{2EF0287C-6B34-4E4B-B822-E7EC3F7BD88E}" srcOrd="0" destOrd="0" presId="urn:microsoft.com/office/officeart/2018/2/layout/IconVerticalSolidList"/>
    <dgm:cxn modelId="{6FEC22B2-266F-4B2A-8A15-802EBC8DDBFE}" type="presOf" srcId="{76CEE23F-8665-4CC6-BF54-AE8AB8008A6A}" destId="{248A1DA5-BFAB-4265-B88C-FE63567BEE11}" srcOrd="0" destOrd="0" presId="urn:microsoft.com/office/officeart/2018/2/layout/IconVerticalSolidList"/>
    <dgm:cxn modelId="{7FAC00C0-EE59-44B2-845F-63390D7DF5C2}" type="presOf" srcId="{DB3EDD95-C4B6-4FAB-9C56-30742CDF1AEA}" destId="{2E1669FD-B230-4BA4-8CF9-02289D0179CC}" srcOrd="0" destOrd="0" presId="urn:microsoft.com/office/officeart/2018/2/layout/IconVerticalSolidList"/>
    <dgm:cxn modelId="{BA6210D1-D872-4C49-B9B2-0896D8ED53C8}" srcId="{CF61281F-EE0D-4095-BF6C-79D85E32169D}" destId="{1E29986E-0CE8-4DBD-9F3E-7337AFC7D15C}" srcOrd="2" destOrd="0" parTransId="{40563F4C-345F-40DA-85CE-B7FE084C0378}" sibTransId="{FC6FEA8D-D722-4AE8-A3D3-EE7625A96DD0}"/>
    <dgm:cxn modelId="{CC7988F8-FFAC-46FB-8BA7-9A504829B332}" srcId="{CF61281F-EE0D-4095-BF6C-79D85E32169D}" destId="{31EC1DB7-E54E-447E-95F2-45F275C473F7}" srcOrd="3" destOrd="0" parTransId="{05E68E3D-CEA1-41EB-BB91-5BE7E2F294CC}" sibTransId="{D6788C2C-BF25-4CDE-BACA-2CD12D5E1691}"/>
    <dgm:cxn modelId="{E13DB0BE-5E18-4C86-A6AD-A31940D443EC}" type="presParOf" srcId="{C3899FED-64B0-46D6-8EC3-F461C87E2417}" destId="{190503C1-74B4-42DA-A48A-14414D67990C}" srcOrd="0" destOrd="0" presId="urn:microsoft.com/office/officeart/2018/2/layout/IconVerticalSolidList"/>
    <dgm:cxn modelId="{44D85B7C-B16B-41AD-B5C5-00E662B56198}" type="presParOf" srcId="{190503C1-74B4-42DA-A48A-14414D67990C}" destId="{8F90C098-CC03-4E7D-BA45-8BE202C5C97C}" srcOrd="0" destOrd="0" presId="urn:microsoft.com/office/officeart/2018/2/layout/IconVerticalSolidList"/>
    <dgm:cxn modelId="{98CD3993-C307-462E-89FF-6B58F5BD57EE}" type="presParOf" srcId="{190503C1-74B4-42DA-A48A-14414D67990C}" destId="{981F65AC-3134-4DC6-B1DC-1DB0AC01CB4B}" srcOrd="1" destOrd="0" presId="urn:microsoft.com/office/officeart/2018/2/layout/IconVerticalSolidList"/>
    <dgm:cxn modelId="{65A521ED-D283-44E0-9CFC-AF3386E383C2}" type="presParOf" srcId="{190503C1-74B4-42DA-A48A-14414D67990C}" destId="{66DA36D0-C8C5-4590-A289-0DF1D1891B2C}" srcOrd="2" destOrd="0" presId="urn:microsoft.com/office/officeart/2018/2/layout/IconVerticalSolidList"/>
    <dgm:cxn modelId="{4A58B338-D2DE-4428-B817-EB686B1B96D5}" type="presParOf" srcId="{190503C1-74B4-42DA-A48A-14414D67990C}" destId="{58D8336A-1AA6-41F4-B3E6-C38415307034}" srcOrd="3" destOrd="0" presId="urn:microsoft.com/office/officeart/2018/2/layout/IconVerticalSolidList"/>
    <dgm:cxn modelId="{0770C11E-42D5-4D3F-8C75-8A872E653424}" type="presParOf" srcId="{C3899FED-64B0-46D6-8EC3-F461C87E2417}" destId="{6C84BE83-38F4-4627-85BE-4CBF1AEBB760}" srcOrd="1" destOrd="0" presId="urn:microsoft.com/office/officeart/2018/2/layout/IconVerticalSolidList"/>
    <dgm:cxn modelId="{19460E48-7670-474C-B314-2A6083F8A4BD}" type="presParOf" srcId="{C3899FED-64B0-46D6-8EC3-F461C87E2417}" destId="{831C53A3-8D34-466F-A7B3-4631C0390C99}" srcOrd="2" destOrd="0" presId="urn:microsoft.com/office/officeart/2018/2/layout/IconVerticalSolidList"/>
    <dgm:cxn modelId="{E2AB289F-DA05-441C-895B-AF1D25D5E828}" type="presParOf" srcId="{831C53A3-8D34-466F-A7B3-4631C0390C99}" destId="{EEB72777-1DFC-475C-8019-8004881FF54C}" srcOrd="0" destOrd="0" presId="urn:microsoft.com/office/officeart/2018/2/layout/IconVerticalSolidList"/>
    <dgm:cxn modelId="{2E024CB4-E929-42D2-8154-B99F6B5D9240}" type="presParOf" srcId="{831C53A3-8D34-466F-A7B3-4631C0390C99}" destId="{917ABEB9-7FFA-483E-A0E4-5528709CDB3E}" srcOrd="1" destOrd="0" presId="urn:microsoft.com/office/officeart/2018/2/layout/IconVerticalSolidList"/>
    <dgm:cxn modelId="{CE380E44-1E02-4A84-B804-70EB64815683}" type="presParOf" srcId="{831C53A3-8D34-466F-A7B3-4631C0390C99}" destId="{16322DE9-CA5E-45DE-A1D3-F35EAA1F523E}" srcOrd="2" destOrd="0" presId="urn:microsoft.com/office/officeart/2018/2/layout/IconVerticalSolidList"/>
    <dgm:cxn modelId="{10E63578-2192-4835-9C5D-5F40CB25B41B}" type="presParOf" srcId="{831C53A3-8D34-466F-A7B3-4631C0390C99}" destId="{248A1DA5-BFAB-4265-B88C-FE63567BEE11}" srcOrd="3" destOrd="0" presId="urn:microsoft.com/office/officeart/2018/2/layout/IconVerticalSolidList"/>
    <dgm:cxn modelId="{8B38BD8B-D696-4BFE-980C-E03846BA13E2}" type="presParOf" srcId="{C3899FED-64B0-46D6-8EC3-F461C87E2417}" destId="{6D4B1A1B-23C0-493E-9939-3D73733D92A9}" srcOrd="3" destOrd="0" presId="urn:microsoft.com/office/officeart/2018/2/layout/IconVerticalSolidList"/>
    <dgm:cxn modelId="{E9F16415-CD9F-4F5D-9893-787F7D719B08}" type="presParOf" srcId="{C3899FED-64B0-46D6-8EC3-F461C87E2417}" destId="{97E147B3-5DA8-4297-846F-BC412F2DEECC}" srcOrd="4" destOrd="0" presId="urn:microsoft.com/office/officeart/2018/2/layout/IconVerticalSolidList"/>
    <dgm:cxn modelId="{8C12DB5E-65F1-4232-A99D-1BF44E93C8FC}" type="presParOf" srcId="{97E147B3-5DA8-4297-846F-BC412F2DEECC}" destId="{7FA4AE4B-8F83-4C08-A10B-BE7526CF2D6E}" srcOrd="0" destOrd="0" presId="urn:microsoft.com/office/officeart/2018/2/layout/IconVerticalSolidList"/>
    <dgm:cxn modelId="{80B309BE-2791-4895-8DA9-14723071630F}" type="presParOf" srcId="{97E147B3-5DA8-4297-846F-BC412F2DEECC}" destId="{CDCA475D-B9E2-47F4-A190-3705FE6F18E5}" srcOrd="1" destOrd="0" presId="urn:microsoft.com/office/officeart/2018/2/layout/IconVerticalSolidList"/>
    <dgm:cxn modelId="{A5316747-4AE0-409A-B25D-5BADCA693E43}" type="presParOf" srcId="{97E147B3-5DA8-4297-846F-BC412F2DEECC}" destId="{FFEDC067-DAE0-4F74-9385-F3F4F2F7D80B}" srcOrd="2" destOrd="0" presId="urn:microsoft.com/office/officeart/2018/2/layout/IconVerticalSolidList"/>
    <dgm:cxn modelId="{68F17E84-0C57-46B5-A152-F899CDCB84F8}" type="presParOf" srcId="{97E147B3-5DA8-4297-846F-BC412F2DEECC}" destId="{A9D4202A-495D-44A3-9AFE-8426E3015457}" srcOrd="3" destOrd="0" presId="urn:microsoft.com/office/officeart/2018/2/layout/IconVerticalSolidList"/>
    <dgm:cxn modelId="{F5C3BD27-D706-4454-B132-8211E2CA5EB2}" type="presParOf" srcId="{C3899FED-64B0-46D6-8EC3-F461C87E2417}" destId="{E62F025A-D06A-452B-9990-D7F4A0DB2736}" srcOrd="5" destOrd="0" presId="urn:microsoft.com/office/officeart/2018/2/layout/IconVerticalSolidList"/>
    <dgm:cxn modelId="{FA61DCE9-69E6-4F4B-891E-7E26F149F50B}" type="presParOf" srcId="{C3899FED-64B0-46D6-8EC3-F461C87E2417}" destId="{53E471FA-A073-4CF5-B41A-60EFEF0C2133}" srcOrd="6" destOrd="0" presId="urn:microsoft.com/office/officeart/2018/2/layout/IconVerticalSolidList"/>
    <dgm:cxn modelId="{8662CE2E-6F4C-41ED-915A-65F241194B7B}" type="presParOf" srcId="{53E471FA-A073-4CF5-B41A-60EFEF0C2133}" destId="{7DB22E2A-C481-4809-919C-88CC2CC3E225}" srcOrd="0" destOrd="0" presId="urn:microsoft.com/office/officeart/2018/2/layout/IconVerticalSolidList"/>
    <dgm:cxn modelId="{315FECED-92E7-4464-9E55-49249749D2A2}" type="presParOf" srcId="{53E471FA-A073-4CF5-B41A-60EFEF0C2133}" destId="{00C7592F-62AA-4B02-84A3-389C41518D58}" srcOrd="1" destOrd="0" presId="urn:microsoft.com/office/officeart/2018/2/layout/IconVerticalSolidList"/>
    <dgm:cxn modelId="{1384B6D1-A0FD-4BD9-8363-615C4C9B1C11}" type="presParOf" srcId="{53E471FA-A073-4CF5-B41A-60EFEF0C2133}" destId="{D7B8C7E9-5DFD-4447-B157-151474C01879}" srcOrd="2" destOrd="0" presId="urn:microsoft.com/office/officeart/2018/2/layout/IconVerticalSolidList"/>
    <dgm:cxn modelId="{7A6487D2-CBED-46CE-A9B5-A5BA9DC0692C}" type="presParOf" srcId="{53E471FA-A073-4CF5-B41A-60EFEF0C2133}" destId="{2EF0287C-6B34-4E4B-B822-E7EC3F7BD88E}" srcOrd="3" destOrd="0" presId="urn:microsoft.com/office/officeart/2018/2/layout/IconVerticalSolidList"/>
    <dgm:cxn modelId="{2640BCD5-0CE2-4E2B-AC34-A717989AC505}" type="presParOf" srcId="{C3899FED-64B0-46D6-8EC3-F461C87E2417}" destId="{789110F7-A86F-46F1-A914-0F4001E9E046}" srcOrd="7" destOrd="0" presId="urn:microsoft.com/office/officeart/2018/2/layout/IconVerticalSolidList"/>
    <dgm:cxn modelId="{9B8A1F01-D643-458A-A9B1-E0C8F5B40329}" type="presParOf" srcId="{C3899FED-64B0-46D6-8EC3-F461C87E2417}" destId="{E05885DD-663D-40E1-A3F1-6286E24E542F}" srcOrd="8" destOrd="0" presId="urn:microsoft.com/office/officeart/2018/2/layout/IconVerticalSolidList"/>
    <dgm:cxn modelId="{997CC89A-FA02-49C2-A30C-8D3C1AEA9F4E}" type="presParOf" srcId="{E05885DD-663D-40E1-A3F1-6286E24E542F}" destId="{403BCD77-D375-47F3-929C-6F6BFC961F5E}" srcOrd="0" destOrd="0" presId="urn:microsoft.com/office/officeart/2018/2/layout/IconVerticalSolidList"/>
    <dgm:cxn modelId="{06108AC0-C48A-4310-BA1A-BE87B7409CAF}" type="presParOf" srcId="{E05885DD-663D-40E1-A3F1-6286E24E542F}" destId="{EC54000F-2156-48BC-A843-FE9B18224EA3}" srcOrd="1" destOrd="0" presId="urn:microsoft.com/office/officeart/2018/2/layout/IconVerticalSolidList"/>
    <dgm:cxn modelId="{272441B2-2F01-4B86-A15F-72866689668C}" type="presParOf" srcId="{E05885DD-663D-40E1-A3F1-6286E24E542F}" destId="{0E15D8B8-4CB5-4795-BF4D-9A43BDEB2F55}" srcOrd="2" destOrd="0" presId="urn:microsoft.com/office/officeart/2018/2/layout/IconVerticalSolidList"/>
    <dgm:cxn modelId="{1F828070-3434-44C8-8297-A460A117DAF1}" type="presParOf" srcId="{E05885DD-663D-40E1-A3F1-6286E24E542F}" destId="{2E1669FD-B230-4BA4-8CF9-02289D0179CC}"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90C098-CC03-4E7D-BA45-8BE202C5C97C}">
      <dsp:nvSpPr>
        <dsp:cNvPr id="0" name=""/>
        <dsp:cNvSpPr/>
      </dsp:nvSpPr>
      <dsp:spPr>
        <a:xfrm>
          <a:off x="0" y="4799"/>
          <a:ext cx="11293475" cy="591907"/>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81F65AC-3134-4DC6-B1DC-1DB0AC01CB4B}">
      <dsp:nvSpPr>
        <dsp:cNvPr id="0" name=""/>
        <dsp:cNvSpPr/>
      </dsp:nvSpPr>
      <dsp:spPr>
        <a:xfrm>
          <a:off x="179052" y="137979"/>
          <a:ext cx="325867" cy="32554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8D8336A-1AA6-41F4-B3E6-C38415307034}">
      <dsp:nvSpPr>
        <dsp:cNvPr id="0" name=""/>
        <dsp:cNvSpPr/>
      </dsp:nvSpPr>
      <dsp:spPr>
        <a:xfrm>
          <a:off x="683971" y="4799"/>
          <a:ext cx="10588786" cy="6289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6559" tIns="66559" rIns="66559" bIns="66559" numCol="1" spcCol="1270" anchor="ctr" anchorCtr="0">
          <a:noAutofit/>
        </a:bodyPr>
        <a:lstStyle/>
        <a:p>
          <a:pPr marL="0" lvl="0" indent="0" algn="l" defTabSz="622300">
            <a:lnSpc>
              <a:spcPct val="90000"/>
            </a:lnSpc>
            <a:spcBef>
              <a:spcPct val="0"/>
            </a:spcBef>
            <a:spcAft>
              <a:spcPct val="35000"/>
            </a:spcAft>
            <a:buNone/>
          </a:pPr>
          <a:r>
            <a:rPr lang="en-US" sz="1400" b="1" kern="1200"/>
            <a:t>Spear Phishing </a:t>
          </a:r>
          <a:r>
            <a:rPr lang="en-US" sz="1400" kern="1200"/>
            <a:t>is a targeted attempt to steal sensitive information, typically focusing on a specific individual or organization. These types of attack use personalized facts in order to appear legitimate. Generally, cybercriminals turn to social media and company sites to research their victims. </a:t>
          </a:r>
        </a:p>
      </dsp:txBody>
      <dsp:txXfrm>
        <a:off x="683971" y="4799"/>
        <a:ext cx="10588786" cy="628902"/>
      </dsp:txXfrm>
    </dsp:sp>
    <dsp:sp modelId="{EEB72777-1DFC-475C-8019-8004881FF54C}">
      <dsp:nvSpPr>
        <dsp:cNvPr id="0" name=""/>
        <dsp:cNvSpPr/>
      </dsp:nvSpPr>
      <dsp:spPr>
        <a:xfrm>
          <a:off x="0" y="790927"/>
          <a:ext cx="11293475" cy="591907"/>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17ABEB9-7FFA-483E-A0E4-5528709CDB3E}">
      <dsp:nvSpPr>
        <dsp:cNvPr id="0" name=""/>
        <dsp:cNvSpPr/>
      </dsp:nvSpPr>
      <dsp:spPr>
        <a:xfrm>
          <a:off x="179052" y="924106"/>
          <a:ext cx="325867" cy="32554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48A1DA5-BFAB-4265-B88C-FE63567BEE11}">
      <dsp:nvSpPr>
        <dsp:cNvPr id="0" name=""/>
        <dsp:cNvSpPr/>
      </dsp:nvSpPr>
      <dsp:spPr>
        <a:xfrm>
          <a:off x="683971" y="790927"/>
          <a:ext cx="10588786" cy="6289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6559" tIns="66559" rIns="66559" bIns="66559" numCol="1" spcCol="1270" anchor="ctr" anchorCtr="0">
          <a:noAutofit/>
        </a:bodyPr>
        <a:lstStyle/>
        <a:p>
          <a:pPr marL="0" lvl="0" indent="0" algn="l" defTabSz="622300">
            <a:lnSpc>
              <a:spcPct val="90000"/>
            </a:lnSpc>
            <a:spcBef>
              <a:spcPct val="0"/>
            </a:spcBef>
            <a:spcAft>
              <a:spcPct val="35000"/>
            </a:spcAft>
            <a:buNone/>
          </a:pPr>
          <a:r>
            <a:rPr lang="en-US" sz="1400" b="1" kern="1200"/>
            <a:t>Vishing</a:t>
          </a:r>
          <a:r>
            <a:rPr lang="en-US" sz="1400" kern="1200"/>
            <a:t> is a phone scam, and has the most human interaction of all the phishing attacks. The fraudsters deceive victims by creating a sense of urgency to divulge sensitive information. Calls are often made through a spoofed ID, so it looks like a trustworthy source. </a:t>
          </a:r>
        </a:p>
      </dsp:txBody>
      <dsp:txXfrm>
        <a:off x="683971" y="790927"/>
        <a:ext cx="10588786" cy="628902"/>
      </dsp:txXfrm>
    </dsp:sp>
    <dsp:sp modelId="{7FA4AE4B-8F83-4C08-A10B-BE7526CF2D6E}">
      <dsp:nvSpPr>
        <dsp:cNvPr id="0" name=""/>
        <dsp:cNvSpPr/>
      </dsp:nvSpPr>
      <dsp:spPr>
        <a:xfrm>
          <a:off x="0" y="1577054"/>
          <a:ext cx="11293475" cy="591907"/>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DCA475D-B9E2-47F4-A190-3705FE6F18E5}">
      <dsp:nvSpPr>
        <dsp:cNvPr id="0" name=""/>
        <dsp:cNvSpPr/>
      </dsp:nvSpPr>
      <dsp:spPr>
        <a:xfrm>
          <a:off x="179052" y="1710234"/>
          <a:ext cx="325867" cy="32554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9D4202A-495D-44A3-9AFE-8426E3015457}">
      <dsp:nvSpPr>
        <dsp:cNvPr id="0" name=""/>
        <dsp:cNvSpPr/>
      </dsp:nvSpPr>
      <dsp:spPr>
        <a:xfrm>
          <a:off x="683971" y="1577054"/>
          <a:ext cx="10588786" cy="6289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6559" tIns="66559" rIns="66559" bIns="66559" numCol="1" spcCol="1270" anchor="ctr" anchorCtr="0">
          <a:noAutofit/>
        </a:bodyPr>
        <a:lstStyle/>
        <a:p>
          <a:pPr marL="0" lvl="0" indent="0" algn="l" defTabSz="622300">
            <a:lnSpc>
              <a:spcPct val="90000"/>
            </a:lnSpc>
            <a:spcBef>
              <a:spcPct val="0"/>
            </a:spcBef>
            <a:spcAft>
              <a:spcPct val="35000"/>
            </a:spcAft>
            <a:buNone/>
          </a:pPr>
          <a:r>
            <a:rPr lang="en-US" sz="1400" b="1" kern="1200"/>
            <a:t>Whaling </a:t>
          </a:r>
          <a:r>
            <a:rPr lang="en-US" sz="1400" kern="1200"/>
            <a:t>A Whaling attack is an attempt to steal sensitive information from senior-level management. Whaling emails contain highly personalized information about the target or organization, so they are more difficult to detect.</a:t>
          </a:r>
        </a:p>
      </dsp:txBody>
      <dsp:txXfrm>
        <a:off x="683971" y="1577054"/>
        <a:ext cx="10588786" cy="628902"/>
      </dsp:txXfrm>
    </dsp:sp>
    <dsp:sp modelId="{7DB22E2A-C481-4809-919C-88CC2CC3E225}">
      <dsp:nvSpPr>
        <dsp:cNvPr id="0" name=""/>
        <dsp:cNvSpPr/>
      </dsp:nvSpPr>
      <dsp:spPr>
        <a:xfrm>
          <a:off x="0" y="2363182"/>
          <a:ext cx="11293475" cy="591907"/>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0C7592F-62AA-4B02-84A3-389C41518D58}">
      <dsp:nvSpPr>
        <dsp:cNvPr id="0" name=""/>
        <dsp:cNvSpPr/>
      </dsp:nvSpPr>
      <dsp:spPr>
        <a:xfrm>
          <a:off x="179052" y="2496361"/>
          <a:ext cx="325867" cy="32554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EF0287C-6B34-4E4B-B822-E7EC3F7BD88E}">
      <dsp:nvSpPr>
        <dsp:cNvPr id="0" name=""/>
        <dsp:cNvSpPr/>
      </dsp:nvSpPr>
      <dsp:spPr>
        <a:xfrm>
          <a:off x="683971" y="2363182"/>
          <a:ext cx="10588786" cy="6289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6559" tIns="66559" rIns="66559" bIns="66559" numCol="1" spcCol="1270" anchor="ctr" anchorCtr="0">
          <a:noAutofit/>
        </a:bodyPr>
        <a:lstStyle/>
        <a:p>
          <a:pPr marL="0" lvl="0" indent="0" algn="l" defTabSz="622300">
            <a:lnSpc>
              <a:spcPct val="90000"/>
            </a:lnSpc>
            <a:spcBef>
              <a:spcPct val="0"/>
            </a:spcBef>
            <a:spcAft>
              <a:spcPct val="35000"/>
            </a:spcAft>
            <a:buNone/>
          </a:pPr>
          <a:r>
            <a:rPr lang="en-US" sz="1400" b="1" kern="1200"/>
            <a:t>Smishing </a:t>
          </a:r>
          <a:r>
            <a:rPr lang="en-US" sz="1400" kern="1200"/>
            <a:t>is a type of phishing that uses text (SMS) messages, as opposed to emails, to target victims. Fraudsters send a text message to an individual, usually calling for the individual to act.</a:t>
          </a:r>
        </a:p>
      </dsp:txBody>
      <dsp:txXfrm>
        <a:off x="683971" y="2363182"/>
        <a:ext cx="10588786" cy="628902"/>
      </dsp:txXfrm>
    </dsp:sp>
    <dsp:sp modelId="{403BCD77-D375-47F3-929C-6F6BFC961F5E}">
      <dsp:nvSpPr>
        <dsp:cNvPr id="0" name=""/>
        <dsp:cNvSpPr/>
      </dsp:nvSpPr>
      <dsp:spPr>
        <a:xfrm>
          <a:off x="0" y="3149310"/>
          <a:ext cx="11293475" cy="591907"/>
        </a:xfrm>
        <a:prstGeom prst="roundRect">
          <a:avLst>
            <a:gd name="adj" fmla="val 1000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C54000F-2156-48BC-A843-FE9B18224EA3}">
      <dsp:nvSpPr>
        <dsp:cNvPr id="0" name=""/>
        <dsp:cNvSpPr/>
      </dsp:nvSpPr>
      <dsp:spPr>
        <a:xfrm>
          <a:off x="179052" y="3282489"/>
          <a:ext cx="325867" cy="325549"/>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E1669FD-B230-4BA4-8CF9-02289D0179CC}">
      <dsp:nvSpPr>
        <dsp:cNvPr id="0" name=""/>
        <dsp:cNvSpPr/>
      </dsp:nvSpPr>
      <dsp:spPr>
        <a:xfrm>
          <a:off x="683971" y="3149310"/>
          <a:ext cx="10588786" cy="6289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6559" tIns="66559" rIns="66559" bIns="66559" numCol="1" spcCol="1270" anchor="ctr" anchorCtr="0">
          <a:noAutofit/>
        </a:bodyPr>
        <a:lstStyle/>
        <a:p>
          <a:pPr marL="0" lvl="0" indent="0" algn="l" defTabSz="622300">
            <a:lnSpc>
              <a:spcPct val="90000"/>
            </a:lnSpc>
            <a:spcBef>
              <a:spcPct val="0"/>
            </a:spcBef>
            <a:spcAft>
              <a:spcPct val="35000"/>
            </a:spcAft>
            <a:buNone/>
          </a:pPr>
          <a:r>
            <a:rPr lang="en-US" sz="1400" b="1" kern="1200"/>
            <a:t>Clone Phishing</a:t>
          </a:r>
          <a:r>
            <a:rPr lang="en-US" sz="1400" kern="1200"/>
            <a:t>, a legitimate and previously delivered email message is used to create an identical email with malicious content. The cloned email will appear to come from the original sender and will contain malicious links or attachments. </a:t>
          </a:r>
        </a:p>
      </dsp:txBody>
      <dsp:txXfrm>
        <a:off x="683971" y="3149310"/>
        <a:ext cx="10588786" cy="628902"/>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A21818-E75A-458F-AC5B-0E9A2C76B835}"/>
              </a:ext>
            </a:extLst>
          </p:cNvPr>
          <p:cNvSpPr>
            <a:spLocks noGrp="1"/>
          </p:cNvSpPr>
          <p:nvPr>
            <p:ph type="ctrTitle"/>
          </p:nvPr>
        </p:nvSpPr>
        <p:spPr>
          <a:xfrm>
            <a:off x="448056" y="448056"/>
            <a:ext cx="11292840" cy="3401568"/>
          </a:xfrm>
        </p:spPr>
        <p:txBody>
          <a:bodyPr anchor="b">
            <a:normAutofit/>
          </a:bodyPr>
          <a:lstStyle>
            <a:lvl1pPr algn="l">
              <a:defRPr sz="6400">
                <a:solidFill>
                  <a:schemeClr val="tx2"/>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C6EE64DE-978B-4F95-BB3C-D027D8008748}"/>
              </a:ext>
            </a:extLst>
          </p:cNvPr>
          <p:cNvSpPr>
            <a:spLocks noGrp="1"/>
          </p:cNvSpPr>
          <p:nvPr>
            <p:ph type="subTitle" idx="1"/>
          </p:nvPr>
        </p:nvSpPr>
        <p:spPr>
          <a:xfrm>
            <a:off x="448056" y="4471416"/>
            <a:ext cx="11292840" cy="1481328"/>
          </a:xfrm>
        </p:spPr>
        <p:txBody>
          <a:bodyPr/>
          <a:lstStyle>
            <a:lvl1pPr marL="0" indent="0" algn="l">
              <a:lnSpc>
                <a:spcPct val="120000"/>
              </a:lnSpc>
              <a:buNone/>
              <a:defRPr sz="2400">
                <a:solidFill>
                  <a:schemeClr val="tx2">
                    <a:alpha val="5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8" name="Straight Connector 7">
            <a:extLst>
              <a:ext uri="{FF2B5EF4-FFF2-40B4-BE49-F238E27FC236}">
                <a16:creationId xmlns:a16="http://schemas.microsoft.com/office/drawing/2014/main" id="{C66CC717-08C5-4F3E-B8AA-BA93C8755982}"/>
              </a:ext>
            </a:extLst>
          </p:cNvPr>
          <p:cNvCxnSpPr>
            <a:cxnSpLocks/>
          </p:cNvCxnSpPr>
          <p:nvPr/>
        </p:nvCxnSpPr>
        <p:spPr>
          <a:xfrm>
            <a:off x="449400" y="4122000"/>
            <a:ext cx="112932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9" name="Footer Placeholder 4">
            <a:extLst>
              <a:ext uri="{FF2B5EF4-FFF2-40B4-BE49-F238E27FC236}">
                <a16:creationId xmlns:a16="http://schemas.microsoft.com/office/drawing/2014/main" id="{896B5700-AA45-4E20-8BE5-27620411303F}"/>
              </a:ext>
            </a:extLst>
          </p:cNvPr>
          <p:cNvSpPr>
            <a:spLocks noGrp="1"/>
          </p:cNvSpPr>
          <p:nvPr>
            <p:ph type="ftr" sz="quarter" idx="3"/>
          </p:nvPr>
        </p:nvSpPr>
        <p:spPr>
          <a:xfrm>
            <a:off x="4370832" y="6153912"/>
            <a:ext cx="5397056" cy="502920"/>
          </a:xfrm>
          <a:prstGeom prst="rect">
            <a:avLst/>
          </a:prstGeom>
        </p:spPr>
        <p:txBody>
          <a:bodyPr vert="horz" lIns="0" tIns="0" rIns="91440" bIns="0" rtlCol="0" anchor="ctr"/>
          <a:lstStyle>
            <a:lvl1pPr algn="l">
              <a:defRPr sz="900" cap="all" spc="200" baseline="0">
                <a:solidFill>
                  <a:schemeClr val="tx2">
                    <a:alpha val="55000"/>
                  </a:schemeClr>
                </a:solidFill>
              </a:defRPr>
            </a:lvl1pPr>
          </a:lstStyle>
          <a:p>
            <a:r>
              <a:rPr lang="en-US" spc="200" dirty="0"/>
              <a:t>Sample Footer Text</a:t>
            </a:r>
          </a:p>
        </p:txBody>
      </p:sp>
      <p:sp>
        <p:nvSpPr>
          <p:cNvPr id="10" name="Slide Number Placeholder 5">
            <a:extLst>
              <a:ext uri="{FF2B5EF4-FFF2-40B4-BE49-F238E27FC236}">
                <a16:creationId xmlns:a16="http://schemas.microsoft.com/office/drawing/2014/main" id="{7C5B7199-CC00-4D38-8B48-F8A539112985}"/>
              </a:ext>
            </a:extLst>
          </p:cNvPr>
          <p:cNvSpPr>
            <a:spLocks noGrp="1"/>
          </p:cNvSpPr>
          <p:nvPr>
            <p:ph type="sldNum" sz="quarter" idx="4"/>
          </p:nvPr>
        </p:nvSpPr>
        <p:spPr>
          <a:xfrm>
            <a:off x="10238232" y="6153912"/>
            <a:ext cx="1510856" cy="502920"/>
          </a:xfrm>
          <a:prstGeom prst="rect">
            <a:avLst/>
          </a:prstGeom>
        </p:spPr>
        <p:txBody>
          <a:bodyPr vert="horz" lIns="0" tIns="0" rIns="0" bIns="0" rtlCol="0" anchor="ctr"/>
          <a:lstStyle>
            <a:lvl1pPr algn="r">
              <a:defRPr sz="900">
                <a:solidFill>
                  <a:schemeClr val="tx2">
                    <a:alpha val="55000"/>
                  </a:schemeClr>
                </a:solidFill>
              </a:defRPr>
            </a:lvl1pPr>
          </a:lstStyle>
          <a:p>
            <a:fld id="{0D309695-DEC3-40DA-9DF5-330280C9D0E8}" type="slidenum">
              <a:rPr lang="en-US" smtClean="0"/>
              <a:pPr/>
              <a:t>‹#›</a:t>
            </a:fld>
            <a:endParaRPr lang="en-US" dirty="0"/>
          </a:p>
        </p:txBody>
      </p:sp>
      <p:sp>
        <p:nvSpPr>
          <p:cNvPr id="11" name="Date Placeholder 3">
            <a:extLst>
              <a:ext uri="{FF2B5EF4-FFF2-40B4-BE49-F238E27FC236}">
                <a16:creationId xmlns:a16="http://schemas.microsoft.com/office/drawing/2014/main" id="{16BC76EC-3453-4CE0-A71D-BD21940757B4}"/>
              </a:ext>
            </a:extLst>
          </p:cNvPr>
          <p:cNvSpPr>
            <a:spLocks noGrp="1"/>
          </p:cNvSpPr>
          <p:nvPr>
            <p:ph type="dt" sz="half" idx="2"/>
          </p:nvPr>
        </p:nvSpPr>
        <p:spPr>
          <a:xfrm>
            <a:off x="442912" y="6152968"/>
            <a:ext cx="3457576" cy="502920"/>
          </a:xfrm>
          <a:prstGeom prst="rect">
            <a:avLst/>
          </a:prstGeom>
        </p:spPr>
        <p:txBody>
          <a:bodyPr wrap="square" lIns="0" tIns="0" rIns="0" bIns="0" anchor="ctr" anchorCtr="0">
            <a:normAutofit/>
          </a:bodyPr>
          <a:lstStyle>
            <a:lvl1pPr>
              <a:defRPr sz="900" cap="all" spc="200" baseline="0">
                <a:solidFill>
                  <a:schemeClr val="tx1">
                    <a:alpha val="55000"/>
                  </a:schemeClr>
                </a:solidFill>
              </a:defRPr>
            </a:lvl1pPr>
          </a:lstStyle>
          <a:p>
            <a:fld id="{8256C2ED-54A4-480D-B5C8-65C0D62359B9}" type="datetime2">
              <a:rPr lang="en-US" smtClean="0"/>
              <a:pPr/>
              <a:t>Thursday, June 20, 2024</a:t>
            </a:fld>
            <a:endParaRPr lang="en-US" dirty="0"/>
          </a:p>
        </p:txBody>
      </p:sp>
    </p:spTree>
    <p:extLst>
      <p:ext uri="{BB962C8B-B14F-4D97-AF65-F5344CB8AC3E}">
        <p14:creationId xmlns:p14="http://schemas.microsoft.com/office/powerpoint/2010/main" val="19513560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733FC-38A1-463C-BF3D-0D99784E027C}"/>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2AFD076A-A004-4560-A43B-028624E20D17}"/>
              </a:ext>
            </a:extLst>
          </p:cNvPr>
          <p:cNvSpPr>
            <a:spLocks noGrp="1"/>
          </p:cNvSpPr>
          <p:nvPr>
            <p:ph type="body" orient="vert" idx="1"/>
          </p:nvPr>
        </p:nvSpPr>
        <p:spPr>
          <a:xfrm>
            <a:off x="448056" y="1956816"/>
            <a:ext cx="11301984" cy="399592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FCFBA60-9309-4F2A-9FA9-305C4AFBECAF}"/>
              </a:ext>
            </a:extLst>
          </p:cNvPr>
          <p:cNvSpPr>
            <a:spLocks noGrp="1"/>
          </p:cNvSpPr>
          <p:nvPr>
            <p:ph type="dt" sz="half" idx="10"/>
          </p:nvPr>
        </p:nvSpPr>
        <p:spPr>
          <a:xfrm>
            <a:off x="438912" y="6153912"/>
            <a:ext cx="3456432" cy="502920"/>
          </a:xfrm>
          <a:prstGeom prst="rect">
            <a:avLst/>
          </a:prstGeom>
        </p:spPr>
        <p:txBody>
          <a:bodyPr/>
          <a:lstStyle/>
          <a:p>
            <a:fld id="{53CF612A-4CB0-4F57-9A87-F049CECB184D}" type="datetime2">
              <a:rPr lang="en-US" smtClean="0"/>
              <a:t>Thursday, June 20, 2024</a:t>
            </a:fld>
            <a:endParaRPr lang="en-US"/>
          </a:p>
        </p:txBody>
      </p:sp>
      <p:sp>
        <p:nvSpPr>
          <p:cNvPr id="5" name="Footer Placeholder 4">
            <a:extLst>
              <a:ext uri="{FF2B5EF4-FFF2-40B4-BE49-F238E27FC236}">
                <a16:creationId xmlns:a16="http://schemas.microsoft.com/office/drawing/2014/main" id="{491BF451-928F-4E55-8A76-111D0E21121F}"/>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AB5EC161-BA80-4E93-AEB1-B61E38C098BB}"/>
              </a:ext>
            </a:extLst>
          </p:cNvPr>
          <p:cNvSpPr>
            <a:spLocks noGrp="1"/>
          </p:cNvSpPr>
          <p:nvPr>
            <p:ph type="sldNum" sz="quarter" idx="12"/>
          </p:nvPr>
        </p:nvSpPr>
        <p:spPr/>
        <p:txBody>
          <a:bodyPr/>
          <a:lstStyle/>
          <a:p>
            <a:fld id="{0D309695-DEC3-40DA-9DF5-330280C9D0E8}" type="slidenum">
              <a:rPr lang="en-US" smtClean="0"/>
              <a:t>‹#›</a:t>
            </a:fld>
            <a:endParaRPr lang="en-US"/>
          </a:p>
        </p:txBody>
      </p:sp>
    </p:spTree>
    <p:extLst>
      <p:ext uri="{BB962C8B-B14F-4D97-AF65-F5344CB8AC3E}">
        <p14:creationId xmlns:p14="http://schemas.microsoft.com/office/powerpoint/2010/main" val="37245548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EA44E3E-5EFE-4FCB-86A2-5E20CC6525EC}"/>
              </a:ext>
            </a:extLst>
          </p:cNvPr>
          <p:cNvSpPr>
            <a:spLocks noGrp="1"/>
          </p:cNvSpPr>
          <p:nvPr>
            <p:ph type="title" orient="vert"/>
          </p:nvPr>
        </p:nvSpPr>
        <p:spPr>
          <a:xfrm>
            <a:off x="10232136" y="448056"/>
            <a:ext cx="1581912" cy="550468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7495005E-2E0C-4200-BF29-1135A35EE9B9}"/>
              </a:ext>
            </a:extLst>
          </p:cNvPr>
          <p:cNvSpPr>
            <a:spLocks noGrp="1"/>
          </p:cNvSpPr>
          <p:nvPr>
            <p:ph type="body" orient="vert" idx="1"/>
          </p:nvPr>
        </p:nvSpPr>
        <p:spPr>
          <a:xfrm>
            <a:off x="438912" y="438912"/>
            <a:ext cx="9436608" cy="55046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12BBBED-3B21-4271-BC0F-BBA258B59D48}"/>
              </a:ext>
            </a:extLst>
          </p:cNvPr>
          <p:cNvSpPr>
            <a:spLocks noGrp="1"/>
          </p:cNvSpPr>
          <p:nvPr>
            <p:ph type="dt" sz="half" idx="10"/>
          </p:nvPr>
        </p:nvSpPr>
        <p:spPr>
          <a:xfrm>
            <a:off x="438912" y="6153912"/>
            <a:ext cx="3456432" cy="502920"/>
          </a:xfrm>
          <a:prstGeom prst="rect">
            <a:avLst/>
          </a:prstGeom>
        </p:spPr>
        <p:txBody>
          <a:bodyPr/>
          <a:lstStyle/>
          <a:p>
            <a:fld id="{8F397F40-C8F7-4897-A6B8-241042F913A9}" type="datetime2">
              <a:rPr lang="en-US" smtClean="0"/>
              <a:t>Thursday, June 20, 2024</a:t>
            </a:fld>
            <a:endParaRPr lang="en-US"/>
          </a:p>
        </p:txBody>
      </p:sp>
      <p:sp>
        <p:nvSpPr>
          <p:cNvPr id="5" name="Footer Placeholder 4">
            <a:extLst>
              <a:ext uri="{FF2B5EF4-FFF2-40B4-BE49-F238E27FC236}">
                <a16:creationId xmlns:a16="http://schemas.microsoft.com/office/drawing/2014/main" id="{2D89CED5-56F3-4943-8143-918F7A860CD4}"/>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09C87180-7248-4741-8E3B-9AAFB414DD95}"/>
              </a:ext>
            </a:extLst>
          </p:cNvPr>
          <p:cNvSpPr>
            <a:spLocks noGrp="1"/>
          </p:cNvSpPr>
          <p:nvPr>
            <p:ph type="sldNum" sz="quarter" idx="12"/>
          </p:nvPr>
        </p:nvSpPr>
        <p:spPr/>
        <p:txBody>
          <a:bodyPr/>
          <a:lstStyle/>
          <a:p>
            <a:fld id="{0D309695-DEC3-40DA-9DF5-330280C9D0E8}" type="slidenum">
              <a:rPr lang="en-US" smtClean="0"/>
              <a:t>‹#›</a:t>
            </a:fld>
            <a:endParaRPr lang="en-US"/>
          </a:p>
        </p:txBody>
      </p:sp>
    </p:spTree>
    <p:extLst>
      <p:ext uri="{BB962C8B-B14F-4D97-AF65-F5344CB8AC3E}">
        <p14:creationId xmlns:p14="http://schemas.microsoft.com/office/powerpoint/2010/main" val="5229643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9B7685-BDD9-488F-B082-33592E0F1364}"/>
              </a:ext>
            </a:extLst>
          </p:cNvPr>
          <p:cNvSpPr>
            <a:spLocks noGrp="1"/>
          </p:cNvSpPr>
          <p:nvPr>
            <p:ph type="title"/>
          </p:nvPr>
        </p:nvSpPr>
        <p:spPr/>
        <p:txBody>
          <a:bodyPr wrap="square"/>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E9CB5FF-7FB5-4B8A-BF1C-48765D40B4C0}"/>
              </a:ext>
            </a:extLst>
          </p:cNvPr>
          <p:cNvSpPr>
            <a:spLocks noGrp="1"/>
          </p:cNvSpPr>
          <p:nvPr>
            <p:ph idx="1"/>
          </p:nvPr>
        </p:nvSpPr>
        <p:spPr>
          <a:xfrm>
            <a:off x="448056" y="1735200"/>
            <a:ext cx="11293200" cy="3783013"/>
          </a:xfrm>
        </p:spPr>
        <p:txBody>
          <a:bodyPr wrap="square"/>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ooter Placeholder 4">
            <a:extLst>
              <a:ext uri="{FF2B5EF4-FFF2-40B4-BE49-F238E27FC236}">
                <a16:creationId xmlns:a16="http://schemas.microsoft.com/office/drawing/2014/main" id="{BDA03860-F8F0-4186-B5D0-72C935B2C2A9}"/>
              </a:ext>
            </a:extLst>
          </p:cNvPr>
          <p:cNvSpPr>
            <a:spLocks noGrp="1"/>
          </p:cNvSpPr>
          <p:nvPr>
            <p:ph type="ftr" sz="quarter" idx="3"/>
          </p:nvPr>
        </p:nvSpPr>
        <p:spPr>
          <a:xfrm>
            <a:off x="4370832" y="6153912"/>
            <a:ext cx="5397056" cy="502920"/>
          </a:xfrm>
          <a:prstGeom prst="rect">
            <a:avLst/>
          </a:prstGeom>
        </p:spPr>
        <p:txBody>
          <a:bodyPr vert="horz" lIns="0" tIns="0" rIns="91440" bIns="0" rtlCol="0" anchor="ctr"/>
          <a:lstStyle>
            <a:lvl1pPr algn="l">
              <a:defRPr sz="900" cap="all" spc="200" baseline="0">
                <a:solidFill>
                  <a:schemeClr val="tx2">
                    <a:alpha val="55000"/>
                  </a:schemeClr>
                </a:solidFill>
              </a:defRPr>
            </a:lvl1pPr>
          </a:lstStyle>
          <a:p>
            <a:r>
              <a:rPr lang="en-US" spc="200" dirty="0"/>
              <a:t>Sample Footer Text</a:t>
            </a:r>
          </a:p>
        </p:txBody>
      </p:sp>
      <p:sp>
        <p:nvSpPr>
          <p:cNvPr id="8" name="Slide Number Placeholder 5">
            <a:extLst>
              <a:ext uri="{FF2B5EF4-FFF2-40B4-BE49-F238E27FC236}">
                <a16:creationId xmlns:a16="http://schemas.microsoft.com/office/drawing/2014/main" id="{60B9D802-9E36-42DA-B6CA-6C937CBE8A94}"/>
              </a:ext>
            </a:extLst>
          </p:cNvPr>
          <p:cNvSpPr>
            <a:spLocks noGrp="1"/>
          </p:cNvSpPr>
          <p:nvPr>
            <p:ph type="sldNum" sz="quarter" idx="4"/>
          </p:nvPr>
        </p:nvSpPr>
        <p:spPr>
          <a:xfrm>
            <a:off x="10238232" y="6153912"/>
            <a:ext cx="1510856" cy="502920"/>
          </a:xfrm>
          <a:prstGeom prst="rect">
            <a:avLst/>
          </a:prstGeom>
        </p:spPr>
        <p:txBody>
          <a:bodyPr vert="horz" lIns="0" tIns="0" rIns="0" bIns="0" rtlCol="0" anchor="ctr"/>
          <a:lstStyle>
            <a:lvl1pPr algn="r">
              <a:defRPr sz="900">
                <a:solidFill>
                  <a:schemeClr val="tx2">
                    <a:alpha val="55000"/>
                  </a:schemeClr>
                </a:solidFill>
              </a:defRPr>
            </a:lvl1pPr>
          </a:lstStyle>
          <a:p>
            <a:fld id="{0D309695-DEC3-40DA-9DF5-330280C9D0E8}" type="slidenum">
              <a:rPr lang="en-US" smtClean="0"/>
              <a:pPr/>
              <a:t>‹#›</a:t>
            </a:fld>
            <a:endParaRPr lang="en-US" dirty="0"/>
          </a:p>
        </p:txBody>
      </p:sp>
      <p:sp>
        <p:nvSpPr>
          <p:cNvPr id="9" name="Date Placeholder 3">
            <a:extLst>
              <a:ext uri="{FF2B5EF4-FFF2-40B4-BE49-F238E27FC236}">
                <a16:creationId xmlns:a16="http://schemas.microsoft.com/office/drawing/2014/main" id="{C227B5A7-BF66-4C50-9DAD-A24070310B83}"/>
              </a:ext>
            </a:extLst>
          </p:cNvPr>
          <p:cNvSpPr>
            <a:spLocks noGrp="1"/>
          </p:cNvSpPr>
          <p:nvPr>
            <p:ph type="dt" sz="half" idx="2"/>
          </p:nvPr>
        </p:nvSpPr>
        <p:spPr>
          <a:xfrm>
            <a:off x="442912" y="6152968"/>
            <a:ext cx="3457576" cy="502920"/>
          </a:xfrm>
          <a:prstGeom prst="rect">
            <a:avLst/>
          </a:prstGeom>
        </p:spPr>
        <p:txBody>
          <a:bodyPr wrap="square" lIns="0" tIns="0" rIns="0" bIns="0" anchor="ctr" anchorCtr="0">
            <a:normAutofit/>
          </a:bodyPr>
          <a:lstStyle>
            <a:lvl1pPr>
              <a:defRPr sz="900" cap="all" spc="200" baseline="0">
                <a:solidFill>
                  <a:schemeClr val="tx1">
                    <a:alpha val="55000"/>
                  </a:schemeClr>
                </a:solidFill>
              </a:defRPr>
            </a:lvl1pPr>
          </a:lstStyle>
          <a:p>
            <a:fld id="{8256C2ED-54A4-480D-B5C8-65C0D62359B9}" type="datetime2">
              <a:rPr lang="en-US" smtClean="0"/>
              <a:pPr/>
              <a:t>Thursday, June 20, 2024</a:t>
            </a:fld>
            <a:endParaRPr lang="en-US" dirty="0"/>
          </a:p>
        </p:txBody>
      </p:sp>
    </p:spTree>
    <p:extLst>
      <p:ext uri="{BB962C8B-B14F-4D97-AF65-F5344CB8AC3E}">
        <p14:creationId xmlns:p14="http://schemas.microsoft.com/office/powerpoint/2010/main" val="28598981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6E2B8D-DB20-44D1-84BC-F76685913380}"/>
              </a:ext>
            </a:extLst>
          </p:cNvPr>
          <p:cNvSpPr>
            <a:spLocks noGrp="1"/>
          </p:cNvSpPr>
          <p:nvPr>
            <p:ph type="title"/>
          </p:nvPr>
        </p:nvSpPr>
        <p:spPr>
          <a:xfrm>
            <a:off x="448056" y="448056"/>
            <a:ext cx="11311128" cy="3401568"/>
          </a:xfrm>
        </p:spPr>
        <p:txBody>
          <a:bodyPr anchor="b">
            <a:normAutofit/>
          </a:bodyPr>
          <a:lstStyle>
            <a:lvl1pPr>
              <a:defRPr sz="6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594C298-618E-4642-8F2B-8DD253ED5C06}"/>
              </a:ext>
            </a:extLst>
          </p:cNvPr>
          <p:cNvSpPr>
            <a:spLocks noGrp="1"/>
          </p:cNvSpPr>
          <p:nvPr>
            <p:ph type="body" idx="1"/>
          </p:nvPr>
        </p:nvSpPr>
        <p:spPr>
          <a:xfrm>
            <a:off x="448056" y="4471416"/>
            <a:ext cx="11292840" cy="1481328"/>
          </a:xfrm>
        </p:spPr>
        <p:txBody>
          <a:bodyPr/>
          <a:lstStyle>
            <a:lvl1pPr marL="0" indent="0">
              <a:lnSpc>
                <a:spcPct val="120000"/>
              </a:lnSpc>
              <a:buNone/>
              <a:defRPr sz="2400">
                <a:solidFill>
                  <a:schemeClr val="tx2">
                    <a:alpha val="5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2B3ECD5-2EEA-457B-9C93-36F8AF368EC7}"/>
              </a:ext>
            </a:extLst>
          </p:cNvPr>
          <p:cNvSpPr>
            <a:spLocks noGrp="1"/>
          </p:cNvSpPr>
          <p:nvPr>
            <p:ph type="dt" sz="half" idx="10"/>
          </p:nvPr>
        </p:nvSpPr>
        <p:spPr>
          <a:xfrm>
            <a:off x="438912" y="6153912"/>
            <a:ext cx="3456432" cy="502920"/>
          </a:xfrm>
          <a:prstGeom prst="rect">
            <a:avLst/>
          </a:prstGeom>
        </p:spPr>
        <p:txBody>
          <a:bodyPr/>
          <a:lstStyle/>
          <a:p>
            <a:fld id="{10EDCA73-0A86-4195-A787-75037827079D}" type="datetime2">
              <a:rPr lang="en-US" smtClean="0"/>
              <a:t>Thursday, June 20, 2024</a:t>
            </a:fld>
            <a:endParaRPr lang="en-US"/>
          </a:p>
        </p:txBody>
      </p:sp>
      <p:sp>
        <p:nvSpPr>
          <p:cNvPr id="5" name="Footer Placeholder 4">
            <a:extLst>
              <a:ext uri="{FF2B5EF4-FFF2-40B4-BE49-F238E27FC236}">
                <a16:creationId xmlns:a16="http://schemas.microsoft.com/office/drawing/2014/main" id="{D79A15D4-F172-4025-9290-C8F5D419720E}"/>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3926CD73-9984-4E1D-BD74-37115C1F4C57}"/>
              </a:ext>
            </a:extLst>
          </p:cNvPr>
          <p:cNvSpPr>
            <a:spLocks noGrp="1"/>
          </p:cNvSpPr>
          <p:nvPr>
            <p:ph type="sldNum" sz="quarter" idx="12"/>
          </p:nvPr>
        </p:nvSpPr>
        <p:spPr/>
        <p:txBody>
          <a:bodyPr rIns="219456"/>
          <a:lstStyle/>
          <a:p>
            <a:fld id="{0D309695-DEC3-40DA-9DF5-330280C9D0E8}" type="slidenum">
              <a:rPr lang="en-US" smtClean="0"/>
              <a:t>‹#›</a:t>
            </a:fld>
            <a:endParaRPr lang="en-US"/>
          </a:p>
        </p:txBody>
      </p:sp>
      <p:cxnSp>
        <p:nvCxnSpPr>
          <p:cNvPr id="8" name="Straight Connector 7">
            <a:extLst>
              <a:ext uri="{FF2B5EF4-FFF2-40B4-BE49-F238E27FC236}">
                <a16:creationId xmlns:a16="http://schemas.microsoft.com/office/drawing/2014/main" id="{E99FAD47-5E44-4EE5-A422-A77593F8F3A3}"/>
              </a:ext>
            </a:extLst>
          </p:cNvPr>
          <p:cNvCxnSpPr>
            <a:cxnSpLocks/>
          </p:cNvCxnSpPr>
          <p:nvPr/>
        </p:nvCxnSpPr>
        <p:spPr>
          <a:xfrm>
            <a:off x="449400" y="4122000"/>
            <a:ext cx="112932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308360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974E41-AB27-418C-AA9E-8F863DDE3629}"/>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8B9E10A-E18D-4122-A71B-0A22F695E076}"/>
              </a:ext>
            </a:extLst>
          </p:cNvPr>
          <p:cNvSpPr>
            <a:spLocks noGrp="1"/>
          </p:cNvSpPr>
          <p:nvPr>
            <p:ph sz="half" idx="1"/>
          </p:nvPr>
        </p:nvSpPr>
        <p:spPr>
          <a:xfrm>
            <a:off x="448056" y="1735200"/>
            <a:ext cx="5431536" cy="4214750"/>
          </a:xfrm>
        </p:spPr>
        <p:txBody>
          <a:bodyPr/>
          <a:lstStyle>
            <a:lvl1pPr marL="450000">
              <a:defRPr/>
            </a:lvl1pPr>
            <a:lvl2pPr marL="900000">
              <a:defRPr/>
            </a:lvl2pPr>
            <a:lvl3pPr marL="1350000">
              <a:defRPr/>
            </a:lvl3pPr>
            <a:lvl4pPr marL="1800000">
              <a:defRPr/>
            </a:lvl4pPr>
            <a:lvl5pPr marL="225000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90CB980D-2720-431B-88C8-4D837023BBFF}"/>
              </a:ext>
            </a:extLst>
          </p:cNvPr>
          <p:cNvSpPr>
            <a:spLocks noGrp="1"/>
          </p:cNvSpPr>
          <p:nvPr>
            <p:ph sz="half" idx="2"/>
          </p:nvPr>
        </p:nvSpPr>
        <p:spPr>
          <a:xfrm>
            <a:off x="6309360" y="1735200"/>
            <a:ext cx="5431536" cy="4214750"/>
          </a:xfrm>
        </p:spPr>
        <p:txBody>
          <a:bodyPr/>
          <a:lstStyle>
            <a:lvl2pPr marL="900000">
              <a:defRPr/>
            </a:lvl2pPr>
            <a:lvl3pPr marL="1350000">
              <a:defRPr/>
            </a:lvl3pPr>
            <a:lvl4pPr marL="1800000">
              <a:defRPr/>
            </a:lvl4pPr>
            <a:lvl5pPr marL="243000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DE8EB211-F6F7-4C53-B25F-F1EBF7A8BF4E}"/>
              </a:ext>
            </a:extLst>
          </p:cNvPr>
          <p:cNvSpPr>
            <a:spLocks noGrp="1"/>
          </p:cNvSpPr>
          <p:nvPr>
            <p:ph type="dt" sz="half" idx="10"/>
          </p:nvPr>
        </p:nvSpPr>
        <p:spPr>
          <a:xfrm>
            <a:off x="438912" y="6153912"/>
            <a:ext cx="3456432" cy="502920"/>
          </a:xfrm>
          <a:prstGeom prst="rect">
            <a:avLst/>
          </a:prstGeom>
        </p:spPr>
        <p:txBody>
          <a:bodyPr/>
          <a:lstStyle/>
          <a:p>
            <a:fld id="{83C75374-B296-498E-A935-80631EA9020D}" type="datetime2">
              <a:rPr lang="en-US" smtClean="0"/>
              <a:t>Thursday, June 20, 2024</a:t>
            </a:fld>
            <a:endParaRPr lang="en-US"/>
          </a:p>
        </p:txBody>
      </p:sp>
      <p:sp>
        <p:nvSpPr>
          <p:cNvPr id="6" name="Footer Placeholder 5">
            <a:extLst>
              <a:ext uri="{FF2B5EF4-FFF2-40B4-BE49-F238E27FC236}">
                <a16:creationId xmlns:a16="http://schemas.microsoft.com/office/drawing/2014/main" id="{D0AA830D-482E-415E-B855-D561B94BDC20}"/>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2D7FB2AC-9F49-4D35-8C5E-ECECC6B13134}"/>
              </a:ext>
            </a:extLst>
          </p:cNvPr>
          <p:cNvSpPr>
            <a:spLocks noGrp="1"/>
          </p:cNvSpPr>
          <p:nvPr>
            <p:ph type="sldNum" sz="quarter" idx="12"/>
          </p:nvPr>
        </p:nvSpPr>
        <p:spPr/>
        <p:txBody>
          <a:bodyPr rIns="219456"/>
          <a:lstStyle/>
          <a:p>
            <a:fld id="{0D309695-DEC3-40DA-9DF5-330280C9D0E8}" type="slidenum">
              <a:rPr lang="en-US" smtClean="0"/>
              <a:t>‹#›</a:t>
            </a:fld>
            <a:endParaRPr lang="en-US"/>
          </a:p>
        </p:txBody>
      </p:sp>
    </p:spTree>
    <p:extLst>
      <p:ext uri="{BB962C8B-B14F-4D97-AF65-F5344CB8AC3E}">
        <p14:creationId xmlns:p14="http://schemas.microsoft.com/office/powerpoint/2010/main" val="14598694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025D59-DC0A-4295-8714-902B54B983AF}"/>
              </a:ext>
            </a:extLst>
          </p:cNvPr>
          <p:cNvSpPr>
            <a:spLocks noGrp="1"/>
          </p:cNvSpPr>
          <p:nvPr>
            <p:ph type="title"/>
          </p:nvPr>
        </p:nvSpPr>
        <p:spPr>
          <a:xfrm>
            <a:off x="448056" y="388800"/>
            <a:ext cx="11311128" cy="1141200"/>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67A33E2-E7AE-4E37-9DF1-69697E45D2A7}"/>
              </a:ext>
            </a:extLst>
          </p:cNvPr>
          <p:cNvSpPr>
            <a:spLocks noGrp="1"/>
          </p:cNvSpPr>
          <p:nvPr>
            <p:ph type="body" idx="1"/>
          </p:nvPr>
        </p:nvSpPr>
        <p:spPr>
          <a:xfrm>
            <a:off x="448056" y="1774952"/>
            <a:ext cx="5431536" cy="612648"/>
          </a:xfrm>
        </p:spPr>
        <p:txBody>
          <a:bodyPr anchor="t">
            <a:normAutofit/>
          </a:bodyPr>
          <a:lstStyle>
            <a:lvl1pPr marL="0" indent="0">
              <a:lnSpc>
                <a:spcPct val="100000"/>
              </a:lnSpc>
              <a:buNone/>
              <a:defRPr sz="2000" b="0" i="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A2E79D5-E651-4B82-AFAA-DE6E16AC3EB8}"/>
              </a:ext>
            </a:extLst>
          </p:cNvPr>
          <p:cNvSpPr>
            <a:spLocks noGrp="1"/>
          </p:cNvSpPr>
          <p:nvPr>
            <p:ph sz="half" idx="2"/>
          </p:nvPr>
        </p:nvSpPr>
        <p:spPr>
          <a:xfrm>
            <a:off x="448056" y="2752344"/>
            <a:ext cx="5431536" cy="3200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1A91196-F771-42C3-A726-A4ECF561FFF3}"/>
              </a:ext>
            </a:extLst>
          </p:cNvPr>
          <p:cNvSpPr>
            <a:spLocks noGrp="1"/>
          </p:cNvSpPr>
          <p:nvPr>
            <p:ph type="body" sz="quarter" idx="3"/>
          </p:nvPr>
        </p:nvSpPr>
        <p:spPr>
          <a:xfrm>
            <a:off x="6309360" y="1774952"/>
            <a:ext cx="5431536" cy="612648"/>
          </a:xfrm>
        </p:spPr>
        <p:txBody>
          <a:bodyPr anchor="t">
            <a:normAutofit/>
          </a:bodyPr>
          <a:lstStyle>
            <a:lvl1pPr marL="0" indent="0">
              <a:lnSpc>
                <a:spcPct val="100000"/>
              </a:lnSpc>
              <a:buNone/>
              <a:defRPr sz="2000" b="0" i="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776BA18-D373-4B5F-B812-5D5E4C2378E7}"/>
              </a:ext>
            </a:extLst>
          </p:cNvPr>
          <p:cNvSpPr>
            <a:spLocks noGrp="1"/>
          </p:cNvSpPr>
          <p:nvPr>
            <p:ph sz="quarter" idx="4"/>
          </p:nvPr>
        </p:nvSpPr>
        <p:spPr>
          <a:xfrm>
            <a:off x="6309360" y="2752344"/>
            <a:ext cx="5431536" cy="3200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F395D0EB-9F99-4C95-ADA6-AC6B493CCA9D}"/>
              </a:ext>
            </a:extLst>
          </p:cNvPr>
          <p:cNvSpPr>
            <a:spLocks noGrp="1"/>
          </p:cNvSpPr>
          <p:nvPr>
            <p:ph type="dt" sz="half" idx="10"/>
          </p:nvPr>
        </p:nvSpPr>
        <p:spPr>
          <a:xfrm>
            <a:off x="438912" y="6153912"/>
            <a:ext cx="3456432" cy="502920"/>
          </a:xfrm>
          <a:prstGeom prst="rect">
            <a:avLst/>
          </a:prstGeom>
        </p:spPr>
        <p:txBody>
          <a:bodyPr/>
          <a:lstStyle/>
          <a:p>
            <a:fld id="{B098B728-214A-4ABC-8432-5B3A5A66A987}" type="datetime2">
              <a:rPr lang="en-US" smtClean="0"/>
              <a:t>Thursday, June 20, 2024</a:t>
            </a:fld>
            <a:endParaRPr lang="en-US" dirty="0"/>
          </a:p>
        </p:txBody>
      </p:sp>
      <p:sp>
        <p:nvSpPr>
          <p:cNvPr id="8" name="Footer Placeholder 7">
            <a:extLst>
              <a:ext uri="{FF2B5EF4-FFF2-40B4-BE49-F238E27FC236}">
                <a16:creationId xmlns:a16="http://schemas.microsoft.com/office/drawing/2014/main" id="{27EB69A9-1E48-4683-8873-D888C39E6EEE}"/>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F57E419C-3010-4562-BA4B-ECBC2DBE629E}"/>
              </a:ext>
            </a:extLst>
          </p:cNvPr>
          <p:cNvSpPr>
            <a:spLocks noGrp="1"/>
          </p:cNvSpPr>
          <p:nvPr>
            <p:ph type="sldNum" sz="quarter" idx="12"/>
          </p:nvPr>
        </p:nvSpPr>
        <p:spPr/>
        <p:txBody>
          <a:bodyPr rIns="219456"/>
          <a:lstStyle/>
          <a:p>
            <a:fld id="{0D309695-DEC3-40DA-9DF5-330280C9D0E8}" type="slidenum">
              <a:rPr lang="en-US" smtClean="0"/>
              <a:t>‹#›</a:t>
            </a:fld>
            <a:endParaRPr lang="en-US"/>
          </a:p>
        </p:txBody>
      </p:sp>
    </p:spTree>
    <p:extLst>
      <p:ext uri="{BB962C8B-B14F-4D97-AF65-F5344CB8AC3E}">
        <p14:creationId xmlns:p14="http://schemas.microsoft.com/office/powerpoint/2010/main" val="2670390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58066-A255-4886-A4B0-2AC829A768F3}"/>
              </a:ext>
            </a:extLst>
          </p:cNvPr>
          <p:cNvSpPr>
            <a:spLocks noGrp="1"/>
          </p:cNvSpPr>
          <p:nvPr>
            <p:ph type="title"/>
          </p:nvPr>
        </p:nvSpPr>
        <p:spPr>
          <a:xfrm>
            <a:off x="448056" y="388800"/>
            <a:ext cx="11311128" cy="5559552"/>
          </a:xfrm>
        </p:spPr>
        <p:txBody>
          <a:bodyPr wrap="square"/>
          <a:lstStyle/>
          <a:p>
            <a:r>
              <a:rPr lang="en-US"/>
              <a:t>Click to edit Master title style</a:t>
            </a:r>
            <a:endParaRPr lang="en-US" dirty="0"/>
          </a:p>
        </p:txBody>
      </p:sp>
      <p:sp>
        <p:nvSpPr>
          <p:cNvPr id="3" name="Date Placeholder 2">
            <a:extLst>
              <a:ext uri="{FF2B5EF4-FFF2-40B4-BE49-F238E27FC236}">
                <a16:creationId xmlns:a16="http://schemas.microsoft.com/office/drawing/2014/main" id="{2068D80A-6560-46E3-AF30-9CEC54EA747C}"/>
              </a:ext>
            </a:extLst>
          </p:cNvPr>
          <p:cNvSpPr>
            <a:spLocks noGrp="1"/>
          </p:cNvSpPr>
          <p:nvPr>
            <p:ph type="dt" sz="half" idx="10"/>
          </p:nvPr>
        </p:nvSpPr>
        <p:spPr>
          <a:xfrm>
            <a:off x="438912" y="6153912"/>
            <a:ext cx="3456432" cy="502920"/>
          </a:xfrm>
          <a:prstGeom prst="rect">
            <a:avLst/>
          </a:prstGeom>
        </p:spPr>
        <p:txBody>
          <a:bodyPr/>
          <a:lstStyle/>
          <a:p>
            <a:fld id="{015F02D0-6806-43AF-9888-2359BF40C204}" type="datetime2">
              <a:rPr lang="en-US" smtClean="0"/>
              <a:t>Thursday, June 20, 2024</a:t>
            </a:fld>
            <a:endParaRPr lang="en-US"/>
          </a:p>
        </p:txBody>
      </p:sp>
      <p:sp>
        <p:nvSpPr>
          <p:cNvPr id="4" name="Footer Placeholder 3">
            <a:extLst>
              <a:ext uri="{FF2B5EF4-FFF2-40B4-BE49-F238E27FC236}">
                <a16:creationId xmlns:a16="http://schemas.microsoft.com/office/drawing/2014/main" id="{4AB673C2-FB1E-46F5-8CFB-93B9DB807075}"/>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191E2120-410F-4382-81AB-37F161F72150}"/>
              </a:ext>
            </a:extLst>
          </p:cNvPr>
          <p:cNvSpPr>
            <a:spLocks noGrp="1"/>
          </p:cNvSpPr>
          <p:nvPr>
            <p:ph type="sldNum" sz="quarter" idx="12"/>
          </p:nvPr>
        </p:nvSpPr>
        <p:spPr/>
        <p:txBody>
          <a:bodyPr rIns="219456"/>
          <a:lstStyle/>
          <a:p>
            <a:fld id="{0D309695-DEC3-40DA-9DF5-330280C9D0E8}" type="slidenum">
              <a:rPr lang="en-US" smtClean="0"/>
              <a:t>‹#›</a:t>
            </a:fld>
            <a:endParaRPr lang="en-US"/>
          </a:p>
        </p:txBody>
      </p:sp>
    </p:spTree>
    <p:extLst>
      <p:ext uri="{BB962C8B-B14F-4D97-AF65-F5344CB8AC3E}">
        <p14:creationId xmlns:p14="http://schemas.microsoft.com/office/powerpoint/2010/main" val="28819264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2802222-E41B-48E7-BF06-5C5509D621C0}"/>
              </a:ext>
            </a:extLst>
          </p:cNvPr>
          <p:cNvSpPr>
            <a:spLocks noGrp="1"/>
          </p:cNvSpPr>
          <p:nvPr>
            <p:ph type="dt" sz="half" idx="10"/>
          </p:nvPr>
        </p:nvSpPr>
        <p:spPr>
          <a:xfrm>
            <a:off x="438912" y="6153912"/>
            <a:ext cx="3456432" cy="502920"/>
          </a:xfrm>
          <a:prstGeom prst="rect">
            <a:avLst/>
          </a:prstGeom>
        </p:spPr>
        <p:txBody>
          <a:bodyPr/>
          <a:lstStyle/>
          <a:p>
            <a:fld id="{8EE14D2D-B1AF-4197-82D6-FC1F8BD05681}" type="datetime2">
              <a:rPr lang="en-US" smtClean="0"/>
              <a:t>Thursday, June 20, 2024</a:t>
            </a:fld>
            <a:endParaRPr lang="en-US"/>
          </a:p>
        </p:txBody>
      </p:sp>
      <p:sp>
        <p:nvSpPr>
          <p:cNvPr id="3" name="Footer Placeholder 2">
            <a:extLst>
              <a:ext uri="{FF2B5EF4-FFF2-40B4-BE49-F238E27FC236}">
                <a16:creationId xmlns:a16="http://schemas.microsoft.com/office/drawing/2014/main" id="{17A636E3-B721-46E8-882F-C123530F0FEF}"/>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C4FC1178-3E0E-449A-B799-009C04C069AF}"/>
              </a:ext>
            </a:extLst>
          </p:cNvPr>
          <p:cNvSpPr>
            <a:spLocks noGrp="1"/>
          </p:cNvSpPr>
          <p:nvPr>
            <p:ph type="sldNum" sz="quarter" idx="12"/>
          </p:nvPr>
        </p:nvSpPr>
        <p:spPr/>
        <p:txBody>
          <a:bodyPr/>
          <a:lstStyle/>
          <a:p>
            <a:fld id="{0D309695-DEC3-40DA-9DF5-330280C9D0E8}" type="slidenum">
              <a:rPr lang="en-US" smtClean="0"/>
              <a:t>‹#›</a:t>
            </a:fld>
            <a:endParaRPr lang="en-US"/>
          </a:p>
        </p:txBody>
      </p:sp>
    </p:spTree>
    <p:extLst>
      <p:ext uri="{BB962C8B-B14F-4D97-AF65-F5344CB8AC3E}">
        <p14:creationId xmlns:p14="http://schemas.microsoft.com/office/powerpoint/2010/main" val="10264698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C23392-4FF4-4922-A14E-8AA23A9BDD70}"/>
              </a:ext>
            </a:extLst>
          </p:cNvPr>
          <p:cNvSpPr>
            <a:spLocks noGrp="1"/>
          </p:cNvSpPr>
          <p:nvPr>
            <p:ph type="title"/>
          </p:nvPr>
        </p:nvSpPr>
        <p:spPr>
          <a:xfrm>
            <a:off x="448056" y="388800"/>
            <a:ext cx="3447288" cy="1069848"/>
          </a:xfrm>
        </p:spPr>
        <p:txBody>
          <a:bodyPr wrap="square" anchor="t">
            <a:normAutofit/>
          </a:bodyPr>
          <a:lstStyle>
            <a:lvl1pPr>
              <a:defRPr sz="2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104FB38E-5055-4C9B-9A3B-A7B3A4887944}"/>
              </a:ext>
            </a:extLst>
          </p:cNvPr>
          <p:cNvSpPr>
            <a:spLocks noGrp="1"/>
          </p:cNvSpPr>
          <p:nvPr>
            <p:ph idx="1"/>
          </p:nvPr>
        </p:nvSpPr>
        <p:spPr>
          <a:xfrm>
            <a:off x="4370832" y="393192"/>
            <a:ext cx="7379208" cy="5559552"/>
          </a:xfrm>
        </p:spPr>
        <p:txBody>
          <a:bodyPr/>
          <a:lstStyle>
            <a:lvl1pPr>
              <a:defRPr sz="1800"/>
            </a:lvl1pPr>
            <a:lvl2pPr>
              <a:defRPr sz="18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9E2EC2DB-2ED3-408C-BFF2-F413C9D8F91E}"/>
              </a:ext>
            </a:extLst>
          </p:cNvPr>
          <p:cNvSpPr>
            <a:spLocks noGrp="1"/>
          </p:cNvSpPr>
          <p:nvPr>
            <p:ph type="body" sz="half" idx="2"/>
          </p:nvPr>
        </p:nvSpPr>
        <p:spPr>
          <a:xfrm>
            <a:off x="448056" y="1733550"/>
            <a:ext cx="3447288" cy="421919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1374FDF-3000-4B2C-AC88-8CE34D680596}"/>
              </a:ext>
            </a:extLst>
          </p:cNvPr>
          <p:cNvSpPr>
            <a:spLocks noGrp="1"/>
          </p:cNvSpPr>
          <p:nvPr>
            <p:ph type="dt" sz="half" idx="10"/>
          </p:nvPr>
        </p:nvSpPr>
        <p:spPr>
          <a:xfrm>
            <a:off x="438912" y="6153912"/>
            <a:ext cx="3456432" cy="502920"/>
          </a:xfrm>
          <a:prstGeom prst="rect">
            <a:avLst/>
          </a:prstGeom>
        </p:spPr>
        <p:txBody>
          <a:bodyPr/>
          <a:lstStyle/>
          <a:p>
            <a:fld id="{98771CEB-9838-4245-91B8-EFBAFE2D8B44}" type="datetime2">
              <a:rPr lang="en-US" smtClean="0"/>
              <a:t>Thursday, June 20, 2024</a:t>
            </a:fld>
            <a:endParaRPr lang="en-US"/>
          </a:p>
        </p:txBody>
      </p:sp>
      <p:sp>
        <p:nvSpPr>
          <p:cNvPr id="6" name="Footer Placeholder 5">
            <a:extLst>
              <a:ext uri="{FF2B5EF4-FFF2-40B4-BE49-F238E27FC236}">
                <a16:creationId xmlns:a16="http://schemas.microsoft.com/office/drawing/2014/main" id="{0DA0B7F4-5B8C-49BD-9BDA-FCBD13E24227}"/>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3502BC00-0803-4A53-8657-91CE0DB80E54}"/>
              </a:ext>
            </a:extLst>
          </p:cNvPr>
          <p:cNvSpPr>
            <a:spLocks noGrp="1"/>
          </p:cNvSpPr>
          <p:nvPr>
            <p:ph type="sldNum" sz="quarter" idx="12"/>
          </p:nvPr>
        </p:nvSpPr>
        <p:spPr/>
        <p:txBody>
          <a:bodyPr/>
          <a:lstStyle/>
          <a:p>
            <a:fld id="{0D309695-DEC3-40DA-9DF5-330280C9D0E8}" type="slidenum">
              <a:rPr lang="en-US" smtClean="0"/>
              <a:t>‹#›</a:t>
            </a:fld>
            <a:endParaRPr lang="en-US"/>
          </a:p>
        </p:txBody>
      </p:sp>
    </p:spTree>
    <p:extLst>
      <p:ext uri="{BB962C8B-B14F-4D97-AF65-F5344CB8AC3E}">
        <p14:creationId xmlns:p14="http://schemas.microsoft.com/office/powerpoint/2010/main" val="42462193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5C2A98-C272-40D9-B75A-77A3D58678E0}"/>
              </a:ext>
            </a:extLst>
          </p:cNvPr>
          <p:cNvSpPr>
            <a:spLocks noGrp="1"/>
          </p:cNvSpPr>
          <p:nvPr>
            <p:ph type="title"/>
          </p:nvPr>
        </p:nvSpPr>
        <p:spPr>
          <a:xfrm>
            <a:off x="448056" y="388800"/>
            <a:ext cx="3447288" cy="1069848"/>
          </a:xfrm>
        </p:spPr>
        <p:txBody>
          <a:bodyPr wrap="square" anchor="t">
            <a:normAutofit/>
          </a:bodyPr>
          <a:lstStyle>
            <a:lvl1pPr>
              <a:defRPr sz="28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7AD50DAC-9AC3-4A9A-91B7-6C95E4362561}"/>
              </a:ext>
            </a:extLst>
          </p:cNvPr>
          <p:cNvSpPr>
            <a:spLocks noGrp="1"/>
          </p:cNvSpPr>
          <p:nvPr>
            <p:ph type="pic" idx="1"/>
          </p:nvPr>
        </p:nvSpPr>
        <p:spPr>
          <a:xfrm>
            <a:off x="4370832" y="441324"/>
            <a:ext cx="7373112" cy="551141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83721B04-C243-49A9-B5D3-483379290943}"/>
              </a:ext>
            </a:extLst>
          </p:cNvPr>
          <p:cNvSpPr>
            <a:spLocks noGrp="1"/>
          </p:cNvSpPr>
          <p:nvPr>
            <p:ph type="body" sz="half" idx="2"/>
          </p:nvPr>
        </p:nvSpPr>
        <p:spPr>
          <a:xfrm>
            <a:off x="448056" y="1735200"/>
            <a:ext cx="3447288" cy="421475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38E949C-DD35-44F6-B45A-35134D7E1299}"/>
              </a:ext>
            </a:extLst>
          </p:cNvPr>
          <p:cNvSpPr>
            <a:spLocks noGrp="1"/>
          </p:cNvSpPr>
          <p:nvPr>
            <p:ph type="dt" sz="half" idx="10"/>
          </p:nvPr>
        </p:nvSpPr>
        <p:spPr>
          <a:xfrm>
            <a:off x="438912" y="6153912"/>
            <a:ext cx="3456432" cy="502920"/>
          </a:xfrm>
          <a:prstGeom prst="rect">
            <a:avLst/>
          </a:prstGeom>
        </p:spPr>
        <p:txBody>
          <a:bodyPr/>
          <a:lstStyle/>
          <a:p>
            <a:fld id="{51D3F6BF-A585-41F8-88DF-7E5D069F892A}" type="datetime2">
              <a:rPr lang="en-US" smtClean="0"/>
              <a:t>Thursday, June 20, 2024</a:t>
            </a:fld>
            <a:endParaRPr lang="en-US"/>
          </a:p>
        </p:txBody>
      </p:sp>
      <p:sp>
        <p:nvSpPr>
          <p:cNvPr id="6" name="Footer Placeholder 5">
            <a:extLst>
              <a:ext uri="{FF2B5EF4-FFF2-40B4-BE49-F238E27FC236}">
                <a16:creationId xmlns:a16="http://schemas.microsoft.com/office/drawing/2014/main" id="{6BC70102-4B8E-4FEC-9BB7-97FDC1EABF86}"/>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086693AF-08A9-4388-A9B8-174D53955998}"/>
              </a:ext>
            </a:extLst>
          </p:cNvPr>
          <p:cNvSpPr>
            <a:spLocks noGrp="1"/>
          </p:cNvSpPr>
          <p:nvPr>
            <p:ph type="sldNum" sz="quarter" idx="12"/>
          </p:nvPr>
        </p:nvSpPr>
        <p:spPr/>
        <p:txBody>
          <a:bodyPr/>
          <a:lstStyle/>
          <a:p>
            <a:fld id="{0D309695-DEC3-40DA-9DF5-330280C9D0E8}" type="slidenum">
              <a:rPr lang="en-US" smtClean="0"/>
              <a:t>‹#›</a:t>
            </a:fld>
            <a:endParaRPr lang="en-US"/>
          </a:p>
        </p:txBody>
      </p:sp>
    </p:spTree>
    <p:extLst>
      <p:ext uri="{BB962C8B-B14F-4D97-AF65-F5344CB8AC3E}">
        <p14:creationId xmlns:p14="http://schemas.microsoft.com/office/powerpoint/2010/main" val="3669709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3DDBCE8-F60C-4E3A-83C0-BDE8DD2DE1FD}"/>
              </a:ext>
            </a:extLst>
          </p:cNvPr>
          <p:cNvSpPr>
            <a:spLocks noGrp="1"/>
          </p:cNvSpPr>
          <p:nvPr>
            <p:ph type="title"/>
          </p:nvPr>
        </p:nvSpPr>
        <p:spPr>
          <a:xfrm>
            <a:off x="448056" y="388800"/>
            <a:ext cx="11301984" cy="1141200"/>
          </a:xfrm>
          <a:prstGeom prst="rect">
            <a:avLst/>
          </a:prstGeom>
        </p:spPr>
        <p:txBody>
          <a:bodyPr vert="horz" lIns="0" tIns="0" rIns="0" bIns="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4BBC57F-72F2-48BC-B1EE-1F2C6155D72E}"/>
              </a:ext>
            </a:extLst>
          </p:cNvPr>
          <p:cNvSpPr>
            <a:spLocks noGrp="1"/>
          </p:cNvSpPr>
          <p:nvPr>
            <p:ph type="body" idx="1"/>
          </p:nvPr>
        </p:nvSpPr>
        <p:spPr>
          <a:xfrm>
            <a:off x="448056" y="1733550"/>
            <a:ext cx="11293200" cy="3783013"/>
          </a:xfrm>
          <a:prstGeom prst="rect">
            <a:avLst/>
          </a:prstGeom>
        </p:spPr>
        <p:txBody>
          <a:bodyPr vert="horz" lIns="0" tIns="0" rIns="9144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930FBC45-A4BC-4EE5-82B1-8BC79122559A}"/>
              </a:ext>
            </a:extLst>
          </p:cNvPr>
          <p:cNvSpPr>
            <a:spLocks noGrp="1"/>
          </p:cNvSpPr>
          <p:nvPr>
            <p:ph type="ftr" sz="quarter" idx="3"/>
          </p:nvPr>
        </p:nvSpPr>
        <p:spPr>
          <a:xfrm>
            <a:off x="4370832" y="6153912"/>
            <a:ext cx="5397056" cy="502920"/>
          </a:xfrm>
          <a:prstGeom prst="rect">
            <a:avLst/>
          </a:prstGeom>
        </p:spPr>
        <p:txBody>
          <a:bodyPr vert="horz" lIns="0" tIns="0" rIns="91440" bIns="0" rtlCol="0" anchor="ctr"/>
          <a:lstStyle>
            <a:lvl1pPr algn="l">
              <a:defRPr sz="900" cap="all" spc="200" baseline="0">
                <a:solidFill>
                  <a:schemeClr val="tx2">
                    <a:alpha val="55000"/>
                  </a:schemeClr>
                </a:solidFill>
              </a:defRPr>
            </a:lvl1pPr>
          </a:lstStyle>
          <a:p>
            <a:r>
              <a:rPr lang="en-US" spc="200" dirty="0"/>
              <a:t>Sample Footer Text</a:t>
            </a:r>
          </a:p>
        </p:txBody>
      </p:sp>
      <p:sp>
        <p:nvSpPr>
          <p:cNvPr id="6" name="Slide Number Placeholder 5">
            <a:extLst>
              <a:ext uri="{FF2B5EF4-FFF2-40B4-BE49-F238E27FC236}">
                <a16:creationId xmlns:a16="http://schemas.microsoft.com/office/drawing/2014/main" id="{725E1300-1995-409E-B058-59180872B694}"/>
              </a:ext>
            </a:extLst>
          </p:cNvPr>
          <p:cNvSpPr>
            <a:spLocks noGrp="1"/>
          </p:cNvSpPr>
          <p:nvPr>
            <p:ph type="sldNum" sz="quarter" idx="4"/>
          </p:nvPr>
        </p:nvSpPr>
        <p:spPr>
          <a:xfrm>
            <a:off x="10238232" y="6153912"/>
            <a:ext cx="1510856" cy="502920"/>
          </a:xfrm>
          <a:prstGeom prst="rect">
            <a:avLst/>
          </a:prstGeom>
        </p:spPr>
        <p:txBody>
          <a:bodyPr vert="horz" lIns="0" tIns="0" rIns="0" bIns="0" rtlCol="0" anchor="ctr"/>
          <a:lstStyle>
            <a:lvl1pPr algn="r">
              <a:defRPr sz="900">
                <a:solidFill>
                  <a:schemeClr val="tx2">
                    <a:alpha val="55000"/>
                  </a:schemeClr>
                </a:solidFill>
              </a:defRPr>
            </a:lvl1pPr>
          </a:lstStyle>
          <a:p>
            <a:fld id="{0D309695-DEC3-40DA-9DF5-330280C9D0E8}" type="slidenum">
              <a:rPr lang="en-US" smtClean="0"/>
              <a:pPr/>
              <a:t>‹#›</a:t>
            </a:fld>
            <a:endParaRPr lang="en-US" dirty="0"/>
          </a:p>
        </p:txBody>
      </p:sp>
      <p:sp>
        <p:nvSpPr>
          <p:cNvPr id="10" name="Date Placeholder 3">
            <a:extLst>
              <a:ext uri="{FF2B5EF4-FFF2-40B4-BE49-F238E27FC236}">
                <a16:creationId xmlns:a16="http://schemas.microsoft.com/office/drawing/2014/main" id="{639030E9-7F3B-403F-96B2-7C2C627C30A0}"/>
              </a:ext>
            </a:extLst>
          </p:cNvPr>
          <p:cNvSpPr>
            <a:spLocks noGrp="1"/>
          </p:cNvSpPr>
          <p:nvPr>
            <p:ph type="dt" sz="half" idx="2"/>
          </p:nvPr>
        </p:nvSpPr>
        <p:spPr>
          <a:xfrm>
            <a:off x="442912" y="6152968"/>
            <a:ext cx="3457576" cy="502920"/>
          </a:xfrm>
          <a:prstGeom prst="rect">
            <a:avLst/>
          </a:prstGeom>
        </p:spPr>
        <p:txBody>
          <a:bodyPr wrap="square" lIns="0" tIns="0" rIns="0" bIns="0" anchor="ctr" anchorCtr="0">
            <a:normAutofit/>
          </a:bodyPr>
          <a:lstStyle>
            <a:lvl1pPr>
              <a:defRPr sz="900" cap="all" spc="200" baseline="0">
                <a:solidFill>
                  <a:schemeClr val="tx1">
                    <a:alpha val="55000"/>
                  </a:schemeClr>
                </a:solidFill>
              </a:defRPr>
            </a:lvl1pPr>
          </a:lstStyle>
          <a:p>
            <a:fld id="{8256C2ED-54A4-480D-B5C8-65C0D62359B9}" type="datetime2">
              <a:rPr lang="en-US" smtClean="0"/>
              <a:pPr/>
              <a:t>Thursday, June 20, 2024</a:t>
            </a:fld>
            <a:endParaRPr lang="en-US" dirty="0"/>
          </a:p>
        </p:txBody>
      </p:sp>
    </p:spTree>
    <p:extLst>
      <p:ext uri="{BB962C8B-B14F-4D97-AF65-F5344CB8AC3E}">
        <p14:creationId xmlns:p14="http://schemas.microsoft.com/office/powerpoint/2010/main" val="3048136513"/>
      </p:ext>
    </p:extLst>
  </p:cSld>
  <p:clrMap bg1="dk1" tx1="lt1" bg2="dk2" tx2="lt2" accent1="accent1" accent2="accent2" accent3="accent3" accent4="accent4" accent5="accent5" accent6="accent6" hlink="hlink" folHlink="folHlink"/>
  <p:sldLayoutIdLst>
    <p:sldLayoutId id="2147483846" r:id="rId1"/>
    <p:sldLayoutId id="2147483847" r:id="rId2"/>
    <p:sldLayoutId id="2147483848" r:id="rId3"/>
    <p:sldLayoutId id="2147483849" r:id="rId4"/>
    <p:sldLayoutId id="2147483850" r:id="rId5"/>
    <p:sldLayoutId id="2147483844" r:id="rId6"/>
    <p:sldLayoutId id="2147483840" r:id="rId7"/>
    <p:sldLayoutId id="2147483841" r:id="rId8"/>
    <p:sldLayoutId id="2147483842" r:id="rId9"/>
    <p:sldLayoutId id="2147483843" r:id="rId10"/>
    <p:sldLayoutId id="2147483845" r:id="rId11"/>
  </p:sldLayoutIdLst>
  <p:hf sldNum="0" hdr="0" ftr="0" dt="0"/>
  <p:txStyles>
    <p:titleStyle>
      <a:lvl1pPr algn="l" defTabSz="914400" rtl="0" eaLnBrk="1" latinLnBrk="0" hangingPunct="1">
        <a:lnSpc>
          <a:spcPct val="90000"/>
        </a:lnSpc>
        <a:spcBef>
          <a:spcPct val="0"/>
        </a:spcBef>
        <a:buNone/>
        <a:defRPr sz="3200" i="1" kern="1200">
          <a:solidFill>
            <a:schemeClr val="tx2"/>
          </a:solidFill>
          <a:latin typeface="+mj-lt"/>
          <a:ea typeface="+mj-ea"/>
          <a:cs typeface="+mj-cs"/>
        </a:defRPr>
      </a:lvl1pPr>
    </p:titleStyle>
    <p:bodyStyle>
      <a:lvl1pPr marL="450000" indent="-448056" algn="l" defTabSz="914400" rtl="0" eaLnBrk="1" latinLnBrk="0" hangingPunct="1">
        <a:lnSpc>
          <a:spcPct val="120000"/>
        </a:lnSpc>
        <a:spcBef>
          <a:spcPts val="1000"/>
        </a:spcBef>
        <a:buFont typeface="Calibri Light" panose="020F0302020204030204" pitchFamily="34" charset="0"/>
        <a:buChar char="→"/>
        <a:defRPr sz="2200" kern="1200">
          <a:solidFill>
            <a:schemeClr val="tx2">
              <a:alpha val="55000"/>
            </a:schemeClr>
          </a:solidFill>
          <a:latin typeface="+mn-lt"/>
          <a:ea typeface="+mn-ea"/>
          <a:cs typeface="+mn-cs"/>
        </a:defRPr>
      </a:lvl1pPr>
      <a:lvl2pPr marL="900000" indent="-448056" algn="l" defTabSz="914400" rtl="0" eaLnBrk="1" latinLnBrk="0" hangingPunct="1">
        <a:lnSpc>
          <a:spcPct val="120000"/>
        </a:lnSpc>
        <a:spcBef>
          <a:spcPts val="500"/>
        </a:spcBef>
        <a:buFont typeface="Calibri Light" panose="020F0302020204030204" pitchFamily="34" charset="0"/>
        <a:buChar char="→"/>
        <a:defRPr sz="2200" kern="1200">
          <a:solidFill>
            <a:schemeClr val="tx2">
              <a:alpha val="55000"/>
            </a:schemeClr>
          </a:solidFill>
          <a:latin typeface="+mn-lt"/>
          <a:ea typeface="+mn-ea"/>
          <a:cs typeface="+mn-cs"/>
        </a:defRPr>
      </a:lvl2pPr>
      <a:lvl3pPr marL="1350000" indent="-448056" algn="l" defTabSz="914400" rtl="0" eaLnBrk="1" latinLnBrk="0" hangingPunct="1">
        <a:lnSpc>
          <a:spcPct val="120000"/>
        </a:lnSpc>
        <a:spcBef>
          <a:spcPts val="500"/>
        </a:spcBef>
        <a:buFont typeface="Calibri Light" panose="020F0302020204030204" pitchFamily="34" charset="0"/>
        <a:buChar char="→"/>
        <a:defRPr sz="2200" kern="1200">
          <a:solidFill>
            <a:schemeClr val="tx2">
              <a:alpha val="55000"/>
            </a:schemeClr>
          </a:solidFill>
          <a:latin typeface="+mn-lt"/>
          <a:ea typeface="+mn-ea"/>
          <a:cs typeface="+mn-cs"/>
        </a:defRPr>
      </a:lvl3pPr>
      <a:lvl4pPr marL="1800000" indent="-448056" algn="l" defTabSz="914400" rtl="0" eaLnBrk="1" latinLnBrk="0" hangingPunct="1">
        <a:lnSpc>
          <a:spcPct val="120000"/>
        </a:lnSpc>
        <a:spcBef>
          <a:spcPts val="500"/>
        </a:spcBef>
        <a:buFont typeface="Calibri Light" panose="020F0302020204030204" pitchFamily="34" charset="0"/>
        <a:buChar char="→"/>
        <a:defRPr sz="2200" kern="1200">
          <a:solidFill>
            <a:schemeClr val="tx2">
              <a:alpha val="55000"/>
            </a:schemeClr>
          </a:solidFill>
          <a:latin typeface="+mn-lt"/>
          <a:ea typeface="+mn-ea"/>
          <a:cs typeface="+mn-cs"/>
        </a:defRPr>
      </a:lvl4pPr>
      <a:lvl5pPr marL="2250000" indent="-448056" algn="l" defTabSz="914400" rtl="0" eaLnBrk="1" latinLnBrk="0" hangingPunct="1">
        <a:lnSpc>
          <a:spcPct val="120000"/>
        </a:lnSpc>
        <a:spcBef>
          <a:spcPts val="500"/>
        </a:spcBef>
        <a:buFont typeface="Calibri Light" panose="020F0302020204030204" pitchFamily="34" charset="0"/>
        <a:buChar char="→"/>
        <a:defRPr sz="2200" kern="1200">
          <a:solidFill>
            <a:schemeClr val="tx2">
              <a:alpha val="5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mailto:&#8216;@google.com&#8217;"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8C448D53-ACA1-4CA4-B08A-09FB0780C7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6311900" y="448056"/>
            <a:ext cx="5428996" cy="3401568"/>
          </a:xfrm>
        </p:spPr>
        <p:txBody>
          <a:bodyPr>
            <a:normAutofit/>
          </a:bodyPr>
          <a:lstStyle/>
          <a:p>
            <a:r>
              <a:rPr lang="en-US"/>
              <a:t>Phishing Facts</a:t>
            </a:r>
          </a:p>
        </p:txBody>
      </p:sp>
      <p:sp>
        <p:nvSpPr>
          <p:cNvPr id="3" name="Subtitle 2"/>
          <p:cNvSpPr>
            <a:spLocks noGrp="1"/>
          </p:cNvSpPr>
          <p:nvPr>
            <p:ph type="subTitle" idx="1"/>
          </p:nvPr>
        </p:nvSpPr>
        <p:spPr>
          <a:xfrm>
            <a:off x="6311900" y="4471416"/>
            <a:ext cx="5428996" cy="1481328"/>
          </a:xfrm>
        </p:spPr>
        <p:txBody>
          <a:bodyPr vert="horz" lIns="91440" tIns="45720" rIns="91440" bIns="45720" rtlCol="0">
            <a:normAutofit/>
          </a:bodyPr>
          <a:lstStyle/>
          <a:p>
            <a:r>
              <a:rPr lang="en-US">
                <a:ea typeface="+mn-lt"/>
                <a:cs typeface="+mn-lt"/>
              </a:rPr>
              <a:t>Be Aware and Do Not Take the Bait!</a:t>
            </a:r>
            <a:endParaRPr lang="en-US"/>
          </a:p>
        </p:txBody>
      </p:sp>
      <p:pic>
        <p:nvPicPr>
          <p:cNvPr id="4" name="Picture 3" descr="White structure">
            <a:extLst>
              <a:ext uri="{FF2B5EF4-FFF2-40B4-BE49-F238E27FC236}">
                <a16:creationId xmlns:a16="http://schemas.microsoft.com/office/drawing/2014/main" id="{EC98B08F-BB44-B3B9-5824-D04F74834361}"/>
              </a:ext>
            </a:extLst>
          </p:cNvPr>
          <p:cNvPicPr>
            <a:picLocks noChangeAspect="1"/>
          </p:cNvPicPr>
          <p:nvPr/>
        </p:nvPicPr>
        <p:blipFill rotWithShape="1">
          <a:blip r:embed="rId2"/>
          <a:srcRect l="864" r="26513" b="2"/>
          <a:stretch/>
        </p:blipFill>
        <p:spPr>
          <a:xfrm>
            <a:off x="451104" y="450000"/>
            <a:ext cx="5422576" cy="5544000"/>
          </a:xfrm>
          <a:prstGeom prst="rect">
            <a:avLst/>
          </a:prstGeom>
        </p:spPr>
      </p:pic>
      <p:cxnSp>
        <p:nvCxnSpPr>
          <p:cNvPr id="73" name="Straight Connector 72">
            <a:extLst>
              <a:ext uri="{FF2B5EF4-FFF2-40B4-BE49-F238E27FC236}">
                <a16:creationId xmlns:a16="http://schemas.microsoft.com/office/drawing/2014/main" id="{3B5719CE-F76F-4313-9A48-ADF79E67BB3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318321" y="4122000"/>
            <a:ext cx="5447091"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59FD4C-6793-7ACA-E9FA-39AEA0F0F669}"/>
              </a:ext>
            </a:extLst>
          </p:cNvPr>
          <p:cNvSpPr>
            <a:spLocks noGrp="1"/>
          </p:cNvSpPr>
          <p:nvPr>
            <p:ph type="title"/>
          </p:nvPr>
        </p:nvSpPr>
        <p:spPr/>
        <p:txBody>
          <a:bodyPr/>
          <a:lstStyle/>
          <a:p>
            <a:r>
              <a:rPr lang="en-US" i="0" dirty="0">
                <a:ea typeface="+mj-lt"/>
                <a:cs typeface="+mj-lt"/>
              </a:rPr>
              <a:t>Urgent or Threatening Language</a:t>
            </a:r>
            <a:endParaRPr lang="en-US" dirty="0"/>
          </a:p>
        </p:txBody>
      </p:sp>
      <p:sp>
        <p:nvSpPr>
          <p:cNvPr id="3" name="Content Placeholder 2">
            <a:extLst>
              <a:ext uri="{FF2B5EF4-FFF2-40B4-BE49-F238E27FC236}">
                <a16:creationId xmlns:a16="http://schemas.microsoft.com/office/drawing/2014/main" id="{8991CBFE-0C01-2D3C-F29A-8DF53A26A11D}"/>
              </a:ext>
            </a:extLst>
          </p:cNvPr>
          <p:cNvSpPr>
            <a:spLocks noGrp="1"/>
          </p:cNvSpPr>
          <p:nvPr>
            <p:ph idx="1"/>
          </p:nvPr>
        </p:nvSpPr>
        <p:spPr>
          <a:xfrm>
            <a:off x="448056" y="1724315"/>
            <a:ext cx="11293200" cy="4730069"/>
          </a:xfrm>
        </p:spPr>
        <p:txBody>
          <a:bodyPr vert="horz" wrap="square" lIns="0" tIns="0" rIns="91440" bIns="0" rtlCol="0" anchor="t">
            <a:normAutofit/>
          </a:bodyPr>
          <a:lstStyle/>
          <a:p>
            <a:pPr marL="449580" indent="-447675"/>
            <a:r>
              <a:rPr lang="en-US" dirty="0">
                <a:ea typeface="+mn-lt"/>
                <a:cs typeface="+mn-lt"/>
              </a:rPr>
              <a:t>A common phishing tactic is to promote a sense of fear or urgency, pressuring the recipient to quickly click on a link.</a:t>
            </a:r>
          </a:p>
          <a:p>
            <a:pPr marL="449580" indent="-447675"/>
            <a:r>
              <a:rPr lang="en-US" dirty="0">
                <a:ea typeface="+mn-lt"/>
                <a:cs typeface="+mn-lt"/>
              </a:rPr>
              <a:t> Cybercriminals will often use threats that your security or privacy is compromised and that urgent action is required to remedy the situation. </a:t>
            </a:r>
          </a:p>
          <a:p>
            <a:pPr marL="449580" indent="-447675"/>
            <a:r>
              <a:rPr lang="en-US" dirty="0">
                <a:ea typeface="+mn-lt"/>
                <a:cs typeface="+mn-lt"/>
              </a:rPr>
              <a:t>Therefore, be cautious of subject lines that claim “Unauthorized login attempt” or “Your account has been suspended.”</a:t>
            </a:r>
            <a:endParaRPr lang="en-US" dirty="0">
              <a:solidFill>
                <a:srgbClr val="FFFFFF">
                  <a:alpha val="55000"/>
                </a:srgbClr>
              </a:solidFill>
              <a:ea typeface="+mn-lt"/>
              <a:cs typeface="+mn-lt"/>
            </a:endParaRPr>
          </a:p>
          <a:p>
            <a:pPr marL="449580" indent="-447675"/>
            <a:r>
              <a:rPr lang="en-US" dirty="0">
                <a:ea typeface="+mn-lt"/>
                <a:cs typeface="+mn-lt"/>
              </a:rPr>
              <a:t> If you are unsure if the request is legitimate, contact the company directly via its official website or official telephone number.</a:t>
            </a:r>
          </a:p>
          <a:p>
            <a:pPr marL="449580" indent="-447675"/>
            <a:r>
              <a:rPr lang="en-US" dirty="0">
                <a:solidFill>
                  <a:srgbClr val="FFFFFF">
                    <a:alpha val="55000"/>
                  </a:srgbClr>
                </a:solidFill>
                <a:ea typeface="+mn-lt"/>
                <a:cs typeface="+mn-lt"/>
              </a:rPr>
              <a:t>Scammers will use common services, such as PayPal and Netflix, in a phish because individuals do not like problems with accounts could cause immediate inconveniences.</a:t>
            </a:r>
            <a:endParaRPr lang="en-US" dirty="0">
              <a:solidFill>
                <a:srgbClr val="FFFFFF">
                  <a:alpha val="55000"/>
                </a:srgbClr>
              </a:solidFill>
            </a:endParaRPr>
          </a:p>
        </p:txBody>
      </p:sp>
    </p:spTree>
    <p:extLst>
      <p:ext uri="{BB962C8B-B14F-4D97-AF65-F5344CB8AC3E}">
        <p14:creationId xmlns:p14="http://schemas.microsoft.com/office/powerpoint/2010/main" val="12438313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E0772C-9E48-D751-05A3-E5C877B8460F}"/>
              </a:ext>
            </a:extLst>
          </p:cNvPr>
          <p:cNvSpPr>
            <a:spLocks noGrp="1"/>
          </p:cNvSpPr>
          <p:nvPr>
            <p:ph type="title"/>
          </p:nvPr>
        </p:nvSpPr>
        <p:spPr/>
        <p:txBody>
          <a:bodyPr>
            <a:normAutofit/>
          </a:bodyPr>
          <a:lstStyle/>
          <a:p>
            <a:r>
              <a:rPr lang="en-US" i="0" dirty="0">
                <a:ea typeface="+mj-lt"/>
                <a:cs typeface="+mj-lt"/>
              </a:rPr>
              <a:t>Best Practice </a:t>
            </a:r>
            <a:endParaRPr lang="en-US" i="0" dirty="0"/>
          </a:p>
        </p:txBody>
      </p:sp>
      <p:sp>
        <p:nvSpPr>
          <p:cNvPr id="3" name="Content Placeholder 2">
            <a:extLst>
              <a:ext uri="{FF2B5EF4-FFF2-40B4-BE49-F238E27FC236}">
                <a16:creationId xmlns:a16="http://schemas.microsoft.com/office/drawing/2014/main" id="{4838BF88-C54B-5E06-7E72-C88A79DF2DEA}"/>
              </a:ext>
            </a:extLst>
          </p:cNvPr>
          <p:cNvSpPr>
            <a:spLocks noGrp="1"/>
          </p:cNvSpPr>
          <p:nvPr>
            <p:ph idx="1"/>
          </p:nvPr>
        </p:nvSpPr>
        <p:spPr/>
        <p:txBody>
          <a:bodyPr vert="horz" wrap="square" lIns="0" tIns="0" rIns="91440" bIns="0" rtlCol="0" anchor="t">
            <a:normAutofit fontScale="55000" lnSpcReduction="20000"/>
          </a:bodyPr>
          <a:lstStyle/>
          <a:p>
            <a:pPr marL="449580" indent="-447675"/>
            <a:r>
              <a:rPr lang="en-US" sz="2900" dirty="0">
                <a:ea typeface="+mn-lt"/>
                <a:cs typeface="+mn-lt"/>
              </a:rPr>
              <a:t>Top Tip: Look at the email address, not just the sender</a:t>
            </a:r>
            <a:endParaRPr lang="en-US" dirty="0">
              <a:ea typeface="+mn-lt"/>
              <a:cs typeface="+mn-lt"/>
            </a:endParaRPr>
          </a:p>
          <a:p>
            <a:pPr marL="449580" indent="-447675"/>
            <a:r>
              <a:rPr lang="en-US" sz="2900" dirty="0">
                <a:ea typeface="+mn-lt"/>
                <a:cs typeface="+mn-lt"/>
              </a:rPr>
              <a:t> Ensure the message is not sent from a public email domain; no legitimate organization will contact you from an address that ends ‘@gmail.com’, not even Google. Legitimate emails from Google will read </a:t>
            </a:r>
            <a:r>
              <a:rPr lang="en-US" sz="2900" dirty="0">
                <a:ea typeface="+mn-lt"/>
                <a:cs typeface="+mn-lt"/>
                <a:hlinkClick r:id="rId2"/>
              </a:rPr>
              <a:t>‘@google.com’</a:t>
            </a:r>
            <a:r>
              <a:rPr lang="en-US" sz="2900" dirty="0">
                <a:ea typeface="+mn-lt"/>
                <a:cs typeface="+mn-lt"/>
              </a:rPr>
              <a:t>.</a:t>
            </a:r>
            <a:endParaRPr lang="en-US" dirty="0">
              <a:ea typeface="+mn-lt"/>
              <a:cs typeface="+mn-lt"/>
            </a:endParaRPr>
          </a:p>
          <a:p>
            <a:pPr marL="449580" indent="-447675"/>
            <a:r>
              <a:rPr lang="en-US" sz="2900" dirty="0">
                <a:ea typeface="+mn-lt"/>
                <a:cs typeface="+mn-lt"/>
              </a:rPr>
              <a:t> If the domain name (after the @ symbol) matches the apparent sender of the email, the message is more likely to be legitimate.</a:t>
            </a:r>
            <a:endParaRPr lang="en-US" dirty="0">
              <a:ea typeface="+mn-lt"/>
              <a:cs typeface="+mn-lt"/>
            </a:endParaRPr>
          </a:p>
          <a:p>
            <a:pPr marL="449580" indent="-447675"/>
            <a:r>
              <a:rPr lang="en-US" sz="2900" dirty="0">
                <a:ea typeface="+mn-lt"/>
                <a:cs typeface="+mn-lt"/>
              </a:rPr>
              <a:t> Never click on suspicious links or attachments, especially from unsolicited messages </a:t>
            </a:r>
            <a:endParaRPr lang="en-US" dirty="0">
              <a:solidFill>
                <a:srgbClr val="FFFFFF">
                  <a:alpha val="55000"/>
                </a:srgbClr>
              </a:solidFill>
              <a:ea typeface="+mn-lt"/>
              <a:cs typeface="+mn-lt"/>
            </a:endParaRPr>
          </a:p>
          <a:p>
            <a:pPr marL="449580" indent="-447675"/>
            <a:r>
              <a:rPr lang="en-US" sz="2900" dirty="0">
                <a:ea typeface="+mn-lt"/>
                <a:cs typeface="+mn-lt"/>
              </a:rPr>
              <a:t> Go to the source if you have questions about the validity of the URL or message</a:t>
            </a:r>
            <a:endParaRPr lang="en-US" dirty="0">
              <a:ea typeface="+mn-lt"/>
              <a:cs typeface="+mn-lt"/>
            </a:endParaRPr>
          </a:p>
          <a:p>
            <a:pPr marL="449580" indent="-447675"/>
            <a:r>
              <a:rPr lang="en-US" sz="2900" dirty="0">
                <a:ea typeface="+mn-lt"/>
                <a:cs typeface="+mn-lt"/>
              </a:rPr>
              <a:t> Check the website security </a:t>
            </a:r>
            <a:endParaRPr lang="en-US" dirty="0">
              <a:ea typeface="+mn-lt"/>
              <a:cs typeface="+mn-lt"/>
            </a:endParaRPr>
          </a:p>
          <a:p>
            <a:pPr marL="449580" indent="-447675"/>
            <a:r>
              <a:rPr lang="en-US" sz="2900" dirty="0">
                <a:ea typeface="+mn-lt"/>
                <a:cs typeface="+mn-lt"/>
              </a:rPr>
              <a:t> Ensure there is a padlock symbol in the URL address bar OR</a:t>
            </a:r>
            <a:endParaRPr lang="en-US" dirty="0">
              <a:ea typeface="+mn-lt"/>
              <a:cs typeface="+mn-lt"/>
            </a:endParaRPr>
          </a:p>
          <a:p>
            <a:pPr marL="449580" indent="-447675"/>
            <a:r>
              <a:rPr lang="en-US" sz="2900" dirty="0">
                <a:ea typeface="+mn-lt"/>
                <a:cs typeface="+mn-lt"/>
              </a:rPr>
              <a:t> Ensure the URL begins with https:// or shttp://. The added “s” indicates that the data will encrypted in transit. </a:t>
            </a:r>
            <a:endParaRPr lang="en-US">
              <a:ea typeface="+mn-lt"/>
              <a:cs typeface="+mn-lt"/>
            </a:endParaRPr>
          </a:p>
          <a:p>
            <a:pPr marL="449580" indent="-447675"/>
            <a:r>
              <a:rPr lang="en-US" sz="2900" dirty="0">
                <a:ea typeface="+mn-lt"/>
                <a:cs typeface="+mn-lt"/>
              </a:rPr>
              <a:t> Create strong passwords on all accounts</a:t>
            </a:r>
            <a:endParaRPr lang="en-US">
              <a:solidFill>
                <a:srgbClr val="FFFFFF">
                  <a:alpha val="55000"/>
                </a:srgbClr>
              </a:solidFill>
            </a:endParaRPr>
          </a:p>
        </p:txBody>
      </p:sp>
    </p:spTree>
    <p:extLst>
      <p:ext uri="{BB962C8B-B14F-4D97-AF65-F5344CB8AC3E}">
        <p14:creationId xmlns:p14="http://schemas.microsoft.com/office/powerpoint/2010/main" val="30906808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C40AE45-0F40-4658-AECB-189ADDFFCD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EC888D-8337-C5CF-92E6-82D4D9257236}"/>
              </a:ext>
            </a:extLst>
          </p:cNvPr>
          <p:cNvSpPr>
            <a:spLocks noGrp="1"/>
          </p:cNvSpPr>
          <p:nvPr>
            <p:ph type="title"/>
          </p:nvPr>
        </p:nvSpPr>
        <p:spPr>
          <a:xfrm>
            <a:off x="448056" y="388800"/>
            <a:ext cx="11300532" cy="986400"/>
          </a:xfrm>
        </p:spPr>
        <p:txBody>
          <a:bodyPr anchor="b">
            <a:normAutofit/>
          </a:bodyPr>
          <a:lstStyle/>
          <a:p>
            <a:r>
              <a:rPr lang="en-US" sz="6400" i="0">
                <a:ea typeface="+mj-lt"/>
                <a:cs typeface="+mj-lt"/>
              </a:rPr>
              <a:t>Awareness is Key</a:t>
            </a:r>
            <a:endParaRPr lang="en-US" sz="6400"/>
          </a:p>
        </p:txBody>
      </p:sp>
      <p:cxnSp>
        <p:nvCxnSpPr>
          <p:cNvPr id="12" name="Straight Connector 11">
            <a:extLst>
              <a:ext uri="{FF2B5EF4-FFF2-40B4-BE49-F238E27FC236}">
                <a16:creationId xmlns:a16="http://schemas.microsoft.com/office/drawing/2014/main" id="{B32E796E-8D19-4926-B7B8-653B019390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50000" y="1609200"/>
            <a:ext cx="113004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pic>
        <p:nvPicPr>
          <p:cNvPr id="7" name="Graphic 6" descr="Computer">
            <a:extLst>
              <a:ext uri="{FF2B5EF4-FFF2-40B4-BE49-F238E27FC236}">
                <a16:creationId xmlns:a16="http://schemas.microsoft.com/office/drawing/2014/main" id="{B37B2102-8CBC-FF23-63D0-60EE9DA502C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191593" y="2059200"/>
            <a:ext cx="3891600" cy="3891600"/>
          </a:xfrm>
          <a:prstGeom prst="rect">
            <a:avLst/>
          </a:prstGeom>
        </p:spPr>
      </p:pic>
      <p:sp>
        <p:nvSpPr>
          <p:cNvPr id="3" name="Content Placeholder 2">
            <a:extLst>
              <a:ext uri="{FF2B5EF4-FFF2-40B4-BE49-F238E27FC236}">
                <a16:creationId xmlns:a16="http://schemas.microsoft.com/office/drawing/2014/main" id="{1556AEE8-B7FA-9CF5-072E-683F14CDB078}"/>
              </a:ext>
            </a:extLst>
          </p:cNvPr>
          <p:cNvSpPr>
            <a:spLocks noGrp="1"/>
          </p:cNvSpPr>
          <p:nvPr>
            <p:ph idx="1"/>
          </p:nvPr>
        </p:nvSpPr>
        <p:spPr>
          <a:xfrm>
            <a:off x="8256588" y="1944000"/>
            <a:ext cx="3490212" cy="4006800"/>
          </a:xfrm>
        </p:spPr>
        <p:txBody>
          <a:bodyPr vert="horz" lIns="0" tIns="0" rIns="91440" bIns="0" rtlCol="0">
            <a:normAutofit/>
          </a:bodyPr>
          <a:lstStyle/>
          <a:p>
            <a:pPr marL="449580" indent="-447675">
              <a:lnSpc>
                <a:spcPct val="110000"/>
              </a:lnSpc>
            </a:pPr>
            <a:r>
              <a:rPr lang="en-US" sz="1400">
                <a:ea typeface="+mn-lt"/>
                <a:cs typeface="+mn-lt"/>
              </a:rPr>
              <a:t> Thank you for reviewing the content of this training. Your ability to identify a phishing attack is important. </a:t>
            </a:r>
          </a:p>
          <a:p>
            <a:pPr marL="449580" indent="-447675">
              <a:lnSpc>
                <a:spcPct val="110000"/>
              </a:lnSpc>
            </a:pPr>
            <a:r>
              <a:rPr lang="en-US" sz="1400">
                <a:ea typeface="+mn-lt"/>
                <a:cs typeface="+mn-lt"/>
              </a:rPr>
              <a:t>USU Central IT has advanced technologies that filter thousands of spam and phishing messages each day. However, filters will never be 100% effective.</a:t>
            </a:r>
          </a:p>
          <a:p>
            <a:pPr marL="449580" indent="-447675">
              <a:lnSpc>
                <a:spcPct val="110000"/>
              </a:lnSpc>
            </a:pPr>
            <a:r>
              <a:rPr lang="en-US" sz="1400">
                <a:ea typeface="+mn-lt"/>
                <a:cs typeface="+mn-lt"/>
              </a:rPr>
              <a:t> SCCE Community members must consistently analyze the context of their email and text messages, looking for anything suspicious before replying, clicking links, or opening attachments.</a:t>
            </a:r>
            <a:endParaRPr lang="en-US" sz="1400"/>
          </a:p>
        </p:txBody>
      </p:sp>
    </p:spTree>
    <p:extLst>
      <p:ext uri="{BB962C8B-B14F-4D97-AF65-F5344CB8AC3E}">
        <p14:creationId xmlns:p14="http://schemas.microsoft.com/office/powerpoint/2010/main" val="32461861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2341510-0E0E-45E4-8CB5-CEA28C2D0C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0795" cap="flat" cmpd="sng" algn="ctr">
            <a:noFill/>
            <a:prstDash val="solid"/>
          </a:ln>
          <a:effectLst/>
          <a:extLst>
            <a:ext uri="{91240B29-F687-4F45-9708-019B960494DF}">
              <a14:hiddenLine xmlns:a14="http://schemas.microsoft.com/office/drawing/2010/main" w="10795"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CD60C86-FC32-37D3-BADC-AFF0D7892B1D}"/>
              </a:ext>
            </a:extLst>
          </p:cNvPr>
          <p:cNvSpPr>
            <a:spLocks noGrp="1"/>
          </p:cNvSpPr>
          <p:nvPr>
            <p:ph type="title"/>
          </p:nvPr>
        </p:nvSpPr>
        <p:spPr>
          <a:xfrm>
            <a:off x="448056" y="374904"/>
            <a:ext cx="11301984" cy="987552"/>
          </a:xfrm>
        </p:spPr>
        <p:txBody>
          <a:bodyPr>
            <a:normAutofit/>
          </a:bodyPr>
          <a:lstStyle/>
          <a:p>
            <a:r>
              <a:rPr lang="en-US" sz="6400"/>
              <a:t>Resources </a:t>
            </a:r>
          </a:p>
        </p:txBody>
      </p:sp>
      <p:cxnSp>
        <p:nvCxnSpPr>
          <p:cNvPr id="10" name="Straight Connector 9">
            <a:extLst>
              <a:ext uri="{FF2B5EF4-FFF2-40B4-BE49-F238E27FC236}">
                <a16:creationId xmlns:a16="http://schemas.microsoft.com/office/drawing/2014/main" id="{6C52BBAB-664F-48C3-A5C1-4CE9D3555DD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49400" y="1609200"/>
            <a:ext cx="112932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1D69831C-0475-DA23-2271-200850776B7D}"/>
              </a:ext>
            </a:extLst>
          </p:cNvPr>
          <p:cNvSpPr>
            <a:spLocks noGrp="1"/>
          </p:cNvSpPr>
          <p:nvPr>
            <p:ph idx="1"/>
          </p:nvPr>
        </p:nvSpPr>
        <p:spPr>
          <a:xfrm>
            <a:off x="448056" y="1947672"/>
            <a:ext cx="7379208" cy="4005072"/>
          </a:xfrm>
        </p:spPr>
        <p:txBody>
          <a:bodyPr vert="horz" lIns="0" tIns="0" rIns="91440" bIns="0" rtlCol="0">
            <a:normAutofit/>
          </a:bodyPr>
          <a:lstStyle/>
          <a:p>
            <a:pPr marL="449580" indent="-447675">
              <a:lnSpc>
                <a:spcPct val="110000"/>
              </a:lnSpc>
            </a:pPr>
            <a:r>
              <a:rPr lang="en-US" sz="1700">
                <a:ea typeface="+mn-lt"/>
                <a:cs typeface="+mn-lt"/>
              </a:rPr>
              <a:t> IT Governance, IT Governance Blog, 6 Jun 2019, https://www.itgovernance.co.uk/blog/5-ways-to-detect-a-phishingemail [extracted 28 Feb 2020]</a:t>
            </a:r>
          </a:p>
          <a:p>
            <a:pPr marL="449580" indent="-447675">
              <a:lnSpc>
                <a:spcPct val="110000"/>
              </a:lnSpc>
            </a:pPr>
            <a:r>
              <a:rPr lang="en-US" sz="1700">
                <a:ea typeface="+mn-lt"/>
                <a:cs typeface="+mn-lt"/>
              </a:rPr>
              <a:t> MediaPro, 3 PII Phishing Tactics, 14 Nov 2017, https://www.mediapro.com/blog/infographic-3-pii-phishing-tacticslook-out-for/ [extracted 17 Jan 2019] </a:t>
            </a:r>
          </a:p>
          <a:p>
            <a:pPr marL="449580" indent="-447675">
              <a:lnSpc>
                <a:spcPct val="110000"/>
              </a:lnSpc>
            </a:pPr>
            <a:r>
              <a:rPr lang="en-US" sz="1700">
                <a:ea typeface="+mn-lt"/>
                <a:cs typeface="+mn-lt"/>
              </a:rPr>
              <a:t> </a:t>
            </a:r>
            <a:r>
              <a:rPr lang="en-US" sz="1700" err="1">
                <a:ea typeface="+mn-lt"/>
                <a:cs typeface="+mn-lt"/>
              </a:rPr>
              <a:t>PhishLabs</a:t>
            </a:r>
            <a:r>
              <a:rPr lang="en-US" sz="1700">
                <a:ea typeface="+mn-lt"/>
                <a:cs typeface="+mn-lt"/>
              </a:rPr>
              <a:t>, Phishing: Number One Cause of Data Breaches: Lessons from Verizon DBIR, 27 Jun 2019, https://info.phishlabs.com/blog/phishing-number-1-data-breaches-lessons-verizon [extracted 28 Feb 2020] </a:t>
            </a:r>
          </a:p>
          <a:p>
            <a:pPr marL="449580" indent="-447675">
              <a:lnSpc>
                <a:spcPct val="110000"/>
              </a:lnSpc>
            </a:pPr>
            <a:r>
              <a:rPr lang="en-US" sz="1700">
                <a:ea typeface="+mn-lt"/>
                <a:cs typeface="+mn-lt"/>
              </a:rPr>
              <a:t>USU Information Security Training, ils.usu.edu • Verizon, Verizon Data Breach Report, https://enterprise.verizon.com/resources/reports/dbir/ [extracted 15 Oct 2019]</a:t>
            </a:r>
            <a:endParaRPr lang="en-US" sz="1700"/>
          </a:p>
        </p:txBody>
      </p:sp>
    </p:spTree>
    <p:extLst>
      <p:ext uri="{BB962C8B-B14F-4D97-AF65-F5344CB8AC3E}">
        <p14:creationId xmlns:p14="http://schemas.microsoft.com/office/powerpoint/2010/main" val="38500837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BA68C6-C81E-22D7-08BA-2CBB7E03C03C}"/>
              </a:ext>
            </a:extLst>
          </p:cNvPr>
          <p:cNvSpPr>
            <a:spLocks noGrp="1"/>
          </p:cNvSpPr>
          <p:nvPr>
            <p:ph type="title"/>
          </p:nvPr>
        </p:nvSpPr>
        <p:spPr/>
        <p:txBody>
          <a:bodyPr/>
          <a:lstStyle/>
          <a:p>
            <a:r>
              <a:rPr lang="en-US" dirty="0"/>
              <a:t> </a:t>
            </a:r>
          </a:p>
        </p:txBody>
      </p:sp>
      <p:sp>
        <p:nvSpPr>
          <p:cNvPr id="3" name="Content Placeholder 2">
            <a:extLst>
              <a:ext uri="{FF2B5EF4-FFF2-40B4-BE49-F238E27FC236}">
                <a16:creationId xmlns:a16="http://schemas.microsoft.com/office/drawing/2014/main" id="{63B2987F-083A-57CE-F53D-46505BD36726}"/>
              </a:ext>
            </a:extLst>
          </p:cNvPr>
          <p:cNvSpPr>
            <a:spLocks noGrp="1"/>
          </p:cNvSpPr>
          <p:nvPr>
            <p:ph idx="1"/>
          </p:nvPr>
        </p:nvSpPr>
        <p:spPr/>
        <p:txBody>
          <a:bodyPr vert="horz" wrap="square" lIns="0" tIns="0" rIns="91440" bIns="0" rtlCol="0" anchor="t">
            <a:normAutofit/>
          </a:bodyPr>
          <a:lstStyle/>
          <a:p>
            <a:pPr marL="1905" indent="0">
              <a:buNone/>
            </a:pPr>
            <a:r>
              <a:rPr lang="en-US" sz="3200" b="1" i="1" dirty="0">
                <a:solidFill>
                  <a:schemeClr val="tx1">
                    <a:lumMod val="95000"/>
                  </a:schemeClr>
                </a:solidFill>
                <a:ea typeface="+mn-lt"/>
                <a:cs typeface="+mn-lt"/>
              </a:rPr>
              <a:t>                                            </a:t>
            </a:r>
            <a:r>
              <a:rPr lang="en-US" sz="6000" b="1" i="1" dirty="0">
                <a:solidFill>
                  <a:schemeClr val="tx1">
                    <a:lumMod val="95000"/>
                  </a:schemeClr>
                </a:solidFill>
                <a:ea typeface="+mn-lt"/>
                <a:cs typeface="+mn-lt"/>
              </a:rPr>
              <a:t>Thanks </a:t>
            </a:r>
          </a:p>
          <a:p>
            <a:pPr marL="1905" indent="0">
              <a:buNone/>
            </a:pPr>
            <a:r>
              <a:rPr lang="en-US" sz="4800" b="1" i="1" dirty="0">
                <a:solidFill>
                  <a:schemeClr val="tx1">
                    <a:lumMod val="95000"/>
                  </a:schemeClr>
                </a:solidFill>
              </a:rPr>
              <a:t>      Created by Mostafa Ahmed El-Ashmawy</a:t>
            </a:r>
          </a:p>
          <a:p>
            <a:pPr marL="1905" indent="0">
              <a:buNone/>
            </a:pPr>
            <a:endParaRPr lang="en-US" sz="6000" b="1" i="1" dirty="0">
              <a:solidFill>
                <a:schemeClr val="tx1">
                  <a:lumMod val="95000"/>
                </a:schemeClr>
              </a:solidFill>
            </a:endParaRPr>
          </a:p>
        </p:txBody>
      </p:sp>
    </p:spTree>
    <p:extLst>
      <p:ext uri="{BB962C8B-B14F-4D97-AF65-F5344CB8AC3E}">
        <p14:creationId xmlns:p14="http://schemas.microsoft.com/office/powerpoint/2010/main" val="29754731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D6BCA94-FEDC-4F9B-820A-BA138802E2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D5B5F6C-4289-A3A9-2B23-9B5801738679}"/>
              </a:ext>
            </a:extLst>
          </p:cNvPr>
          <p:cNvSpPr>
            <a:spLocks noGrp="1"/>
          </p:cNvSpPr>
          <p:nvPr>
            <p:ph type="title"/>
          </p:nvPr>
        </p:nvSpPr>
        <p:spPr>
          <a:xfrm>
            <a:off x="448056" y="388800"/>
            <a:ext cx="11300532" cy="986400"/>
          </a:xfrm>
        </p:spPr>
        <p:txBody>
          <a:bodyPr anchor="b">
            <a:normAutofit/>
          </a:bodyPr>
          <a:lstStyle/>
          <a:p>
            <a:r>
              <a:rPr lang="en-US" sz="6400" i="0">
                <a:ea typeface="+mj-lt"/>
                <a:cs typeface="+mj-lt"/>
              </a:rPr>
              <a:t>Content</a:t>
            </a:r>
            <a:endParaRPr lang="en-US" sz="6400"/>
          </a:p>
        </p:txBody>
      </p:sp>
      <p:cxnSp>
        <p:nvCxnSpPr>
          <p:cNvPr id="12" name="Straight Connector 11">
            <a:extLst>
              <a:ext uri="{FF2B5EF4-FFF2-40B4-BE49-F238E27FC236}">
                <a16:creationId xmlns:a16="http://schemas.microsoft.com/office/drawing/2014/main" id="{B32E796E-8D19-4926-B7B8-653B019390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50000" y="1609200"/>
            <a:ext cx="113004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pic>
        <p:nvPicPr>
          <p:cNvPr id="7" name="Graphic 6" descr="Email">
            <a:extLst>
              <a:ext uri="{FF2B5EF4-FFF2-40B4-BE49-F238E27FC236}">
                <a16:creationId xmlns:a16="http://schemas.microsoft.com/office/drawing/2014/main" id="{A6CCFAA7-731C-D95E-1D1E-F58B51E0A7A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219249" y="2059200"/>
            <a:ext cx="3891600" cy="3891600"/>
          </a:xfrm>
          <a:prstGeom prst="rect">
            <a:avLst/>
          </a:prstGeom>
        </p:spPr>
      </p:pic>
      <p:sp>
        <p:nvSpPr>
          <p:cNvPr id="3" name="Content Placeholder 2">
            <a:extLst>
              <a:ext uri="{FF2B5EF4-FFF2-40B4-BE49-F238E27FC236}">
                <a16:creationId xmlns:a16="http://schemas.microsoft.com/office/drawing/2014/main" id="{2C8E5459-2724-013F-37E8-F10F611367A7}"/>
              </a:ext>
            </a:extLst>
          </p:cNvPr>
          <p:cNvSpPr>
            <a:spLocks noGrp="1"/>
          </p:cNvSpPr>
          <p:nvPr>
            <p:ph idx="1"/>
          </p:nvPr>
        </p:nvSpPr>
        <p:spPr>
          <a:xfrm>
            <a:off x="6311900" y="1944000"/>
            <a:ext cx="5434900" cy="4006800"/>
          </a:xfrm>
        </p:spPr>
        <p:txBody>
          <a:bodyPr vert="horz" wrap="square" lIns="0" tIns="0" rIns="91440" bIns="0" rtlCol="0" anchor="t">
            <a:normAutofit/>
          </a:bodyPr>
          <a:lstStyle/>
          <a:p>
            <a:pPr marL="449580" indent="-447675"/>
            <a:r>
              <a:rPr lang="en-US" dirty="0">
                <a:ea typeface="+mn-lt"/>
                <a:cs typeface="+mn-lt"/>
              </a:rPr>
              <a:t>What is Phishing? </a:t>
            </a:r>
          </a:p>
          <a:p>
            <a:pPr marL="449580" indent="-447675"/>
            <a:r>
              <a:rPr lang="en-US" dirty="0">
                <a:ea typeface="+mn-lt"/>
                <a:cs typeface="+mn-lt"/>
              </a:rPr>
              <a:t>Types of Phishing Attacks</a:t>
            </a:r>
          </a:p>
          <a:p>
            <a:pPr marL="449580" indent="-447675"/>
            <a:r>
              <a:rPr lang="en-US" dirty="0">
                <a:ea typeface="+mn-lt"/>
                <a:cs typeface="+mn-lt"/>
              </a:rPr>
              <a:t> Results of Successful Phishing Attacks</a:t>
            </a:r>
            <a:endParaRPr lang="en-US">
              <a:ea typeface="+mn-lt"/>
              <a:cs typeface="+mn-lt"/>
            </a:endParaRPr>
          </a:p>
          <a:p>
            <a:pPr marL="449580" indent="-447675"/>
            <a:r>
              <a:rPr lang="en-US" dirty="0">
                <a:ea typeface="+mn-lt"/>
                <a:cs typeface="+mn-lt"/>
              </a:rPr>
              <a:t> Tips for Identifying a Phish </a:t>
            </a:r>
          </a:p>
          <a:p>
            <a:pPr marL="449580" indent="-447675"/>
            <a:r>
              <a:rPr lang="en-US" dirty="0">
                <a:ea typeface="+mn-lt"/>
                <a:cs typeface="+mn-lt"/>
              </a:rPr>
              <a:t> Best Practices</a:t>
            </a:r>
            <a:endParaRPr lang="en-US"/>
          </a:p>
        </p:txBody>
      </p:sp>
    </p:spTree>
    <p:extLst>
      <p:ext uri="{BB962C8B-B14F-4D97-AF65-F5344CB8AC3E}">
        <p14:creationId xmlns:p14="http://schemas.microsoft.com/office/powerpoint/2010/main" val="36730925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D6BCA94-FEDC-4F9B-820A-BA138802E2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3A335AE-AD31-E913-EFA9-00AAC4D14A84}"/>
              </a:ext>
            </a:extLst>
          </p:cNvPr>
          <p:cNvSpPr>
            <a:spLocks noGrp="1"/>
          </p:cNvSpPr>
          <p:nvPr>
            <p:ph type="title"/>
          </p:nvPr>
        </p:nvSpPr>
        <p:spPr>
          <a:xfrm>
            <a:off x="448056" y="388800"/>
            <a:ext cx="11300532" cy="986400"/>
          </a:xfrm>
        </p:spPr>
        <p:txBody>
          <a:bodyPr anchor="b">
            <a:normAutofit/>
          </a:bodyPr>
          <a:lstStyle/>
          <a:p>
            <a:r>
              <a:rPr lang="en-US" sz="6400" i="0">
                <a:ea typeface="+mj-lt"/>
                <a:cs typeface="+mj-lt"/>
              </a:rPr>
              <a:t>What is Phishing?</a:t>
            </a:r>
            <a:endParaRPr lang="en-US" sz="6400"/>
          </a:p>
        </p:txBody>
      </p:sp>
      <p:cxnSp>
        <p:nvCxnSpPr>
          <p:cNvPr id="12" name="Straight Connector 11">
            <a:extLst>
              <a:ext uri="{FF2B5EF4-FFF2-40B4-BE49-F238E27FC236}">
                <a16:creationId xmlns:a16="http://schemas.microsoft.com/office/drawing/2014/main" id="{B32E796E-8D19-4926-B7B8-653B019390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50000" y="1609200"/>
            <a:ext cx="113004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pic>
        <p:nvPicPr>
          <p:cNvPr id="7" name="Graphic 6" descr="Phishing">
            <a:extLst>
              <a:ext uri="{FF2B5EF4-FFF2-40B4-BE49-F238E27FC236}">
                <a16:creationId xmlns:a16="http://schemas.microsoft.com/office/drawing/2014/main" id="{E3582F74-224D-4B10-428E-5FCE158D454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219249" y="2059200"/>
            <a:ext cx="3891600" cy="3891600"/>
          </a:xfrm>
          <a:prstGeom prst="rect">
            <a:avLst/>
          </a:prstGeom>
        </p:spPr>
      </p:pic>
      <p:sp>
        <p:nvSpPr>
          <p:cNvPr id="3" name="Content Placeholder 2">
            <a:extLst>
              <a:ext uri="{FF2B5EF4-FFF2-40B4-BE49-F238E27FC236}">
                <a16:creationId xmlns:a16="http://schemas.microsoft.com/office/drawing/2014/main" id="{C52C1188-0424-54BA-D559-C0FBCF16E196}"/>
              </a:ext>
            </a:extLst>
          </p:cNvPr>
          <p:cNvSpPr>
            <a:spLocks noGrp="1"/>
          </p:cNvSpPr>
          <p:nvPr>
            <p:ph idx="1"/>
          </p:nvPr>
        </p:nvSpPr>
        <p:spPr>
          <a:xfrm>
            <a:off x="6311900" y="1944000"/>
            <a:ext cx="5434900" cy="4006800"/>
          </a:xfrm>
        </p:spPr>
        <p:txBody>
          <a:bodyPr vert="horz" lIns="0" tIns="0" rIns="91440" bIns="0" rtlCol="0">
            <a:normAutofit/>
          </a:bodyPr>
          <a:lstStyle/>
          <a:p>
            <a:pPr marL="1905" indent="0">
              <a:buNone/>
            </a:pPr>
            <a:r>
              <a:rPr lang="en-US" dirty="0">
                <a:ea typeface="+mn-lt"/>
                <a:cs typeface="+mn-lt"/>
              </a:rPr>
              <a:t> Phishing is an online scam where criminals send fraudulent email messages, appearing legitimate. The emails contain links or attachments that trick recipients into entering confidential information (e.g. account numbers, passwords) into fake websites, or they infect computers with malware. </a:t>
            </a:r>
            <a:endParaRPr lang="en-US"/>
          </a:p>
        </p:txBody>
      </p:sp>
    </p:spTree>
    <p:extLst>
      <p:ext uri="{BB962C8B-B14F-4D97-AF65-F5344CB8AC3E}">
        <p14:creationId xmlns:p14="http://schemas.microsoft.com/office/powerpoint/2010/main" val="22265045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4CFC294A-7FF8-4114-B0AD-F3B7F15EFC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768B565-69B3-23B0-D541-AF52A4E1F3DC}"/>
              </a:ext>
            </a:extLst>
          </p:cNvPr>
          <p:cNvSpPr>
            <a:spLocks noGrp="1"/>
          </p:cNvSpPr>
          <p:nvPr>
            <p:ph type="title"/>
          </p:nvPr>
        </p:nvSpPr>
        <p:spPr>
          <a:xfrm>
            <a:off x="448056" y="226800"/>
            <a:ext cx="11301984" cy="984885"/>
          </a:xfrm>
        </p:spPr>
        <p:txBody>
          <a:bodyPr>
            <a:normAutofit/>
          </a:bodyPr>
          <a:lstStyle/>
          <a:p>
            <a:r>
              <a:rPr lang="en-US" sz="6400" i="0">
                <a:ea typeface="+mj-lt"/>
                <a:cs typeface="+mj-lt"/>
              </a:rPr>
              <a:t>Types of Phishing Attacks</a:t>
            </a:r>
            <a:endParaRPr lang="en-US" sz="6400"/>
          </a:p>
        </p:txBody>
      </p:sp>
      <p:cxnSp>
        <p:nvCxnSpPr>
          <p:cNvPr id="14" name="Straight Connector 13">
            <a:extLst>
              <a:ext uri="{FF2B5EF4-FFF2-40B4-BE49-F238E27FC236}">
                <a16:creationId xmlns:a16="http://schemas.microsoft.com/office/drawing/2014/main" id="{493FE3F6-2B23-4E4E-AA49-C212646DC78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49400" y="1609200"/>
            <a:ext cx="112932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graphicFrame>
        <p:nvGraphicFramePr>
          <p:cNvPr id="15" name="Content Placeholder 2">
            <a:extLst>
              <a:ext uri="{FF2B5EF4-FFF2-40B4-BE49-F238E27FC236}">
                <a16:creationId xmlns:a16="http://schemas.microsoft.com/office/drawing/2014/main" id="{F2CA8AE3-2CC0-482C-DD87-7D627561BA8D}"/>
              </a:ext>
            </a:extLst>
          </p:cNvPr>
          <p:cNvGraphicFramePr>
            <a:graphicFrameLocks noGrp="1"/>
          </p:cNvGraphicFramePr>
          <p:nvPr>
            <p:ph idx="1"/>
            <p:extLst>
              <p:ext uri="{D42A27DB-BD31-4B8C-83A1-F6EECF244321}">
                <p14:modId xmlns:p14="http://schemas.microsoft.com/office/powerpoint/2010/main" val="3131473274"/>
              </p:ext>
            </p:extLst>
          </p:nvPr>
        </p:nvGraphicFramePr>
        <p:xfrm>
          <a:off x="450000" y="2059200"/>
          <a:ext cx="11293475" cy="37830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40470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D6BCA94-FEDC-4F9B-820A-BA138802E2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2E885BD-B175-AD7B-C658-1660EC57F408}"/>
              </a:ext>
            </a:extLst>
          </p:cNvPr>
          <p:cNvSpPr>
            <a:spLocks noGrp="1"/>
          </p:cNvSpPr>
          <p:nvPr>
            <p:ph type="title"/>
          </p:nvPr>
        </p:nvSpPr>
        <p:spPr>
          <a:xfrm>
            <a:off x="448056" y="388800"/>
            <a:ext cx="11300532" cy="986400"/>
          </a:xfrm>
        </p:spPr>
        <p:txBody>
          <a:bodyPr anchor="b">
            <a:normAutofit/>
          </a:bodyPr>
          <a:lstStyle/>
          <a:p>
            <a:r>
              <a:rPr lang="en-US" sz="6400" i="0">
                <a:ea typeface="+mj-lt"/>
                <a:cs typeface="+mj-lt"/>
              </a:rPr>
              <a:t>Successful Attacks Result in…</a:t>
            </a:r>
            <a:endParaRPr lang="en-US" sz="6400"/>
          </a:p>
        </p:txBody>
      </p:sp>
      <p:cxnSp>
        <p:nvCxnSpPr>
          <p:cNvPr id="12" name="Straight Connector 11">
            <a:extLst>
              <a:ext uri="{FF2B5EF4-FFF2-40B4-BE49-F238E27FC236}">
                <a16:creationId xmlns:a16="http://schemas.microsoft.com/office/drawing/2014/main" id="{B32E796E-8D19-4926-B7B8-653B019390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50000" y="1609200"/>
            <a:ext cx="113004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pic>
        <p:nvPicPr>
          <p:cNvPr id="7" name="Graphic 6" descr="Lock">
            <a:extLst>
              <a:ext uri="{FF2B5EF4-FFF2-40B4-BE49-F238E27FC236}">
                <a16:creationId xmlns:a16="http://schemas.microsoft.com/office/drawing/2014/main" id="{6E0E71D1-AF50-AD80-9320-20CC62355F5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219249" y="2059200"/>
            <a:ext cx="3891600" cy="3891600"/>
          </a:xfrm>
          <a:prstGeom prst="rect">
            <a:avLst/>
          </a:prstGeom>
        </p:spPr>
      </p:pic>
      <p:sp>
        <p:nvSpPr>
          <p:cNvPr id="3" name="Content Placeholder 2">
            <a:extLst>
              <a:ext uri="{FF2B5EF4-FFF2-40B4-BE49-F238E27FC236}">
                <a16:creationId xmlns:a16="http://schemas.microsoft.com/office/drawing/2014/main" id="{32601C10-C0F9-BB72-BD4A-955596ABF578}"/>
              </a:ext>
            </a:extLst>
          </p:cNvPr>
          <p:cNvSpPr>
            <a:spLocks noGrp="1"/>
          </p:cNvSpPr>
          <p:nvPr>
            <p:ph idx="1"/>
          </p:nvPr>
        </p:nvSpPr>
        <p:spPr>
          <a:xfrm>
            <a:off x="6311900" y="1944000"/>
            <a:ext cx="5434900" cy="4006800"/>
          </a:xfrm>
        </p:spPr>
        <p:txBody>
          <a:bodyPr vert="horz" wrap="square" lIns="0" tIns="0" rIns="91440" bIns="0" rtlCol="0" anchor="t">
            <a:normAutofit/>
          </a:bodyPr>
          <a:lstStyle/>
          <a:p>
            <a:pPr marL="449580" indent="-447675">
              <a:lnSpc>
                <a:spcPct val="110000"/>
              </a:lnSpc>
            </a:pPr>
            <a:r>
              <a:rPr lang="en-US" sz="1500" dirty="0">
                <a:ea typeface="+mn-lt"/>
                <a:cs typeface="+mn-lt"/>
              </a:rPr>
              <a:t> Identity Theft </a:t>
            </a:r>
            <a:endParaRPr lang="en-US" sz="1500">
              <a:ea typeface="+mn-lt"/>
              <a:cs typeface="+mn-lt"/>
            </a:endParaRPr>
          </a:p>
          <a:p>
            <a:pPr marL="449580" indent="-447675">
              <a:lnSpc>
                <a:spcPct val="110000"/>
              </a:lnSpc>
            </a:pPr>
            <a:r>
              <a:rPr lang="en-US" sz="1500" dirty="0">
                <a:ea typeface="+mn-lt"/>
                <a:cs typeface="+mn-lt"/>
              </a:rPr>
              <a:t>Loss of Sensitive Information (personal or professional)</a:t>
            </a:r>
            <a:endParaRPr lang="en-US" sz="1500" dirty="0">
              <a:solidFill>
                <a:srgbClr val="FFFFFF">
                  <a:alpha val="55000"/>
                </a:srgbClr>
              </a:solidFill>
              <a:ea typeface="+mn-lt"/>
              <a:cs typeface="+mn-lt"/>
            </a:endParaRPr>
          </a:p>
          <a:p>
            <a:pPr marL="449580" indent="-447675">
              <a:lnSpc>
                <a:spcPct val="110000"/>
              </a:lnSpc>
            </a:pPr>
            <a:r>
              <a:rPr lang="en-US" sz="1500" dirty="0">
                <a:ea typeface="+mn-lt"/>
                <a:cs typeface="+mn-lt"/>
              </a:rPr>
              <a:t>Loss of Intellectual Property</a:t>
            </a:r>
            <a:endParaRPr lang="en-US" sz="1500" dirty="0">
              <a:solidFill>
                <a:srgbClr val="FFFFFF">
                  <a:alpha val="55000"/>
                </a:srgbClr>
              </a:solidFill>
              <a:ea typeface="+mn-lt"/>
              <a:cs typeface="+mn-lt"/>
            </a:endParaRPr>
          </a:p>
          <a:p>
            <a:pPr marL="449580" indent="-447675">
              <a:lnSpc>
                <a:spcPct val="110000"/>
              </a:lnSpc>
            </a:pPr>
            <a:r>
              <a:rPr lang="en-US" sz="1500" dirty="0">
                <a:ea typeface="+mn-lt"/>
                <a:cs typeface="+mn-lt"/>
              </a:rPr>
              <a:t> Data Sold to Criminals and Third Parties</a:t>
            </a:r>
            <a:endParaRPr lang="en-US" sz="1500" dirty="0">
              <a:solidFill>
                <a:srgbClr val="FFFFFF">
                  <a:alpha val="55000"/>
                </a:srgbClr>
              </a:solidFill>
              <a:ea typeface="+mn-lt"/>
              <a:cs typeface="+mn-lt"/>
            </a:endParaRPr>
          </a:p>
          <a:p>
            <a:pPr marL="449580" indent="-447675">
              <a:lnSpc>
                <a:spcPct val="110000"/>
              </a:lnSpc>
            </a:pPr>
            <a:r>
              <a:rPr lang="en-US" sz="1500" dirty="0">
                <a:ea typeface="+mn-lt"/>
                <a:cs typeface="+mn-lt"/>
              </a:rPr>
              <a:t> Financial Losses </a:t>
            </a:r>
            <a:endParaRPr lang="en-US" sz="1500" dirty="0">
              <a:solidFill>
                <a:srgbClr val="FFFFFF">
                  <a:alpha val="55000"/>
                </a:srgbClr>
              </a:solidFill>
              <a:ea typeface="+mn-lt"/>
              <a:cs typeface="+mn-lt"/>
            </a:endParaRPr>
          </a:p>
          <a:p>
            <a:pPr marL="449580" indent="-447675">
              <a:lnSpc>
                <a:spcPct val="110000"/>
              </a:lnSpc>
            </a:pPr>
            <a:r>
              <a:rPr lang="en-US" sz="1500" dirty="0">
                <a:ea typeface="+mn-lt"/>
                <a:cs typeface="+mn-lt"/>
              </a:rPr>
              <a:t> Unauthorized Transactions </a:t>
            </a:r>
            <a:endParaRPr lang="en-US" sz="1500" dirty="0">
              <a:solidFill>
                <a:srgbClr val="FFFFFF">
                  <a:alpha val="55000"/>
                </a:srgbClr>
              </a:solidFill>
              <a:ea typeface="+mn-lt"/>
              <a:cs typeface="+mn-lt"/>
            </a:endParaRPr>
          </a:p>
          <a:p>
            <a:pPr marL="449580" indent="-447675">
              <a:lnSpc>
                <a:spcPct val="110000"/>
              </a:lnSpc>
            </a:pPr>
            <a:r>
              <a:rPr lang="en-US" sz="1500" dirty="0">
                <a:ea typeface="+mn-lt"/>
                <a:cs typeface="+mn-lt"/>
              </a:rPr>
              <a:t> Exposed Usernames and Passwords </a:t>
            </a:r>
            <a:endParaRPr lang="en-US" sz="1500" dirty="0">
              <a:solidFill>
                <a:srgbClr val="FFFFFF">
                  <a:alpha val="55000"/>
                </a:srgbClr>
              </a:solidFill>
              <a:ea typeface="+mn-lt"/>
              <a:cs typeface="+mn-lt"/>
            </a:endParaRPr>
          </a:p>
          <a:p>
            <a:pPr marL="449580" indent="-447675">
              <a:lnSpc>
                <a:spcPct val="110000"/>
              </a:lnSpc>
            </a:pPr>
            <a:r>
              <a:rPr lang="en-US" sz="1500" dirty="0">
                <a:ea typeface="+mn-lt"/>
                <a:cs typeface="+mn-lt"/>
              </a:rPr>
              <a:t> Malware and Ransomware Installation</a:t>
            </a:r>
            <a:endParaRPr lang="en-US" sz="1500" dirty="0">
              <a:solidFill>
                <a:srgbClr val="FFFFFF">
                  <a:alpha val="55000"/>
                </a:srgbClr>
              </a:solidFill>
              <a:ea typeface="+mn-lt"/>
              <a:cs typeface="+mn-lt"/>
            </a:endParaRPr>
          </a:p>
          <a:p>
            <a:pPr marL="449580" indent="-447675">
              <a:lnSpc>
                <a:spcPct val="110000"/>
              </a:lnSpc>
            </a:pPr>
            <a:r>
              <a:rPr lang="en-US" sz="1500" dirty="0">
                <a:ea typeface="+mn-lt"/>
                <a:cs typeface="+mn-lt"/>
              </a:rPr>
              <a:t> Backdoors (access to systems) to Launch Future Attacks</a:t>
            </a:r>
            <a:endParaRPr lang="en-US" sz="1500" dirty="0">
              <a:solidFill>
                <a:srgbClr val="FFFFFF">
                  <a:alpha val="55000"/>
                </a:srgbClr>
              </a:solidFill>
              <a:ea typeface="+mn-lt"/>
              <a:cs typeface="+mn-lt"/>
            </a:endParaRPr>
          </a:p>
          <a:p>
            <a:pPr marL="449580" indent="-447675">
              <a:lnSpc>
                <a:spcPct val="110000"/>
              </a:lnSpc>
            </a:pPr>
            <a:r>
              <a:rPr lang="en-US" sz="1500" dirty="0">
                <a:ea typeface="+mn-lt"/>
                <a:cs typeface="+mn-lt"/>
              </a:rPr>
              <a:t> Reputational Damage</a:t>
            </a:r>
            <a:endParaRPr lang="en-US" sz="1500" dirty="0"/>
          </a:p>
        </p:txBody>
      </p:sp>
    </p:spTree>
    <p:extLst>
      <p:ext uri="{BB962C8B-B14F-4D97-AF65-F5344CB8AC3E}">
        <p14:creationId xmlns:p14="http://schemas.microsoft.com/office/powerpoint/2010/main" val="32086666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D6BCA94-FEDC-4F9B-820A-BA138802E2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D660226-FC47-941B-0B5B-3A69BC0E3189}"/>
              </a:ext>
            </a:extLst>
          </p:cNvPr>
          <p:cNvSpPr>
            <a:spLocks noGrp="1"/>
          </p:cNvSpPr>
          <p:nvPr>
            <p:ph type="title"/>
          </p:nvPr>
        </p:nvSpPr>
        <p:spPr>
          <a:xfrm>
            <a:off x="448056" y="388800"/>
            <a:ext cx="11300532" cy="986400"/>
          </a:xfrm>
        </p:spPr>
        <p:txBody>
          <a:bodyPr anchor="b">
            <a:normAutofit/>
          </a:bodyPr>
          <a:lstStyle/>
          <a:p>
            <a:r>
              <a:rPr lang="en-US" sz="6400" i="0">
                <a:ea typeface="+mj-lt"/>
                <a:cs typeface="+mj-lt"/>
              </a:rPr>
              <a:t>Tips for Identifying a Phish</a:t>
            </a:r>
            <a:endParaRPr lang="en-US" sz="6400"/>
          </a:p>
        </p:txBody>
      </p:sp>
      <p:cxnSp>
        <p:nvCxnSpPr>
          <p:cNvPr id="12" name="Straight Connector 11">
            <a:extLst>
              <a:ext uri="{FF2B5EF4-FFF2-40B4-BE49-F238E27FC236}">
                <a16:creationId xmlns:a16="http://schemas.microsoft.com/office/drawing/2014/main" id="{B32E796E-8D19-4926-B7B8-653B019390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50000" y="1609200"/>
            <a:ext cx="113004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pic>
        <p:nvPicPr>
          <p:cNvPr id="7" name="Graphic 6" descr="Chat">
            <a:extLst>
              <a:ext uri="{FF2B5EF4-FFF2-40B4-BE49-F238E27FC236}">
                <a16:creationId xmlns:a16="http://schemas.microsoft.com/office/drawing/2014/main" id="{C1346403-A88F-B009-C5DF-EC6939D13B3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219249" y="2059200"/>
            <a:ext cx="3891600" cy="3891600"/>
          </a:xfrm>
          <a:prstGeom prst="rect">
            <a:avLst/>
          </a:prstGeom>
        </p:spPr>
      </p:pic>
      <p:sp>
        <p:nvSpPr>
          <p:cNvPr id="3" name="Content Placeholder 2">
            <a:extLst>
              <a:ext uri="{FF2B5EF4-FFF2-40B4-BE49-F238E27FC236}">
                <a16:creationId xmlns:a16="http://schemas.microsoft.com/office/drawing/2014/main" id="{3442B463-B9CD-4550-2A9E-18582DB5CBCE}"/>
              </a:ext>
            </a:extLst>
          </p:cNvPr>
          <p:cNvSpPr>
            <a:spLocks noGrp="1"/>
          </p:cNvSpPr>
          <p:nvPr>
            <p:ph idx="1"/>
          </p:nvPr>
        </p:nvSpPr>
        <p:spPr>
          <a:xfrm>
            <a:off x="6311900" y="1944000"/>
            <a:ext cx="5434900" cy="4006800"/>
          </a:xfrm>
        </p:spPr>
        <p:txBody>
          <a:bodyPr vert="horz" lIns="0" tIns="0" rIns="91440" bIns="0" rtlCol="0">
            <a:normAutofit/>
          </a:bodyPr>
          <a:lstStyle/>
          <a:p>
            <a:pPr marL="449580" indent="-447675"/>
            <a:r>
              <a:rPr lang="en-US" dirty="0">
                <a:ea typeface="+mn-lt"/>
                <a:cs typeface="+mn-lt"/>
              </a:rPr>
              <a:t>Look for Messages with </a:t>
            </a:r>
          </a:p>
          <a:p>
            <a:pPr marL="449580" indent="-447675"/>
            <a:r>
              <a:rPr lang="en-US" dirty="0">
                <a:ea typeface="+mn-lt"/>
                <a:cs typeface="+mn-lt"/>
              </a:rPr>
              <a:t> Mismatched URLs </a:t>
            </a:r>
            <a:endParaRPr lang="en-US" dirty="0">
              <a:solidFill>
                <a:srgbClr val="FFFFFF">
                  <a:alpha val="55000"/>
                </a:srgbClr>
              </a:solidFill>
              <a:ea typeface="+mn-lt"/>
              <a:cs typeface="+mn-lt"/>
            </a:endParaRPr>
          </a:p>
          <a:p>
            <a:pPr marL="449580" indent="-447675"/>
            <a:r>
              <a:rPr lang="en-US">
                <a:ea typeface="+mn-lt"/>
                <a:cs typeface="+mn-lt"/>
              </a:rPr>
              <a:t>Poor Grammar or Spelling</a:t>
            </a:r>
          </a:p>
          <a:p>
            <a:pPr marL="449580" indent="-447675"/>
            <a:r>
              <a:rPr lang="en-US" dirty="0">
                <a:ea typeface="+mn-lt"/>
                <a:cs typeface="+mn-lt"/>
              </a:rPr>
              <a:t>Unexpected Correspondence/Unsolicited Requests</a:t>
            </a:r>
            <a:endParaRPr lang="en-US" dirty="0">
              <a:solidFill>
                <a:srgbClr val="FFFFFF">
                  <a:alpha val="55000"/>
                </a:srgbClr>
              </a:solidFill>
              <a:ea typeface="+mn-lt"/>
              <a:cs typeface="+mn-lt"/>
            </a:endParaRPr>
          </a:p>
          <a:p>
            <a:pPr marL="449580" indent="-447675"/>
            <a:r>
              <a:rPr lang="en-US" dirty="0">
                <a:ea typeface="+mn-lt"/>
                <a:cs typeface="+mn-lt"/>
              </a:rPr>
              <a:t>Urgent or Threatening Language </a:t>
            </a:r>
            <a:endParaRPr lang="en-US"/>
          </a:p>
        </p:txBody>
      </p:sp>
    </p:spTree>
    <p:extLst>
      <p:ext uri="{BB962C8B-B14F-4D97-AF65-F5344CB8AC3E}">
        <p14:creationId xmlns:p14="http://schemas.microsoft.com/office/powerpoint/2010/main" val="23157591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D6BCA94-FEDC-4F9B-820A-BA138802E2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0DDEF5D-8535-6266-6D8D-56CDC53827CA}"/>
              </a:ext>
            </a:extLst>
          </p:cNvPr>
          <p:cNvSpPr>
            <a:spLocks noGrp="1"/>
          </p:cNvSpPr>
          <p:nvPr>
            <p:ph type="title"/>
          </p:nvPr>
        </p:nvSpPr>
        <p:spPr>
          <a:xfrm>
            <a:off x="448056" y="388800"/>
            <a:ext cx="11300532" cy="986400"/>
          </a:xfrm>
        </p:spPr>
        <p:txBody>
          <a:bodyPr anchor="b">
            <a:normAutofit/>
          </a:bodyPr>
          <a:lstStyle/>
          <a:p>
            <a:r>
              <a:rPr lang="en-US" sz="6400" i="0">
                <a:ea typeface="+mj-lt"/>
                <a:cs typeface="+mj-lt"/>
              </a:rPr>
              <a:t>Mismatched URLs</a:t>
            </a:r>
            <a:endParaRPr lang="en-US" sz="6400"/>
          </a:p>
        </p:txBody>
      </p:sp>
      <p:cxnSp>
        <p:nvCxnSpPr>
          <p:cNvPr id="11" name="Straight Connector 10">
            <a:extLst>
              <a:ext uri="{FF2B5EF4-FFF2-40B4-BE49-F238E27FC236}">
                <a16:creationId xmlns:a16="http://schemas.microsoft.com/office/drawing/2014/main" id="{B32E796E-8D19-4926-B7B8-653B019390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50000" y="1609200"/>
            <a:ext cx="113004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pic>
        <p:nvPicPr>
          <p:cNvPr id="4" name="Picture 3" descr="A close-up of a google search&#10;&#10;Description automatically generated">
            <a:extLst>
              <a:ext uri="{FF2B5EF4-FFF2-40B4-BE49-F238E27FC236}">
                <a16:creationId xmlns:a16="http://schemas.microsoft.com/office/drawing/2014/main" id="{BEC2B9D1-B740-B6D8-B5C5-78DDCFD4FA1D}"/>
              </a:ext>
            </a:extLst>
          </p:cNvPr>
          <p:cNvPicPr>
            <a:picLocks noChangeAspect="1"/>
          </p:cNvPicPr>
          <p:nvPr/>
        </p:nvPicPr>
        <p:blipFill>
          <a:blip r:embed="rId2"/>
          <a:stretch>
            <a:fillRect/>
          </a:stretch>
        </p:blipFill>
        <p:spPr>
          <a:xfrm>
            <a:off x="449999" y="3495928"/>
            <a:ext cx="5430101" cy="1018144"/>
          </a:xfrm>
          <a:prstGeom prst="rect">
            <a:avLst/>
          </a:prstGeom>
        </p:spPr>
      </p:pic>
      <p:sp>
        <p:nvSpPr>
          <p:cNvPr id="3" name="Content Placeholder 2">
            <a:extLst>
              <a:ext uri="{FF2B5EF4-FFF2-40B4-BE49-F238E27FC236}">
                <a16:creationId xmlns:a16="http://schemas.microsoft.com/office/drawing/2014/main" id="{B7BB8C36-2389-8ED0-DD51-B63393B31051}"/>
              </a:ext>
            </a:extLst>
          </p:cNvPr>
          <p:cNvSpPr>
            <a:spLocks noGrp="1"/>
          </p:cNvSpPr>
          <p:nvPr>
            <p:ph idx="1"/>
          </p:nvPr>
        </p:nvSpPr>
        <p:spPr>
          <a:xfrm>
            <a:off x="6311900" y="1944000"/>
            <a:ext cx="5434900" cy="4006800"/>
          </a:xfrm>
        </p:spPr>
        <p:txBody>
          <a:bodyPr vert="horz" wrap="square" lIns="0" tIns="0" rIns="91440" bIns="0" rtlCol="0" anchor="t">
            <a:normAutofit fontScale="77500" lnSpcReduction="20000"/>
          </a:bodyPr>
          <a:lstStyle/>
          <a:p>
            <a:pPr marL="449580" indent="-447675"/>
            <a:r>
              <a:rPr lang="en-US" dirty="0">
                <a:ea typeface="+mn-lt"/>
                <a:cs typeface="+mn-lt"/>
              </a:rPr>
              <a:t>Before clicking on any link, check the validity of the URL. • Hover your cursor over the URL link—without clicking on it. The full hyperlinked address appears. If the URL does not match </a:t>
            </a:r>
            <a:r>
              <a:rPr lang="en-US">
                <a:ea typeface="+mn-lt"/>
                <a:cs typeface="+mn-lt"/>
              </a:rPr>
              <a:t>the address displayed, the message is most likely fraudulent.</a:t>
            </a:r>
          </a:p>
          <a:p>
            <a:pPr marL="449580" indent="-447675"/>
            <a:endParaRPr lang="en-US"/>
          </a:p>
          <a:p>
            <a:pPr marL="449580" indent="-447675"/>
            <a:endParaRPr lang="en-US"/>
          </a:p>
          <a:p>
            <a:pPr marL="449580" indent="-447675"/>
            <a:endParaRPr lang="en-US"/>
          </a:p>
          <a:p>
            <a:pPr marL="449580" indent="-447675"/>
            <a:endParaRPr lang="en-US"/>
          </a:p>
          <a:p>
            <a:pPr marL="449580" indent="-447675"/>
            <a:r>
              <a:rPr lang="en-US" dirty="0">
                <a:solidFill>
                  <a:srgbClr val="FFFFFF">
                    <a:alpha val="55000"/>
                  </a:srgbClr>
                </a:solidFill>
                <a:ea typeface="+mn-lt"/>
                <a:cs typeface="+mn-lt"/>
              </a:rPr>
              <a:t>if you question the validity of the link, • Call a known phone number (not one from the email) and ask about the message. • Visit a trusted website (by manually typing the address in your browser).</a:t>
            </a:r>
            <a:endParaRPr lang="en-US" dirty="0">
              <a:solidFill>
                <a:srgbClr val="FFFFFF">
                  <a:alpha val="55000"/>
                </a:srgbClr>
              </a:solidFill>
            </a:endParaRPr>
          </a:p>
        </p:txBody>
      </p:sp>
    </p:spTree>
    <p:extLst>
      <p:ext uri="{BB962C8B-B14F-4D97-AF65-F5344CB8AC3E}">
        <p14:creationId xmlns:p14="http://schemas.microsoft.com/office/powerpoint/2010/main" val="8272537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92E4E9A-E992-419C-B03A-5686FEC1DB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D6BE86D-0C16-3A78-E4F1-416A69E00119}"/>
              </a:ext>
            </a:extLst>
          </p:cNvPr>
          <p:cNvSpPr>
            <a:spLocks noGrp="1"/>
          </p:cNvSpPr>
          <p:nvPr>
            <p:ph type="title"/>
          </p:nvPr>
        </p:nvSpPr>
        <p:spPr>
          <a:xfrm>
            <a:off x="448056" y="388800"/>
            <a:ext cx="11300532" cy="986400"/>
          </a:xfrm>
        </p:spPr>
        <p:txBody>
          <a:bodyPr anchor="b">
            <a:normAutofit/>
          </a:bodyPr>
          <a:lstStyle/>
          <a:p>
            <a:r>
              <a:rPr lang="en-US" sz="6400" i="0">
                <a:ea typeface="+mj-lt"/>
                <a:cs typeface="+mj-lt"/>
              </a:rPr>
              <a:t>Poor Grammar and Spelling</a:t>
            </a:r>
            <a:endParaRPr lang="en-US" sz="6400"/>
          </a:p>
        </p:txBody>
      </p:sp>
      <p:cxnSp>
        <p:nvCxnSpPr>
          <p:cNvPr id="13" name="Straight Connector 12">
            <a:extLst>
              <a:ext uri="{FF2B5EF4-FFF2-40B4-BE49-F238E27FC236}">
                <a16:creationId xmlns:a16="http://schemas.microsoft.com/office/drawing/2014/main" id="{B32E796E-8D19-4926-B7B8-653B019390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50000" y="1609200"/>
            <a:ext cx="113004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pic>
        <p:nvPicPr>
          <p:cNvPr id="4" name="Content Placeholder 3" descr="A screenshot of a computer&#10;&#10;Description automatically generated">
            <a:extLst>
              <a:ext uri="{FF2B5EF4-FFF2-40B4-BE49-F238E27FC236}">
                <a16:creationId xmlns:a16="http://schemas.microsoft.com/office/drawing/2014/main" id="{E99416BB-FF06-E47D-A402-256B42DDC3B7}"/>
              </a:ext>
            </a:extLst>
          </p:cNvPr>
          <p:cNvPicPr>
            <a:picLocks noChangeAspect="1"/>
          </p:cNvPicPr>
          <p:nvPr/>
        </p:nvPicPr>
        <p:blipFill rotWithShape="1">
          <a:blip r:embed="rId2"/>
          <a:srcRect t="5731" b="22474"/>
          <a:stretch/>
        </p:blipFill>
        <p:spPr>
          <a:xfrm>
            <a:off x="449999" y="2059200"/>
            <a:ext cx="7374789" cy="3891600"/>
          </a:xfrm>
          <a:prstGeom prst="rect">
            <a:avLst/>
          </a:prstGeom>
        </p:spPr>
      </p:pic>
      <p:sp>
        <p:nvSpPr>
          <p:cNvPr id="8" name="Content Placeholder 7">
            <a:extLst>
              <a:ext uri="{FF2B5EF4-FFF2-40B4-BE49-F238E27FC236}">
                <a16:creationId xmlns:a16="http://schemas.microsoft.com/office/drawing/2014/main" id="{0929F68B-2195-057B-AE55-C8572028C0D1}"/>
              </a:ext>
            </a:extLst>
          </p:cNvPr>
          <p:cNvSpPr>
            <a:spLocks noGrp="1"/>
          </p:cNvSpPr>
          <p:nvPr>
            <p:ph idx="1"/>
          </p:nvPr>
        </p:nvSpPr>
        <p:spPr>
          <a:xfrm>
            <a:off x="8256588" y="1944000"/>
            <a:ext cx="3490212" cy="3886485"/>
          </a:xfrm>
        </p:spPr>
        <p:txBody>
          <a:bodyPr vert="horz" wrap="square" lIns="0" tIns="0" rIns="91440" bIns="0" rtlCol="0" anchor="t">
            <a:normAutofit fontScale="55000" lnSpcReduction="20000"/>
          </a:bodyPr>
          <a:lstStyle/>
          <a:p>
            <a:pPr marL="449580" indent="-447675"/>
            <a:r>
              <a:rPr lang="en-US" dirty="0">
                <a:ea typeface="+mn-lt"/>
                <a:cs typeface="+mn-lt"/>
              </a:rPr>
              <a:t>Many phishing emails contain misspelled words and poor sentence structure. If you easily detected grammar-related errors in a message, it may be a phish. In the email example to the left </a:t>
            </a:r>
          </a:p>
          <a:p>
            <a:pPr marL="1905" indent="0">
              <a:buNone/>
            </a:pPr>
            <a:r>
              <a:rPr lang="en-US" dirty="0">
                <a:ea typeface="+mn-lt"/>
                <a:cs typeface="+mn-lt"/>
              </a:rPr>
              <a:t>       No individual word is </a:t>
            </a:r>
            <a:r>
              <a:rPr lang="en-US" err="1">
                <a:ea typeface="+mn-lt"/>
                <a:cs typeface="+mn-lt"/>
              </a:rPr>
              <a:t>mispelled</a:t>
            </a:r>
            <a:r>
              <a:rPr lang="en-US" dirty="0">
                <a:ea typeface="+mn-lt"/>
                <a:cs typeface="+mn-lt"/>
              </a:rPr>
              <a:t>, but the message is full of grammatical errors that a native speaker wouldn’t make, e.g., “We detected something unusual to use an application,” and a string of missed words, such as “a malicious user might trying to access.” </a:t>
            </a:r>
            <a:endParaRPr lang="en-US">
              <a:ea typeface="+mn-lt"/>
              <a:cs typeface="+mn-lt"/>
            </a:endParaRPr>
          </a:p>
          <a:p>
            <a:pPr marL="1905" indent="0">
              <a:buNone/>
            </a:pPr>
            <a:r>
              <a:rPr lang="en-US">
                <a:ea typeface="+mn-lt"/>
                <a:cs typeface="+mn-lt"/>
              </a:rPr>
              <a:t>Look for obvious errors! </a:t>
            </a:r>
          </a:p>
          <a:p>
            <a:pPr marL="1905" indent="0">
              <a:buNone/>
            </a:pPr>
            <a:r>
              <a:rPr lang="en-US" dirty="0">
                <a:ea typeface="+mn-lt"/>
                <a:cs typeface="+mn-lt"/>
              </a:rPr>
              <a:t>This is not to say an email with a mistake is a scam. Everyone makes typos from time to time. </a:t>
            </a:r>
            <a:endParaRPr lang="en-US">
              <a:solidFill>
                <a:srgbClr val="FFFFFF">
                  <a:alpha val="55000"/>
                </a:srgbClr>
              </a:solidFill>
            </a:endParaRPr>
          </a:p>
        </p:txBody>
      </p:sp>
    </p:spTree>
    <p:extLst>
      <p:ext uri="{BB962C8B-B14F-4D97-AF65-F5344CB8AC3E}">
        <p14:creationId xmlns:p14="http://schemas.microsoft.com/office/powerpoint/2010/main" val="23863033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8E52C9-FDF4-9DC9-DCAB-B684A8CF3B96}"/>
              </a:ext>
            </a:extLst>
          </p:cNvPr>
          <p:cNvSpPr>
            <a:spLocks noGrp="1"/>
          </p:cNvSpPr>
          <p:nvPr>
            <p:ph type="title"/>
          </p:nvPr>
        </p:nvSpPr>
        <p:spPr/>
        <p:txBody>
          <a:bodyPr/>
          <a:lstStyle/>
          <a:p>
            <a:r>
              <a:rPr lang="en-US"/>
              <a:t>Unexpected Correspondence/ Unsolicited Requests</a:t>
            </a:r>
          </a:p>
        </p:txBody>
      </p:sp>
      <p:sp>
        <p:nvSpPr>
          <p:cNvPr id="3" name="Content Placeholder 2">
            <a:extLst>
              <a:ext uri="{FF2B5EF4-FFF2-40B4-BE49-F238E27FC236}">
                <a16:creationId xmlns:a16="http://schemas.microsoft.com/office/drawing/2014/main" id="{41EC3968-CFCA-02A2-92D7-4CB0A051A7B6}"/>
              </a:ext>
            </a:extLst>
          </p:cNvPr>
          <p:cNvSpPr>
            <a:spLocks noGrp="1"/>
          </p:cNvSpPr>
          <p:nvPr>
            <p:ph idx="1"/>
          </p:nvPr>
        </p:nvSpPr>
        <p:spPr>
          <a:xfrm>
            <a:off x="448056" y="962316"/>
            <a:ext cx="4740000" cy="4969554"/>
          </a:xfrm>
        </p:spPr>
        <p:txBody>
          <a:bodyPr vert="horz" wrap="square" lIns="0" tIns="0" rIns="91440" bIns="0" rtlCol="0" anchor="t">
            <a:normAutofit fontScale="92500"/>
          </a:bodyPr>
          <a:lstStyle/>
          <a:p>
            <a:pPr marL="449580" indent="-447675"/>
            <a:r>
              <a:rPr lang="en-US" dirty="0">
                <a:ea typeface="+mn-lt"/>
                <a:cs typeface="+mn-lt"/>
              </a:rPr>
              <a:t>In the example, the phisher claims to be sending an attached invoice. The attachment in this message may look fine; however, it contains malware. When the recipients open the attachment, they will soon realize the invoice is not an invoice for them. Clicking the attachment releases malware, which could perform any number of nefarious activities on the victims’ computers. Never open an attachment unless you are confident that the message is from a legitimate party.</a:t>
            </a:r>
            <a:endParaRPr lang="en-US" dirty="0">
              <a:solidFill>
                <a:srgbClr val="FFFFFF">
                  <a:alpha val="55000"/>
                </a:srgbClr>
              </a:solidFill>
            </a:endParaRPr>
          </a:p>
        </p:txBody>
      </p:sp>
      <p:pic>
        <p:nvPicPr>
          <p:cNvPr id="4" name="Picture 3" descr="A screenshot of a message&#10;&#10;Description automatically generated">
            <a:extLst>
              <a:ext uri="{FF2B5EF4-FFF2-40B4-BE49-F238E27FC236}">
                <a16:creationId xmlns:a16="http://schemas.microsoft.com/office/drawing/2014/main" id="{1D67ABB9-1B1E-4D5A-33B1-A0CC75B27AC6}"/>
              </a:ext>
            </a:extLst>
          </p:cNvPr>
          <p:cNvPicPr>
            <a:picLocks noChangeAspect="1"/>
          </p:cNvPicPr>
          <p:nvPr/>
        </p:nvPicPr>
        <p:blipFill>
          <a:blip r:embed="rId2"/>
          <a:stretch>
            <a:fillRect/>
          </a:stretch>
        </p:blipFill>
        <p:spPr>
          <a:xfrm>
            <a:off x="6098972" y="957943"/>
            <a:ext cx="5915883" cy="4974771"/>
          </a:xfrm>
          <a:prstGeom prst="rect">
            <a:avLst/>
          </a:prstGeom>
        </p:spPr>
      </p:pic>
    </p:spTree>
    <p:extLst>
      <p:ext uri="{BB962C8B-B14F-4D97-AF65-F5344CB8AC3E}">
        <p14:creationId xmlns:p14="http://schemas.microsoft.com/office/powerpoint/2010/main" val="3242135175"/>
      </p:ext>
    </p:extLst>
  </p:cSld>
  <p:clrMapOvr>
    <a:masterClrMapping/>
  </p:clrMapOvr>
</p:sld>
</file>

<file path=ppt/theme/theme1.xml><?xml version="1.0" encoding="utf-8"?>
<a:theme xmlns:a="http://schemas.openxmlformats.org/drawingml/2006/main" name="ThinLineVTI">
  <a:themeElements>
    <a:clrScheme name="ThinLines Color Scheme">
      <a:dk1>
        <a:sysClr val="windowText" lastClr="000000"/>
      </a:dk1>
      <a:lt1>
        <a:sysClr val="window" lastClr="FFFFFF"/>
      </a:lt1>
      <a:dk2>
        <a:srgbClr val="000000"/>
      </a:dk2>
      <a:lt2>
        <a:srgbClr val="FFFFFF"/>
      </a:lt2>
      <a:accent1>
        <a:srgbClr val="00BAC8"/>
      </a:accent1>
      <a:accent2>
        <a:srgbClr val="794DFF"/>
      </a:accent2>
      <a:accent3>
        <a:srgbClr val="00D17D"/>
      </a:accent3>
      <a:accent4>
        <a:srgbClr val="404040"/>
      </a:accent4>
      <a:accent5>
        <a:srgbClr val="FE5D21"/>
      </a:accent5>
      <a:accent6>
        <a:srgbClr val="B3B3B3"/>
      </a:accent6>
      <a:hlink>
        <a:srgbClr val="3E8FF1"/>
      </a:hlink>
      <a:folHlink>
        <a:srgbClr val="939393"/>
      </a:folHlink>
    </a:clrScheme>
    <a:fontScheme name="Custom 3">
      <a:majorFont>
        <a:latin typeface="Bell MT"/>
        <a:ea typeface=""/>
        <a:cs typeface=""/>
      </a:majorFont>
      <a:minorFont>
        <a:latin typeface="Bell MT"/>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hinLineVTI" id="{DA2A884B-D36C-4F63-9FE8-3C89F2B99A40}" vid="{62C1F77B-42AE-47B9-869B-5CE48C8ED844}"/>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ThinLineVTI</vt:lpstr>
      <vt:lpstr>Phishing Facts</vt:lpstr>
      <vt:lpstr>Content</vt:lpstr>
      <vt:lpstr>What is Phishing?</vt:lpstr>
      <vt:lpstr>Types of Phishing Attacks</vt:lpstr>
      <vt:lpstr>Successful Attacks Result in…</vt:lpstr>
      <vt:lpstr>Tips for Identifying a Phish</vt:lpstr>
      <vt:lpstr>Mismatched URLs</vt:lpstr>
      <vt:lpstr>Poor Grammar and Spelling</vt:lpstr>
      <vt:lpstr>Unexpected Correspondence/ Unsolicited Requests</vt:lpstr>
      <vt:lpstr>Urgent or Threatening Language</vt:lpstr>
      <vt:lpstr>Best Practice </vt:lpstr>
      <vt:lpstr>Awareness is Key</vt:lpstr>
      <vt:lpstr>Resources </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161</cp:revision>
  <dcterms:created xsi:type="dcterms:W3CDTF">2024-06-20T11:05:53Z</dcterms:created>
  <dcterms:modified xsi:type="dcterms:W3CDTF">2024-06-20T11:33:56Z</dcterms:modified>
</cp:coreProperties>
</file>