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71832E-FB95-FED2-1E75-C9B3096A203B}" v="193" dt="2024-06-20T12:13:14.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hyperlink" Target="https://www.wiz.io/solutions/wiz-for-code-security" TargetMode="External"/><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hyperlink" Target="https://en.cppreference.com/book/intro/smart_pointers" TargetMode="External"/><Relationship Id="rId1" Type="http://schemas.openxmlformats.org/officeDocument/2006/relationships/hyperlink" Target="https://owasp.org/www-project-developer-guide/draft/" TargetMode="Externa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hyperlink" Target="https://ziglang.org/" TargetMode="External"/><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hyperlink" Target="https://www.rust-lang.org/" TargetMode="External"/><Relationship Id="rId9" Type="http://schemas.openxmlformats.org/officeDocument/2006/relationships/image" Target="../media/image20.svg"/><Relationship Id="rId14" Type="http://schemas.openxmlformats.org/officeDocument/2006/relationships/image" Target="../media/image25.png"/></Relationships>
</file>

<file path=ppt/diagrams/_rels/data3.xml.rels><?xml version="1.0" encoding="UTF-8" standalone="yes"?>
<Relationships xmlns="http://schemas.openxmlformats.org/package/2006/relationships"><Relationship Id="rId2" Type="http://schemas.openxmlformats.org/officeDocument/2006/relationships/hyperlink" Target="https://developer.mozilla.org/en-US/docs/Web/Security/Subresource_Integrity" TargetMode="External"/><Relationship Id="rId1" Type="http://schemas.openxmlformats.org/officeDocument/2006/relationships/hyperlink" Target="https://zod.dev/" TargetMode="External"/></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hyperlink" Target="https://en.cppreference.com/book/intro/smart_pointers" TargetMode="External"/><Relationship Id="rId13" Type="http://schemas.openxmlformats.org/officeDocument/2006/relationships/hyperlink" Target="https://ziglang.org/" TargetMode="External"/><Relationship Id="rId3" Type="http://schemas.openxmlformats.org/officeDocument/2006/relationships/hyperlink" Target="https://owasp.org/www-project-developer-guide/draft/" TargetMode="External"/><Relationship Id="rId7" Type="http://schemas.openxmlformats.org/officeDocument/2006/relationships/image" Target="../media/image22.svg"/><Relationship Id="rId12" Type="http://schemas.openxmlformats.org/officeDocument/2006/relationships/hyperlink" Target="https://www.rust-lang.org/" TargetMode="External"/><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1.png"/><Relationship Id="rId11" Type="http://schemas.openxmlformats.org/officeDocument/2006/relationships/image" Target="../media/image24.svg"/><Relationship Id="rId5" Type="http://schemas.openxmlformats.org/officeDocument/2006/relationships/image" Target="../media/image20.svg"/><Relationship Id="rId15" Type="http://schemas.openxmlformats.org/officeDocument/2006/relationships/image" Target="../media/image26.svg"/><Relationship Id="rId10"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hyperlink" Target="https://www.wiz.io/solutions/wiz-for-code-security" TargetMode="External"/><Relationship Id="rId14" Type="http://schemas.openxmlformats.org/officeDocument/2006/relationships/image" Target="../media/image25.png"/></Relationships>
</file>

<file path=ppt/diagrams/_rels/drawing3.xml.rels><?xml version="1.0" encoding="UTF-8" standalone="yes"?>
<Relationships xmlns="http://schemas.openxmlformats.org/package/2006/relationships"><Relationship Id="rId2" Type="http://schemas.openxmlformats.org/officeDocument/2006/relationships/hyperlink" Target="https://developer.mozilla.org/en-US/docs/Web/Security/Subresource_Integrity" TargetMode="External"/><Relationship Id="rId1" Type="http://schemas.openxmlformats.org/officeDocument/2006/relationships/hyperlink" Target="https://zod.dev/" TargetMode="External"/></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2F662D-1CD3-4E2A-A57F-5CEA9C9EC80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FE3CEAA-7668-4DCC-91D4-4E4A44F8FB48}">
      <dgm:prSet/>
      <dgm:spPr/>
      <dgm:t>
        <a:bodyPr/>
        <a:lstStyle/>
        <a:p>
          <a:r>
            <a:rPr lang="en-US"/>
            <a:t>Secure coding is the practice of developing software that is resistant to security vulnerabilities by applying security best practices, techniques, and tools early in development. Instead of thinking only about user experience, secure coding aligns every feature with security measures—right from the beginning of the software development lifecycle.</a:t>
          </a:r>
        </a:p>
      </dgm:t>
    </dgm:pt>
    <dgm:pt modelId="{455B1E61-5A1C-4591-BD80-D13BAFE289AA}" type="parTrans" cxnId="{F77C1744-B6F7-4935-914D-DD9664168ABC}">
      <dgm:prSet/>
      <dgm:spPr/>
      <dgm:t>
        <a:bodyPr/>
        <a:lstStyle/>
        <a:p>
          <a:endParaRPr lang="en-US"/>
        </a:p>
      </dgm:t>
    </dgm:pt>
    <dgm:pt modelId="{169E66FF-5DCB-4BA5-BAFB-665D2C4EC87D}" type="sibTrans" cxnId="{F77C1744-B6F7-4935-914D-DD9664168ABC}">
      <dgm:prSet/>
      <dgm:spPr/>
      <dgm:t>
        <a:bodyPr/>
        <a:lstStyle/>
        <a:p>
          <a:endParaRPr lang="en-US"/>
        </a:p>
      </dgm:t>
    </dgm:pt>
    <dgm:pt modelId="{954DA53C-D772-401F-A46B-B5F4F4671A3D}">
      <dgm:prSet/>
      <dgm:spPr/>
      <dgm:t>
        <a:bodyPr/>
        <a:lstStyle/>
        <a:p>
          <a:r>
            <a:rPr lang="en-US"/>
            <a:t>For example, an application that accepts all data from a client without sanitizing it might be easier to implement, use, and maintain. However, it opens an entry point for attackers to inject malicious code.</a:t>
          </a:r>
        </a:p>
      </dgm:t>
    </dgm:pt>
    <dgm:pt modelId="{BE8527C0-5CF2-4D26-BF11-04EBA6A3627A}" type="parTrans" cxnId="{D65AE589-06E8-4FA7-A4F9-D7054B309A03}">
      <dgm:prSet/>
      <dgm:spPr/>
      <dgm:t>
        <a:bodyPr/>
        <a:lstStyle/>
        <a:p>
          <a:endParaRPr lang="en-US"/>
        </a:p>
      </dgm:t>
    </dgm:pt>
    <dgm:pt modelId="{4F76AF15-8817-45C6-9D3C-E9058C434B3F}" type="sibTrans" cxnId="{D65AE589-06E8-4FA7-A4F9-D7054B309A03}">
      <dgm:prSet/>
      <dgm:spPr/>
      <dgm:t>
        <a:bodyPr/>
        <a:lstStyle/>
        <a:p>
          <a:endParaRPr lang="en-US"/>
        </a:p>
      </dgm:t>
    </dgm:pt>
    <dgm:pt modelId="{E7FAC660-3E79-4B31-94FC-A2E2D1ED0A58}" type="pres">
      <dgm:prSet presAssocID="{8B2F662D-1CD3-4E2A-A57F-5CEA9C9EC80C}" presName="root" presStyleCnt="0">
        <dgm:presLayoutVars>
          <dgm:dir/>
          <dgm:resizeHandles val="exact"/>
        </dgm:presLayoutVars>
      </dgm:prSet>
      <dgm:spPr/>
    </dgm:pt>
    <dgm:pt modelId="{5713ECD9-A400-47A9-90ED-EDF7DFE8C97A}" type="pres">
      <dgm:prSet presAssocID="{6FE3CEAA-7668-4DCC-91D4-4E4A44F8FB48}" presName="compNode" presStyleCnt="0"/>
      <dgm:spPr/>
    </dgm:pt>
    <dgm:pt modelId="{E0E1B244-7490-441D-BF69-262D2F8C547B}" type="pres">
      <dgm:prSet presAssocID="{6FE3CEAA-7668-4DCC-91D4-4E4A44F8FB48}" presName="bgRect" presStyleLbl="bgShp" presStyleIdx="0" presStyleCnt="2"/>
      <dgm:spPr/>
    </dgm:pt>
    <dgm:pt modelId="{A172C038-35CE-45C4-BDBF-E401CAE82664}" type="pres">
      <dgm:prSet presAssocID="{6FE3CEAA-7668-4DCC-91D4-4E4A44F8FB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6AA5D9D8-AFB2-4224-9DF9-3CC11A30484F}" type="pres">
      <dgm:prSet presAssocID="{6FE3CEAA-7668-4DCC-91D4-4E4A44F8FB48}" presName="spaceRect" presStyleCnt="0"/>
      <dgm:spPr/>
    </dgm:pt>
    <dgm:pt modelId="{27129CCA-3982-4FAD-B751-7543A80732A0}" type="pres">
      <dgm:prSet presAssocID="{6FE3CEAA-7668-4DCC-91D4-4E4A44F8FB48}" presName="parTx" presStyleLbl="revTx" presStyleIdx="0" presStyleCnt="2">
        <dgm:presLayoutVars>
          <dgm:chMax val="0"/>
          <dgm:chPref val="0"/>
        </dgm:presLayoutVars>
      </dgm:prSet>
      <dgm:spPr/>
    </dgm:pt>
    <dgm:pt modelId="{9C54FA75-4129-43F6-9D52-31CC97372E8C}" type="pres">
      <dgm:prSet presAssocID="{169E66FF-5DCB-4BA5-BAFB-665D2C4EC87D}" presName="sibTrans" presStyleCnt="0"/>
      <dgm:spPr/>
    </dgm:pt>
    <dgm:pt modelId="{073AA54C-BA6F-480C-95F5-B06BD469DFA3}" type="pres">
      <dgm:prSet presAssocID="{954DA53C-D772-401F-A46B-B5F4F4671A3D}" presName="compNode" presStyleCnt="0"/>
      <dgm:spPr/>
    </dgm:pt>
    <dgm:pt modelId="{A7985BB7-9E59-462D-853C-922DA8D08933}" type="pres">
      <dgm:prSet presAssocID="{954DA53C-D772-401F-A46B-B5F4F4671A3D}" presName="bgRect" presStyleLbl="bgShp" presStyleIdx="1" presStyleCnt="2"/>
      <dgm:spPr/>
    </dgm:pt>
    <dgm:pt modelId="{1ECD8BAE-D7FC-4C61-90D0-5557B29AE1F9}" type="pres">
      <dgm:prSet presAssocID="{954DA53C-D772-401F-A46B-B5F4F4671A3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00C3FAE9-CDE7-4080-BA01-D76EB38B5F98}" type="pres">
      <dgm:prSet presAssocID="{954DA53C-D772-401F-A46B-B5F4F4671A3D}" presName="spaceRect" presStyleCnt="0"/>
      <dgm:spPr/>
    </dgm:pt>
    <dgm:pt modelId="{2AB43096-CE16-400A-ADB2-ADD80020258B}" type="pres">
      <dgm:prSet presAssocID="{954DA53C-D772-401F-A46B-B5F4F4671A3D}" presName="parTx" presStyleLbl="revTx" presStyleIdx="1" presStyleCnt="2">
        <dgm:presLayoutVars>
          <dgm:chMax val="0"/>
          <dgm:chPref val="0"/>
        </dgm:presLayoutVars>
      </dgm:prSet>
      <dgm:spPr/>
    </dgm:pt>
  </dgm:ptLst>
  <dgm:cxnLst>
    <dgm:cxn modelId="{F77C1744-B6F7-4935-914D-DD9664168ABC}" srcId="{8B2F662D-1CD3-4E2A-A57F-5CEA9C9EC80C}" destId="{6FE3CEAA-7668-4DCC-91D4-4E4A44F8FB48}" srcOrd="0" destOrd="0" parTransId="{455B1E61-5A1C-4591-BD80-D13BAFE289AA}" sibTransId="{169E66FF-5DCB-4BA5-BAFB-665D2C4EC87D}"/>
    <dgm:cxn modelId="{8634594D-7DB5-4EA6-93F5-48955A0D1B6B}" type="presOf" srcId="{954DA53C-D772-401F-A46B-B5F4F4671A3D}" destId="{2AB43096-CE16-400A-ADB2-ADD80020258B}" srcOrd="0" destOrd="0" presId="urn:microsoft.com/office/officeart/2018/2/layout/IconVerticalSolidList"/>
    <dgm:cxn modelId="{D65AE589-06E8-4FA7-A4F9-D7054B309A03}" srcId="{8B2F662D-1CD3-4E2A-A57F-5CEA9C9EC80C}" destId="{954DA53C-D772-401F-A46B-B5F4F4671A3D}" srcOrd="1" destOrd="0" parTransId="{BE8527C0-5CF2-4D26-BF11-04EBA6A3627A}" sibTransId="{4F76AF15-8817-45C6-9D3C-E9058C434B3F}"/>
    <dgm:cxn modelId="{E00DC090-F99E-4BAC-9952-F34CEAEA49F1}" type="presOf" srcId="{6FE3CEAA-7668-4DCC-91D4-4E4A44F8FB48}" destId="{27129CCA-3982-4FAD-B751-7543A80732A0}" srcOrd="0" destOrd="0" presId="urn:microsoft.com/office/officeart/2018/2/layout/IconVerticalSolidList"/>
    <dgm:cxn modelId="{B1011196-6969-48DC-B288-ED7BCC1FE5A5}" type="presOf" srcId="{8B2F662D-1CD3-4E2A-A57F-5CEA9C9EC80C}" destId="{E7FAC660-3E79-4B31-94FC-A2E2D1ED0A58}" srcOrd="0" destOrd="0" presId="urn:microsoft.com/office/officeart/2018/2/layout/IconVerticalSolidList"/>
    <dgm:cxn modelId="{FF784082-590C-4418-9749-74025422F056}" type="presParOf" srcId="{E7FAC660-3E79-4B31-94FC-A2E2D1ED0A58}" destId="{5713ECD9-A400-47A9-90ED-EDF7DFE8C97A}" srcOrd="0" destOrd="0" presId="urn:microsoft.com/office/officeart/2018/2/layout/IconVerticalSolidList"/>
    <dgm:cxn modelId="{6E0A0575-11D0-437A-AA17-507E88E91CBF}" type="presParOf" srcId="{5713ECD9-A400-47A9-90ED-EDF7DFE8C97A}" destId="{E0E1B244-7490-441D-BF69-262D2F8C547B}" srcOrd="0" destOrd="0" presId="urn:microsoft.com/office/officeart/2018/2/layout/IconVerticalSolidList"/>
    <dgm:cxn modelId="{1718C1CA-F961-49F7-9EA9-5B31D6B9AD13}" type="presParOf" srcId="{5713ECD9-A400-47A9-90ED-EDF7DFE8C97A}" destId="{A172C038-35CE-45C4-BDBF-E401CAE82664}" srcOrd="1" destOrd="0" presId="urn:microsoft.com/office/officeart/2018/2/layout/IconVerticalSolidList"/>
    <dgm:cxn modelId="{4FF0306C-F289-460A-8947-B6A907065600}" type="presParOf" srcId="{5713ECD9-A400-47A9-90ED-EDF7DFE8C97A}" destId="{6AA5D9D8-AFB2-4224-9DF9-3CC11A30484F}" srcOrd="2" destOrd="0" presId="urn:microsoft.com/office/officeart/2018/2/layout/IconVerticalSolidList"/>
    <dgm:cxn modelId="{7E889EBA-B0DD-4978-ADFB-7DAFA0AD3D74}" type="presParOf" srcId="{5713ECD9-A400-47A9-90ED-EDF7DFE8C97A}" destId="{27129CCA-3982-4FAD-B751-7543A80732A0}" srcOrd="3" destOrd="0" presId="urn:microsoft.com/office/officeart/2018/2/layout/IconVerticalSolidList"/>
    <dgm:cxn modelId="{2E612FE4-8B66-4C9C-B325-D4987A2D3F2B}" type="presParOf" srcId="{E7FAC660-3E79-4B31-94FC-A2E2D1ED0A58}" destId="{9C54FA75-4129-43F6-9D52-31CC97372E8C}" srcOrd="1" destOrd="0" presId="urn:microsoft.com/office/officeart/2018/2/layout/IconVerticalSolidList"/>
    <dgm:cxn modelId="{BDC17D34-3A54-4F6F-8F8E-8F0AF9C606DA}" type="presParOf" srcId="{E7FAC660-3E79-4B31-94FC-A2E2D1ED0A58}" destId="{073AA54C-BA6F-480C-95F5-B06BD469DFA3}" srcOrd="2" destOrd="0" presId="urn:microsoft.com/office/officeart/2018/2/layout/IconVerticalSolidList"/>
    <dgm:cxn modelId="{0F278F6A-D19C-413B-8678-C52CDEB5BFB5}" type="presParOf" srcId="{073AA54C-BA6F-480C-95F5-B06BD469DFA3}" destId="{A7985BB7-9E59-462D-853C-922DA8D08933}" srcOrd="0" destOrd="0" presId="urn:microsoft.com/office/officeart/2018/2/layout/IconVerticalSolidList"/>
    <dgm:cxn modelId="{588D6B47-F850-4AF0-A747-C787396DA918}" type="presParOf" srcId="{073AA54C-BA6F-480C-95F5-B06BD469DFA3}" destId="{1ECD8BAE-D7FC-4C61-90D0-5557B29AE1F9}" srcOrd="1" destOrd="0" presId="urn:microsoft.com/office/officeart/2018/2/layout/IconVerticalSolidList"/>
    <dgm:cxn modelId="{4C59C2DA-6CE6-47C6-BD35-C7AD1E890CA5}" type="presParOf" srcId="{073AA54C-BA6F-480C-95F5-B06BD469DFA3}" destId="{00C3FAE9-CDE7-4080-BA01-D76EB38B5F98}" srcOrd="2" destOrd="0" presId="urn:microsoft.com/office/officeart/2018/2/layout/IconVerticalSolidList"/>
    <dgm:cxn modelId="{6467DF0C-F8DE-4EC4-8430-131B58611EFC}" type="presParOf" srcId="{073AA54C-BA6F-480C-95F5-B06BD469DFA3}" destId="{2AB43096-CE16-400A-ADB2-ADD80020258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5C6778-BD99-43EC-9DE7-479FCABB83D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5F4E7B7-24DB-45E2-B1FC-3270445B071C}">
      <dgm:prSet/>
      <dgm:spPr/>
      <dgm:t>
        <a:bodyPr/>
        <a:lstStyle/>
        <a:p>
          <a:r>
            <a:rPr lang="en-US"/>
            <a:t>Now that we’ve looked into the common issues, let's explore potential solutions. (If you want a more thorough resource on the topic, check out OWASP secure coding practices in this </a:t>
          </a:r>
          <a:r>
            <a:rPr lang="en-US" b="1" u="sng">
              <a:hlinkClick xmlns:r="http://schemas.openxmlformats.org/officeDocument/2006/relationships" r:id="rId1"/>
            </a:rPr>
            <a:t>Developer Guide</a:t>
          </a:r>
          <a:r>
            <a:rPr lang="en-US"/>
            <a:t>. It’s still a draft, but it features invaluable security tips.) Here are the top three tips for secure coding requirements:</a:t>
          </a:r>
        </a:p>
      </dgm:t>
    </dgm:pt>
    <dgm:pt modelId="{85570AA9-CDC9-4A0A-8E1B-8A5C9E202E14}" type="parTrans" cxnId="{5E23166B-3DFC-41EE-B1F2-D89AFB650E62}">
      <dgm:prSet/>
      <dgm:spPr/>
      <dgm:t>
        <a:bodyPr/>
        <a:lstStyle/>
        <a:p>
          <a:endParaRPr lang="en-US"/>
        </a:p>
      </dgm:t>
    </dgm:pt>
    <dgm:pt modelId="{4AA22CB2-0B58-45D6-B9F0-74AFBCA1F8E4}" type="sibTrans" cxnId="{5E23166B-3DFC-41EE-B1F2-D89AFB650E62}">
      <dgm:prSet/>
      <dgm:spPr/>
      <dgm:t>
        <a:bodyPr/>
        <a:lstStyle/>
        <a:p>
          <a:endParaRPr lang="en-US"/>
        </a:p>
      </dgm:t>
    </dgm:pt>
    <dgm:pt modelId="{0CB1788C-F951-4859-9244-8DF9A4E9325B}">
      <dgm:prSet/>
      <dgm:spPr/>
      <dgm:t>
        <a:bodyPr/>
        <a:lstStyle/>
        <a:p>
          <a:r>
            <a:rPr lang="en-US" b="1"/>
            <a:t>1. Use modern languages and tools</a:t>
          </a:r>
          <a:endParaRPr lang="en-US"/>
        </a:p>
      </dgm:t>
    </dgm:pt>
    <dgm:pt modelId="{1E71AC17-46C9-4876-8244-C0CBA5D8589F}" type="parTrans" cxnId="{1855D1D1-BDA0-4776-A751-8EF896E06AA8}">
      <dgm:prSet/>
      <dgm:spPr/>
      <dgm:t>
        <a:bodyPr/>
        <a:lstStyle/>
        <a:p>
          <a:endParaRPr lang="en-US"/>
        </a:p>
      </dgm:t>
    </dgm:pt>
    <dgm:pt modelId="{94AC3FEB-4C55-4DC1-B65F-6D12CA7F5034}" type="sibTrans" cxnId="{1855D1D1-BDA0-4776-A751-8EF896E06AA8}">
      <dgm:prSet/>
      <dgm:spPr/>
      <dgm:t>
        <a:bodyPr/>
        <a:lstStyle/>
        <a:p>
          <a:endParaRPr lang="en-US"/>
        </a:p>
      </dgm:t>
    </dgm:pt>
    <dgm:pt modelId="{991F0EEA-70F6-41E0-976F-2AED39499009}">
      <dgm:prSet/>
      <dgm:spPr/>
      <dgm:t>
        <a:bodyPr/>
        <a:lstStyle/>
        <a:p>
          <a:r>
            <a:rPr lang="en-US"/>
            <a:t>Many memory-related security vulnerabilities affect programming languages with manual memory management and no built-in memory checks. When starting a new project, make sure you really require C/C++ for it, and if you do, use </a:t>
          </a:r>
          <a:r>
            <a:rPr lang="en-US" b="1" u="sng">
              <a:hlinkClick xmlns:r="http://schemas.openxmlformats.org/officeDocument/2006/relationships" r:id="rId2"/>
            </a:rPr>
            <a:t>smart pointers</a:t>
          </a:r>
          <a:r>
            <a:rPr lang="en-US"/>
            <a:t> and </a:t>
          </a:r>
          <a:r>
            <a:rPr lang="en-US" b="1" u="sng">
              <a:hlinkClick xmlns:r="http://schemas.openxmlformats.org/officeDocument/2006/relationships" r:id="rId3"/>
            </a:rPr>
            <a:t>static code analyzers</a:t>
          </a:r>
          <a:r>
            <a:rPr lang="en-US"/>
            <a:t> to minimize the impact of language flaws.</a:t>
          </a:r>
        </a:p>
      </dgm:t>
    </dgm:pt>
    <dgm:pt modelId="{D845CED8-BEEE-4FEA-834C-22D7CF33A57F}" type="parTrans" cxnId="{735FA614-45AD-492D-841E-FEA6B59EA516}">
      <dgm:prSet/>
      <dgm:spPr/>
      <dgm:t>
        <a:bodyPr/>
        <a:lstStyle/>
        <a:p>
          <a:endParaRPr lang="en-US"/>
        </a:p>
      </dgm:t>
    </dgm:pt>
    <dgm:pt modelId="{2E1092E8-EB2D-415A-93E9-105A51C83AEC}" type="sibTrans" cxnId="{735FA614-45AD-492D-841E-FEA6B59EA516}">
      <dgm:prSet/>
      <dgm:spPr/>
      <dgm:t>
        <a:bodyPr/>
        <a:lstStyle/>
        <a:p>
          <a:endParaRPr lang="en-US"/>
        </a:p>
      </dgm:t>
    </dgm:pt>
    <dgm:pt modelId="{BCA584EE-1806-4147-B867-FC6B7EC7B21F}">
      <dgm:prSet/>
      <dgm:spPr/>
      <dgm:t>
        <a:bodyPr/>
        <a:lstStyle/>
        <a:p>
          <a:r>
            <a:rPr lang="en-US"/>
            <a:t>If you need system programming features, a more modern language like </a:t>
          </a:r>
          <a:r>
            <a:rPr lang="en-US" b="1" u="sng">
              <a:hlinkClick xmlns:r="http://schemas.openxmlformats.org/officeDocument/2006/relationships" r:id="rId4"/>
            </a:rPr>
            <a:t>Rust</a:t>
          </a:r>
          <a:r>
            <a:rPr lang="en-US"/>
            <a:t> can be a good choice because its type system checks memory use at compile time. </a:t>
          </a:r>
          <a:r>
            <a:rPr lang="en-US" b="1" u="sng">
              <a:hlinkClick xmlns:r="http://schemas.openxmlformats.org/officeDocument/2006/relationships" r:id="rId5"/>
            </a:rPr>
            <a:t>Zig</a:t>
          </a:r>
          <a:r>
            <a:rPr lang="en-US"/>
            <a:t> might also be a good alternative, as it has no hidden control flow or memory allocations.</a:t>
          </a:r>
        </a:p>
      </dgm:t>
    </dgm:pt>
    <dgm:pt modelId="{35C77AA1-2CCA-4303-8FA5-36883E27C4AA}" type="parTrans" cxnId="{12C816C8-EDC7-4FD8-9685-098C3DC6A931}">
      <dgm:prSet/>
      <dgm:spPr/>
      <dgm:t>
        <a:bodyPr/>
        <a:lstStyle/>
        <a:p>
          <a:endParaRPr lang="en-US"/>
        </a:p>
      </dgm:t>
    </dgm:pt>
    <dgm:pt modelId="{F7B6EF8F-C84A-44FC-B536-BA210629EE92}" type="sibTrans" cxnId="{12C816C8-EDC7-4FD8-9685-098C3DC6A931}">
      <dgm:prSet/>
      <dgm:spPr/>
      <dgm:t>
        <a:bodyPr/>
        <a:lstStyle/>
        <a:p>
          <a:endParaRPr lang="en-US"/>
        </a:p>
      </dgm:t>
    </dgm:pt>
    <dgm:pt modelId="{AA785638-0674-4651-ADC7-AB01FB0D373D}">
      <dgm:prSet/>
      <dgm:spPr/>
      <dgm:t>
        <a:bodyPr/>
        <a:lstStyle/>
        <a:p>
          <a:r>
            <a:rPr lang="en-US"/>
            <a:t>If you don’t need system programming features, using a garbage-collected language like Java or C# can protect you from many memory issues.</a:t>
          </a:r>
        </a:p>
      </dgm:t>
    </dgm:pt>
    <dgm:pt modelId="{CCFDC762-ACA8-40EA-BED1-1A9D609576B0}" type="parTrans" cxnId="{C7DEB24D-4279-4F4A-9B4E-C84C159C5423}">
      <dgm:prSet/>
      <dgm:spPr/>
      <dgm:t>
        <a:bodyPr/>
        <a:lstStyle/>
        <a:p>
          <a:endParaRPr lang="en-US"/>
        </a:p>
      </dgm:t>
    </dgm:pt>
    <dgm:pt modelId="{4DDDDA95-8D1B-452B-8AD6-651260C6C1F0}" type="sibTrans" cxnId="{C7DEB24D-4279-4F4A-9B4E-C84C159C5423}">
      <dgm:prSet/>
      <dgm:spPr/>
      <dgm:t>
        <a:bodyPr/>
        <a:lstStyle/>
        <a:p>
          <a:endParaRPr lang="en-US"/>
        </a:p>
      </dgm:t>
    </dgm:pt>
    <dgm:pt modelId="{CA035B67-1FE0-45D8-B5E5-2C61DE31F041}" type="pres">
      <dgm:prSet presAssocID="{225C6778-BD99-43EC-9DE7-479FCABB83D6}" presName="root" presStyleCnt="0">
        <dgm:presLayoutVars>
          <dgm:dir/>
          <dgm:resizeHandles val="exact"/>
        </dgm:presLayoutVars>
      </dgm:prSet>
      <dgm:spPr/>
    </dgm:pt>
    <dgm:pt modelId="{79286128-764D-4C53-8671-26ACB8A09417}" type="pres">
      <dgm:prSet presAssocID="{65F4E7B7-24DB-45E2-B1FC-3270445B071C}" presName="compNode" presStyleCnt="0"/>
      <dgm:spPr/>
    </dgm:pt>
    <dgm:pt modelId="{3F91F6B7-2D60-4A95-B2A5-CF2D97C5C3B5}" type="pres">
      <dgm:prSet presAssocID="{65F4E7B7-24DB-45E2-B1FC-3270445B071C}" presName="bgRect" presStyleLbl="bgShp" presStyleIdx="0" presStyleCnt="5"/>
      <dgm:spPr/>
    </dgm:pt>
    <dgm:pt modelId="{06417341-671E-42A9-8243-BC463E700C08}" type="pres">
      <dgm:prSet presAssocID="{65F4E7B7-24DB-45E2-B1FC-3270445B071C}" presName="iconRect" presStyleLbl="node1" presStyleIdx="0"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Workflow"/>
        </a:ext>
      </dgm:extLst>
    </dgm:pt>
    <dgm:pt modelId="{CBAF7360-F679-4DC2-9208-4D1070DFF723}" type="pres">
      <dgm:prSet presAssocID="{65F4E7B7-24DB-45E2-B1FC-3270445B071C}" presName="spaceRect" presStyleCnt="0"/>
      <dgm:spPr/>
    </dgm:pt>
    <dgm:pt modelId="{AB8508D8-78CF-49EF-AFCD-2367AA34077C}" type="pres">
      <dgm:prSet presAssocID="{65F4E7B7-24DB-45E2-B1FC-3270445B071C}" presName="parTx" presStyleLbl="revTx" presStyleIdx="0" presStyleCnt="5">
        <dgm:presLayoutVars>
          <dgm:chMax val="0"/>
          <dgm:chPref val="0"/>
        </dgm:presLayoutVars>
      </dgm:prSet>
      <dgm:spPr/>
    </dgm:pt>
    <dgm:pt modelId="{722A6C80-C662-4F8A-804C-86B5EDFCDB30}" type="pres">
      <dgm:prSet presAssocID="{4AA22CB2-0B58-45D6-B9F0-74AFBCA1F8E4}" presName="sibTrans" presStyleCnt="0"/>
      <dgm:spPr/>
    </dgm:pt>
    <dgm:pt modelId="{8FB4F525-0651-40F3-A308-46F3286EAFCA}" type="pres">
      <dgm:prSet presAssocID="{0CB1788C-F951-4859-9244-8DF9A4E9325B}" presName="compNode" presStyleCnt="0"/>
      <dgm:spPr/>
    </dgm:pt>
    <dgm:pt modelId="{DBFAFDD2-391D-4FAA-96CE-D748B652599A}" type="pres">
      <dgm:prSet presAssocID="{0CB1788C-F951-4859-9244-8DF9A4E9325B}" presName="bgRect" presStyleLbl="bgShp" presStyleIdx="1" presStyleCnt="5"/>
      <dgm:spPr/>
    </dgm:pt>
    <dgm:pt modelId="{426FB318-D78B-457D-9172-093E3AF93D98}" type="pres">
      <dgm:prSet presAssocID="{0CB1788C-F951-4859-9244-8DF9A4E9325B}" presName="iconRect" presStyleLbl="node1" presStyleIdx="1"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Chat"/>
        </a:ext>
      </dgm:extLst>
    </dgm:pt>
    <dgm:pt modelId="{3FE5784F-1D4A-49AB-BE61-30A128C08E34}" type="pres">
      <dgm:prSet presAssocID="{0CB1788C-F951-4859-9244-8DF9A4E9325B}" presName="spaceRect" presStyleCnt="0"/>
      <dgm:spPr/>
    </dgm:pt>
    <dgm:pt modelId="{E4B44FF5-267D-44F1-98AD-D0AEDF4DF7C7}" type="pres">
      <dgm:prSet presAssocID="{0CB1788C-F951-4859-9244-8DF9A4E9325B}" presName="parTx" presStyleLbl="revTx" presStyleIdx="1" presStyleCnt="5">
        <dgm:presLayoutVars>
          <dgm:chMax val="0"/>
          <dgm:chPref val="0"/>
        </dgm:presLayoutVars>
      </dgm:prSet>
      <dgm:spPr/>
    </dgm:pt>
    <dgm:pt modelId="{5659B92C-B760-4B24-A594-537C4DDE1308}" type="pres">
      <dgm:prSet presAssocID="{94AC3FEB-4C55-4DC1-B65F-6D12CA7F5034}" presName="sibTrans" presStyleCnt="0"/>
      <dgm:spPr/>
    </dgm:pt>
    <dgm:pt modelId="{BDE0F06C-CDE0-4AB1-9612-1DC50C107EF8}" type="pres">
      <dgm:prSet presAssocID="{991F0EEA-70F6-41E0-976F-2AED39499009}" presName="compNode" presStyleCnt="0"/>
      <dgm:spPr/>
    </dgm:pt>
    <dgm:pt modelId="{9B3A2268-CF41-4CB5-BE63-E3CB50827DA9}" type="pres">
      <dgm:prSet presAssocID="{991F0EEA-70F6-41E0-976F-2AED39499009}" presName="bgRect" presStyleLbl="bgShp" presStyleIdx="2" presStyleCnt="5"/>
      <dgm:spPr/>
    </dgm:pt>
    <dgm:pt modelId="{F3725015-984E-447C-B247-638E4F1DB5DA}" type="pres">
      <dgm:prSet presAssocID="{991F0EEA-70F6-41E0-976F-2AED39499009}" presName="iconRect" presStyleLbl="node1" presStyleIdx="2"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Processor"/>
        </a:ext>
      </dgm:extLst>
    </dgm:pt>
    <dgm:pt modelId="{CEF6C61B-718E-4A64-8274-C1A7D347F912}" type="pres">
      <dgm:prSet presAssocID="{991F0EEA-70F6-41E0-976F-2AED39499009}" presName="spaceRect" presStyleCnt="0"/>
      <dgm:spPr/>
    </dgm:pt>
    <dgm:pt modelId="{1C420EDA-D722-46E6-8FAD-3C5F5FB23D6A}" type="pres">
      <dgm:prSet presAssocID="{991F0EEA-70F6-41E0-976F-2AED39499009}" presName="parTx" presStyleLbl="revTx" presStyleIdx="2" presStyleCnt="5">
        <dgm:presLayoutVars>
          <dgm:chMax val="0"/>
          <dgm:chPref val="0"/>
        </dgm:presLayoutVars>
      </dgm:prSet>
      <dgm:spPr/>
    </dgm:pt>
    <dgm:pt modelId="{485898B3-14E4-48BB-B275-AB2FE3C70B33}" type="pres">
      <dgm:prSet presAssocID="{2E1092E8-EB2D-415A-93E9-105A51C83AEC}" presName="sibTrans" presStyleCnt="0"/>
      <dgm:spPr/>
    </dgm:pt>
    <dgm:pt modelId="{92769B98-A476-434C-8859-C29ED6032B76}" type="pres">
      <dgm:prSet presAssocID="{BCA584EE-1806-4147-B867-FC6B7EC7B21F}" presName="compNode" presStyleCnt="0"/>
      <dgm:spPr/>
    </dgm:pt>
    <dgm:pt modelId="{223E6D4A-B58A-459F-96C3-0DEACF1A46A4}" type="pres">
      <dgm:prSet presAssocID="{BCA584EE-1806-4147-B867-FC6B7EC7B21F}" presName="bgRect" presStyleLbl="bgShp" presStyleIdx="3" presStyleCnt="5"/>
      <dgm:spPr/>
    </dgm:pt>
    <dgm:pt modelId="{FE1D90E1-D0C2-412B-AA17-DD07FF3DE343}" type="pres">
      <dgm:prSet presAssocID="{BCA584EE-1806-4147-B867-FC6B7EC7B21F}" presName="iconRect" presStyleLbl="node1" presStyleIdx="3" presStyleCnt="5"/>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Computer"/>
        </a:ext>
      </dgm:extLst>
    </dgm:pt>
    <dgm:pt modelId="{45CBB76F-A16A-47F9-B027-2B29A2A7F0A0}" type="pres">
      <dgm:prSet presAssocID="{BCA584EE-1806-4147-B867-FC6B7EC7B21F}" presName="spaceRect" presStyleCnt="0"/>
      <dgm:spPr/>
    </dgm:pt>
    <dgm:pt modelId="{13FB2660-01FA-4FC4-B747-7CD39FB3E069}" type="pres">
      <dgm:prSet presAssocID="{BCA584EE-1806-4147-B867-FC6B7EC7B21F}" presName="parTx" presStyleLbl="revTx" presStyleIdx="3" presStyleCnt="5">
        <dgm:presLayoutVars>
          <dgm:chMax val="0"/>
          <dgm:chPref val="0"/>
        </dgm:presLayoutVars>
      </dgm:prSet>
      <dgm:spPr/>
    </dgm:pt>
    <dgm:pt modelId="{DC2C0C43-B482-4BF9-ADDC-8B8789B72EDF}" type="pres">
      <dgm:prSet presAssocID="{F7B6EF8F-C84A-44FC-B536-BA210629EE92}" presName="sibTrans" presStyleCnt="0"/>
      <dgm:spPr/>
    </dgm:pt>
    <dgm:pt modelId="{81040E55-939E-460A-BFB5-AF1CE1FA1AA6}" type="pres">
      <dgm:prSet presAssocID="{AA785638-0674-4651-ADC7-AB01FB0D373D}" presName="compNode" presStyleCnt="0"/>
      <dgm:spPr/>
    </dgm:pt>
    <dgm:pt modelId="{39A43B7E-A3B5-4654-85F2-C1B1E5BB81D5}" type="pres">
      <dgm:prSet presAssocID="{AA785638-0674-4651-ADC7-AB01FB0D373D}" presName="bgRect" presStyleLbl="bgShp" presStyleIdx="4" presStyleCnt="5"/>
      <dgm:spPr/>
    </dgm:pt>
    <dgm:pt modelId="{E71E8AA3-D686-4B46-976E-7BF550B17DB7}" type="pres">
      <dgm:prSet presAssocID="{AA785638-0674-4651-ADC7-AB01FB0D373D}" presName="iconRect" presStyleLbl="node1" presStyleIdx="4" presStyleCnt="5"/>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Web Design"/>
        </a:ext>
      </dgm:extLst>
    </dgm:pt>
    <dgm:pt modelId="{A2A16272-E372-40A8-8690-27984D2FC488}" type="pres">
      <dgm:prSet presAssocID="{AA785638-0674-4651-ADC7-AB01FB0D373D}" presName="spaceRect" presStyleCnt="0"/>
      <dgm:spPr/>
    </dgm:pt>
    <dgm:pt modelId="{10847E63-5E1F-4F16-B15A-4A17373A0733}" type="pres">
      <dgm:prSet presAssocID="{AA785638-0674-4651-ADC7-AB01FB0D373D}" presName="parTx" presStyleLbl="revTx" presStyleIdx="4" presStyleCnt="5">
        <dgm:presLayoutVars>
          <dgm:chMax val="0"/>
          <dgm:chPref val="0"/>
        </dgm:presLayoutVars>
      </dgm:prSet>
      <dgm:spPr/>
    </dgm:pt>
  </dgm:ptLst>
  <dgm:cxnLst>
    <dgm:cxn modelId="{735FA614-45AD-492D-841E-FEA6B59EA516}" srcId="{225C6778-BD99-43EC-9DE7-479FCABB83D6}" destId="{991F0EEA-70F6-41E0-976F-2AED39499009}" srcOrd="2" destOrd="0" parTransId="{D845CED8-BEEE-4FEA-834C-22D7CF33A57F}" sibTransId="{2E1092E8-EB2D-415A-93E9-105A51C83AEC}"/>
    <dgm:cxn modelId="{C352CF27-9FF3-4D33-9B37-B665F7623B94}" type="presOf" srcId="{0CB1788C-F951-4859-9244-8DF9A4E9325B}" destId="{E4B44FF5-267D-44F1-98AD-D0AEDF4DF7C7}" srcOrd="0" destOrd="0" presId="urn:microsoft.com/office/officeart/2018/2/layout/IconVerticalSolidList"/>
    <dgm:cxn modelId="{FF574468-9682-4952-B031-55509476A0F1}" type="presOf" srcId="{65F4E7B7-24DB-45E2-B1FC-3270445B071C}" destId="{AB8508D8-78CF-49EF-AFCD-2367AA34077C}" srcOrd="0" destOrd="0" presId="urn:microsoft.com/office/officeart/2018/2/layout/IconVerticalSolidList"/>
    <dgm:cxn modelId="{5E23166B-3DFC-41EE-B1F2-D89AFB650E62}" srcId="{225C6778-BD99-43EC-9DE7-479FCABB83D6}" destId="{65F4E7B7-24DB-45E2-B1FC-3270445B071C}" srcOrd="0" destOrd="0" parTransId="{85570AA9-CDC9-4A0A-8E1B-8A5C9E202E14}" sibTransId="{4AA22CB2-0B58-45D6-B9F0-74AFBCA1F8E4}"/>
    <dgm:cxn modelId="{C7DEB24D-4279-4F4A-9B4E-C84C159C5423}" srcId="{225C6778-BD99-43EC-9DE7-479FCABB83D6}" destId="{AA785638-0674-4651-ADC7-AB01FB0D373D}" srcOrd="4" destOrd="0" parTransId="{CCFDC762-ACA8-40EA-BED1-1A9D609576B0}" sibTransId="{4DDDDA95-8D1B-452B-8AD6-651260C6C1F0}"/>
    <dgm:cxn modelId="{21A7EE84-8190-4854-BBAF-FD7A19FBE755}" type="presOf" srcId="{AA785638-0674-4651-ADC7-AB01FB0D373D}" destId="{10847E63-5E1F-4F16-B15A-4A17373A0733}" srcOrd="0" destOrd="0" presId="urn:microsoft.com/office/officeart/2018/2/layout/IconVerticalSolidList"/>
    <dgm:cxn modelId="{B620F584-29DC-4DE3-8C61-F58C06F4D6E8}" type="presOf" srcId="{991F0EEA-70F6-41E0-976F-2AED39499009}" destId="{1C420EDA-D722-46E6-8FAD-3C5F5FB23D6A}" srcOrd="0" destOrd="0" presId="urn:microsoft.com/office/officeart/2018/2/layout/IconVerticalSolidList"/>
    <dgm:cxn modelId="{05D32CBD-4B4C-41E3-991F-87E1ED22C3EC}" type="presOf" srcId="{225C6778-BD99-43EC-9DE7-479FCABB83D6}" destId="{CA035B67-1FE0-45D8-B5E5-2C61DE31F041}" srcOrd="0" destOrd="0" presId="urn:microsoft.com/office/officeart/2018/2/layout/IconVerticalSolidList"/>
    <dgm:cxn modelId="{BE7021BF-7917-4143-8D85-38E3889D1951}" type="presOf" srcId="{BCA584EE-1806-4147-B867-FC6B7EC7B21F}" destId="{13FB2660-01FA-4FC4-B747-7CD39FB3E069}" srcOrd="0" destOrd="0" presId="urn:microsoft.com/office/officeart/2018/2/layout/IconVerticalSolidList"/>
    <dgm:cxn modelId="{12C816C8-EDC7-4FD8-9685-098C3DC6A931}" srcId="{225C6778-BD99-43EC-9DE7-479FCABB83D6}" destId="{BCA584EE-1806-4147-B867-FC6B7EC7B21F}" srcOrd="3" destOrd="0" parTransId="{35C77AA1-2CCA-4303-8FA5-36883E27C4AA}" sibTransId="{F7B6EF8F-C84A-44FC-B536-BA210629EE92}"/>
    <dgm:cxn modelId="{1855D1D1-BDA0-4776-A751-8EF896E06AA8}" srcId="{225C6778-BD99-43EC-9DE7-479FCABB83D6}" destId="{0CB1788C-F951-4859-9244-8DF9A4E9325B}" srcOrd="1" destOrd="0" parTransId="{1E71AC17-46C9-4876-8244-C0CBA5D8589F}" sibTransId="{94AC3FEB-4C55-4DC1-B65F-6D12CA7F5034}"/>
    <dgm:cxn modelId="{DDFD1A8D-7ADF-47DE-8D92-0D3E27A53976}" type="presParOf" srcId="{CA035B67-1FE0-45D8-B5E5-2C61DE31F041}" destId="{79286128-764D-4C53-8671-26ACB8A09417}" srcOrd="0" destOrd="0" presId="urn:microsoft.com/office/officeart/2018/2/layout/IconVerticalSolidList"/>
    <dgm:cxn modelId="{F6A41A1E-F6C0-4341-A411-53635E9558D7}" type="presParOf" srcId="{79286128-764D-4C53-8671-26ACB8A09417}" destId="{3F91F6B7-2D60-4A95-B2A5-CF2D97C5C3B5}" srcOrd="0" destOrd="0" presId="urn:microsoft.com/office/officeart/2018/2/layout/IconVerticalSolidList"/>
    <dgm:cxn modelId="{BE1E7533-EA56-4ADF-B2EC-54DBF1B5B5AF}" type="presParOf" srcId="{79286128-764D-4C53-8671-26ACB8A09417}" destId="{06417341-671E-42A9-8243-BC463E700C08}" srcOrd="1" destOrd="0" presId="urn:microsoft.com/office/officeart/2018/2/layout/IconVerticalSolidList"/>
    <dgm:cxn modelId="{446C043E-E164-4E40-A21E-0570237DD9EC}" type="presParOf" srcId="{79286128-764D-4C53-8671-26ACB8A09417}" destId="{CBAF7360-F679-4DC2-9208-4D1070DFF723}" srcOrd="2" destOrd="0" presId="urn:microsoft.com/office/officeart/2018/2/layout/IconVerticalSolidList"/>
    <dgm:cxn modelId="{04D1121A-0FD9-4C6B-BB1F-F9839B3C94D5}" type="presParOf" srcId="{79286128-764D-4C53-8671-26ACB8A09417}" destId="{AB8508D8-78CF-49EF-AFCD-2367AA34077C}" srcOrd="3" destOrd="0" presId="urn:microsoft.com/office/officeart/2018/2/layout/IconVerticalSolidList"/>
    <dgm:cxn modelId="{D15CAB0B-94E1-4D41-82E8-6E5A66ABE30F}" type="presParOf" srcId="{CA035B67-1FE0-45D8-B5E5-2C61DE31F041}" destId="{722A6C80-C662-4F8A-804C-86B5EDFCDB30}" srcOrd="1" destOrd="0" presId="urn:microsoft.com/office/officeart/2018/2/layout/IconVerticalSolidList"/>
    <dgm:cxn modelId="{4F558F79-994D-41A4-98D3-DA8BCBA71A1E}" type="presParOf" srcId="{CA035B67-1FE0-45D8-B5E5-2C61DE31F041}" destId="{8FB4F525-0651-40F3-A308-46F3286EAFCA}" srcOrd="2" destOrd="0" presId="urn:microsoft.com/office/officeart/2018/2/layout/IconVerticalSolidList"/>
    <dgm:cxn modelId="{98F60006-657D-4237-8EFF-6BCB3CAFC31B}" type="presParOf" srcId="{8FB4F525-0651-40F3-A308-46F3286EAFCA}" destId="{DBFAFDD2-391D-4FAA-96CE-D748B652599A}" srcOrd="0" destOrd="0" presId="urn:microsoft.com/office/officeart/2018/2/layout/IconVerticalSolidList"/>
    <dgm:cxn modelId="{8CAB961B-A90D-4BD8-886B-30AD58D0265B}" type="presParOf" srcId="{8FB4F525-0651-40F3-A308-46F3286EAFCA}" destId="{426FB318-D78B-457D-9172-093E3AF93D98}" srcOrd="1" destOrd="0" presId="urn:microsoft.com/office/officeart/2018/2/layout/IconVerticalSolidList"/>
    <dgm:cxn modelId="{05C6B887-50A3-4EB4-AEBA-42F337B41364}" type="presParOf" srcId="{8FB4F525-0651-40F3-A308-46F3286EAFCA}" destId="{3FE5784F-1D4A-49AB-BE61-30A128C08E34}" srcOrd="2" destOrd="0" presId="urn:microsoft.com/office/officeart/2018/2/layout/IconVerticalSolidList"/>
    <dgm:cxn modelId="{2301BE7A-78B7-4B91-B214-00004E7F944C}" type="presParOf" srcId="{8FB4F525-0651-40F3-A308-46F3286EAFCA}" destId="{E4B44FF5-267D-44F1-98AD-D0AEDF4DF7C7}" srcOrd="3" destOrd="0" presId="urn:microsoft.com/office/officeart/2018/2/layout/IconVerticalSolidList"/>
    <dgm:cxn modelId="{1794AE86-3E35-4E37-9BF3-82E2E8FE2C43}" type="presParOf" srcId="{CA035B67-1FE0-45D8-B5E5-2C61DE31F041}" destId="{5659B92C-B760-4B24-A594-537C4DDE1308}" srcOrd="3" destOrd="0" presId="urn:microsoft.com/office/officeart/2018/2/layout/IconVerticalSolidList"/>
    <dgm:cxn modelId="{29895D94-58E9-4FA5-8941-5927748FE3FD}" type="presParOf" srcId="{CA035B67-1FE0-45D8-B5E5-2C61DE31F041}" destId="{BDE0F06C-CDE0-4AB1-9612-1DC50C107EF8}" srcOrd="4" destOrd="0" presId="urn:microsoft.com/office/officeart/2018/2/layout/IconVerticalSolidList"/>
    <dgm:cxn modelId="{980495F5-FE36-41F3-A3D9-D2699A5E3781}" type="presParOf" srcId="{BDE0F06C-CDE0-4AB1-9612-1DC50C107EF8}" destId="{9B3A2268-CF41-4CB5-BE63-E3CB50827DA9}" srcOrd="0" destOrd="0" presId="urn:microsoft.com/office/officeart/2018/2/layout/IconVerticalSolidList"/>
    <dgm:cxn modelId="{915AD725-F40F-4051-8B17-D42EE6DD5B47}" type="presParOf" srcId="{BDE0F06C-CDE0-4AB1-9612-1DC50C107EF8}" destId="{F3725015-984E-447C-B247-638E4F1DB5DA}" srcOrd="1" destOrd="0" presId="urn:microsoft.com/office/officeart/2018/2/layout/IconVerticalSolidList"/>
    <dgm:cxn modelId="{34FFF370-8692-4DDF-BA4F-31E5C5319A67}" type="presParOf" srcId="{BDE0F06C-CDE0-4AB1-9612-1DC50C107EF8}" destId="{CEF6C61B-718E-4A64-8274-C1A7D347F912}" srcOrd="2" destOrd="0" presId="urn:microsoft.com/office/officeart/2018/2/layout/IconVerticalSolidList"/>
    <dgm:cxn modelId="{87CCF466-CC4A-4497-8B51-DE96204FB51A}" type="presParOf" srcId="{BDE0F06C-CDE0-4AB1-9612-1DC50C107EF8}" destId="{1C420EDA-D722-46E6-8FAD-3C5F5FB23D6A}" srcOrd="3" destOrd="0" presId="urn:microsoft.com/office/officeart/2018/2/layout/IconVerticalSolidList"/>
    <dgm:cxn modelId="{AC52E02E-0F2E-4B2F-8D78-EF8CFB008C7D}" type="presParOf" srcId="{CA035B67-1FE0-45D8-B5E5-2C61DE31F041}" destId="{485898B3-14E4-48BB-B275-AB2FE3C70B33}" srcOrd="5" destOrd="0" presId="urn:microsoft.com/office/officeart/2018/2/layout/IconVerticalSolidList"/>
    <dgm:cxn modelId="{98D70CE2-9CF0-4EA7-8D7C-8BCE502ACDDE}" type="presParOf" srcId="{CA035B67-1FE0-45D8-B5E5-2C61DE31F041}" destId="{92769B98-A476-434C-8859-C29ED6032B76}" srcOrd="6" destOrd="0" presId="urn:microsoft.com/office/officeart/2018/2/layout/IconVerticalSolidList"/>
    <dgm:cxn modelId="{5A21FE0D-AC94-45EB-8629-F4325BFFD731}" type="presParOf" srcId="{92769B98-A476-434C-8859-C29ED6032B76}" destId="{223E6D4A-B58A-459F-96C3-0DEACF1A46A4}" srcOrd="0" destOrd="0" presId="urn:microsoft.com/office/officeart/2018/2/layout/IconVerticalSolidList"/>
    <dgm:cxn modelId="{4846FEEE-ABA7-443C-BA36-E1429B7A08CE}" type="presParOf" srcId="{92769B98-A476-434C-8859-C29ED6032B76}" destId="{FE1D90E1-D0C2-412B-AA17-DD07FF3DE343}" srcOrd="1" destOrd="0" presId="urn:microsoft.com/office/officeart/2018/2/layout/IconVerticalSolidList"/>
    <dgm:cxn modelId="{B075608B-EF53-4AF4-A2BD-455B3CDDF84A}" type="presParOf" srcId="{92769B98-A476-434C-8859-C29ED6032B76}" destId="{45CBB76F-A16A-47F9-B027-2B29A2A7F0A0}" srcOrd="2" destOrd="0" presId="urn:microsoft.com/office/officeart/2018/2/layout/IconVerticalSolidList"/>
    <dgm:cxn modelId="{EDBEC135-6BD1-4C14-A005-6088F89855E5}" type="presParOf" srcId="{92769B98-A476-434C-8859-C29ED6032B76}" destId="{13FB2660-01FA-4FC4-B747-7CD39FB3E069}" srcOrd="3" destOrd="0" presId="urn:microsoft.com/office/officeart/2018/2/layout/IconVerticalSolidList"/>
    <dgm:cxn modelId="{6F9B32FB-25E0-4621-BB81-1390563D48AA}" type="presParOf" srcId="{CA035B67-1FE0-45D8-B5E5-2C61DE31F041}" destId="{DC2C0C43-B482-4BF9-ADDC-8B8789B72EDF}" srcOrd="7" destOrd="0" presId="urn:microsoft.com/office/officeart/2018/2/layout/IconVerticalSolidList"/>
    <dgm:cxn modelId="{777421FA-BB25-4332-AD88-4F7F85389401}" type="presParOf" srcId="{CA035B67-1FE0-45D8-B5E5-2C61DE31F041}" destId="{81040E55-939E-460A-BFB5-AF1CE1FA1AA6}" srcOrd="8" destOrd="0" presId="urn:microsoft.com/office/officeart/2018/2/layout/IconVerticalSolidList"/>
    <dgm:cxn modelId="{9694EBA5-F8FF-4BCB-A391-A995281C0718}" type="presParOf" srcId="{81040E55-939E-460A-BFB5-AF1CE1FA1AA6}" destId="{39A43B7E-A3B5-4654-85F2-C1B1E5BB81D5}" srcOrd="0" destOrd="0" presId="urn:microsoft.com/office/officeart/2018/2/layout/IconVerticalSolidList"/>
    <dgm:cxn modelId="{1C3AF9A9-DFDC-40AF-9BAE-EC49F257CD88}" type="presParOf" srcId="{81040E55-939E-460A-BFB5-AF1CE1FA1AA6}" destId="{E71E8AA3-D686-4B46-976E-7BF550B17DB7}" srcOrd="1" destOrd="0" presId="urn:microsoft.com/office/officeart/2018/2/layout/IconVerticalSolidList"/>
    <dgm:cxn modelId="{40FDCEEC-905C-4637-B368-52CCDB68E235}" type="presParOf" srcId="{81040E55-939E-460A-BFB5-AF1CE1FA1AA6}" destId="{A2A16272-E372-40A8-8690-27984D2FC488}" srcOrd="2" destOrd="0" presId="urn:microsoft.com/office/officeart/2018/2/layout/IconVerticalSolidList"/>
    <dgm:cxn modelId="{D8A755F4-1EEB-4B8D-84D6-73FF400F84E5}" type="presParOf" srcId="{81040E55-939E-460A-BFB5-AF1CE1FA1AA6}" destId="{10847E63-5E1F-4F16-B15A-4A17373A073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8898F5-0818-480B-A04E-D346210D108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6B0C060-714A-4329-90A1-F88052EC27E0}">
      <dgm:prSet/>
      <dgm:spPr/>
      <dgm:t>
        <a:bodyPr/>
        <a:lstStyle/>
        <a:p>
          <a:r>
            <a:rPr lang="en-US"/>
            <a:t>Unvalidated user data is the prime reason for injection flaws. That’s why it’s critically important to validate all data that enters your system. Sanitation is another step that can keep security in check without sacrificing usability. Instead of rejecting a user input if it’s invalid, sanitation will cut out problematic input parts (i.e., JavaScript inside HTML) and use the remaining data. When running in a client-server environment, ensure this validation and sanitation happens on the server. This means adding </a:t>
          </a:r>
          <a:r>
            <a:rPr lang="en-US" b="1" u="sng">
              <a:hlinkClick xmlns:r="http://schemas.openxmlformats.org/officeDocument/2006/relationships" r:id="rId1"/>
            </a:rPr>
            <a:t>validators and sanitizers</a:t>
          </a:r>
          <a:r>
            <a:rPr lang="en-US"/>
            <a:t> to all API endpoints that accept user data. It can also mean choosing data formats that are easy to validate—for example, accepting simple Markdown instead of fully-fledged HTML.</a:t>
          </a:r>
        </a:p>
      </dgm:t>
    </dgm:pt>
    <dgm:pt modelId="{43F61C2C-7E43-40E0-922E-E76B8E64219D}" type="parTrans" cxnId="{22D8C331-42E9-4C39-BF5E-041C4D2087AB}">
      <dgm:prSet/>
      <dgm:spPr/>
      <dgm:t>
        <a:bodyPr/>
        <a:lstStyle/>
        <a:p>
          <a:endParaRPr lang="en-US"/>
        </a:p>
      </dgm:t>
    </dgm:pt>
    <dgm:pt modelId="{5F2431E0-569B-4FB0-8E35-E578C82A7966}" type="sibTrans" cxnId="{22D8C331-42E9-4C39-BF5E-041C4D2087AB}">
      <dgm:prSet/>
      <dgm:spPr/>
      <dgm:t>
        <a:bodyPr/>
        <a:lstStyle/>
        <a:p>
          <a:endParaRPr lang="en-US"/>
        </a:p>
      </dgm:t>
    </dgm:pt>
    <dgm:pt modelId="{6DF08025-FE0E-4D7B-B886-2F447408437C}">
      <dgm:prSet/>
      <dgm:spPr/>
      <dgm:t>
        <a:bodyPr/>
        <a:lstStyle/>
        <a:p>
          <a:r>
            <a:rPr lang="en-US"/>
            <a:t>Keeping input data clean isn’t always possible; validation libraries have bugs, too. To ensure nothing leaks through to your users, only display outputs based on user inputs in a secure way (i.e., don’t render HTML).</a:t>
          </a:r>
        </a:p>
      </dgm:t>
    </dgm:pt>
    <dgm:pt modelId="{FA986859-A75D-4BBA-953F-2C5587C4172D}" type="parTrans" cxnId="{6FCB96F2-B056-4349-BC80-67FDFDE1E152}">
      <dgm:prSet/>
      <dgm:spPr/>
      <dgm:t>
        <a:bodyPr/>
        <a:lstStyle/>
        <a:p>
          <a:endParaRPr lang="en-US"/>
        </a:p>
      </dgm:t>
    </dgm:pt>
    <dgm:pt modelId="{8F5A7FE9-CD98-436B-9497-320FEDA55DA3}" type="sibTrans" cxnId="{6FCB96F2-B056-4349-BC80-67FDFDE1E152}">
      <dgm:prSet/>
      <dgm:spPr/>
      <dgm:t>
        <a:bodyPr/>
        <a:lstStyle/>
        <a:p>
          <a:endParaRPr lang="en-US"/>
        </a:p>
      </dgm:t>
    </dgm:pt>
    <dgm:pt modelId="{1076159F-07E8-4A95-96FC-2B54329036F1}">
      <dgm:prSet/>
      <dgm:spPr/>
      <dgm:t>
        <a:bodyPr/>
        <a:lstStyle/>
        <a:p>
          <a:r>
            <a:rPr lang="en-US" b="1"/>
            <a:t>3. Check third-party code integrity</a:t>
          </a:r>
          <a:endParaRPr lang="en-US"/>
        </a:p>
      </dgm:t>
    </dgm:pt>
    <dgm:pt modelId="{8F6E05FE-87AB-4616-A19D-301B7BB13704}" type="parTrans" cxnId="{8574BC1E-C4D4-460C-8571-1D42E1462B28}">
      <dgm:prSet/>
      <dgm:spPr/>
      <dgm:t>
        <a:bodyPr/>
        <a:lstStyle/>
        <a:p>
          <a:endParaRPr lang="en-US"/>
        </a:p>
      </dgm:t>
    </dgm:pt>
    <dgm:pt modelId="{AB1F822C-90D3-4161-9AC9-6751CBECE50E}" type="sibTrans" cxnId="{8574BC1E-C4D4-460C-8571-1D42E1462B28}">
      <dgm:prSet/>
      <dgm:spPr/>
      <dgm:t>
        <a:bodyPr/>
        <a:lstStyle/>
        <a:p>
          <a:endParaRPr lang="en-US"/>
        </a:p>
      </dgm:t>
    </dgm:pt>
    <dgm:pt modelId="{F5D90C73-1B2D-4184-9DCF-EFD39A896698}">
      <dgm:prSet/>
      <dgm:spPr/>
      <dgm:t>
        <a:bodyPr/>
        <a:lstStyle/>
        <a:p>
          <a:r>
            <a:rPr lang="en-US"/>
            <a:t>You should consider third-party code like libraries and frameworks as inputs, too. Not inputs to your application, since libraries and frameworks essentially consist of your own and third-party code, but inputs to your build process. Always pin a </a:t>
          </a:r>
          <a:r>
            <a:rPr lang="en-US" b="1" u="sng">
              <a:hlinkClick xmlns:r="http://schemas.openxmlformats.org/officeDocument/2006/relationships" r:id="rId2"/>
            </a:rPr>
            <a:t>specific version or hash</a:t>
          </a:r>
          <a:r>
            <a:rPr lang="en-US"/>
            <a:t> for production deployment when using libraries. That way, no new version can sneak into your deployments unchecked. </a:t>
          </a:r>
        </a:p>
      </dgm:t>
    </dgm:pt>
    <dgm:pt modelId="{14FF5581-8A85-4800-8796-A7E9150FEF54}" type="parTrans" cxnId="{C4E91388-9CDD-475A-9545-9EFE651BBB09}">
      <dgm:prSet/>
      <dgm:spPr/>
      <dgm:t>
        <a:bodyPr/>
        <a:lstStyle/>
        <a:p>
          <a:endParaRPr lang="en-US"/>
        </a:p>
      </dgm:t>
    </dgm:pt>
    <dgm:pt modelId="{E1C11D43-FC6E-491A-8498-C3A742205337}" type="sibTrans" cxnId="{C4E91388-9CDD-475A-9545-9EFE651BBB09}">
      <dgm:prSet/>
      <dgm:spPr/>
      <dgm:t>
        <a:bodyPr/>
        <a:lstStyle/>
        <a:p>
          <a:endParaRPr lang="en-US"/>
        </a:p>
      </dgm:t>
    </dgm:pt>
    <dgm:pt modelId="{5A3988E6-C9FB-47F6-B618-77F2D4DEB212}" type="pres">
      <dgm:prSet presAssocID="{BE8898F5-0818-480B-A04E-D346210D108D}" presName="linear" presStyleCnt="0">
        <dgm:presLayoutVars>
          <dgm:animLvl val="lvl"/>
          <dgm:resizeHandles val="exact"/>
        </dgm:presLayoutVars>
      </dgm:prSet>
      <dgm:spPr/>
    </dgm:pt>
    <dgm:pt modelId="{BDA4E19D-CB5D-44E6-ACE8-0DFBED4BAA57}" type="pres">
      <dgm:prSet presAssocID="{B6B0C060-714A-4329-90A1-F88052EC27E0}" presName="parentText" presStyleLbl="node1" presStyleIdx="0" presStyleCnt="4">
        <dgm:presLayoutVars>
          <dgm:chMax val="0"/>
          <dgm:bulletEnabled val="1"/>
        </dgm:presLayoutVars>
      </dgm:prSet>
      <dgm:spPr/>
    </dgm:pt>
    <dgm:pt modelId="{3239C95E-1273-41D3-918F-F15191F89706}" type="pres">
      <dgm:prSet presAssocID="{5F2431E0-569B-4FB0-8E35-E578C82A7966}" presName="spacer" presStyleCnt="0"/>
      <dgm:spPr/>
    </dgm:pt>
    <dgm:pt modelId="{F3586AEF-A808-4894-9FED-2940A069092E}" type="pres">
      <dgm:prSet presAssocID="{6DF08025-FE0E-4D7B-B886-2F447408437C}" presName="parentText" presStyleLbl="node1" presStyleIdx="1" presStyleCnt="4">
        <dgm:presLayoutVars>
          <dgm:chMax val="0"/>
          <dgm:bulletEnabled val="1"/>
        </dgm:presLayoutVars>
      </dgm:prSet>
      <dgm:spPr/>
    </dgm:pt>
    <dgm:pt modelId="{E20310BA-9134-418E-9615-E0125AB3F19D}" type="pres">
      <dgm:prSet presAssocID="{8F5A7FE9-CD98-436B-9497-320FEDA55DA3}" presName="spacer" presStyleCnt="0"/>
      <dgm:spPr/>
    </dgm:pt>
    <dgm:pt modelId="{28EE4991-B8BC-4958-8F0B-0C5C942AECE6}" type="pres">
      <dgm:prSet presAssocID="{1076159F-07E8-4A95-96FC-2B54329036F1}" presName="parentText" presStyleLbl="node1" presStyleIdx="2" presStyleCnt="4">
        <dgm:presLayoutVars>
          <dgm:chMax val="0"/>
          <dgm:bulletEnabled val="1"/>
        </dgm:presLayoutVars>
      </dgm:prSet>
      <dgm:spPr/>
    </dgm:pt>
    <dgm:pt modelId="{3EF81A56-BDFB-4F51-A9F0-B7187D34518D}" type="pres">
      <dgm:prSet presAssocID="{AB1F822C-90D3-4161-9AC9-6751CBECE50E}" presName="spacer" presStyleCnt="0"/>
      <dgm:spPr/>
    </dgm:pt>
    <dgm:pt modelId="{1EE4C36C-7585-4B37-B5E4-47E31378FC59}" type="pres">
      <dgm:prSet presAssocID="{F5D90C73-1B2D-4184-9DCF-EFD39A896698}" presName="parentText" presStyleLbl="node1" presStyleIdx="3" presStyleCnt="4">
        <dgm:presLayoutVars>
          <dgm:chMax val="0"/>
          <dgm:bulletEnabled val="1"/>
        </dgm:presLayoutVars>
      </dgm:prSet>
      <dgm:spPr/>
    </dgm:pt>
  </dgm:ptLst>
  <dgm:cxnLst>
    <dgm:cxn modelId="{776C431E-9C6E-4859-9074-4F1C7CB4700D}" type="presOf" srcId="{BE8898F5-0818-480B-A04E-D346210D108D}" destId="{5A3988E6-C9FB-47F6-B618-77F2D4DEB212}" srcOrd="0" destOrd="0" presId="urn:microsoft.com/office/officeart/2005/8/layout/vList2"/>
    <dgm:cxn modelId="{8574BC1E-C4D4-460C-8571-1D42E1462B28}" srcId="{BE8898F5-0818-480B-A04E-D346210D108D}" destId="{1076159F-07E8-4A95-96FC-2B54329036F1}" srcOrd="2" destOrd="0" parTransId="{8F6E05FE-87AB-4616-A19D-301B7BB13704}" sibTransId="{AB1F822C-90D3-4161-9AC9-6751CBECE50E}"/>
    <dgm:cxn modelId="{8813402C-1DB4-4530-8D59-346A008D451E}" type="presOf" srcId="{1076159F-07E8-4A95-96FC-2B54329036F1}" destId="{28EE4991-B8BC-4958-8F0B-0C5C942AECE6}" srcOrd="0" destOrd="0" presId="urn:microsoft.com/office/officeart/2005/8/layout/vList2"/>
    <dgm:cxn modelId="{22D8C331-42E9-4C39-BF5E-041C4D2087AB}" srcId="{BE8898F5-0818-480B-A04E-D346210D108D}" destId="{B6B0C060-714A-4329-90A1-F88052EC27E0}" srcOrd="0" destOrd="0" parTransId="{43F61C2C-7E43-40E0-922E-E76B8E64219D}" sibTransId="{5F2431E0-569B-4FB0-8E35-E578C82A7966}"/>
    <dgm:cxn modelId="{5D364737-5D14-42D0-8C5A-9B9D6CB022CA}" type="presOf" srcId="{F5D90C73-1B2D-4184-9DCF-EFD39A896698}" destId="{1EE4C36C-7585-4B37-B5E4-47E31378FC59}" srcOrd="0" destOrd="0" presId="urn:microsoft.com/office/officeart/2005/8/layout/vList2"/>
    <dgm:cxn modelId="{C4E91388-9CDD-475A-9545-9EFE651BBB09}" srcId="{BE8898F5-0818-480B-A04E-D346210D108D}" destId="{F5D90C73-1B2D-4184-9DCF-EFD39A896698}" srcOrd="3" destOrd="0" parTransId="{14FF5581-8A85-4800-8796-A7E9150FEF54}" sibTransId="{E1C11D43-FC6E-491A-8498-C3A742205337}"/>
    <dgm:cxn modelId="{6C9E0393-242A-4AA7-8959-D70E070C0B55}" type="presOf" srcId="{B6B0C060-714A-4329-90A1-F88052EC27E0}" destId="{BDA4E19D-CB5D-44E6-ACE8-0DFBED4BAA57}" srcOrd="0" destOrd="0" presId="urn:microsoft.com/office/officeart/2005/8/layout/vList2"/>
    <dgm:cxn modelId="{7A24FBB9-BF93-440E-9662-161E6194B3D4}" type="presOf" srcId="{6DF08025-FE0E-4D7B-B886-2F447408437C}" destId="{F3586AEF-A808-4894-9FED-2940A069092E}" srcOrd="0" destOrd="0" presId="urn:microsoft.com/office/officeart/2005/8/layout/vList2"/>
    <dgm:cxn modelId="{6FCB96F2-B056-4349-BC80-67FDFDE1E152}" srcId="{BE8898F5-0818-480B-A04E-D346210D108D}" destId="{6DF08025-FE0E-4D7B-B886-2F447408437C}" srcOrd="1" destOrd="0" parTransId="{FA986859-A75D-4BBA-953F-2C5587C4172D}" sibTransId="{8F5A7FE9-CD98-436B-9497-320FEDA55DA3}"/>
    <dgm:cxn modelId="{B3CEA3E5-9989-4518-A8AB-5975F5FB6E1D}" type="presParOf" srcId="{5A3988E6-C9FB-47F6-B618-77F2D4DEB212}" destId="{BDA4E19D-CB5D-44E6-ACE8-0DFBED4BAA57}" srcOrd="0" destOrd="0" presId="urn:microsoft.com/office/officeart/2005/8/layout/vList2"/>
    <dgm:cxn modelId="{253586CA-FCF8-4370-88A2-9E626E1DF1B0}" type="presParOf" srcId="{5A3988E6-C9FB-47F6-B618-77F2D4DEB212}" destId="{3239C95E-1273-41D3-918F-F15191F89706}" srcOrd="1" destOrd="0" presId="urn:microsoft.com/office/officeart/2005/8/layout/vList2"/>
    <dgm:cxn modelId="{975FED8F-409F-4A88-9E68-376CE539B667}" type="presParOf" srcId="{5A3988E6-C9FB-47F6-B618-77F2D4DEB212}" destId="{F3586AEF-A808-4894-9FED-2940A069092E}" srcOrd="2" destOrd="0" presId="urn:microsoft.com/office/officeart/2005/8/layout/vList2"/>
    <dgm:cxn modelId="{F1D35151-80D3-4E64-A1DA-2541483F0A76}" type="presParOf" srcId="{5A3988E6-C9FB-47F6-B618-77F2D4DEB212}" destId="{E20310BA-9134-418E-9615-E0125AB3F19D}" srcOrd="3" destOrd="0" presId="urn:microsoft.com/office/officeart/2005/8/layout/vList2"/>
    <dgm:cxn modelId="{85EA41C8-3191-4815-837A-56F616373E87}" type="presParOf" srcId="{5A3988E6-C9FB-47F6-B618-77F2D4DEB212}" destId="{28EE4991-B8BC-4958-8F0B-0C5C942AECE6}" srcOrd="4" destOrd="0" presId="urn:microsoft.com/office/officeart/2005/8/layout/vList2"/>
    <dgm:cxn modelId="{B3403D7D-EB1A-4349-9F7F-E3AA50B7BA75}" type="presParOf" srcId="{5A3988E6-C9FB-47F6-B618-77F2D4DEB212}" destId="{3EF81A56-BDFB-4F51-A9F0-B7187D34518D}" srcOrd="5" destOrd="0" presId="urn:microsoft.com/office/officeart/2005/8/layout/vList2"/>
    <dgm:cxn modelId="{953D8819-C1EF-4B70-A7EC-9896E1ECC99D}" type="presParOf" srcId="{5A3988E6-C9FB-47F6-B618-77F2D4DEB212}" destId="{1EE4C36C-7585-4B37-B5E4-47E31378FC5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5FA801-9F26-4554-9BB5-E7047B83238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E3289BF-8890-43CD-8B97-4271EBC8B006}">
      <dgm:prSet/>
      <dgm:spPr/>
      <dgm:t>
        <a:bodyPr/>
        <a:lstStyle/>
        <a:p>
          <a:r>
            <a:rPr lang="en-US"/>
            <a:t>Thanks </a:t>
          </a:r>
        </a:p>
      </dgm:t>
    </dgm:pt>
    <dgm:pt modelId="{9BA2B226-D8CC-484A-AE53-49C9CC63271C}" type="parTrans" cxnId="{665D3FFC-A170-4E1E-A9AF-8D17BFE04BDF}">
      <dgm:prSet/>
      <dgm:spPr/>
      <dgm:t>
        <a:bodyPr/>
        <a:lstStyle/>
        <a:p>
          <a:endParaRPr lang="en-US"/>
        </a:p>
      </dgm:t>
    </dgm:pt>
    <dgm:pt modelId="{C1631CD3-0F50-44A4-8008-18F9878785D3}" type="sibTrans" cxnId="{665D3FFC-A170-4E1E-A9AF-8D17BFE04BDF}">
      <dgm:prSet/>
      <dgm:spPr/>
      <dgm:t>
        <a:bodyPr/>
        <a:lstStyle/>
        <a:p>
          <a:endParaRPr lang="en-US"/>
        </a:p>
      </dgm:t>
    </dgm:pt>
    <dgm:pt modelId="{40538F57-AC92-4465-B475-4AFC12391EBC}">
      <dgm:prSet/>
      <dgm:spPr/>
      <dgm:t>
        <a:bodyPr/>
        <a:lstStyle/>
        <a:p>
          <a:r>
            <a:rPr lang="en-US"/>
            <a:t>Created by Mostafa Ahmed Abas El-Ashmawy</a:t>
          </a:r>
        </a:p>
      </dgm:t>
    </dgm:pt>
    <dgm:pt modelId="{E367380A-8171-4832-A5ED-A282E35F4DB1}" type="parTrans" cxnId="{2EF1D4E4-67B3-40D8-A086-8EBBA95748EB}">
      <dgm:prSet/>
      <dgm:spPr/>
      <dgm:t>
        <a:bodyPr/>
        <a:lstStyle/>
        <a:p>
          <a:endParaRPr lang="en-US"/>
        </a:p>
      </dgm:t>
    </dgm:pt>
    <dgm:pt modelId="{C87D9ACD-6C64-4FC8-86BB-5882DC562E7F}" type="sibTrans" cxnId="{2EF1D4E4-67B3-40D8-A086-8EBBA95748EB}">
      <dgm:prSet/>
      <dgm:spPr/>
      <dgm:t>
        <a:bodyPr/>
        <a:lstStyle/>
        <a:p>
          <a:endParaRPr lang="en-US"/>
        </a:p>
      </dgm:t>
    </dgm:pt>
    <dgm:pt modelId="{83021B9C-E501-4182-AD6E-A505368D4846}" type="pres">
      <dgm:prSet presAssocID="{A95FA801-9F26-4554-9BB5-E7047B832387}" presName="root" presStyleCnt="0">
        <dgm:presLayoutVars>
          <dgm:dir/>
          <dgm:resizeHandles val="exact"/>
        </dgm:presLayoutVars>
      </dgm:prSet>
      <dgm:spPr/>
    </dgm:pt>
    <dgm:pt modelId="{03A43EB0-36C3-4FAE-81C9-2BD7B98AC9D5}" type="pres">
      <dgm:prSet presAssocID="{DE3289BF-8890-43CD-8B97-4271EBC8B006}" presName="compNode" presStyleCnt="0"/>
      <dgm:spPr/>
    </dgm:pt>
    <dgm:pt modelId="{2D9F7F4B-252A-4988-9D7E-F1F81B08FADE}" type="pres">
      <dgm:prSet presAssocID="{DE3289BF-8890-43CD-8B97-4271EBC8B006}" presName="bgRect" presStyleLbl="bgShp" presStyleIdx="0" presStyleCnt="2"/>
      <dgm:spPr/>
    </dgm:pt>
    <dgm:pt modelId="{B776BBAB-134E-4A3C-BD34-797EB44C02AC}" type="pres">
      <dgm:prSet presAssocID="{DE3289BF-8890-43CD-8B97-4271EBC8B00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6D2388EA-2AAB-4DFB-A906-1695F9DF00BC}" type="pres">
      <dgm:prSet presAssocID="{DE3289BF-8890-43CD-8B97-4271EBC8B006}" presName="spaceRect" presStyleCnt="0"/>
      <dgm:spPr/>
    </dgm:pt>
    <dgm:pt modelId="{FF0C0774-3EA3-44CE-812D-23BA18B53599}" type="pres">
      <dgm:prSet presAssocID="{DE3289BF-8890-43CD-8B97-4271EBC8B006}" presName="parTx" presStyleLbl="revTx" presStyleIdx="0" presStyleCnt="2">
        <dgm:presLayoutVars>
          <dgm:chMax val="0"/>
          <dgm:chPref val="0"/>
        </dgm:presLayoutVars>
      </dgm:prSet>
      <dgm:spPr/>
    </dgm:pt>
    <dgm:pt modelId="{7855121D-2A27-41C0-B199-49E53DC2B812}" type="pres">
      <dgm:prSet presAssocID="{C1631CD3-0F50-44A4-8008-18F9878785D3}" presName="sibTrans" presStyleCnt="0"/>
      <dgm:spPr/>
    </dgm:pt>
    <dgm:pt modelId="{E5223465-CA2B-4622-8021-4A2ECC64A840}" type="pres">
      <dgm:prSet presAssocID="{40538F57-AC92-4465-B475-4AFC12391EBC}" presName="compNode" presStyleCnt="0"/>
      <dgm:spPr/>
    </dgm:pt>
    <dgm:pt modelId="{35173B7C-358E-46E0-A1F8-68B768E8AC82}" type="pres">
      <dgm:prSet presAssocID="{40538F57-AC92-4465-B475-4AFC12391EBC}" presName="bgRect" presStyleLbl="bgShp" presStyleIdx="1" presStyleCnt="2"/>
      <dgm:spPr/>
    </dgm:pt>
    <dgm:pt modelId="{0777CC6E-A087-4A16-800E-805B2BE8532B}" type="pres">
      <dgm:prSet presAssocID="{40538F57-AC92-4465-B475-4AFC12391EB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1291E6A2-8C79-4DB6-852C-338B49E69A4E}" type="pres">
      <dgm:prSet presAssocID="{40538F57-AC92-4465-B475-4AFC12391EBC}" presName="spaceRect" presStyleCnt="0"/>
      <dgm:spPr/>
    </dgm:pt>
    <dgm:pt modelId="{154025FA-89B5-4854-A46A-6CEC1594E0E0}" type="pres">
      <dgm:prSet presAssocID="{40538F57-AC92-4465-B475-4AFC12391EBC}" presName="parTx" presStyleLbl="revTx" presStyleIdx="1" presStyleCnt="2">
        <dgm:presLayoutVars>
          <dgm:chMax val="0"/>
          <dgm:chPref val="0"/>
        </dgm:presLayoutVars>
      </dgm:prSet>
      <dgm:spPr/>
    </dgm:pt>
  </dgm:ptLst>
  <dgm:cxnLst>
    <dgm:cxn modelId="{AD7F9E54-BB63-4E51-B3A0-54C048B0A673}" type="presOf" srcId="{DE3289BF-8890-43CD-8B97-4271EBC8B006}" destId="{FF0C0774-3EA3-44CE-812D-23BA18B53599}" srcOrd="0" destOrd="0" presId="urn:microsoft.com/office/officeart/2018/2/layout/IconVerticalSolidList"/>
    <dgm:cxn modelId="{DEE6EB86-2585-406C-BEB5-03F07B849392}" type="presOf" srcId="{40538F57-AC92-4465-B475-4AFC12391EBC}" destId="{154025FA-89B5-4854-A46A-6CEC1594E0E0}" srcOrd="0" destOrd="0" presId="urn:microsoft.com/office/officeart/2018/2/layout/IconVerticalSolidList"/>
    <dgm:cxn modelId="{238E8EB7-276F-46FF-93ED-C3330F4EC540}" type="presOf" srcId="{A95FA801-9F26-4554-9BB5-E7047B832387}" destId="{83021B9C-E501-4182-AD6E-A505368D4846}" srcOrd="0" destOrd="0" presId="urn:microsoft.com/office/officeart/2018/2/layout/IconVerticalSolidList"/>
    <dgm:cxn modelId="{2EF1D4E4-67B3-40D8-A086-8EBBA95748EB}" srcId="{A95FA801-9F26-4554-9BB5-E7047B832387}" destId="{40538F57-AC92-4465-B475-4AFC12391EBC}" srcOrd="1" destOrd="0" parTransId="{E367380A-8171-4832-A5ED-A282E35F4DB1}" sibTransId="{C87D9ACD-6C64-4FC8-86BB-5882DC562E7F}"/>
    <dgm:cxn modelId="{665D3FFC-A170-4E1E-A9AF-8D17BFE04BDF}" srcId="{A95FA801-9F26-4554-9BB5-E7047B832387}" destId="{DE3289BF-8890-43CD-8B97-4271EBC8B006}" srcOrd="0" destOrd="0" parTransId="{9BA2B226-D8CC-484A-AE53-49C9CC63271C}" sibTransId="{C1631CD3-0F50-44A4-8008-18F9878785D3}"/>
    <dgm:cxn modelId="{4CF98F65-79AE-4D93-84F9-140C2F65F761}" type="presParOf" srcId="{83021B9C-E501-4182-AD6E-A505368D4846}" destId="{03A43EB0-36C3-4FAE-81C9-2BD7B98AC9D5}" srcOrd="0" destOrd="0" presId="urn:microsoft.com/office/officeart/2018/2/layout/IconVerticalSolidList"/>
    <dgm:cxn modelId="{ACD95A9C-2080-400E-8BF5-C6CDAF10427B}" type="presParOf" srcId="{03A43EB0-36C3-4FAE-81C9-2BD7B98AC9D5}" destId="{2D9F7F4B-252A-4988-9D7E-F1F81B08FADE}" srcOrd="0" destOrd="0" presId="urn:microsoft.com/office/officeart/2018/2/layout/IconVerticalSolidList"/>
    <dgm:cxn modelId="{D0F43ADA-C56E-479A-A319-0D4C68253C3D}" type="presParOf" srcId="{03A43EB0-36C3-4FAE-81C9-2BD7B98AC9D5}" destId="{B776BBAB-134E-4A3C-BD34-797EB44C02AC}" srcOrd="1" destOrd="0" presId="urn:microsoft.com/office/officeart/2018/2/layout/IconVerticalSolidList"/>
    <dgm:cxn modelId="{7E3A60BA-5394-489F-BF5C-E1108BFE654F}" type="presParOf" srcId="{03A43EB0-36C3-4FAE-81C9-2BD7B98AC9D5}" destId="{6D2388EA-2AAB-4DFB-A906-1695F9DF00BC}" srcOrd="2" destOrd="0" presId="urn:microsoft.com/office/officeart/2018/2/layout/IconVerticalSolidList"/>
    <dgm:cxn modelId="{8E145911-0126-4ED4-9B9F-38A2B79F32F5}" type="presParOf" srcId="{03A43EB0-36C3-4FAE-81C9-2BD7B98AC9D5}" destId="{FF0C0774-3EA3-44CE-812D-23BA18B53599}" srcOrd="3" destOrd="0" presId="urn:microsoft.com/office/officeart/2018/2/layout/IconVerticalSolidList"/>
    <dgm:cxn modelId="{EEB16EF3-5CD6-4AB0-BE4C-2262ADFAEE33}" type="presParOf" srcId="{83021B9C-E501-4182-AD6E-A505368D4846}" destId="{7855121D-2A27-41C0-B199-49E53DC2B812}" srcOrd="1" destOrd="0" presId="urn:microsoft.com/office/officeart/2018/2/layout/IconVerticalSolidList"/>
    <dgm:cxn modelId="{E5AB81A8-2240-400A-9A2B-77383DE6D511}" type="presParOf" srcId="{83021B9C-E501-4182-AD6E-A505368D4846}" destId="{E5223465-CA2B-4622-8021-4A2ECC64A840}" srcOrd="2" destOrd="0" presId="urn:microsoft.com/office/officeart/2018/2/layout/IconVerticalSolidList"/>
    <dgm:cxn modelId="{6AD1E161-D8EB-4470-808C-1D9B2DC43C1D}" type="presParOf" srcId="{E5223465-CA2B-4622-8021-4A2ECC64A840}" destId="{35173B7C-358E-46E0-A1F8-68B768E8AC82}" srcOrd="0" destOrd="0" presId="urn:microsoft.com/office/officeart/2018/2/layout/IconVerticalSolidList"/>
    <dgm:cxn modelId="{4B1077FF-F98B-4581-A8D4-9124FADF8AE7}" type="presParOf" srcId="{E5223465-CA2B-4622-8021-4A2ECC64A840}" destId="{0777CC6E-A087-4A16-800E-805B2BE8532B}" srcOrd="1" destOrd="0" presId="urn:microsoft.com/office/officeart/2018/2/layout/IconVerticalSolidList"/>
    <dgm:cxn modelId="{0021EBAB-372F-464E-80C5-0265AD678264}" type="presParOf" srcId="{E5223465-CA2B-4622-8021-4A2ECC64A840}" destId="{1291E6A2-8C79-4DB6-852C-338B49E69A4E}" srcOrd="2" destOrd="0" presId="urn:microsoft.com/office/officeart/2018/2/layout/IconVerticalSolidList"/>
    <dgm:cxn modelId="{CB699CF8-4D80-44CC-B447-B1B6816C6B10}" type="presParOf" srcId="{E5223465-CA2B-4622-8021-4A2ECC64A840}" destId="{154025FA-89B5-4854-A46A-6CEC1594E0E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1B244-7490-441D-BF69-262D2F8C547B}">
      <dsp:nvSpPr>
        <dsp:cNvPr id="0" name=""/>
        <dsp:cNvSpPr/>
      </dsp:nvSpPr>
      <dsp:spPr>
        <a:xfrm>
          <a:off x="0" y="949585"/>
          <a:ext cx="7003777" cy="175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72C038-35CE-45C4-BDBF-E401CAE82664}">
      <dsp:nvSpPr>
        <dsp:cNvPr id="0" name=""/>
        <dsp:cNvSpPr/>
      </dsp:nvSpPr>
      <dsp:spPr>
        <a:xfrm>
          <a:off x="530307" y="1344029"/>
          <a:ext cx="964194" cy="9641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129CCA-3982-4FAD-B751-7543A80732A0}">
      <dsp:nvSpPr>
        <dsp:cNvPr id="0" name=""/>
        <dsp:cNvSpPr/>
      </dsp:nvSpPr>
      <dsp:spPr>
        <a:xfrm>
          <a:off x="2024809" y="949585"/>
          <a:ext cx="4978967" cy="175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534" tIns="185534" rIns="185534" bIns="185534" numCol="1" spcCol="1270" anchor="ctr" anchorCtr="0">
          <a:noAutofit/>
        </a:bodyPr>
        <a:lstStyle/>
        <a:p>
          <a:pPr marL="0" lvl="0" indent="0" algn="l" defTabSz="622300">
            <a:lnSpc>
              <a:spcPct val="90000"/>
            </a:lnSpc>
            <a:spcBef>
              <a:spcPct val="0"/>
            </a:spcBef>
            <a:spcAft>
              <a:spcPct val="35000"/>
            </a:spcAft>
            <a:buNone/>
          </a:pPr>
          <a:r>
            <a:rPr lang="en-US" sz="1400" kern="1200"/>
            <a:t>Secure coding is the practice of developing software that is resistant to security vulnerabilities by applying security best practices, techniques, and tools early in development. Instead of thinking only about user experience, secure coding aligns every feature with security measures—right from the beginning of the software development lifecycle.</a:t>
          </a:r>
        </a:p>
      </dsp:txBody>
      <dsp:txXfrm>
        <a:off x="2024809" y="949585"/>
        <a:ext cx="4978967" cy="1753081"/>
      </dsp:txXfrm>
    </dsp:sp>
    <dsp:sp modelId="{A7985BB7-9E59-462D-853C-922DA8D08933}">
      <dsp:nvSpPr>
        <dsp:cNvPr id="0" name=""/>
        <dsp:cNvSpPr/>
      </dsp:nvSpPr>
      <dsp:spPr>
        <a:xfrm>
          <a:off x="0" y="3140937"/>
          <a:ext cx="7003777" cy="175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CD8BAE-D7FC-4C61-90D0-5557B29AE1F9}">
      <dsp:nvSpPr>
        <dsp:cNvPr id="0" name=""/>
        <dsp:cNvSpPr/>
      </dsp:nvSpPr>
      <dsp:spPr>
        <a:xfrm>
          <a:off x="530307" y="3535381"/>
          <a:ext cx="964194" cy="9641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B43096-CE16-400A-ADB2-ADD80020258B}">
      <dsp:nvSpPr>
        <dsp:cNvPr id="0" name=""/>
        <dsp:cNvSpPr/>
      </dsp:nvSpPr>
      <dsp:spPr>
        <a:xfrm>
          <a:off x="2024809" y="3140937"/>
          <a:ext cx="4978967" cy="175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534" tIns="185534" rIns="185534" bIns="185534" numCol="1" spcCol="1270" anchor="ctr" anchorCtr="0">
          <a:noAutofit/>
        </a:bodyPr>
        <a:lstStyle/>
        <a:p>
          <a:pPr marL="0" lvl="0" indent="0" algn="l" defTabSz="622300">
            <a:lnSpc>
              <a:spcPct val="90000"/>
            </a:lnSpc>
            <a:spcBef>
              <a:spcPct val="0"/>
            </a:spcBef>
            <a:spcAft>
              <a:spcPct val="35000"/>
            </a:spcAft>
            <a:buNone/>
          </a:pPr>
          <a:r>
            <a:rPr lang="en-US" sz="1400" kern="1200"/>
            <a:t>For example, an application that accepts all data from a client without sanitizing it might be easier to implement, use, and maintain. However, it opens an entry point for attackers to inject malicious code.</a:t>
          </a:r>
        </a:p>
      </dsp:txBody>
      <dsp:txXfrm>
        <a:off x="2024809" y="3140937"/>
        <a:ext cx="4978967" cy="1753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1F6B7-2D60-4A95-B2A5-CF2D97C5C3B5}">
      <dsp:nvSpPr>
        <dsp:cNvPr id="0" name=""/>
        <dsp:cNvSpPr/>
      </dsp:nvSpPr>
      <dsp:spPr>
        <a:xfrm>
          <a:off x="0" y="5498"/>
          <a:ext cx="10156531" cy="6986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417341-671E-42A9-8243-BC463E700C08}">
      <dsp:nvSpPr>
        <dsp:cNvPr id="0" name=""/>
        <dsp:cNvSpPr/>
      </dsp:nvSpPr>
      <dsp:spPr>
        <a:xfrm>
          <a:off x="211331" y="162686"/>
          <a:ext cx="384614" cy="3842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8508D8-78CF-49EF-AFCD-2367AA34077C}">
      <dsp:nvSpPr>
        <dsp:cNvPr id="0" name=""/>
        <dsp:cNvSpPr/>
      </dsp:nvSpPr>
      <dsp:spPr>
        <a:xfrm>
          <a:off x="807276" y="5498"/>
          <a:ext cx="9336822" cy="720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47" tIns="76247" rIns="76247" bIns="76247" numCol="1" spcCol="1270" anchor="ctr" anchorCtr="0">
          <a:noAutofit/>
        </a:bodyPr>
        <a:lstStyle/>
        <a:p>
          <a:pPr marL="0" lvl="0" indent="0" algn="l" defTabSz="622300">
            <a:lnSpc>
              <a:spcPct val="90000"/>
            </a:lnSpc>
            <a:spcBef>
              <a:spcPct val="0"/>
            </a:spcBef>
            <a:spcAft>
              <a:spcPct val="35000"/>
            </a:spcAft>
            <a:buNone/>
          </a:pPr>
          <a:r>
            <a:rPr lang="en-US" sz="1400" kern="1200"/>
            <a:t>Now that we’ve looked into the common issues, let's explore potential solutions. (If you want a more thorough resource on the topic, check out OWASP secure coding practices in this </a:t>
          </a:r>
          <a:r>
            <a:rPr lang="en-US" sz="1400" b="1" u="sng" kern="1200">
              <a:hlinkClick xmlns:r="http://schemas.openxmlformats.org/officeDocument/2006/relationships" r:id="rId3"/>
            </a:rPr>
            <a:t>Developer Guide</a:t>
          </a:r>
          <a:r>
            <a:rPr lang="en-US" sz="1400" kern="1200"/>
            <a:t>. It’s still a draft, but it features invaluable security tips.) Here are the top three tips for secure coding requirements:</a:t>
          </a:r>
        </a:p>
      </dsp:txBody>
      <dsp:txXfrm>
        <a:off x="807276" y="5498"/>
        <a:ext cx="9336822" cy="720447"/>
      </dsp:txXfrm>
    </dsp:sp>
    <dsp:sp modelId="{DBFAFDD2-391D-4FAA-96CE-D748B652599A}">
      <dsp:nvSpPr>
        <dsp:cNvPr id="0" name=""/>
        <dsp:cNvSpPr/>
      </dsp:nvSpPr>
      <dsp:spPr>
        <a:xfrm>
          <a:off x="0" y="906057"/>
          <a:ext cx="10156531" cy="6986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6FB318-D78B-457D-9172-093E3AF93D98}">
      <dsp:nvSpPr>
        <dsp:cNvPr id="0" name=""/>
        <dsp:cNvSpPr/>
      </dsp:nvSpPr>
      <dsp:spPr>
        <a:xfrm>
          <a:off x="211331" y="1063245"/>
          <a:ext cx="384614" cy="384238"/>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B44FF5-267D-44F1-98AD-D0AEDF4DF7C7}">
      <dsp:nvSpPr>
        <dsp:cNvPr id="0" name=""/>
        <dsp:cNvSpPr/>
      </dsp:nvSpPr>
      <dsp:spPr>
        <a:xfrm>
          <a:off x="807276" y="906057"/>
          <a:ext cx="9336822" cy="720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47" tIns="76247" rIns="76247" bIns="76247" numCol="1" spcCol="1270" anchor="ctr" anchorCtr="0">
          <a:noAutofit/>
        </a:bodyPr>
        <a:lstStyle/>
        <a:p>
          <a:pPr marL="0" lvl="0" indent="0" algn="l" defTabSz="622300">
            <a:lnSpc>
              <a:spcPct val="90000"/>
            </a:lnSpc>
            <a:spcBef>
              <a:spcPct val="0"/>
            </a:spcBef>
            <a:spcAft>
              <a:spcPct val="35000"/>
            </a:spcAft>
            <a:buNone/>
          </a:pPr>
          <a:r>
            <a:rPr lang="en-US" sz="1400" b="1" kern="1200"/>
            <a:t>1. Use modern languages and tools</a:t>
          </a:r>
          <a:endParaRPr lang="en-US" sz="1400" kern="1200"/>
        </a:p>
      </dsp:txBody>
      <dsp:txXfrm>
        <a:off x="807276" y="906057"/>
        <a:ext cx="9336822" cy="720447"/>
      </dsp:txXfrm>
    </dsp:sp>
    <dsp:sp modelId="{9B3A2268-CF41-4CB5-BE63-E3CB50827DA9}">
      <dsp:nvSpPr>
        <dsp:cNvPr id="0" name=""/>
        <dsp:cNvSpPr/>
      </dsp:nvSpPr>
      <dsp:spPr>
        <a:xfrm>
          <a:off x="0" y="1806615"/>
          <a:ext cx="10156531" cy="69861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725015-984E-447C-B247-638E4F1DB5DA}">
      <dsp:nvSpPr>
        <dsp:cNvPr id="0" name=""/>
        <dsp:cNvSpPr/>
      </dsp:nvSpPr>
      <dsp:spPr>
        <a:xfrm>
          <a:off x="211331" y="1963804"/>
          <a:ext cx="384614" cy="384238"/>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420EDA-D722-46E6-8FAD-3C5F5FB23D6A}">
      <dsp:nvSpPr>
        <dsp:cNvPr id="0" name=""/>
        <dsp:cNvSpPr/>
      </dsp:nvSpPr>
      <dsp:spPr>
        <a:xfrm>
          <a:off x="807276" y="1806615"/>
          <a:ext cx="9336822" cy="720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47" tIns="76247" rIns="76247" bIns="76247" numCol="1" spcCol="1270" anchor="ctr" anchorCtr="0">
          <a:noAutofit/>
        </a:bodyPr>
        <a:lstStyle/>
        <a:p>
          <a:pPr marL="0" lvl="0" indent="0" algn="l" defTabSz="622300">
            <a:lnSpc>
              <a:spcPct val="90000"/>
            </a:lnSpc>
            <a:spcBef>
              <a:spcPct val="0"/>
            </a:spcBef>
            <a:spcAft>
              <a:spcPct val="35000"/>
            </a:spcAft>
            <a:buNone/>
          </a:pPr>
          <a:r>
            <a:rPr lang="en-US" sz="1400" kern="1200"/>
            <a:t>Many memory-related security vulnerabilities affect programming languages with manual memory management and no built-in memory checks. When starting a new project, make sure you really require C/C++ for it, and if you do, use </a:t>
          </a:r>
          <a:r>
            <a:rPr lang="en-US" sz="1400" b="1" u="sng" kern="1200">
              <a:hlinkClick xmlns:r="http://schemas.openxmlformats.org/officeDocument/2006/relationships" r:id="rId8"/>
            </a:rPr>
            <a:t>smart pointers</a:t>
          </a:r>
          <a:r>
            <a:rPr lang="en-US" sz="1400" kern="1200"/>
            <a:t> and </a:t>
          </a:r>
          <a:r>
            <a:rPr lang="en-US" sz="1400" b="1" u="sng" kern="1200">
              <a:hlinkClick xmlns:r="http://schemas.openxmlformats.org/officeDocument/2006/relationships" r:id="rId9"/>
            </a:rPr>
            <a:t>static code analyzers</a:t>
          </a:r>
          <a:r>
            <a:rPr lang="en-US" sz="1400" kern="1200"/>
            <a:t> to minimize the impact of language flaws.</a:t>
          </a:r>
        </a:p>
      </dsp:txBody>
      <dsp:txXfrm>
        <a:off x="807276" y="1806615"/>
        <a:ext cx="9336822" cy="720447"/>
      </dsp:txXfrm>
    </dsp:sp>
    <dsp:sp modelId="{223E6D4A-B58A-459F-96C3-0DEACF1A46A4}">
      <dsp:nvSpPr>
        <dsp:cNvPr id="0" name=""/>
        <dsp:cNvSpPr/>
      </dsp:nvSpPr>
      <dsp:spPr>
        <a:xfrm>
          <a:off x="0" y="2707174"/>
          <a:ext cx="10156531" cy="69861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1D90E1-D0C2-412B-AA17-DD07FF3DE343}">
      <dsp:nvSpPr>
        <dsp:cNvPr id="0" name=""/>
        <dsp:cNvSpPr/>
      </dsp:nvSpPr>
      <dsp:spPr>
        <a:xfrm>
          <a:off x="211331" y="2864363"/>
          <a:ext cx="384614" cy="384238"/>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FB2660-01FA-4FC4-B747-7CD39FB3E069}">
      <dsp:nvSpPr>
        <dsp:cNvPr id="0" name=""/>
        <dsp:cNvSpPr/>
      </dsp:nvSpPr>
      <dsp:spPr>
        <a:xfrm>
          <a:off x="807276" y="2707174"/>
          <a:ext cx="9336822" cy="720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47" tIns="76247" rIns="76247" bIns="76247" numCol="1" spcCol="1270" anchor="ctr" anchorCtr="0">
          <a:noAutofit/>
        </a:bodyPr>
        <a:lstStyle/>
        <a:p>
          <a:pPr marL="0" lvl="0" indent="0" algn="l" defTabSz="622300">
            <a:lnSpc>
              <a:spcPct val="90000"/>
            </a:lnSpc>
            <a:spcBef>
              <a:spcPct val="0"/>
            </a:spcBef>
            <a:spcAft>
              <a:spcPct val="35000"/>
            </a:spcAft>
            <a:buNone/>
          </a:pPr>
          <a:r>
            <a:rPr lang="en-US" sz="1400" kern="1200"/>
            <a:t>If you need system programming features, a more modern language like </a:t>
          </a:r>
          <a:r>
            <a:rPr lang="en-US" sz="1400" b="1" u="sng" kern="1200">
              <a:hlinkClick xmlns:r="http://schemas.openxmlformats.org/officeDocument/2006/relationships" r:id="rId12"/>
            </a:rPr>
            <a:t>Rust</a:t>
          </a:r>
          <a:r>
            <a:rPr lang="en-US" sz="1400" kern="1200"/>
            <a:t> can be a good choice because its type system checks memory use at compile time. </a:t>
          </a:r>
          <a:r>
            <a:rPr lang="en-US" sz="1400" b="1" u="sng" kern="1200">
              <a:hlinkClick xmlns:r="http://schemas.openxmlformats.org/officeDocument/2006/relationships" r:id="rId13"/>
            </a:rPr>
            <a:t>Zig</a:t>
          </a:r>
          <a:r>
            <a:rPr lang="en-US" sz="1400" kern="1200"/>
            <a:t> might also be a good alternative, as it has no hidden control flow or memory allocations.</a:t>
          </a:r>
        </a:p>
      </dsp:txBody>
      <dsp:txXfrm>
        <a:off x="807276" y="2707174"/>
        <a:ext cx="9336822" cy="720447"/>
      </dsp:txXfrm>
    </dsp:sp>
    <dsp:sp modelId="{39A43B7E-A3B5-4654-85F2-C1B1E5BB81D5}">
      <dsp:nvSpPr>
        <dsp:cNvPr id="0" name=""/>
        <dsp:cNvSpPr/>
      </dsp:nvSpPr>
      <dsp:spPr>
        <a:xfrm>
          <a:off x="0" y="3607733"/>
          <a:ext cx="10156531" cy="69861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E8AA3-D686-4B46-976E-7BF550B17DB7}">
      <dsp:nvSpPr>
        <dsp:cNvPr id="0" name=""/>
        <dsp:cNvSpPr/>
      </dsp:nvSpPr>
      <dsp:spPr>
        <a:xfrm>
          <a:off x="211331" y="3764921"/>
          <a:ext cx="384614" cy="384238"/>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847E63-5E1F-4F16-B15A-4A17373A0733}">
      <dsp:nvSpPr>
        <dsp:cNvPr id="0" name=""/>
        <dsp:cNvSpPr/>
      </dsp:nvSpPr>
      <dsp:spPr>
        <a:xfrm>
          <a:off x="807276" y="3607733"/>
          <a:ext cx="9336822" cy="720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47" tIns="76247" rIns="76247" bIns="76247" numCol="1" spcCol="1270" anchor="ctr" anchorCtr="0">
          <a:noAutofit/>
        </a:bodyPr>
        <a:lstStyle/>
        <a:p>
          <a:pPr marL="0" lvl="0" indent="0" algn="l" defTabSz="622300">
            <a:lnSpc>
              <a:spcPct val="90000"/>
            </a:lnSpc>
            <a:spcBef>
              <a:spcPct val="0"/>
            </a:spcBef>
            <a:spcAft>
              <a:spcPct val="35000"/>
            </a:spcAft>
            <a:buNone/>
          </a:pPr>
          <a:r>
            <a:rPr lang="en-US" sz="1400" kern="1200"/>
            <a:t>If you don’t need system programming features, using a garbage-collected language like Java or C# can protect you from many memory issues.</a:t>
          </a:r>
        </a:p>
      </dsp:txBody>
      <dsp:txXfrm>
        <a:off x="807276" y="3607733"/>
        <a:ext cx="9336822" cy="7204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4E19D-CB5D-44E6-ACE8-0DFBED4BAA57}">
      <dsp:nvSpPr>
        <dsp:cNvPr id="0" name=""/>
        <dsp:cNvSpPr/>
      </dsp:nvSpPr>
      <dsp:spPr>
        <a:xfrm>
          <a:off x="0" y="300282"/>
          <a:ext cx="7003777" cy="1287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Unvalidated user data is the prime reason for injection flaws. That’s why it’s critically important to validate all data that enters your system. Sanitation is another step that can keep security in check without sacrificing usability. Instead of rejecting a user input if it’s invalid, sanitation will cut out problematic input parts (i.e., JavaScript inside HTML) and use the remaining data. When running in a client-server environment, ensure this validation and sanitation happens on the server. This means adding </a:t>
          </a:r>
          <a:r>
            <a:rPr lang="en-US" sz="1100" b="1" u="sng" kern="1200">
              <a:hlinkClick xmlns:r="http://schemas.openxmlformats.org/officeDocument/2006/relationships" r:id="rId1"/>
            </a:rPr>
            <a:t>validators and sanitizers</a:t>
          </a:r>
          <a:r>
            <a:rPr lang="en-US" sz="1100" kern="1200"/>
            <a:t> to all API endpoints that accept user data. It can also mean choosing data formats that are easy to validate—for example, accepting simple Markdown instead of fully-fledged HTML.</a:t>
          </a:r>
        </a:p>
      </dsp:txBody>
      <dsp:txXfrm>
        <a:off x="62826" y="363108"/>
        <a:ext cx="6878125" cy="1161348"/>
      </dsp:txXfrm>
    </dsp:sp>
    <dsp:sp modelId="{F3586AEF-A808-4894-9FED-2940A069092E}">
      <dsp:nvSpPr>
        <dsp:cNvPr id="0" name=""/>
        <dsp:cNvSpPr/>
      </dsp:nvSpPr>
      <dsp:spPr>
        <a:xfrm>
          <a:off x="0" y="1618962"/>
          <a:ext cx="7003777" cy="1287000"/>
        </a:xfrm>
        <a:prstGeom prst="roundRect">
          <a:avLst/>
        </a:prstGeom>
        <a:solidFill>
          <a:schemeClr val="accent2">
            <a:hueOff val="-492678"/>
            <a:satOff val="-225"/>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Keeping input data clean isn’t always possible; validation libraries have bugs, too. To ensure nothing leaks through to your users, only display outputs based on user inputs in a secure way (i.e., don’t render HTML).</a:t>
          </a:r>
        </a:p>
      </dsp:txBody>
      <dsp:txXfrm>
        <a:off x="62826" y="1681788"/>
        <a:ext cx="6878125" cy="1161348"/>
      </dsp:txXfrm>
    </dsp:sp>
    <dsp:sp modelId="{28EE4991-B8BC-4958-8F0B-0C5C942AECE6}">
      <dsp:nvSpPr>
        <dsp:cNvPr id="0" name=""/>
        <dsp:cNvSpPr/>
      </dsp:nvSpPr>
      <dsp:spPr>
        <a:xfrm>
          <a:off x="0" y="2937642"/>
          <a:ext cx="7003777" cy="1287000"/>
        </a:xfrm>
        <a:prstGeom prst="roundRect">
          <a:avLst/>
        </a:prstGeom>
        <a:solidFill>
          <a:schemeClr val="accent2">
            <a:hueOff val="-985355"/>
            <a:satOff val="-44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3. Check third-party code integrity</a:t>
          </a:r>
          <a:endParaRPr lang="en-US" sz="1100" kern="1200"/>
        </a:p>
      </dsp:txBody>
      <dsp:txXfrm>
        <a:off x="62826" y="3000468"/>
        <a:ext cx="6878125" cy="1161348"/>
      </dsp:txXfrm>
    </dsp:sp>
    <dsp:sp modelId="{1EE4C36C-7585-4B37-B5E4-47E31378FC59}">
      <dsp:nvSpPr>
        <dsp:cNvPr id="0" name=""/>
        <dsp:cNvSpPr/>
      </dsp:nvSpPr>
      <dsp:spPr>
        <a:xfrm>
          <a:off x="0" y="4256322"/>
          <a:ext cx="7003777" cy="1287000"/>
        </a:xfrm>
        <a:prstGeom prst="roundRect">
          <a:avLst/>
        </a:prstGeom>
        <a:solidFill>
          <a:schemeClr val="accent2">
            <a:hueOff val="-1478033"/>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You should consider third-party code like libraries and frameworks as inputs, too. Not inputs to your application, since libraries and frameworks essentially consist of your own and third-party code, but inputs to your build process. Always pin a </a:t>
          </a:r>
          <a:r>
            <a:rPr lang="en-US" sz="1100" b="1" u="sng" kern="1200">
              <a:hlinkClick xmlns:r="http://schemas.openxmlformats.org/officeDocument/2006/relationships" r:id="rId2"/>
            </a:rPr>
            <a:t>specific version or hash</a:t>
          </a:r>
          <a:r>
            <a:rPr lang="en-US" sz="1100" kern="1200"/>
            <a:t> for production deployment when using libraries. That way, no new version can sneak into your deployments unchecked. </a:t>
          </a:r>
        </a:p>
      </dsp:txBody>
      <dsp:txXfrm>
        <a:off x="62826" y="4319148"/>
        <a:ext cx="6878125" cy="11613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F7F4B-252A-4988-9D7E-F1F81B08FADE}">
      <dsp:nvSpPr>
        <dsp:cNvPr id="0" name=""/>
        <dsp:cNvSpPr/>
      </dsp:nvSpPr>
      <dsp:spPr>
        <a:xfrm>
          <a:off x="0" y="704222"/>
          <a:ext cx="10156531" cy="13001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76BBAB-134E-4A3C-BD34-797EB44C02AC}">
      <dsp:nvSpPr>
        <dsp:cNvPr id="0" name=""/>
        <dsp:cNvSpPr/>
      </dsp:nvSpPr>
      <dsp:spPr>
        <a:xfrm>
          <a:off x="393281" y="996746"/>
          <a:ext cx="715057" cy="7150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0C0774-3EA3-44CE-812D-23BA18B53599}">
      <dsp:nvSpPr>
        <dsp:cNvPr id="0" name=""/>
        <dsp:cNvSpPr/>
      </dsp:nvSpPr>
      <dsp:spPr>
        <a:xfrm>
          <a:off x="1501619" y="704222"/>
          <a:ext cx="8654911" cy="1300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594" tIns="137594" rIns="137594" bIns="137594" numCol="1" spcCol="1270" anchor="ctr" anchorCtr="0">
          <a:noAutofit/>
        </a:bodyPr>
        <a:lstStyle/>
        <a:p>
          <a:pPr marL="0" lvl="0" indent="0" algn="l" defTabSz="1111250">
            <a:lnSpc>
              <a:spcPct val="90000"/>
            </a:lnSpc>
            <a:spcBef>
              <a:spcPct val="0"/>
            </a:spcBef>
            <a:spcAft>
              <a:spcPct val="35000"/>
            </a:spcAft>
            <a:buNone/>
          </a:pPr>
          <a:r>
            <a:rPr lang="en-US" sz="2500" kern="1200"/>
            <a:t>Thanks </a:t>
          </a:r>
        </a:p>
      </dsp:txBody>
      <dsp:txXfrm>
        <a:off x="1501619" y="704222"/>
        <a:ext cx="8654911" cy="1300103"/>
      </dsp:txXfrm>
    </dsp:sp>
    <dsp:sp modelId="{35173B7C-358E-46E0-A1F8-68B768E8AC82}">
      <dsp:nvSpPr>
        <dsp:cNvPr id="0" name=""/>
        <dsp:cNvSpPr/>
      </dsp:nvSpPr>
      <dsp:spPr>
        <a:xfrm>
          <a:off x="0" y="2329352"/>
          <a:ext cx="10156531" cy="13001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7CC6E-A087-4A16-800E-805B2BE8532B}">
      <dsp:nvSpPr>
        <dsp:cNvPr id="0" name=""/>
        <dsp:cNvSpPr/>
      </dsp:nvSpPr>
      <dsp:spPr>
        <a:xfrm>
          <a:off x="393281" y="2621875"/>
          <a:ext cx="715057" cy="7150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4025FA-89B5-4854-A46A-6CEC1594E0E0}">
      <dsp:nvSpPr>
        <dsp:cNvPr id="0" name=""/>
        <dsp:cNvSpPr/>
      </dsp:nvSpPr>
      <dsp:spPr>
        <a:xfrm>
          <a:off x="1501619" y="2329352"/>
          <a:ext cx="8654911" cy="1300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594" tIns="137594" rIns="137594" bIns="137594" numCol="1" spcCol="1270" anchor="ctr" anchorCtr="0">
          <a:noAutofit/>
        </a:bodyPr>
        <a:lstStyle/>
        <a:p>
          <a:pPr marL="0" lvl="0" indent="0" algn="l" defTabSz="1111250">
            <a:lnSpc>
              <a:spcPct val="90000"/>
            </a:lnSpc>
            <a:spcBef>
              <a:spcPct val="0"/>
            </a:spcBef>
            <a:spcAft>
              <a:spcPct val="35000"/>
            </a:spcAft>
            <a:buNone/>
          </a:pPr>
          <a:r>
            <a:rPr lang="en-US" sz="2500" kern="1200"/>
            <a:t>Created by Mostafa Ahmed Abas El-Ashmawy</a:t>
          </a:r>
        </a:p>
      </dsp:txBody>
      <dsp:txXfrm>
        <a:off x="1501619" y="2329352"/>
        <a:ext cx="8654911" cy="13001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6/20/2024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56679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6/20/2024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4337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6/20/2024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058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6/20/2024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005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6/20/2024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8908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6/20/2024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84643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6/20/2024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36086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6/20/2024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76838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6/20/2024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2837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6/20/2024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7289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6/20/2024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27947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6/20/2024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524760635"/>
      </p:ext>
    </p:extLst>
  </p:cSld>
  <p:clrMap bg1="lt1" tx1="dk1" bg2="lt2" tx2="dk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22" r:id="rId8"/>
    <p:sldLayoutId id="2147483719" r:id="rId9"/>
    <p:sldLayoutId id="2147483720" r:id="rId10"/>
    <p:sldLayoutId id="2147483721"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src.nist.gov/projects/ssdf" TargetMode="External"/><Relationship Id="rId2" Type="http://schemas.openxmlformats.org/officeDocument/2006/relationships/hyperlink" Target="https://wiki.sei.cmu.edu/confluence/display/c/SEI+CERT+C+Coding+Standard"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6.png"/><Relationship Id="rId7" Type="http://schemas.openxmlformats.org/officeDocument/2006/relationships/diagramColors" Target="../diagrams/colors2.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6.png"/><Relationship Id="rId7" Type="http://schemas.openxmlformats.org/officeDocument/2006/relationships/diagramColors" Target="../diagrams/colors4.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wasp.org/www-project-secure-coding-practices-quick-reference-guid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olorful paint pigments">
            <a:extLst>
              <a:ext uri="{FF2B5EF4-FFF2-40B4-BE49-F238E27FC236}">
                <a16:creationId xmlns:a16="http://schemas.microsoft.com/office/drawing/2014/main" id="{2EA377C9-F86E-FD18-4F98-E5899F498E0E}"/>
              </a:ext>
            </a:extLst>
          </p:cNvPr>
          <p:cNvPicPr>
            <a:picLocks noChangeAspect="1"/>
          </p:cNvPicPr>
          <p:nvPr/>
        </p:nvPicPr>
        <p:blipFill rotWithShape="1">
          <a:blip r:embed="rId3">
            <a:alphaModFix amt="70000"/>
          </a:blip>
          <a:srcRect t="9995" r="6" b="6"/>
          <a:stretch/>
        </p:blipFill>
        <p:spPr>
          <a:xfrm>
            <a:off x="20" y="10"/>
            <a:ext cx="12188932" cy="6856614"/>
          </a:xfrm>
          <a:prstGeom prst="rect">
            <a:avLst/>
          </a:prstGeom>
        </p:spPr>
      </p:pic>
      <p:sp>
        <p:nvSpPr>
          <p:cNvPr id="2" name="Title 1"/>
          <p:cNvSpPr>
            <a:spLocks noGrp="1"/>
          </p:cNvSpPr>
          <p:nvPr>
            <p:ph type="ctrTitle"/>
          </p:nvPr>
        </p:nvSpPr>
        <p:spPr>
          <a:xfrm>
            <a:off x="838200" y="740211"/>
            <a:ext cx="7530685" cy="3163864"/>
          </a:xfrm>
        </p:spPr>
        <p:txBody>
          <a:bodyPr>
            <a:normAutofit/>
          </a:bodyPr>
          <a:lstStyle/>
          <a:p>
            <a:pPr algn="l"/>
            <a:r>
              <a:rPr lang="en-US" sz="5200" dirty="0">
                <a:solidFill>
                  <a:srgbClr val="FFFFFF"/>
                </a:solidFill>
                <a:ea typeface="+mj-lt"/>
                <a:cs typeface="+mj-lt"/>
              </a:rPr>
              <a:t>Review </a:t>
            </a:r>
            <a:r>
              <a:rPr lang="en-US" sz="5200" dirty="0" err="1">
                <a:solidFill>
                  <a:srgbClr val="FFFFFF"/>
                </a:solidFill>
                <a:ea typeface="+mj-lt"/>
                <a:cs typeface="+mj-lt"/>
              </a:rPr>
              <a:t>CodingSecure</a:t>
            </a:r>
            <a:endParaRPr lang="en-US" dirty="0" err="1"/>
          </a:p>
        </p:txBody>
      </p:sp>
      <p:sp>
        <p:nvSpPr>
          <p:cNvPr id="3" name="Subtitle 2"/>
          <p:cNvSpPr>
            <a:spLocks noGrp="1"/>
          </p:cNvSpPr>
          <p:nvPr>
            <p:ph type="subTitle" idx="1"/>
          </p:nvPr>
        </p:nvSpPr>
        <p:spPr>
          <a:xfrm>
            <a:off x="838200" y="4074515"/>
            <a:ext cx="7583133" cy="1279124"/>
          </a:xfrm>
        </p:spPr>
        <p:txBody>
          <a:bodyPr>
            <a:normAutofit/>
          </a:bodyPr>
          <a:lstStyle/>
          <a:p>
            <a:pPr algn="l"/>
            <a:endParaRPr lang="en-US" sz="2200">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 name="Content Placeholder 2">
            <a:extLst>
              <a:ext uri="{FF2B5EF4-FFF2-40B4-BE49-F238E27FC236}">
                <a16:creationId xmlns:a16="http://schemas.microsoft.com/office/drawing/2014/main" id="{654E3C5E-CAA0-7416-6C60-4E340162CAF8}"/>
              </a:ext>
            </a:extLst>
          </p:cNvPr>
          <p:cNvSpPr>
            <a:spLocks noGrp="1"/>
          </p:cNvSpPr>
          <p:nvPr>
            <p:ph idx="1"/>
          </p:nvPr>
        </p:nvSpPr>
        <p:spPr>
          <a:xfrm>
            <a:off x="194426" y="425046"/>
            <a:ext cx="9393807" cy="5688041"/>
          </a:xfrm>
        </p:spPr>
        <p:txBody>
          <a:bodyPr vert="horz" lIns="91440" tIns="45720" rIns="91440" bIns="45720" rtlCol="0" anchor="t">
            <a:normAutofit/>
          </a:bodyPr>
          <a:lstStyle/>
          <a:p>
            <a:pPr>
              <a:lnSpc>
                <a:spcPct val="100000"/>
              </a:lnSpc>
            </a:pPr>
            <a:r>
              <a:rPr lang="en-US" sz="1100" b="1" dirty="0">
                <a:solidFill>
                  <a:schemeClr val="tx2"/>
                </a:solidFill>
                <a:ea typeface="+mn-lt"/>
                <a:cs typeface="+mn-lt"/>
                <a:hlinkClick r:id="rId2">
                  <a:extLst>
                    <a:ext uri="{A12FA001-AC4F-418D-AE19-62706E023703}">
                      <ahyp:hlinkClr xmlns:ahyp="http://schemas.microsoft.com/office/drawing/2018/hyperlinkcolor" val="tx"/>
                    </a:ext>
                  </a:extLst>
                </a:hlinkClick>
              </a:rPr>
              <a:t>2. CERT Secure Coding Standards:</a:t>
            </a:r>
            <a:endParaRPr lang="en-US" sz="1100" dirty="0">
              <a:solidFill>
                <a:schemeClr val="tx2"/>
              </a:solidFill>
            </a:endParaRPr>
          </a:p>
          <a:p>
            <a:pPr>
              <a:lnSpc>
                <a:spcPct val="100000"/>
              </a:lnSpc>
            </a:pPr>
            <a:r>
              <a:rPr lang="en-US" sz="1100" dirty="0">
                <a:solidFill>
                  <a:schemeClr val="tx2"/>
                </a:solidFill>
                <a:ea typeface="+mn-lt"/>
                <a:cs typeface="+mn-lt"/>
              </a:rPr>
              <a:t>CERT Secure Coding Standards (SCS) are a set of guidelines and recommendations developed by the Software Engineering Institute (SEI) at Carnegie Mellon University to help developers write secure code and prevent vulnerabilities. Key areas of focus:</a:t>
            </a:r>
            <a:endParaRPr lang="en-US" sz="1100" dirty="0">
              <a:solidFill>
                <a:schemeClr val="tx2"/>
              </a:solidFill>
            </a:endParaRPr>
          </a:p>
          <a:p>
            <a:pPr>
              <a:lnSpc>
                <a:spcPct val="100000"/>
              </a:lnSpc>
            </a:pPr>
            <a:r>
              <a:rPr lang="en-US" sz="1100" b="1" dirty="0">
                <a:solidFill>
                  <a:schemeClr val="tx2"/>
                </a:solidFill>
                <a:ea typeface="+mn-lt"/>
                <a:cs typeface="+mn-lt"/>
              </a:rPr>
              <a:t>Language-specific guidelines:</a:t>
            </a:r>
            <a:r>
              <a:rPr lang="en-US" sz="1100" dirty="0">
                <a:solidFill>
                  <a:schemeClr val="tx2"/>
                </a:solidFill>
                <a:ea typeface="+mn-lt"/>
                <a:cs typeface="+mn-lt"/>
              </a:rPr>
              <a:t> Offering recommendations for C, C++, Java, Android, and Perl to address common vulnerabilities in those languages.</a:t>
            </a:r>
            <a:endParaRPr lang="en-US" sz="1100" dirty="0">
              <a:solidFill>
                <a:schemeClr val="tx2"/>
              </a:solidFill>
            </a:endParaRPr>
          </a:p>
          <a:p>
            <a:pPr>
              <a:lnSpc>
                <a:spcPct val="100000"/>
              </a:lnSpc>
            </a:pPr>
            <a:r>
              <a:rPr lang="en-US" sz="1100" b="1" dirty="0">
                <a:solidFill>
                  <a:schemeClr val="tx2"/>
                </a:solidFill>
                <a:ea typeface="+mn-lt"/>
                <a:cs typeface="+mn-lt"/>
              </a:rPr>
              <a:t>Defensive programming:</a:t>
            </a:r>
            <a:r>
              <a:rPr lang="en-US" sz="1100" dirty="0">
                <a:solidFill>
                  <a:schemeClr val="tx2"/>
                </a:solidFill>
                <a:ea typeface="+mn-lt"/>
                <a:cs typeface="+mn-lt"/>
              </a:rPr>
              <a:t> Emphasizing anticipating and handling errors gracefully to prevent exploitation.</a:t>
            </a:r>
            <a:endParaRPr lang="en-US" sz="1100" dirty="0">
              <a:solidFill>
                <a:schemeClr val="tx2"/>
              </a:solidFill>
            </a:endParaRPr>
          </a:p>
          <a:p>
            <a:pPr>
              <a:lnSpc>
                <a:spcPct val="100000"/>
              </a:lnSpc>
            </a:pPr>
            <a:r>
              <a:rPr lang="en-US" sz="1100" b="1" dirty="0">
                <a:solidFill>
                  <a:schemeClr val="tx2"/>
                </a:solidFill>
                <a:ea typeface="+mn-lt"/>
                <a:cs typeface="+mn-lt"/>
              </a:rPr>
              <a:t>Memory management:</a:t>
            </a:r>
            <a:r>
              <a:rPr lang="en-US" sz="1100" dirty="0">
                <a:solidFill>
                  <a:schemeClr val="tx2"/>
                </a:solidFill>
                <a:ea typeface="+mn-lt"/>
                <a:cs typeface="+mn-lt"/>
              </a:rPr>
              <a:t> Focus on preventing buffer overflows and memory leaks, especially in languages like C and C++.</a:t>
            </a:r>
            <a:endParaRPr lang="en-US" sz="1100" dirty="0">
              <a:solidFill>
                <a:schemeClr val="tx2"/>
              </a:solidFill>
            </a:endParaRPr>
          </a:p>
          <a:p>
            <a:pPr>
              <a:lnSpc>
                <a:spcPct val="100000"/>
              </a:lnSpc>
            </a:pPr>
            <a:r>
              <a:rPr lang="en-US" sz="1100" b="1" dirty="0">
                <a:solidFill>
                  <a:schemeClr val="tx2"/>
                </a:solidFill>
                <a:ea typeface="+mn-lt"/>
                <a:cs typeface="+mn-lt"/>
                <a:hlinkClick r:id="rId3">
                  <a:extLst>
                    <a:ext uri="{A12FA001-AC4F-418D-AE19-62706E023703}">
                      <ahyp:hlinkClr xmlns:ahyp="http://schemas.microsoft.com/office/drawing/2018/hyperlinkcolor" val="tx"/>
                    </a:ext>
                  </a:extLst>
                </a:hlinkClick>
              </a:rPr>
              <a:t>3. NIST Secure Coding Guidelines:</a:t>
            </a:r>
            <a:endParaRPr lang="en-US" sz="1100" dirty="0">
              <a:solidFill>
                <a:schemeClr val="tx2"/>
              </a:solidFill>
              <a:hlinkClick r:id="">
                <a:extLst>
                  <a:ext uri="{A12FA001-AC4F-418D-AE19-62706E023703}">
                    <ahyp:hlinkClr xmlns:ahyp="http://schemas.microsoft.com/office/drawing/2018/hyperlinkcolor" val="tx"/>
                  </a:ext>
                </a:extLst>
              </a:hlinkClick>
            </a:endParaRPr>
          </a:p>
          <a:p>
            <a:pPr>
              <a:lnSpc>
                <a:spcPct val="100000"/>
              </a:lnSpc>
            </a:pPr>
            <a:r>
              <a:rPr lang="en-US" sz="1100" dirty="0">
                <a:solidFill>
                  <a:schemeClr val="tx2"/>
                </a:solidFill>
                <a:ea typeface="+mn-lt"/>
                <a:cs typeface="+mn-lt"/>
              </a:rPr>
              <a:t>NIST Secure Coding Guidelines (also known as NIST Special Publication 800-218) are a set of recommendations developed by the National Institute of Standards and Technology (NIST) to help developers write secure code and mitigate vulnerabilities. Key areas of focus:</a:t>
            </a:r>
            <a:endParaRPr lang="en-US" sz="1100" dirty="0">
              <a:solidFill>
                <a:schemeClr val="tx2"/>
              </a:solidFill>
            </a:endParaRPr>
          </a:p>
          <a:p>
            <a:pPr>
              <a:lnSpc>
                <a:spcPct val="100000"/>
              </a:lnSpc>
            </a:pPr>
            <a:r>
              <a:rPr lang="en-US" sz="1100" b="1" dirty="0">
                <a:solidFill>
                  <a:schemeClr val="tx2"/>
                </a:solidFill>
                <a:ea typeface="+mn-lt"/>
                <a:cs typeface="+mn-lt"/>
              </a:rPr>
              <a:t>Input validation and sanitization:</a:t>
            </a:r>
            <a:r>
              <a:rPr lang="en-US" sz="1100" dirty="0">
                <a:solidFill>
                  <a:schemeClr val="tx2"/>
                </a:solidFill>
                <a:ea typeface="+mn-lt"/>
                <a:cs typeface="+mn-lt"/>
              </a:rPr>
              <a:t> Preventing injection attacks like SQL injection and cross-site scripting (XSS) by ensuring user-provided data is safe.</a:t>
            </a:r>
            <a:endParaRPr lang="en-US" sz="1100" dirty="0">
              <a:solidFill>
                <a:schemeClr val="tx2"/>
              </a:solidFill>
            </a:endParaRPr>
          </a:p>
          <a:p>
            <a:pPr>
              <a:lnSpc>
                <a:spcPct val="100000"/>
              </a:lnSpc>
            </a:pPr>
            <a:r>
              <a:rPr lang="en-US" sz="1100" b="1" dirty="0">
                <a:solidFill>
                  <a:schemeClr val="tx2"/>
                </a:solidFill>
                <a:ea typeface="+mn-lt"/>
                <a:cs typeface="+mn-lt"/>
              </a:rPr>
              <a:t>Authentication and authorization:</a:t>
            </a:r>
            <a:r>
              <a:rPr lang="en-US" sz="1100" dirty="0">
                <a:solidFill>
                  <a:schemeClr val="tx2"/>
                </a:solidFill>
                <a:ea typeface="+mn-lt"/>
                <a:cs typeface="+mn-lt"/>
              </a:rPr>
              <a:t> Enforcing robust authentication mechanisms and secure session management.</a:t>
            </a:r>
            <a:endParaRPr lang="en-US" sz="1100" dirty="0">
              <a:solidFill>
                <a:schemeClr val="tx2"/>
              </a:solidFill>
            </a:endParaRPr>
          </a:p>
          <a:p>
            <a:pPr>
              <a:lnSpc>
                <a:spcPct val="100000"/>
              </a:lnSpc>
            </a:pPr>
            <a:r>
              <a:rPr lang="en-US" sz="1100" b="1" dirty="0">
                <a:solidFill>
                  <a:schemeClr val="tx2"/>
                </a:solidFill>
                <a:ea typeface="+mn-lt"/>
                <a:cs typeface="+mn-lt"/>
              </a:rPr>
              <a:t>Encryption:</a:t>
            </a:r>
            <a:r>
              <a:rPr lang="en-US" sz="1100" dirty="0">
                <a:solidFill>
                  <a:schemeClr val="tx2"/>
                </a:solidFill>
                <a:ea typeface="+mn-lt"/>
                <a:cs typeface="+mn-lt"/>
              </a:rPr>
              <a:t> Using encryption techniques to protect sensitive data at rest and in transit.</a:t>
            </a:r>
            <a:endParaRPr lang="en-US" sz="1100" dirty="0">
              <a:solidFill>
                <a:schemeClr val="tx2"/>
              </a:solidFill>
            </a:endParaRPr>
          </a:p>
          <a:p>
            <a:pPr>
              <a:lnSpc>
                <a:spcPct val="100000"/>
              </a:lnSpc>
            </a:pPr>
            <a:r>
              <a:rPr lang="en-US" sz="1100" b="1" dirty="0">
                <a:solidFill>
                  <a:schemeClr val="tx2"/>
                </a:solidFill>
                <a:ea typeface="+mn-lt"/>
                <a:cs typeface="+mn-lt"/>
              </a:rPr>
              <a:t>Error handling and logging:</a:t>
            </a:r>
            <a:r>
              <a:rPr lang="en-US" sz="1100" dirty="0">
                <a:solidFill>
                  <a:schemeClr val="tx2"/>
                </a:solidFill>
                <a:ea typeface="+mn-lt"/>
                <a:cs typeface="+mn-lt"/>
              </a:rPr>
              <a:t> Implementing proper error handling to avoid disclosing sensitive information and logging security-related events.</a:t>
            </a:r>
            <a:endParaRPr lang="en-US" sz="1100" dirty="0">
              <a:solidFill>
                <a:schemeClr val="tx2"/>
              </a:solidFill>
            </a:endParaRPr>
          </a:p>
          <a:p>
            <a:pPr>
              <a:lnSpc>
                <a:spcPct val="100000"/>
              </a:lnSpc>
            </a:pPr>
            <a:r>
              <a:rPr lang="en-US" sz="1100" b="1" dirty="0">
                <a:solidFill>
                  <a:schemeClr val="tx2"/>
                </a:solidFill>
                <a:ea typeface="+mn-lt"/>
                <a:cs typeface="+mn-lt"/>
              </a:rPr>
              <a:t>Memory management:</a:t>
            </a:r>
            <a:r>
              <a:rPr lang="en-US" sz="1100" dirty="0">
                <a:solidFill>
                  <a:schemeClr val="tx2"/>
                </a:solidFill>
                <a:ea typeface="+mn-lt"/>
                <a:cs typeface="+mn-lt"/>
              </a:rPr>
              <a:t> Preventing memory-related vulnerabilities like buffer overflows and memory leaks, especially in languages like C and C++.</a:t>
            </a:r>
            <a:endParaRPr lang="en-US" sz="1100" dirty="0">
              <a:solidFill>
                <a:schemeClr val="tx2"/>
              </a:solidFill>
            </a:endParaRPr>
          </a:p>
          <a:p>
            <a:pPr>
              <a:lnSpc>
                <a:spcPct val="100000"/>
              </a:lnSpc>
            </a:pPr>
            <a:endParaRPr lang="en-US" sz="1100" dirty="0">
              <a:solidFill>
                <a:schemeClr val="tx2"/>
              </a:solidFill>
            </a:endParaRPr>
          </a:p>
          <a:p>
            <a:pPr>
              <a:lnSpc>
                <a:spcPct val="100000"/>
              </a:lnSpc>
            </a:pPr>
            <a:endParaRPr lang="en-US" sz="1100" dirty="0">
              <a:solidFill>
                <a:schemeClr val="tx2"/>
              </a:solidFill>
            </a:endParaRPr>
          </a:p>
        </p:txBody>
      </p:sp>
      <p:sp>
        <p:nvSpPr>
          <p:cNvPr id="23" name="Rectangle 22">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4">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4625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DBE81DDF-5E2F-2FBD-6109-8569161BE25F}"/>
              </a:ext>
            </a:extLst>
          </p:cNvPr>
          <p:cNvSpPr>
            <a:spLocks noGrp="1"/>
          </p:cNvSpPr>
          <p:nvPr>
            <p:ph type="title"/>
          </p:nvPr>
        </p:nvSpPr>
        <p:spPr>
          <a:xfrm>
            <a:off x="838201" y="559813"/>
            <a:ext cx="10348146" cy="1283471"/>
          </a:xfrm>
        </p:spPr>
        <p:txBody>
          <a:bodyPr anchor="t">
            <a:normAutofit/>
          </a:bodyPr>
          <a:lstStyle/>
          <a:p>
            <a:pPr>
              <a:lnSpc>
                <a:spcPct val="90000"/>
              </a:lnSpc>
            </a:pPr>
            <a:r>
              <a:rPr lang="en-US" sz="2800">
                <a:solidFill>
                  <a:schemeClr val="tx2"/>
                </a:solidFill>
              </a:rPr>
              <a:t>How to avoid common software vulnerabilities</a:t>
            </a:r>
          </a:p>
          <a:p>
            <a:pPr>
              <a:lnSpc>
                <a:spcPct val="90000"/>
              </a:lnSpc>
            </a:pPr>
            <a:br>
              <a:rPr lang="en-US" sz="2800">
                <a:solidFill>
                  <a:schemeClr val="tx2"/>
                </a:solidFill>
              </a:rPr>
            </a:br>
            <a:endParaRPr lang="en-US" sz="2800">
              <a:solidFill>
                <a:schemeClr val="tx2"/>
              </a:solidFill>
            </a:endParaRPr>
          </a:p>
        </p:txBody>
      </p:sp>
      <p:pic>
        <p:nvPicPr>
          <p:cNvPr id="15" name="Picture 14">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5" name="Content Placeholder 2">
            <a:extLst>
              <a:ext uri="{FF2B5EF4-FFF2-40B4-BE49-F238E27FC236}">
                <a16:creationId xmlns:a16="http://schemas.microsoft.com/office/drawing/2014/main" id="{ECE2DE64-30E8-7CE4-BE67-80AB62897860}"/>
              </a:ext>
            </a:extLst>
          </p:cNvPr>
          <p:cNvGraphicFramePr>
            <a:graphicFrameLocks noGrp="1"/>
          </p:cNvGraphicFramePr>
          <p:nvPr>
            <p:ph idx="1"/>
            <p:extLst>
              <p:ext uri="{D42A27DB-BD31-4B8C-83A1-F6EECF244321}">
                <p14:modId xmlns:p14="http://schemas.microsoft.com/office/powerpoint/2010/main" val="807392060"/>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8769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2D31DE-CE1A-49CA-A345-518AF1BFF763}"/>
              </a:ext>
            </a:extLst>
          </p:cNvPr>
          <p:cNvSpPr>
            <a:spLocks noGrp="1"/>
          </p:cNvSpPr>
          <p:nvPr>
            <p:ph type="title"/>
          </p:nvPr>
        </p:nvSpPr>
        <p:spPr>
          <a:xfrm>
            <a:off x="838201" y="559813"/>
            <a:ext cx="2819399" cy="5577934"/>
          </a:xfrm>
        </p:spPr>
        <p:txBody>
          <a:bodyPr>
            <a:normAutofit/>
          </a:bodyPr>
          <a:lstStyle/>
          <a:p>
            <a:r>
              <a:rPr lang="en-US">
                <a:ea typeface="+mj-lt"/>
                <a:cs typeface="+mj-lt"/>
              </a:rPr>
              <a:t>2. Validate and sanitize input and output data</a:t>
            </a:r>
            <a:endParaRPr lang="en-US"/>
          </a:p>
        </p:txBody>
      </p:sp>
      <p:graphicFrame>
        <p:nvGraphicFramePr>
          <p:cNvPr id="5" name="Content Placeholder 2">
            <a:extLst>
              <a:ext uri="{FF2B5EF4-FFF2-40B4-BE49-F238E27FC236}">
                <a16:creationId xmlns:a16="http://schemas.microsoft.com/office/drawing/2014/main" id="{098BFC1A-033B-93A4-4BC7-5A3A87168553}"/>
              </a:ext>
            </a:extLst>
          </p:cNvPr>
          <p:cNvGraphicFramePr>
            <a:graphicFrameLocks noGrp="1"/>
          </p:cNvGraphicFramePr>
          <p:nvPr>
            <p:ph idx="1"/>
            <p:extLst>
              <p:ext uri="{D42A27DB-BD31-4B8C-83A1-F6EECF244321}">
                <p14:modId xmlns:p14="http://schemas.microsoft.com/office/powerpoint/2010/main" val="2085647480"/>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0353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5" name="Picture 14">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5" name="Content Placeholder 2">
            <a:extLst>
              <a:ext uri="{FF2B5EF4-FFF2-40B4-BE49-F238E27FC236}">
                <a16:creationId xmlns:a16="http://schemas.microsoft.com/office/drawing/2014/main" id="{E734F946-9A3E-13E1-119F-2D27E39AFF2C}"/>
              </a:ext>
            </a:extLst>
          </p:cNvPr>
          <p:cNvGraphicFramePr>
            <a:graphicFrameLocks noGrp="1"/>
          </p:cNvGraphicFramePr>
          <p:nvPr>
            <p:ph idx="1"/>
            <p:extLst>
              <p:ext uri="{D42A27DB-BD31-4B8C-83A1-F6EECF244321}">
                <p14:modId xmlns:p14="http://schemas.microsoft.com/office/powerpoint/2010/main" val="4218644491"/>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42955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B0872F-8AEA-34ED-E569-B67D71D1F599}"/>
              </a:ext>
            </a:extLst>
          </p:cNvPr>
          <p:cNvSpPr>
            <a:spLocks noGrp="1"/>
          </p:cNvSpPr>
          <p:nvPr>
            <p:ph type="title"/>
          </p:nvPr>
        </p:nvSpPr>
        <p:spPr>
          <a:xfrm>
            <a:off x="838201" y="559813"/>
            <a:ext cx="2819399" cy="5577934"/>
          </a:xfrm>
        </p:spPr>
        <p:txBody>
          <a:bodyPr>
            <a:normAutofit/>
          </a:bodyPr>
          <a:lstStyle/>
          <a:p>
            <a:pPr marL="285750" indent="-285750">
              <a:spcBef>
                <a:spcPts val="1000"/>
              </a:spcBef>
              <a:buFont typeface="Arial"/>
              <a:buChar char="•"/>
            </a:pPr>
            <a:r>
              <a:rPr lang="en-US">
                <a:latin typeface="Arial"/>
                <a:cs typeface="Arial"/>
              </a:rPr>
              <a:t>What is secure coding?</a:t>
            </a:r>
            <a:endParaRPr lang="en-US" b="0">
              <a:latin typeface="Arial"/>
              <a:cs typeface="Arial"/>
            </a:endParaRPr>
          </a:p>
          <a:p>
            <a:endParaRPr lang="en-US" dirty="0"/>
          </a:p>
        </p:txBody>
      </p:sp>
      <p:graphicFrame>
        <p:nvGraphicFramePr>
          <p:cNvPr id="5" name="Content Placeholder 2">
            <a:extLst>
              <a:ext uri="{FF2B5EF4-FFF2-40B4-BE49-F238E27FC236}">
                <a16:creationId xmlns:a16="http://schemas.microsoft.com/office/drawing/2014/main" id="{1E0601E5-70DD-4496-F032-662CADB387E3}"/>
              </a:ext>
            </a:extLst>
          </p:cNvPr>
          <p:cNvGraphicFramePr>
            <a:graphicFrameLocks noGrp="1"/>
          </p:cNvGraphicFramePr>
          <p:nvPr>
            <p:ph idx="1"/>
            <p:extLst>
              <p:ext uri="{D42A27DB-BD31-4B8C-83A1-F6EECF244321}">
                <p14:modId xmlns:p14="http://schemas.microsoft.com/office/powerpoint/2010/main" val="3666502235"/>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8412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B5E88E-0215-373E-1BCA-C384D64CBCF1}"/>
              </a:ext>
            </a:extLst>
          </p:cNvPr>
          <p:cNvSpPr>
            <a:spLocks noGrp="1"/>
          </p:cNvSpPr>
          <p:nvPr>
            <p:ph type="title"/>
          </p:nvPr>
        </p:nvSpPr>
        <p:spPr>
          <a:xfrm>
            <a:off x="838200" y="381000"/>
            <a:ext cx="10003218" cy="1600124"/>
          </a:xfrm>
        </p:spPr>
        <p:txBody>
          <a:bodyPr>
            <a:normAutofit/>
          </a:bodyPr>
          <a:lstStyle/>
          <a:p>
            <a:r>
              <a:rPr lang="en-US">
                <a:ea typeface="+mj-lt"/>
                <a:cs typeface="+mj-lt"/>
              </a:rPr>
              <a:t>What are common code vulnerabilities?</a:t>
            </a:r>
            <a:endParaRPr lang="en-US" dirty="0">
              <a:ea typeface="+mj-lt"/>
              <a:cs typeface="+mj-lt"/>
            </a:endParaRPr>
          </a:p>
        </p:txBody>
      </p:sp>
      <p:sp>
        <p:nvSpPr>
          <p:cNvPr id="3" name="Content Placeholder 2">
            <a:extLst>
              <a:ext uri="{FF2B5EF4-FFF2-40B4-BE49-F238E27FC236}">
                <a16:creationId xmlns:a16="http://schemas.microsoft.com/office/drawing/2014/main" id="{720BDA73-317F-D6D1-81C4-A94F78434216}"/>
              </a:ext>
            </a:extLst>
          </p:cNvPr>
          <p:cNvSpPr>
            <a:spLocks noGrp="1"/>
          </p:cNvSpPr>
          <p:nvPr>
            <p:ph idx="1"/>
          </p:nvPr>
        </p:nvSpPr>
        <p:spPr>
          <a:xfrm>
            <a:off x="141515" y="2527648"/>
            <a:ext cx="6368142" cy="4205966"/>
          </a:xfrm>
        </p:spPr>
        <p:txBody>
          <a:bodyPr vert="horz" lIns="91440" tIns="45720" rIns="91440" bIns="45720" rtlCol="0" anchor="ctr">
            <a:noAutofit/>
          </a:bodyPr>
          <a:lstStyle/>
          <a:p>
            <a:pPr>
              <a:lnSpc>
                <a:spcPct val="100000"/>
              </a:lnSpc>
            </a:pPr>
            <a:endParaRPr lang="en-US" sz="1600" b="1" dirty="0">
              <a:solidFill>
                <a:schemeClr val="tx1"/>
              </a:solidFill>
            </a:endParaRPr>
          </a:p>
          <a:p>
            <a:pPr marL="0" indent="0">
              <a:lnSpc>
                <a:spcPct val="100000"/>
              </a:lnSpc>
              <a:buNone/>
            </a:pPr>
            <a:r>
              <a:rPr lang="en-US" sz="1600" dirty="0">
                <a:solidFill>
                  <a:schemeClr val="tx1"/>
                </a:solidFill>
                <a:ea typeface="+mn-lt"/>
                <a:cs typeface="+mn-lt"/>
              </a:rPr>
              <a:t>Let’s look at common security vulnerabilities software developers and security researchers have identified. We’ll go from low-level issues like memory vulnerabilities to higher-level problems like injection attacks.</a:t>
            </a:r>
            <a:endParaRPr lang="en-US" sz="1600" dirty="0">
              <a:solidFill>
                <a:schemeClr val="tx1"/>
              </a:solidFill>
            </a:endParaRPr>
          </a:p>
          <a:p>
            <a:pPr marL="0" indent="0">
              <a:lnSpc>
                <a:spcPct val="100000"/>
              </a:lnSpc>
              <a:buNone/>
            </a:pPr>
            <a:r>
              <a:rPr lang="en-US" sz="1600" b="1" dirty="0">
                <a:solidFill>
                  <a:schemeClr val="tx1"/>
                </a:solidFill>
              </a:rPr>
              <a:t>Buffer overflows</a:t>
            </a:r>
            <a:endParaRPr lang="en-US" sz="1600" dirty="0">
              <a:solidFill>
                <a:schemeClr val="tx1"/>
              </a:solidFill>
            </a:endParaRPr>
          </a:p>
          <a:p>
            <a:pPr marL="0" indent="0">
              <a:lnSpc>
                <a:spcPct val="100000"/>
              </a:lnSpc>
              <a:buNone/>
            </a:pPr>
            <a:r>
              <a:rPr lang="en-US" sz="1600" b="1" dirty="0">
                <a:solidFill>
                  <a:schemeClr val="tx1"/>
                </a:solidFill>
                <a:ea typeface="+mn-lt"/>
                <a:cs typeface="+mn-lt"/>
              </a:rPr>
              <a:t>Buffer overflows can crash your application or allow attackers to write data into other buffers. </a:t>
            </a:r>
            <a:endParaRPr lang="en-US" sz="1600" dirty="0">
              <a:solidFill>
                <a:schemeClr val="tx1"/>
              </a:solidFill>
            </a:endParaRPr>
          </a:p>
          <a:p>
            <a:pPr marL="0" indent="0">
              <a:lnSpc>
                <a:spcPct val="100000"/>
              </a:lnSpc>
              <a:buNone/>
            </a:pPr>
            <a:r>
              <a:rPr lang="en-US" sz="1600" dirty="0">
                <a:solidFill>
                  <a:schemeClr val="tx1"/>
                </a:solidFill>
                <a:ea typeface="+mn-lt"/>
                <a:cs typeface="+mn-lt"/>
              </a:rPr>
              <a:t>System programming languages like C/C++ are prone to this vulnerability. They allow and even require memory management explicitly but don’t check memory access until it’s too late. If you write more data into a buffer than you assigned it at definition time, C will override all memory data that follows at the end of the buffer.</a:t>
            </a:r>
            <a:endParaRPr lang="en-US" sz="1600" dirty="0">
              <a:solidFill>
                <a:schemeClr val="tx1"/>
              </a:solidFill>
            </a:endParaRPr>
          </a:p>
          <a:p>
            <a:pPr marL="0" indent="0">
              <a:lnSpc>
                <a:spcPct val="100000"/>
              </a:lnSpc>
              <a:buNone/>
            </a:pPr>
            <a:r>
              <a:rPr lang="en-US" sz="1600" dirty="0">
                <a:solidFill>
                  <a:schemeClr val="tx1"/>
                </a:solidFill>
                <a:ea typeface="+mn-lt"/>
                <a:cs typeface="+mn-lt"/>
              </a:rPr>
              <a:t>Example of a buffer overflow in C:</a:t>
            </a:r>
            <a:endParaRPr lang="en-US" sz="1600" dirty="0">
              <a:solidFill>
                <a:schemeClr val="tx1"/>
              </a:solidFill>
            </a:endParaRPr>
          </a:p>
          <a:p>
            <a:pPr>
              <a:lnSpc>
                <a:spcPct val="100000"/>
              </a:lnSpc>
            </a:pPr>
            <a:endParaRPr lang="en-US" sz="1600" dirty="0">
              <a:solidFill>
                <a:schemeClr val="tx1"/>
              </a:solidFill>
            </a:endParaRPr>
          </a:p>
        </p:txBody>
      </p:sp>
      <p:pic>
        <p:nvPicPr>
          <p:cNvPr id="4" name="Picture 3" descr="A black rectangle with white text&#10;&#10;Description automatically generated">
            <a:extLst>
              <a:ext uri="{FF2B5EF4-FFF2-40B4-BE49-F238E27FC236}">
                <a16:creationId xmlns:a16="http://schemas.microsoft.com/office/drawing/2014/main" id="{3B09B347-E3B0-2237-31F0-EEC738321E8D}"/>
              </a:ext>
            </a:extLst>
          </p:cNvPr>
          <p:cNvPicPr>
            <a:picLocks noChangeAspect="1"/>
          </p:cNvPicPr>
          <p:nvPr/>
        </p:nvPicPr>
        <p:blipFill>
          <a:blip r:embed="rId3"/>
          <a:stretch>
            <a:fillRect/>
          </a:stretch>
        </p:blipFill>
        <p:spPr>
          <a:xfrm>
            <a:off x="6508257" y="3890460"/>
            <a:ext cx="5651086" cy="1240856"/>
          </a:xfrm>
          <a:prstGeom prst="rect">
            <a:avLst/>
          </a:prstGeom>
        </p:spPr>
      </p:pic>
    </p:spTree>
    <p:extLst>
      <p:ext uri="{BB962C8B-B14F-4D97-AF65-F5344CB8AC3E}">
        <p14:creationId xmlns:p14="http://schemas.microsoft.com/office/powerpoint/2010/main" val="327212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A5C7-2DD6-BCF3-1CE9-F02988C6B0F4}"/>
              </a:ext>
            </a:extLst>
          </p:cNvPr>
          <p:cNvSpPr>
            <a:spLocks noGrp="1"/>
          </p:cNvSpPr>
          <p:nvPr>
            <p:ph type="title"/>
          </p:nvPr>
        </p:nvSpPr>
        <p:spPr/>
        <p:txBody>
          <a:bodyPr/>
          <a:lstStyle/>
          <a:p>
            <a:r>
              <a:rPr lang="en-US" dirty="0"/>
              <a:t>Use after free</a:t>
            </a:r>
          </a:p>
          <a:p>
            <a:endParaRPr lang="en-US" dirty="0"/>
          </a:p>
        </p:txBody>
      </p:sp>
      <p:sp>
        <p:nvSpPr>
          <p:cNvPr id="3" name="Content Placeholder 2">
            <a:extLst>
              <a:ext uri="{FF2B5EF4-FFF2-40B4-BE49-F238E27FC236}">
                <a16:creationId xmlns:a16="http://schemas.microsoft.com/office/drawing/2014/main" id="{88486A27-1D0C-48D1-A487-90B17621E5F0}"/>
              </a:ext>
            </a:extLst>
          </p:cNvPr>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Use after free happens when you free memory on the heap but keep using the old pointer.</a:t>
            </a:r>
            <a:endParaRPr lang="en-US" dirty="0"/>
          </a:p>
          <a:p>
            <a:r>
              <a:rPr lang="en-US" dirty="0">
                <a:ea typeface="+mn-lt"/>
                <a:cs typeface="+mn-lt"/>
              </a:rPr>
              <a:t>Again, this vulnerability is prominent in languages without garbage collection, like C/C++, where you must manually manage memory. There are two types of memory: the stack and the heap. The language automatically manages the stack, which can’t hold data with dynamic sizes that aren’t known at compile time. The heap is for dynamic data, but you must manually allocate and free space on it. Freeing means you tell the operating system that you don’t need the memory anymore, so if you use it afterward with a pointer, the illegal access will go to an unallocated memory location.</a:t>
            </a:r>
            <a:endParaRPr lang="en-US" dirty="0"/>
          </a:p>
          <a:p>
            <a:r>
              <a:rPr lang="en-US" dirty="0">
                <a:ea typeface="+mn-lt"/>
                <a:cs typeface="+mn-lt"/>
              </a:rPr>
              <a:t>Example of use after free in C:</a:t>
            </a:r>
            <a:endParaRPr lang="en-US" dirty="0"/>
          </a:p>
          <a:p>
            <a:endParaRPr lang="en-US" dirty="0"/>
          </a:p>
        </p:txBody>
      </p:sp>
      <p:pic>
        <p:nvPicPr>
          <p:cNvPr id="4" name="Picture 3" descr="A black background with white text&#10;&#10;Description automatically generated">
            <a:extLst>
              <a:ext uri="{FF2B5EF4-FFF2-40B4-BE49-F238E27FC236}">
                <a16:creationId xmlns:a16="http://schemas.microsoft.com/office/drawing/2014/main" id="{9E3345C5-C883-2571-FBBA-16A2615E0E49}"/>
              </a:ext>
            </a:extLst>
          </p:cNvPr>
          <p:cNvPicPr>
            <a:picLocks noChangeAspect="1"/>
          </p:cNvPicPr>
          <p:nvPr/>
        </p:nvPicPr>
        <p:blipFill>
          <a:blip r:embed="rId2"/>
          <a:stretch>
            <a:fillRect/>
          </a:stretch>
        </p:blipFill>
        <p:spPr>
          <a:xfrm>
            <a:off x="5257800" y="5138258"/>
            <a:ext cx="6760028" cy="1273228"/>
          </a:xfrm>
          <a:prstGeom prst="rect">
            <a:avLst/>
          </a:prstGeom>
        </p:spPr>
      </p:pic>
    </p:spTree>
    <p:extLst>
      <p:ext uri="{BB962C8B-B14F-4D97-AF65-F5344CB8AC3E}">
        <p14:creationId xmlns:p14="http://schemas.microsoft.com/office/powerpoint/2010/main" val="65452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2ACF-E5CC-A63D-0B77-4BFA7F060DEE}"/>
              </a:ext>
            </a:extLst>
          </p:cNvPr>
          <p:cNvSpPr>
            <a:spLocks noGrp="1"/>
          </p:cNvSpPr>
          <p:nvPr>
            <p:ph type="title"/>
          </p:nvPr>
        </p:nvSpPr>
        <p:spPr/>
        <p:txBody>
          <a:bodyPr/>
          <a:lstStyle/>
          <a:p>
            <a:r>
              <a:rPr lang="en-US"/>
              <a:t>Double free</a:t>
            </a:r>
          </a:p>
          <a:p>
            <a:endParaRPr lang="en-US" dirty="0"/>
          </a:p>
        </p:txBody>
      </p:sp>
      <p:sp>
        <p:nvSpPr>
          <p:cNvPr id="6" name="Content Placeholder 5">
            <a:extLst>
              <a:ext uri="{FF2B5EF4-FFF2-40B4-BE49-F238E27FC236}">
                <a16:creationId xmlns:a16="http://schemas.microsoft.com/office/drawing/2014/main" id="{88C92CDC-4EF3-AAC7-99FE-DF8CD11FCEB9}"/>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In the case of double free, you are freeing heap memory after you have already freed it. </a:t>
            </a:r>
            <a:endParaRPr lang="en-US" dirty="0"/>
          </a:p>
          <a:p>
            <a:r>
              <a:rPr lang="en-US" dirty="0">
                <a:ea typeface="+mn-lt"/>
                <a:cs typeface="+mn-lt"/>
              </a:rPr>
              <a:t>Double free is an issue in languages with manual memory management, where you must explicitly tell the operating system that you no longer need a specific memory range. Doing so two times will result in a crash similar to the use after free issue. This usually happens when you have multiple objects with pointers to each other that get freed at some point. Double free can corrupt the memory a pointer referenced before the first free.</a:t>
            </a:r>
            <a:endParaRPr lang="en-US" dirty="0"/>
          </a:p>
          <a:p>
            <a:r>
              <a:rPr lang="en-US" dirty="0">
                <a:ea typeface="+mn-lt"/>
                <a:cs typeface="+mn-lt"/>
              </a:rPr>
              <a:t>Example of double free in C:</a:t>
            </a:r>
            <a:endParaRPr lang="en-US" dirty="0"/>
          </a:p>
          <a:p>
            <a:endParaRPr lang="en-US" dirty="0"/>
          </a:p>
        </p:txBody>
      </p:sp>
      <p:pic>
        <p:nvPicPr>
          <p:cNvPr id="7" name="Picture 6" descr="A black background with white text&#10;&#10;Description automatically generated">
            <a:extLst>
              <a:ext uri="{FF2B5EF4-FFF2-40B4-BE49-F238E27FC236}">
                <a16:creationId xmlns:a16="http://schemas.microsoft.com/office/drawing/2014/main" id="{CCB34696-72B3-D18B-5D4F-84616BFF3C3F}"/>
              </a:ext>
            </a:extLst>
          </p:cNvPr>
          <p:cNvPicPr>
            <a:picLocks noChangeAspect="1"/>
          </p:cNvPicPr>
          <p:nvPr/>
        </p:nvPicPr>
        <p:blipFill>
          <a:blip r:embed="rId2"/>
          <a:stretch>
            <a:fillRect/>
          </a:stretch>
        </p:blipFill>
        <p:spPr>
          <a:xfrm>
            <a:off x="5573486" y="5320567"/>
            <a:ext cx="6096000" cy="1169867"/>
          </a:xfrm>
          <a:prstGeom prst="rect">
            <a:avLst/>
          </a:prstGeom>
        </p:spPr>
      </p:pic>
    </p:spTree>
    <p:extLst>
      <p:ext uri="{BB962C8B-B14F-4D97-AF65-F5344CB8AC3E}">
        <p14:creationId xmlns:p14="http://schemas.microsoft.com/office/powerpoint/2010/main" val="397914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B34BD-6AA3-7D49-3DE1-D1E07F9D71FC}"/>
              </a:ext>
            </a:extLst>
          </p:cNvPr>
          <p:cNvSpPr>
            <a:spLocks noGrp="1"/>
          </p:cNvSpPr>
          <p:nvPr>
            <p:ph type="title"/>
          </p:nvPr>
        </p:nvSpPr>
        <p:spPr/>
        <p:txBody>
          <a:bodyPr/>
          <a:lstStyle/>
          <a:p>
            <a:r>
              <a:rPr lang="en-US" sz="2600" dirty="0">
                <a:ea typeface="+mj-lt"/>
                <a:cs typeface="+mj-lt"/>
              </a:rPr>
              <a:t>Insecure deserialization</a:t>
            </a:r>
            <a:endParaRPr lang="en-US" dirty="0">
              <a:ea typeface="+mj-lt"/>
              <a:cs typeface="+mj-lt"/>
            </a:endParaRPr>
          </a:p>
        </p:txBody>
      </p:sp>
      <p:sp>
        <p:nvSpPr>
          <p:cNvPr id="3" name="Content Placeholder 2">
            <a:extLst>
              <a:ext uri="{FF2B5EF4-FFF2-40B4-BE49-F238E27FC236}">
                <a16:creationId xmlns:a16="http://schemas.microsoft.com/office/drawing/2014/main" id="{39DB1E99-9FFA-33B8-F92B-1287C771E5D6}"/>
              </a:ext>
            </a:extLst>
          </p:cNvPr>
          <p:cNvSpPr>
            <a:spLocks noGrp="1"/>
          </p:cNvSpPr>
          <p:nvPr>
            <p:ph idx="1"/>
          </p:nvPr>
        </p:nvSpPr>
        <p:spPr>
          <a:xfrm>
            <a:off x="315686" y="1470479"/>
            <a:ext cx="9699172" cy="3792992"/>
          </a:xfrm>
        </p:spPr>
        <p:txBody>
          <a:bodyPr vert="horz" lIns="91440" tIns="45720" rIns="91440" bIns="45720" rtlCol="0" anchor="t">
            <a:normAutofit fontScale="92500" lnSpcReduction="20000"/>
          </a:bodyPr>
          <a:lstStyle/>
          <a:p>
            <a:endParaRPr lang="en-US" b="1" dirty="0"/>
          </a:p>
          <a:p>
            <a:r>
              <a:rPr lang="en-US" dirty="0">
                <a:ea typeface="+mn-lt"/>
                <a:cs typeface="+mn-lt"/>
              </a:rPr>
              <a:t>Insecure deserialization involves directly transforming an external data structure (e.g., JSON, XML, etc.) to an internal one (e.g., objects, arrays, etc.) without sufficient checks.</a:t>
            </a:r>
            <a:endParaRPr lang="en-US" dirty="0"/>
          </a:p>
          <a:p>
            <a:r>
              <a:rPr lang="en-US" dirty="0">
                <a:ea typeface="+mn-lt"/>
                <a:cs typeface="+mn-lt"/>
              </a:rPr>
              <a:t>Insecure deserialization is a common vulnerability in all kinds of applications. It might be good to accept </a:t>
            </a:r>
            <a:r>
              <a:rPr lang="en-US" err="1">
                <a:ea typeface="+mn-lt"/>
                <a:cs typeface="+mn-lt"/>
              </a:rPr>
              <a:t>unsanitized</a:t>
            </a:r>
            <a:r>
              <a:rPr lang="en-US" dirty="0">
                <a:ea typeface="+mn-lt"/>
                <a:cs typeface="+mn-lt"/>
              </a:rPr>
              <a:t> data during development, but users can sneak in malicious data without notice if it is done in production. </a:t>
            </a:r>
            <a:endParaRPr lang="en-US" dirty="0"/>
          </a:p>
          <a:p>
            <a:r>
              <a:rPr lang="en-US" dirty="0">
                <a:ea typeface="+mn-lt"/>
                <a:cs typeface="+mn-lt"/>
              </a:rPr>
              <a:t>Example of insecure deserialization in JSON:</a:t>
            </a:r>
            <a:endParaRPr lang="en-US" dirty="0"/>
          </a:p>
          <a:p>
            <a:endParaRPr lang="en-US" dirty="0"/>
          </a:p>
        </p:txBody>
      </p:sp>
      <p:pic>
        <p:nvPicPr>
          <p:cNvPr id="4" name="Picture 3" descr="A black screen with white text&#10;&#10;Description automatically generated">
            <a:extLst>
              <a:ext uri="{FF2B5EF4-FFF2-40B4-BE49-F238E27FC236}">
                <a16:creationId xmlns:a16="http://schemas.microsoft.com/office/drawing/2014/main" id="{F92E7621-12A7-DEAA-9876-55EF604FE3B3}"/>
              </a:ext>
            </a:extLst>
          </p:cNvPr>
          <p:cNvPicPr>
            <a:picLocks noChangeAspect="1"/>
          </p:cNvPicPr>
          <p:nvPr/>
        </p:nvPicPr>
        <p:blipFill>
          <a:blip r:embed="rId2"/>
          <a:stretch>
            <a:fillRect/>
          </a:stretch>
        </p:blipFill>
        <p:spPr>
          <a:xfrm>
            <a:off x="5780314" y="5069029"/>
            <a:ext cx="6096000" cy="1379026"/>
          </a:xfrm>
          <a:prstGeom prst="rect">
            <a:avLst/>
          </a:prstGeom>
        </p:spPr>
      </p:pic>
    </p:spTree>
    <p:extLst>
      <p:ext uri="{BB962C8B-B14F-4D97-AF65-F5344CB8AC3E}">
        <p14:creationId xmlns:p14="http://schemas.microsoft.com/office/powerpoint/2010/main" val="2314142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DC16-607D-B32E-BD0D-84928DD2C5B2}"/>
              </a:ext>
            </a:extLst>
          </p:cNvPr>
          <p:cNvSpPr>
            <a:spLocks noGrp="1"/>
          </p:cNvSpPr>
          <p:nvPr>
            <p:ph type="title"/>
          </p:nvPr>
        </p:nvSpPr>
        <p:spPr/>
        <p:txBody>
          <a:bodyPr/>
          <a:lstStyle/>
          <a:p>
            <a:r>
              <a:rPr lang="en-US" sz="2800" dirty="0">
                <a:ea typeface="+mj-lt"/>
                <a:cs typeface="+mj-lt"/>
              </a:rPr>
              <a:t>Cross-site scripting (XSS)</a:t>
            </a:r>
            <a:endParaRPr lang="en-US" dirty="0"/>
          </a:p>
        </p:txBody>
      </p:sp>
      <p:sp>
        <p:nvSpPr>
          <p:cNvPr id="3" name="Content Placeholder 2">
            <a:extLst>
              <a:ext uri="{FF2B5EF4-FFF2-40B4-BE49-F238E27FC236}">
                <a16:creationId xmlns:a16="http://schemas.microsoft.com/office/drawing/2014/main" id="{6D426178-4484-60CD-C358-DF984A5C7B69}"/>
              </a:ext>
            </a:extLst>
          </p:cNvPr>
          <p:cNvSpPr>
            <a:spLocks noGrp="1"/>
          </p:cNvSpPr>
          <p:nvPr>
            <p:ph idx="1"/>
          </p:nvPr>
        </p:nvSpPr>
        <p:spPr>
          <a:xfrm>
            <a:off x="152400" y="2090964"/>
            <a:ext cx="8251373" cy="3226935"/>
          </a:xfrm>
        </p:spPr>
        <p:txBody>
          <a:bodyPr vert="horz" lIns="91440" tIns="45720" rIns="91440" bIns="45720" rtlCol="0" anchor="t">
            <a:normAutofit fontScale="77500" lnSpcReduction="20000"/>
          </a:bodyPr>
          <a:lstStyle/>
          <a:p>
            <a:pPr marL="0" indent="0">
              <a:buNone/>
            </a:pPr>
            <a:endParaRPr lang="en-US" b="1" dirty="0"/>
          </a:p>
          <a:p>
            <a:r>
              <a:rPr lang="en-US" dirty="0">
                <a:ea typeface="+mn-lt"/>
                <a:cs typeface="+mn-lt"/>
              </a:rPr>
              <a:t>Cross-site scripting is a web-specific version of an injection flaw. Here, an attacker inserts custom JavaScript hidden inside HTML markup.</a:t>
            </a:r>
            <a:endParaRPr lang="en-US" dirty="0"/>
          </a:p>
          <a:p>
            <a:r>
              <a:rPr lang="en-US" dirty="0">
                <a:ea typeface="+mn-lt"/>
                <a:cs typeface="+mn-lt"/>
              </a:rPr>
              <a:t>XSS can happen on all websites. Because markup and executable code are tightly integrated on the web, it’s easy to sneak JavaScript into HTML, which leaks sensitive data.</a:t>
            </a:r>
            <a:endParaRPr lang="en-US" dirty="0"/>
          </a:p>
          <a:p>
            <a:r>
              <a:rPr lang="en-US" dirty="0">
                <a:ea typeface="+mn-lt"/>
                <a:cs typeface="+mn-lt"/>
              </a:rPr>
              <a:t>Example of XSS in HTML and JavaScript:</a:t>
            </a:r>
            <a:endParaRPr lang="en-US" dirty="0"/>
          </a:p>
          <a:p>
            <a:endParaRPr lang="en-US" dirty="0"/>
          </a:p>
        </p:txBody>
      </p:sp>
      <p:pic>
        <p:nvPicPr>
          <p:cNvPr id="4" name="Picture 3" descr="A black background with white text&#10;&#10;Description automatically generated">
            <a:extLst>
              <a:ext uri="{FF2B5EF4-FFF2-40B4-BE49-F238E27FC236}">
                <a16:creationId xmlns:a16="http://schemas.microsoft.com/office/drawing/2014/main" id="{41695F61-BEB5-AFAD-AA03-A5E3E01ADBB0}"/>
              </a:ext>
            </a:extLst>
          </p:cNvPr>
          <p:cNvPicPr>
            <a:picLocks noChangeAspect="1"/>
          </p:cNvPicPr>
          <p:nvPr/>
        </p:nvPicPr>
        <p:blipFill>
          <a:blip r:embed="rId2"/>
          <a:stretch>
            <a:fillRect/>
          </a:stretch>
        </p:blipFill>
        <p:spPr>
          <a:xfrm>
            <a:off x="4463143" y="5047969"/>
            <a:ext cx="7260771" cy="1312291"/>
          </a:xfrm>
          <a:prstGeom prst="rect">
            <a:avLst/>
          </a:prstGeom>
        </p:spPr>
      </p:pic>
    </p:spTree>
    <p:extLst>
      <p:ext uri="{BB962C8B-B14F-4D97-AF65-F5344CB8AC3E}">
        <p14:creationId xmlns:p14="http://schemas.microsoft.com/office/powerpoint/2010/main" val="704291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9F25-CF17-3788-6FBE-05803CFEE0F3}"/>
              </a:ext>
            </a:extLst>
          </p:cNvPr>
          <p:cNvSpPr>
            <a:spLocks noGrp="1"/>
          </p:cNvSpPr>
          <p:nvPr>
            <p:ph type="title"/>
          </p:nvPr>
        </p:nvSpPr>
        <p:spPr/>
        <p:txBody>
          <a:bodyPr/>
          <a:lstStyle/>
          <a:p>
            <a:r>
              <a:rPr lang="en-US" sz="2800" dirty="0">
                <a:ea typeface="+mj-lt"/>
                <a:cs typeface="+mj-lt"/>
              </a:rPr>
              <a:t>XML external entities (XXE)</a:t>
            </a:r>
            <a:endParaRPr lang="en-US" dirty="0"/>
          </a:p>
        </p:txBody>
      </p:sp>
      <p:sp>
        <p:nvSpPr>
          <p:cNvPr id="3" name="Content Placeholder 2">
            <a:extLst>
              <a:ext uri="{FF2B5EF4-FFF2-40B4-BE49-F238E27FC236}">
                <a16:creationId xmlns:a16="http://schemas.microsoft.com/office/drawing/2014/main" id="{388E7B3B-05FE-5AF8-956C-F55CC95CAFBA}"/>
              </a:ext>
            </a:extLst>
          </p:cNvPr>
          <p:cNvSpPr>
            <a:spLocks noGrp="1"/>
          </p:cNvSpPr>
          <p:nvPr>
            <p:ph idx="1"/>
          </p:nvPr>
        </p:nvSpPr>
        <p:spPr>
          <a:xfrm>
            <a:off x="272143" y="1546678"/>
            <a:ext cx="10515600" cy="3041877"/>
          </a:xfrm>
        </p:spPr>
        <p:txBody>
          <a:bodyPr vert="horz" lIns="91440" tIns="45720" rIns="91440" bIns="45720" rtlCol="0" anchor="t">
            <a:normAutofit fontScale="85000" lnSpcReduction="20000"/>
          </a:bodyPr>
          <a:lstStyle/>
          <a:p>
            <a:pPr marL="0" indent="0">
              <a:buNone/>
            </a:pPr>
            <a:endParaRPr lang="en-US" b="1" dirty="0"/>
          </a:p>
          <a:p>
            <a:r>
              <a:rPr lang="en-US" dirty="0">
                <a:ea typeface="+mn-lt"/>
                <a:cs typeface="+mn-lt"/>
              </a:rPr>
              <a:t>XML external entities are another instance of an injection flaw. All applications that use XML are susceptible to this attack. The idea behind external entities in XML is to allow reuse of existing XML files. However, an attacker can use this feature to include links to private XML files, allowing them to read private data indirectly through their uploaded XML file.</a:t>
            </a:r>
            <a:endParaRPr lang="en-US" dirty="0"/>
          </a:p>
          <a:p>
            <a:r>
              <a:rPr lang="en-US" dirty="0">
                <a:ea typeface="+mn-lt"/>
                <a:cs typeface="+mn-lt"/>
              </a:rPr>
              <a:t>Example external XML entity injection:</a:t>
            </a:r>
            <a:endParaRPr lang="en-US" dirty="0"/>
          </a:p>
          <a:p>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AD0676FD-9355-C682-AB68-93F49227A6BF}"/>
              </a:ext>
            </a:extLst>
          </p:cNvPr>
          <p:cNvPicPr>
            <a:picLocks noChangeAspect="1"/>
          </p:cNvPicPr>
          <p:nvPr/>
        </p:nvPicPr>
        <p:blipFill>
          <a:blip r:embed="rId2"/>
          <a:stretch>
            <a:fillRect/>
          </a:stretch>
        </p:blipFill>
        <p:spPr>
          <a:xfrm>
            <a:off x="5823857" y="3827042"/>
            <a:ext cx="6096000" cy="2730889"/>
          </a:xfrm>
          <a:prstGeom prst="rect">
            <a:avLst/>
          </a:prstGeom>
        </p:spPr>
      </p:pic>
    </p:spTree>
    <p:extLst>
      <p:ext uri="{BB962C8B-B14F-4D97-AF65-F5344CB8AC3E}">
        <p14:creationId xmlns:p14="http://schemas.microsoft.com/office/powerpoint/2010/main" val="88269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8BC33E-AB01-5381-7FFB-641CE181B737}"/>
              </a:ext>
            </a:extLst>
          </p:cNvPr>
          <p:cNvSpPr>
            <a:spLocks noGrp="1"/>
          </p:cNvSpPr>
          <p:nvPr>
            <p:ph type="title"/>
          </p:nvPr>
        </p:nvSpPr>
        <p:spPr>
          <a:xfrm>
            <a:off x="1198182" y="381000"/>
            <a:ext cx="10003218" cy="1600124"/>
          </a:xfrm>
        </p:spPr>
        <p:txBody>
          <a:bodyPr>
            <a:normAutofit/>
          </a:bodyPr>
          <a:lstStyle/>
          <a:p>
            <a:r>
              <a:rPr lang="en-US" dirty="0"/>
              <a:t>Code security standards</a:t>
            </a:r>
          </a:p>
          <a:p>
            <a:endParaRPr lang="en-US" dirty="0"/>
          </a:p>
        </p:txBody>
      </p:sp>
      <p:sp>
        <p:nvSpPr>
          <p:cNvPr id="3" name="Content Placeholder 2">
            <a:extLst>
              <a:ext uri="{FF2B5EF4-FFF2-40B4-BE49-F238E27FC236}">
                <a16:creationId xmlns:a16="http://schemas.microsoft.com/office/drawing/2014/main" id="{5C2DFBF8-8234-EE50-5F00-A36A7EABB37C}"/>
              </a:ext>
            </a:extLst>
          </p:cNvPr>
          <p:cNvSpPr>
            <a:spLocks noGrp="1"/>
          </p:cNvSpPr>
          <p:nvPr>
            <p:ph idx="1"/>
          </p:nvPr>
        </p:nvSpPr>
        <p:spPr>
          <a:xfrm>
            <a:off x="1196641" y="2362200"/>
            <a:ext cx="8785559" cy="4251671"/>
          </a:xfrm>
        </p:spPr>
        <p:txBody>
          <a:bodyPr vert="horz" lIns="91440" tIns="45720" rIns="91440" bIns="45720" rtlCol="0" anchor="ctr">
            <a:normAutofit/>
          </a:bodyPr>
          <a:lstStyle/>
          <a:p>
            <a:pPr>
              <a:lnSpc>
                <a:spcPct val="100000"/>
              </a:lnSpc>
            </a:pPr>
            <a:r>
              <a:rPr lang="en-US" sz="1100">
                <a:solidFill>
                  <a:schemeClr val="tx1">
                    <a:alpha val="80000"/>
                  </a:schemeClr>
                </a:solidFill>
                <a:ea typeface="+mn-lt"/>
                <a:cs typeface="+mn-lt"/>
              </a:rPr>
              <a:t>Secure coding standards are sets of guidelines and best practices that developers follow to create secure software and minimize vulnerabilities</a:t>
            </a:r>
            <a:r>
              <a:rPr lang="en-US" sz="1100" b="1">
                <a:solidFill>
                  <a:schemeClr val="tx1">
                    <a:alpha val="80000"/>
                  </a:schemeClr>
                </a:solidFill>
                <a:ea typeface="+mn-lt"/>
                <a:cs typeface="+mn-lt"/>
              </a:rPr>
              <a:t>.</a:t>
            </a:r>
            <a:r>
              <a:rPr lang="en-US" sz="1100">
                <a:solidFill>
                  <a:schemeClr val="tx1">
                    <a:alpha val="80000"/>
                  </a:schemeClr>
                </a:solidFill>
                <a:ea typeface="+mn-lt"/>
                <a:cs typeface="+mn-lt"/>
              </a:rPr>
              <a:t> They address common coding mistakes and weaknesses that can be exploited by attackers, aiming to create more resilient and resistant code.</a:t>
            </a:r>
            <a:endParaRPr lang="en-US" sz="1100">
              <a:solidFill>
                <a:schemeClr val="tx1">
                  <a:alpha val="80000"/>
                </a:schemeClr>
              </a:solidFill>
            </a:endParaRPr>
          </a:p>
          <a:p>
            <a:pPr>
              <a:lnSpc>
                <a:spcPct val="100000"/>
              </a:lnSpc>
            </a:pPr>
            <a:r>
              <a:rPr lang="en-US" sz="1100">
                <a:solidFill>
                  <a:schemeClr val="tx1">
                    <a:alpha val="80000"/>
                  </a:schemeClr>
                </a:solidFill>
                <a:ea typeface="+mn-lt"/>
                <a:cs typeface="+mn-lt"/>
              </a:rPr>
              <a:t>Below are the common secure code standards to follow:</a:t>
            </a:r>
            <a:endParaRPr lang="en-US" sz="1100">
              <a:solidFill>
                <a:schemeClr val="tx1">
                  <a:alpha val="80000"/>
                </a:schemeClr>
              </a:solidFill>
            </a:endParaRPr>
          </a:p>
          <a:p>
            <a:pPr>
              <a:lnSpc>
                <a:spcPct val="100000"/>
              </a:lnSpc>
            </a:pPr>
            <a:r>
              <a:rPr lang="en-US" sz="1100" b="1">
                <a:solidFill>
                  <a:schemeClr val="tx1">
                    <a:alpha val="80000"/>
                  </a:schemeClr>
                </a:solidFill>
                <a:ea typeface="+mn-lt"/>
                <a:cs typeface="+mn-lt"/>
                <a:hlinkClick r:id="rId3">
                  <a:extLst>
                    <a:ext uri="{A12FA001-AC4F-418D-AE19-62706E023703}">
                      <ahyp:hlinkClr xmlns:ahyp="http://schemas.microsoft.com/office/drawing/2018/hyperlinkcolor" val="tx"/>
                    </a:ext>
                  </a:extLst>
                </a:hlinkClick>
              </a:rPr>
              <a:t>1. OWASP Secure Coding Practices:</a:t>
            </a:r>
            <a:endParaRPr lang="en-US" sz="1100">
              <a:solidFill>
                <a:schemeClr val="tx1">
                  <a:alpha val="80000"/>
                </a:schemeClr>
              </a:solidFill>
              <a:hlinkClick r:id="rId3">
                <a:extLst>
                  <a:ext uri="{A12FA001-AC4F-418D-AE19-62706E023703}">
                    <ahyp:hlinkClr xmlns:ahyp="http://schemas.microsoft.com/office/drawing/2018/hyperlinkcolor" val="tx"/>
                  </a:ext>
                </a:extLst>
              </a:hlinkClick>
            </a:endParaRPr>
          </a:p>
          <a:p>
            <a:pPr>
              <a:lnSpc>
                <a:spcPct val="100000"/>
              </a:lnSpc>
            </a:pPr>
            <a:r>
              <a:rPr lang="en-US" sz="1100">
                <a:solidFill>
                  <a:schemeClr val="tx1">
                    <a:alpha val="80000"/>
                  </a:schemeClr>
                </a:solidFill>
                <a:ea typeface="+mn-lt"/>
                <a:cs typeface="+mn-lt"/>
              </a:rPr>
              <a:t>OWASP Secure Coding Practices (SCP) is a comprehensive set of guidelines and recommendations for developing secure software applications. It's created and maintained by the Open Web Application Security Project (OWASP), a non-profit organization dedicated to improving software security. Here are some of key focuses:</a:t>
            </a:r>
            <a:endParaRPr lang="en-US" sz="1100">
              <a:solidFill>
                <a:schemeClr val="tx1">
                  <a:alpha val="80000"/>
                </a:schemeClr>
              </a:solidFill>
            </a:endParaRPr>
          </a:p>
          <a:p>
            <a:pPr>
              <a:lnSpc>
                <a:spcPct val="100000"/>
              </a:lnSpc>
            </a:pPr>
            <a:r>
              <a:rPr lang="en-US" sz="1100" b="1">
                <a:solidFill>
                  <a:schemeClr val="tx1">
                    <a:alpha val="80000"/>
                  </a:schemeClr>
                </a:solidFill>
                <a:ea typeface="+mn-lt"/>
                <a:cs typeface="+mn-lt"/>
              </a:rPr>
              <a:t>Input validation and sanitization:</a:t>
            </a:r>
            <a:r>
              <a:rPr lang="en-US" sz="1100">
                <a:solidFill>
                  <a:schemeClr val="tx1">
                    <a:alpha val="80000"/>
                  </a:schemeClr>
                </a:solidFill>
                <a:ea typeface="+mn-lt"/>
                <a:cs typeface="+mn-lt"/>
              </a:rPr>
              <a:t> Scrutinizing all user input to prevent injection attacks like SQL injection and cross-site scripting (XSS).</a:t>
            </a:r>
            <a:endParaRPr lang="en-US" sz="1100">
              <a:solidFill>
                <a:schemeClr val="tx1">
                  <a:alpha val="80000"/>
                </a:schemeClr>
              </a:solidFill>
            </a:endParaRPr>
          </a:p>
          <a:p>
            <a:pPr>
              <a:lnSpc>
                <a:spcPct val="100000"/>
              </a:lnSpc>
            </a:pPr>
            <a:r>
              <a:rPr lang="en-US" sz="1100" b="1">
                <a:solidFill>
                  <a:schemeClr val="tx1">
                    <a:alpha val="80000"/>
                  </a:schemeClr>
                </a:solidFill>
                <a:ea typeface="+mn-lt"/>
                <a:cs typeface="+mn-lt"/>
              </a:rPr>
              <a:t>Authentication and authorization:</a:t>
            </a:r>
            <a:r>
              <a:rPr lang="en-US" sz="1100">
                <a:solidFill>
                  <a:schemeClr val="tx1">
                    <a:alpha val="80000"/>
                  </a:schemeClr>
                </a:solidFill>
                <a:ea typeface="+mn-lt"/>
                <a:cs typeface="+mn-lt"/>
              </a:rPr>
              <a:t> Enforcing robust authentication mechanisms and restricting access to authorized users and actions.</a:t>
            </a:r>
            <a:endParaRPr lang="en-US" sz="1100">
              <a:solidFill>
                <a:schemeClr val="tx1">
                  <a:alpha val="80000"/>
                </a:schemeClr>
              </a:solidFill>
            </a:endParaRPr>
          </a:p>
          <a:p>
            <a:pPr>
              <a:lnSpc>
                <a:spcPct val="100000"/>
              </a:lnSpc>
            </a:pPr>
            <a:r>
              <a:rPr lang="en-US" sz="1100" b="1">
                <a:solidFill>
                  <a:schemeClr val="tx1">
                    <a:alpha val="80000"/>
                  </a:schemeClr>
                </a:solidFill>
                <a:ea typeface="+mn-lt"/>
                <a:cs typeface="+mn-lt"/>
              </a:rPr>
              <a:t>Session management:</a:t>
            </a:r>
            <a:r>
              <a:rPr lang="en-US" sz="1100">
                <a:solidFill>
                  <a:schemeClr val="tx1">
                    <a:alpha val="80000"/>
                  </a:schemeClr>
                </a:solidFill>
                <a:ea typeface="+mn-lt"/>
                <a:cs typeface="+mn-lt"/>
              </a:rPr>
              <a:t> Securing session IDs to thwart session hijacking.</a:t>
            </a:r>
            <a:endParaRPr lang="en-US" sz="1100">
              <a:solidFill>
                <a:schemeClr val="tx1">
                  <a:alpha val="80000"/>
                </a:schemeClr>
              </a:solidFill>
            </a:endParaRPr>
          </a:p>
          <a:p>
            <a:pPr>
              <a:lnSpc>
                <a:spcPct val="100000"/>
              </a:lnSpc>
            </a:pPr>
            <a:r>
              <a:rPr lang="en-US" sz="1100" b="1">
                <a:solidFill>
                  <a:schemeClr val="tx1">
                    <a:alpha val="80000"/>
                  </a:schemeClr>
                </a:solidFill>
                <a:ea typeface="+mn-lt"/>
                <a:cs typeface="+mn-lt"/>
              </a:rPr>
              <a:t>Encryption:</a:t>
            </a:r>
            <a:r>
              <a:rPr lang="en-US" sz="1100">
                <a:solidFill>
                  <a:schemeClr val="tx1">
                    <a:alpha val="80000"/>
                  </a:schemeClr>
                </a:solidFill>
                <a:ea typeface="+mn-lt"/>
                <a:cs typeface="+mn-lt"/>
              </a:rPr>
              <a:t> Safeguarding sensitive data using encryption at rest and in transit.</a:t>
            </a:r>
            <a:endParaRPr lang="en-US" sz="1100">
              <a:solidFill>
                <a:schemeClr val="tx1">
                  <a:alpha val="80000"/>
                </a:schemeClr>
              </a:solidFill>
            </a:endParaRPr>
          </a:p>
          <a:p>
            <a:pPr>
              <a:lnSpc>
                <a:spcPct val="100000"/>
              </a:lnSpc>
            </a:pPr>
            <a:r>
              <a:rPr lang="en-US" sz="1100" b="1">
                <a:solidFill>
                  <a:schemeClr val="tx1">
                    <a:alpha val="80000"/>
                  </a:schemeClr>
                </a:solidFill>
                <a:ea typeface="+mn-lt"/>
                <a:cs typeface="+mn-lt"/>
              </a:rPr>
              <a:t>Error handling and logging:</a:t>
            </a:r>
            <a:r>
              <a:rPr lang="en-US" sz="1100">
                <a:solidFill>
                  <a:schemeClr val="tx1">
                    <a:alpha val="80000"/>
                  </a:schemeClr>
                </a:solidFill>
                <a:ea typeface="+mn-lt"/>
                <a:cs typeface="+mn-lt"/>
              </a:rPr>
              <a:t> Implementing proper error handling to avoid disclosing sensitive information and logging events for security auditing.</a:t>
            </a:r>
            <a:endParaRPr lang="en-US" sz="1100">
              <a:solidFill>
                <a:schemeClr val="tx1">
                  <a:alpha val="80000"/>
                </a:schemeClr>
              </a:solidFill>
            </a:endParaRPr>
          </a:p>
          <a:p>
            <a:pPr>
              <a:lnSpc>
                <a:spcPct val="100000"/>
              </a:lnSpc>
            </a:pPr>
            <a:endParaRPr lang="en-US" sz="1100">
              <a:solidFill>
                <a:schemeClr val="tx1">
                  <a:alpha val="80000"/>
                </a:schemeClr>
              </a:solidFill>
            </a:endParaRPr>
          </a:p>
          <a:p>
            <a:pPr>
              <a:lnSpc>
                <a:spcPct val="100000"/>
              </a:lnSpc>
            </a:pPr>
            <a:endParaRPr lang="en-US" sz="1100">
              <a:solidFill>
                <a:schemeClr val="tx1">
                  <a:alpha val="80000"/>
                </a:schemeClr>
              </a:solidFill>
            </a:endParaRPr>
          </a:p>
        </p:txBody>
      </p:sp>
    </p:spTree>
    <p:extLst>
      <p:ext uri="{BB962C8B-B14F-4D97-AF65-F5344CB8AC3E}">
        <p14:creationId xmlns:p14="http://schemas.microsoft.com/office/powerpoint/2010/main" val="1898946795"/>
      </p:ext>
    </p:extLst>
  </p:cSld>
  <p:clrMapOvr>
    <a:masterClrMapping/>
  </p:clrMapOvr>
</p:sld>
</file>

<file path=ppt/theme/theme1.xml><?xml version="1.0" encoding="utf-8"?>
<a:theme xmlns:a="http://schemas.openxmlformats.org/drawingml/2006/main" name="BlockprintVTI">
  <a:themeElements>
    <a:clrScheme name="AnalogousFromRegularSeedLeftStep">
      <a:dk1>
        <a:srgbClr val="000000"/>
      </a:dk1>
      <a:lt1>
        <a:srgbClr val="FFFFFF"/>
      </a:lt1>
      <a:dk2>
        <a:srgbClr val="321C1C"/>
      </a:dk2>
      <a:lt2>
        <a:srgbClr val="F0F2F3"/>
      </a:lt2>
      <a:accent1>
        <a:srgbClr val="E76329"/>
      </a:accent1>
      <a:accent2>
        <a:srgbClr val="D5172D"/>
      </a:accent2>
      <a:accent3>
        <a:srgbClr val="E7298D"/>
      </a:accent3>
      <a:accent4>
        <a:srgbClr val="D517CB"/>
      </a:accent4>
      <a:accent5>
        <a:srgbClr val="A229E7"/>
      </a:accent5>
      <a:accent6>
        <a:srgbClr val="512BD8"/>
      </a:accent6>
      <a:hlink>
        <a:srgbClr val="3D94B9"/>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BlockprintVTI</vt:lpstr>
      <vt:lpstr>Review CodingSecure</vt:lpstr>
      <vt:lpstr>What is secure coding? </vt:lpstr>
      <vt:lpstr>What are common code vulnerabilities?</vt:lpstr>
      <vt:lpstr>Use after free </vt:lpstr>
      <vt:lpstr>Double free </vt:lpstr>
      <vt:lpstr>Insecure deserialization</vt:lpstr>
      <vt:lpstr>Cross-site scripting (XSS)</vt:lpstr>
      <vt:lpstr>XML external entities (XXE)</vt:lpstr>
      <vt:lpstr>Code security standards </vt:lpstr>
      <vt:lpstr>PowerPoint Presentation</vt:lpstr>
      <vt:lpstr>How to avoid common software vulnerabilities  </vt:lpstr>
      <vt:lpstr>2. Validate and sanitize input and output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119</cp:revision>
  <dcterms:created xsi:type="dcterms:W3CDTF">2024-06-20T11:49:58Z</dcterms:created>
  <dcterms:modified xsi:type="dcterms:W3CDTF">2024-06-20T12:13:29Z</dcterms:modified>
</cp:coreProperties>
</file>