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25"/>
  </p:notesMasterIdLst>
  <p:sldIdLst>
    <p:sldId id="257" r:id="rId5"/>
    <p:sldId id="269" r:id="rId6"/>
    <p:sldId id="276" r:id="rId7"/>
    <p:sldId id="277" r:id="rId8"/>
    <p:sldId id="278" r:id="rId9"/>
    <p:sldId id="282" r:id="rId10"/>
    <p:sldId id="283" r:id="rId11"/>
    <p:sldId id="284" r:id="rId12"/>
    <p:sldId id="285" r:id="rId13"/>
    <p:sldId id="286" r:id="rId14"/>
    <p:sldId id="279" r:id="rId15"/>
    <p:sldId id="280" r:id="rId16"/>
    <p:sldId id="281" r:id="rId17"/>
    <p:sldId id="288" r:id="rId18"/>
    <p:sldId id="289" r:id="rId19"/>
    <p:sldId id="290" r:id="rId20"/>
    <p:sldId id="291" r:id="rId21"/>
    <p:sldId id="292" r:id="rId22"/>
    <p:sldId id="293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85" autoAdjust="0"/>
  </p:normalViewPr>
  <p:slideViewPr>
    <p:cSldViewPr snapToGrid="0">
      <p:cViewPr varScale="1">
        <p:scale>
          <a:sx n="100" d="100"/>
          <a:sy n="100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30/01/1442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Golang – part 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6B15-06D6-4E94-BBCA-B344A5BC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F29A-E873-47F9-B3B3-8E7914ED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types</a:t>
            </a:r>
          </a:p>
          <a:p>
            <a:pPr lvl="1"/>
            <a:r>
              <a:rPr lang="en-US" dirty="0"/>
              <a:t>Strings</a:t>
            </a:r>
          </a:p>
          <a:p>
            <a:pPr lvl="2"/>
            <a:r>
              <a:rPr lang="en-US" dirty="0"/>
              <a:t>UTF-8</a:t>
            </a:r>
          </a:p>
          <a:p>
            <a:pPr lvl="2"/>
            <a:r>
              <a:rPr lang="en-US" dirty="0"/>
              <a:t>Immutable</a:t>
            </a:r>
          </a:p>
          <a:p>
            <a:pPr lvl="2"/>
            <a:r>
              <a:rPr lang="en-US" dirty="0"/>
              <a:t>Can be concatenated by plus (</a:t>
            </a:r>
            <a:r>
              <a:rPr lang="en-US" sz="1300" dirty="0">
                <a:latin typeface="Consolas" panose="020B0609020204030204" pitchFamily="49" charset="0"/>
              </a:rPr>
              <a:t>+</a:t>
            </a:r>
            <a:r>
              <a:rPr lang="en-US" dirty="0"/>
              <a:t>) operator</a:t>
            </a:r>
          </a:p>
          <a:p>
            <a:pPr lvl="2"/>
            <a:r>
              <a:rPr lang="en-US" dirty="0"/>
              <a:t>Can be converted to []byte</a:t>
            </a:r>
          </a:p>
          <a:p>
            <a:pPr lvl="1"/>
            <a:r>
              <a:rPr lang="en-US" dirty="0"/>
              <a:t>Rune</a:t>
            </a:r>
          </a:p>
          <a:p>
            <a:pPr lvl="2"/>
            <a:r>
              <a:rPr lang="en-US" dirty="0"/>
              <a:t>UTF-32</a:t>
            </a:r>
          </a:p>
          <a:p>
            <a:pPr lvl="2"/>
            <a:r>
              <a:rPr lang="en-US" dirty="0"/>
              <a:t>Alias for </a:t>
            </a:r>
            <a:r>
              <a:rPr lang="en-US" sz="1300" dirty="0">
                <a:latin typeface="Consolas" panose="020B0609020204030204" pitchFamily="49" charset="0"/>
              </a:rPr>
              <a:t>int32</a:t>
            </a:r>
          </a:p>
          <a:p>
            <a:pPr lvl="2"/>
            <a:r>
              <a:rPr lang="en-US" dirty="0"/>
              <a:t>Special methods normally required to process</a:t>
            </a:r>
          </a:p>
          <a:p>
            <a:pPr lvl="3"/>
            <a:r>
              <a:rPr lang="en-US" dirty="0"/>
              <a:t>e.g. </a:t>
            </a:r>
            <a:r>
              <a:rPr lang="en-US" sz="1300" dirty="0">
                <a:latin typeface="Consolas" panose="020B0609020204030204" pitchFamily="49" charset="0"/>
              </a:rPr>
              <a:t>strings.Reader#ReadRune</a:t>
            </a:r>
            <a:endParaRPr lang="fa-IR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1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ED-1371-4853-B34F-D20CE252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6518-139C-4E81-AD9D-27BE36A0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  <a:p>
            <a:r>
              <a:rPr lang="en-US" dirty="0"/>
              <a:t>Typed constants</a:t>
            </a:r>
          </a:p>
          <a:p>
            <a:r>
              <a:rPr lang="en-US" dirty="0"/>
              <a:t>Untyped constants</a:t>
            </a:r>
          </a:p>
          <a:p>
            <a:r>
              <a:rPr lang="en-US" dirty="0"/>
              <a:t>Enumerated constants</a:t>
            </a:r>
          </a:p>
          <a:p>
            <a:r>
              <a:rPr lang="en-US" dirty="0"/>
              <a:t>Enumeration expressions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0180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ED-1371-4853-B34F-D20CE252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6518-139C-4E81-AD9D-27BE36A0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</a:t>
            </a:r>
          </a:p>
          <a:p>
            <a:r>
              <a:rPr lang="en-US" dirty="0"/>
              <a:t>Replaced by compiler at compile time.</a:t>
            </a:r>
          </a:p>
          <a:p>
            <a:pPr lvl="1"/>
            <a:r>
              <a:rPr lang="en-US" dirty="0"/>
              <a:t>Value must be calculable at compile time.</a:t>
            </a:r>
          </a:p>
          <a:p>
            <a:r>
              <a:rPr lang="en-US" dirty="0"/>
              <a:t>Named like variables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PascalCase</a:t>
            </a:r>
            <a:r>
              <a:rPr lang="en-US" dirty="0"/>
              <a:t> for exported constants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camelCase</a:t>
            </a:r>
            <a:r>
              <a:rPr lang="en-US" dirty="0"/>
              <a:t> for internal constants</a:t>
            </a:r>
          </a:p>
          <a:p>
            <a:r>
              <a:rPr lang="en-US" dirty="0"/>
              <a:t>Typed constants work like immutable variables.</a:t>
            </a:r>
          </a:p>
          <a:p>
            <a:pPr lvl="1"/>
            <a:r>
              <a:rPr lang="en-US" dirty="0"/>
              <a:t>Can interoperate only with same type.</a:t>
            </a:r>
          </a:p>
          <a:p>
            <a:r>
              <a:rPr lang="en-US" dirty="0"/>
              <a:t>Untyped constants work like literals.</a:t>
            </a:r>
          </a:p>
          <a:p>
            <a:pPr lvl="1"/>
            <a:r>
              <a:rPr lang="en-US" dirty="0"/>
              <a:t>Can interoperate with similar types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1184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ED-1371-4853-B34F-D20CE252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6518-139C-4E81-AD9D-27BE36A0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Enumerated constants</a:t>
            </a:r>
          </a:p>
          <a:p>
            <a:pPr lvl="1"/>
            <a:r>
              <a:rPr lang="en-US" dirty="0"/>
              <a:t>Special symbol iota allows related constants to be created easily</a:t>
            </a:r>
          </a:p>
          <a:p>
            <a:pPr lvl="1"/>
            <a:r>
              <a:rPr lang="en-US" dirty="0"/>
              <a:t>iota start at 0 in each const blocks an increments by one.</a:t>
            </a:r>
          </a:p>
          <a:p>
            <a:pPr lvl="1"/>
            <a:r>
              <a:rPr lang="en-US" dirty="0"/>
              <a:t>Watch out of constant values that match zero values of variables.</a:t>
            </a:r>
          </a:p>
          <a:p>
            <a:r>
              <a:rPr lang="en-US" dirty="0"/>
              <a:t>Enumerated expression</a:t>
            </a:r>
          </a:p>
          <a:p>
            <a:pPr lvl="1"/>
            <a:r>
              <a:rPr lang="en-US" dirty="0"/>
              <a:t>Operation that can be determined at compile time are allowed</a:t>
            </a:r>
          </a:p>
          <a:p>
            <a:pPr lvl="2"/>
            <a:r>
              <a:rPr lang="en-US" dirty="0"/>
              <a:t>Arithmetic</a:t>
            </a:r>
          </a:p>
          <a:p>
            <a:pPr lvl="2"/>
            <a:r>
              <a:rPr lang="en-US" dirty="0"/>
              <a:t>Bitwise operation</a:t>
            </a:r>
          </a:p>
          <a:p>
            <a:pPr lvl="2"/>
            <a:r>
              <a:rPr lang="en-US" dirty="0"/>
              <a:t>Bitshifting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5194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82C9-98FF-42D1-9E11-2DA45D9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Slices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3724-F3C1-4C5A-806E-7F8DB0A0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Built-in functions</a:t>
            </a:r>
          </a:p>
          <a:p>
            <a:pPr lvl="1"/>
            <a:r>
              <a:rPr lang="en-US" dirty="0"/>
              <a:t>Working with arrays</a:t>
            </a:r>
          </a:p>
          <a:p>
            <a:r>
              <a:rPr lang="en-US" dirty="0"/>
              <a:t>Slices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Built-in functions</a:t>
            </a:r>
          </a:p>
          <a:p>
            <a:pPr lvl="1"/>
            <a:r>
              <a:rPr lang="en-US" dirty="0"/>
              <a:t>Working with slices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8625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82C9-98FF-42D1-9E11-2DA45D9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Slices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3724-F3C1-4C5A-806E-7F8DB0A0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Arrays</a:t>
            </a:r>
          </a:p>
          <a:p>
            <a:pPr lvl="2"/>
            <a:r>
              <a:rPr lang="en-US" dirty="0"/>
              <a:t>Collection of items with same type</a:t>
            </a:r>
          </a:p>
          <a:p>
            <a:pPr lvl="2"/>
            <a:r>
              <a:rPr lang="en-US" dirty="0"/>
              <a:t>Fixed size</a:t>
            </a:r>
          </a:p>
          <a:p>
            <a:pPr lvl="2"/>
            <a:r>
              <a:rPr lang="en-US" dirty="0"/>
              <a:t>Declaration styles</a:t>
            </a:r>
          </a:p>
          <a:p>
            <a:pPr lvl="3"/>
            <a:r>
              <a:rPr lang="en-US" sz="1300" dirty="0">
                <a:latin typeface="Consolas" panose="020B0609020204030204" pitchFamily="49" charset="0"/>
              </a:rPr>
              <a:t>a := [3]int{1, 2, 3}</a:t>
            </a:r>
          </a:p>
          <a:p>
            <a:pPr lvl="3"/>
            <a:r>
              <a:rPr lang="en-US" sz="1300" dirty="0">
                <a:latin typeface="Consolas" panose="020B0609020204030204" pitchFamily="49" charset="0"/>
              </a:rPr>
              <a:t>a </a:t>
            </a:r>
            <a:r>
              <a:rPr lang="en-US" sz="1300">
                <a:latin typeface="Consolas" panose="020B0609020204030204" pitchFamily="49" charset="0"/>
              </a:rPr>
              <a:t>:= […]</a:t>
            </a:r>
            <a:r>
              <a:rPr lang="en-US" sz="1300" dirty="0">
                <a:latin typeface="Consolas" panose="020B0609020204030204" pitchFamily="49" charset="0"/>
              </a:rPr>
              <a:t>int{1, 2, 3}</a:t>
            </a:r>
            <a:endParaRPr lang="fa-IR" sz="1300" dirty="0">
              <a:latin typeface="Consolas" panose="020B0609020204030204" pitchFamily="49" charset="0"/>
            </a:endParaRPr>
          </a:p>
          <a:p>
            <a:pPr lvl="3"/>
            <a:r>
              <a:rPr lang="en-US" sz="1300" dirty="0">
                <a:latin typeface="Consolas" panose="020B0609020204030204" pitchFamily="49" charset="0"/>
              </a:rPr>
              <a:t>var a [3]int</a:t>
            </a:r>
          </a:p>
          <a:p>
            <a:pPr lvl="2"/>
            <a:r>
              <a:rPr lang="en-US" dirty="0"/>
              <a:t>Access via zero-based index</a:t>
            </a:r>
          </a:p>
          <a:p>
            <a:pPr lvl="3"/>
            <a:r>
              <a:rPr lang="en-US" sz="1300" dirty="0">
                <a:latin typeface="Consolas" panose="020B0609020204030204" pitchFamily="49" charset="0"/>
              </a:rPr>
              <a:t>a := [3]int {1, 3, 4} // a[1] == 3</a:t>
            </a:r>
          </a:p>
          <a:p>
            <a:pPr lvl="2"/>
            <a:r>
              <a:rPr lang="en-US" dirty="0"/>
              <a:t>Len function returns size of array</a:t>
            </a:r>
          </a:p>
          <a:p>
            <a:pPr lvl="2"/>
            <a:r>
              <a:rPr lang="en-US" dirty="0"/>
              <a:t>Copies refer to different underlying data</a:t>
            </a:r>
          </a:p>
          <a:p>
            <a:pPr lvl="2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4708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82C9-98FF-42D1-9E11-2DA45D9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Slices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3724-F3C1-4C5A-806E-7F8DB0A0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03120"/>
            <a:ext cx="7543800" cy="3849624"/>
          </a:xfrm>
        </p:spPr>
        <p:txBody>
          <a:bodyPr/>
          <a:lstStyle/>
          <a:p>
            <a:pPr lvl="1"/>
            <a:r>
              <a:rPr lang="en-US" dirty="0"/>
              <a:t>Slices</a:t>
            </a:r>
          </a:p>
          <a:p>
            <a:pPr lvl="2"/>
            <a:r>
              <a:rPr lang="en-US" dirty="0"/>
              <a:t>Backed by array</a:t>
            </a:r>
          </a:p>
          <a:p>
            <a:pPr lvl="2"/>
            <a:r>
              <a:rPr lang="en-US" dirty="0"/>
              <a:t>Creation styles</a:t>
            </a:r>
          </a:p>
          <a:p>
            <a:pPr lvl="3"/>
            <a:r>
              <a:rPr lang="en-US" dirty="0"/>
              <a:t>Slice existing array or slice</a:t>
            </a:r>
          </a:p>
          <a:p>
            <a:pPr lvl="3"/>
            <a:r>
              <a:rPr lang="en-US" dirty="0"/>
              <a:t>Literal style</a:t>
            </a:r>
          </a:p>
          <a:p>
            <a:pPr lvl="3"/>
            <a:r>
              <a:rPr lang="en-US" dirty="0"/>
              <a:t>Via make function</a:t>
            </a:r>
          </a:p>
          <a:p>
            <a:pPr lvl="4"/>
            <a:r>
              <a:rPr lang="en-US" sz="1300" dirty="0">
                <a:latin typeface="Consolas" panose="020B0609020204030204" pitchFamily="49" charset="0"/>
              </a:rPr>
              <a:t>a := make([]int, 10) // create slice with capacity and length == 10</a:t>
            </a:r>
          </a:p>
          <a:p>
            <a:pPr lvl="4"/>
            <a:r>
              <a:rPr lang="en-US" sz="1300" dirty="0">
                <a:latin typeface="Consolas" panose="020B0609020204030204" pitchFamily="49" charset="0"/>
              </a:rPr>
              <a:t>a := make([]int, 10, 100) // slice with length == 10 and capacity == 100</a:t>
            </a:r>
          </a:p>
          <a:p>
            <a:pPr lvl="3"/>
            <a:r>
              <a:rPr lang="en-US" dirty="0"/>
              <a:t>len function returns length of slice</a:t>
            </a:r>
          </a:p>
          <a:p>
            <a:pPr lvl="3"/>
            <a:r>
              <a:rPr lang="en-US" dirty="0"/>
              <a:t>cap function returns length of underlying array</a:t>
            </a:r>
          </a:p>
          <a:p>
            <a:pPr lvl="3"/>
            <a:r>
              <a:rPr lang="en-US" dirty="0"/>
              <a:t>append function to add  elements to slice</a:t>
            </a:r>
          </a:p>
          <a:p>
            <a:pPr lvl="4"/>
            <a:r>
              <a:rPr lang="en-US" dirty="0"/>
              <a:t>May cause expensive copy operation if underlying array is too small</a:t>
            </a:r>
          </a:p>
          <a:p>
            <a:pPr lvl="3"/>
            <a:r>
              <a:rPr lang="en-US" dirty="0"/>
              <a:t>Copies refer to same underlying array</a:t>
            </a:r>
          </a:p>
          <a:p>
            <a:pPr lvl="4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9257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625F-C99E-4450-A827-70837989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and Structs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3F98-9BB0-4548-869C-DA0F8685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  <a:p>
            <a:pPr lvl="1"/>
            <a:r>
              <a:rPr lang="en-US" dirty="0"/>
              <a:t>What are they?</a:t>
            </a:r>
          </a:p>
          <a:p>
            <a:pPr lvl="1"/>
            <a:r>
              <a:rPr lang="en-US" dirty="0"/>
              <a:t>Creating</a:t>
            </a:r>
          </a:p>
          <a:p>
            <a:pPr lvl="1"/>
            <a:r>
              <a:rPr lang="en-US" dirty="0"/>
              <a:t>Manipulation</a:t>
            </a:r>
          </a:p>
          <a:p>
            <a:r>
              <a:rPr lang="en-US" dirty="0"/>
              <a:t>Structs</a:t>
            </a:r>
          </a:p>
          <a:p>
            <a:pPr lvl="1"/>
            <a:r>
              <a:rPr lang="en-US" dirty="0"/>
              <a:t>What are they?</a:t>
            </a:r>
          </a:p>
          <a:p>
            <a:pPr lvl="1"/>
            <a:r>
              <a:rPr lang="en-US" dirty="0"/>
              <a:t>Creating</a:t>
            </a:r>
          </a:p>
          <a:p>
            <a:pPr lvl="1"/>
            <a:r>
              <a:rPr lang="en-US" dirty="0"/>
              <a:t>Naming conventions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Tags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1407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625F-C99E-4450-A827-70837989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and Structs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3F98-9BB0-4548-869C-DA0F8685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  <a:p>
            <a:pPr lvl="1"/>
            <a:r>
              <a:rPr lang="en-US" dirty="0"/>
              <a:t>Collections of value types that are accessed via keys</a:t>
            </a:r>
          </a:p>
          <a:p>
            <a:pPr lvl="1"/>
            <a:r>
              <a:rPr lang="en-US" dirty="0"/>
              <a:t>Created via literals or via make function</a:t>
            </a:r>
          </a:p>
          <a:p>
            <a:pPr lvl="1"/>
            <a:r>
              <a:rPr lang="en-US" dirty="0"/>
              <a:t>Members accessed via [</a:t>
            </a:r>
            <a:r>
              <a:rPr lang="en-US" dirty="0">
                <a:latin typeface="Consolas" panose="020B0609020204030204" pitchFamily="49" charset="0"/>
              </a:rPr>
              <a:t>key</a:t>
            </a:r>
            <a:r>
              <a:rPr lang="en-US" dirty="0"/>
              <a:t>] syntax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myMap[“key”] = “value”</a:t>
            </a:r>
          </a:p>
          <a:p>
            <a:pPr lvl="1"/>
            <a:r>
              <a:rPr lang="en-US" dirty="0"/>
              <a:t>Check for presence with </a:t>
            </a:r>
            <a:r>
              <a:rPr lang="en-US" dirty="0">
                <a:latin typeface="Consolas" panose="020B0609020204030204" pitchFamily="49" charset="0"/>
              </a:rPr>
              <a:t>“value, ok” </a:t>
            </a:r>
            <a:r>
              <a:rPr lang="en-US" dirty="0"/>
              <a:t>form of result</a:t>
            </a:r>
          </a:p>
          <a:p>
            <a:pPr lvl="1"/>
            <a:r>
              <a:rPr lang="en-US" dirty="0"/>
              <a:t>Multiple assignments refer to same underlying data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9822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625F-C99E-4450-A827-70837989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and Structs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3F98-9BB0-4548-869C-DA0F8685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  <a:p>
            <a:pPr lvl="1"/>
            <a:r>
              <a:rPr lang="en-US" dirty="0"/>
              <a:t>Collections of disparate data types that describe a single concept</a:t>
            </a:r>
          </a:p>
          <a:p>
            <a:pPr lvl="1"/>
            <a:r>
              <a:rPr lang="en-US" dirty="0"/>
              <a:t>Keyed by named fields</a:t>
            </a:r>
          </a:p>
          <a:p>
            <a:pPr lvl="1"/>
            <a:r>
              <a:rPr lang="en-US" dirty="0"/>
              <a:t>Normally created as types, but anonymous structs are allowed</a:t>
            </a:r>
          </a:p>
          <a:p>
            <a:pPr lvl="1"/>
            <a:r>
              <a:rPr lang="en-US" dirty="0"/>
              <a:t>Structs are value types</a:t>
            </a:r>
          </a:p>
          <a:p>
            <a:pPr lvl="1"/>
            <a:r>
              <a:rPr lang="en-US" dirty="0"/>
              <a:t>No inheritance, but can use  composition via embedding</a:t>
            </a:r>
          </a:p>
          <a:p>
            <a:pPr lvl="1"/>
            <a:r>
              <a:rPr lang="en-US" dirty="0"/>
              <a:t>Tags can be added to struct fields to describe field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7173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/>
              <a:t>Compilers1</a:t>
            </a:r>
          </a:p>
          <a:p>
            <a:r>
              <a:rPr lang="en-US" dirty="0"/>
              <a:t>Compilers2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Golang1</a:t>
            </a:r>
          </a:p>
          <a:p>
            <a:r>
              <a:rPr lang="en-US" dirty="0">
                <a:solidFill>
                  <a:srgbClr val="FF0000"/>
                </a:solidFill>
              </a:rPr>
              <a:t>Golang2</a:t>
            </a:r>
          </a:p>
          <a:p>
            <a:r>
              <a:rPr lang="en-US" dirty="0"/>
              <a:t>Golang3</a:t>
            </a:r>
          </a:p>
          <a:p>
            <a:r>
              <a:rPr lang="en-US" dirty="0"/>
              <a:t>Oh, we miscalculate, it might be some other </a:t>
            </a:r>
            <a:r>
              <a:rPr lang="en-US" dirty="0">
                <a:latin typeface="Consolas" panose="020B0609020204030204" pitchFamily="49" charset="0"/>
              </a:rPr>
              <a:t>Golang </a:t>
            </a:r>
            <a:r>
              <a:rPr lang="en-US" dirty="0"/>
              <a:t>parts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515A-1DEE-4097-ADA7-1F292A6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4C89-A7AF-41B2-8EE6-EC7725BE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go program that take inputs from user n times. The n itself must be asked from user at the first line.</a:t>
            </a:r>
          </a:p>
          <a:p>
            <a:r>
              <a:rPr lang="en-US" dirty="0"/>
              <a:t>Save the values in a slice,</a:t>
            </a:r>
          </a:p>
          <a:p>
            <a:r>
              <a:rPr lang="en-US" dirty="0"/>
              <a:t>Finally calculate the average and print it to the user.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6342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6479-07D5-4ACD-8CDD-18E17FD8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last homework?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78629-CDEB-41A9-B7F5-32D7F99B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install go and start working with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0956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E267-6360-441D-AF2E-0363EED8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 of </a:t>
            </a:r>
            <a:r>
              <a:rPr lang="en-US" dirty="0" err="1"/>
              <a:t>golang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8726-CDAF-4607-9181-FC14B9A3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Setting Up a Development Environment</a:t>
            </a:r>
          </a:p>
          <a:p>
            <a:r>
              <a:rPr lang="en-US" dirty="0"/>
              <a:t>Variables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Primitives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Constants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Arrays and Slices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Maps and Structs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and Switch Statements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Looping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Defer, Panic, and Recover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Pointers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Interfaces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Goroutines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Channels</a:t>
            </a:r>
            <a:endParaRPr lang="fa-I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5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87F6-7A1B-4EC1-9EC7-5D705D3D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C2E2-BA85-4692-B004-7944E09A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  <a:p>
            <a:r>
              <a:rPr lang="en-US" dirty="0"/>
              <a:t>Numeric Types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</a:t>
            </a:r>
          </a:p>
          <a:p>
            <a:pPr lvl="1"/>
            <a:r>
              <a:rPr lang="en-US" dirty="0"/>
              <a:t>Complex numbers</a:t>
            </a:r>
          </a:p>
          <a:p>
            <a:r>
              <a:rPr lang="en-US" dirty="0"/>
              <a:t>Text Types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3194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6B15-06D6-4E94-BBCA-B344A5BC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F29A-E873-47F9-B3B3-8E7914ED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type</a:t>
            </a:r>
          </a:p>
          <a:p>
            <a:pPr lvl="1"/>
            <a:r>
              <a:rPr lang="en-US" dirty="0"/>
              <a:t>Values are true or false</a:t>
            </a:r>
          </a:p>
          <a:p>
            <a:pPr lvl="1"/>
            <a:r>
              <a:rPr lang="en-US" dirty="0"/>
              <a:t>Not an alias for other types (e.g.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Zero value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7281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6B15-06D6-4E94-BBCA-B344A5BC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F29A-E873-47F9-B3B3-8E7914ED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  <a:p>
            <a:pPr lvl="1"/>
            <a:r>
              <a:rPr lang="en-US" dirty="0"/>
              <a:t>Integers</a:t>
            </a:r>
          </a:p>
          <a:p>
            <a:pPr lvl="2"/>
            <a:r>
              <a:rPr lang="en-US" dirty="0"/>
              <a:t>Signed integers</a:t>
            </a:r>
          </a:p>
          <a:p>
            <a:pPr lvl="3"/>
            <a:r>
              <a:rPr lang="en-US" dirty="0"/>
              <a:t>Int type has varying size, but min 32 bits</a:t>
            </a:r>
          </a:p>
          <a:p>
            <a:pPr lvl="3"/>
            <a:r>
              <a:rPr lang="en-US" dirty="0"/>
              <a:t>8 bit (</a:t>
            </a:r>
            <a:r>
              <a:rPr lang="en-US" sz="1300" dirty="0">
                <a:latin typeface="Consolas" panose="020B0609020204030204" pitchFamily="49" charset="0"/>
              </a:rPr>
              <a:t>int8</a:t>
            </a:r>
            <a:r>
              <a:rPr lang="en-US" dirty="0"/>
              <a:t>) through  64 bit (</a:t>
            </a:r>
            <a:r>
              <a:rPr lang="en-US" sz="1300" dirty="0">
                <a:latin typeface="Consolas" panose="020B0609020204030204" pitchFamily="49" charset="0"/>
              </a:rPr>
              <a:t>int64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Unsigned integers</a:t>
            </a:r>
          </a:p>
          <a:p>
            <a:pPr lvl="3"/>
            <a:r>
              <a:rPr lang="en-US" dirty="0"/>
              <a:t>8 bit (</a:t>
            </a:r>
            <a:r>
              <a:rPr lang="en-US" sz="1300" dirty="0">
                <a:latin typeface="Consolas" panose="020B0609020204030204" pitchFamily="49" charset="0"/>
              </a:rPr>
              <a:t>byte</a:t>
            </a:r>
            <a:r>
              <a:rPr lang="en-US" dirty="0"/>
              <a:t> and </a:t>
            </a:r>
            <a:r>
              <a:rPr lang="en-US" sz="1300" dirty="0">
                <a:latin typeface="Consolas" panose="020B0609020204030204" pitchFamily="49" charset="0"/>
              </a:rPr>
              <a:t>uint8</a:t>
            </a:r>
            <a:r>
              <a:rPr lang="en-US" dirty="0"/>
              <a:t>)through 32 bit (</a:t>
            </a:r>
            <a:r>
              <a:rPr lang="en-US" sz="1300" dirty="0">
                <a:latin typeface="Consolas" panose="020B0609020204030204" pitchFamily="49" charset="0"/>
              </a:rPr>
              <a:t>uint32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Arithmetic operations</a:t>
            </a:r>
          </a:p>
          <a:p>
            <a:pPr lvl="3"/>
            <a:r>
              <a:rPr lang="en-US" dirty="0"/>
              <a:t>Addition, subtraction, multiplication, division, remainder</a:t>
            </a:r>
          </a:p>
          <a:p>
            <a:pPr lvl="2"/>
            <a:r>
              <a:rPr lang="en-US" dirty="0"/>
              <a:t>Bitwise operations</a:t>
            </a:r>
          </a:p>
          <a:p>
            <a:pPr lvl="3"/>
            <a:r>
              <a:rPr lang="en-US" dirty="0"/>
              <a:t>And, or, xor, and not</a:t>
            </a:r>
          </a:p>
          <a:p>
            <a:pPr lvl="2"/>
            <a:r>
              <a:rPr lang="en-US" dirty="0"/>
              <a:t>Zero value is </a:t>
            </a:r>
            <a:r>
              <a:rPr lang="en-US" sz="1300" dirty="0">
                <a:latin typeface="Consolas" panose="020B0609020204030204" pitchFamily="49" charset="0"/>
              </a:rPr>
              <a:t>0</a:t>
            </a:r>
          </a:p>
          <a:p>
            <a:pPr lvl="2"/>
            <a:r>
              <a:rPr lang="en-US" dirty="0"/>
              <a:t>Can’t mix types in same family! (</a:t>
            </a:r>
            <a:r>
              <a:rPr lang="en-US" sz="1300" dirty="0">
                <a:latin typeface="Consolas" panose="020B0609020204030204" pitchFamily="49" charset="0"/>
              </a:rPr>
              <a:t>uint16 + unit32 = error</a:t>
            </a:r>
            <a:r>
              <a:rPr lang="en-US" dirty="0"/>
              <a:t>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3626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6B15-06D6-4E94-BBCA-B344A5BC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F29A-E873-47F9-B3B3-8E7914ED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  <a:p>
            <a:pPr lvl="1"/>
            <a:r>
              <a:rPr lang="en-US" dirty="0"/>
              <a:t>Floating point numbers</a:t>
            </a:r>
          </a:p>
          <a:p>
            <a:pPr lvl="2"/>
            <a:r>
              <a:rPr lang="en-US" dirty="0"/>
              <a:t>Follow IEEE-754 standards</a:t>
            </a:r>
          </a:p>
          <a:p>
            <a:pPr lvl="2"/>
            <a:r>
              <a:rPr lang="en-US" dirty="0"/>
              <a:t>Zero value is </a:t>
            </a:r>
            <a:r>
              <a:rPr lang="en-US" sz="1300" dirty="0">
                <a:latin typeface="Consolas" panose="020B0609020204030204" pitchFamily="49" charset="0"/>
              </a:rPr>
              <a:t>0</a:t>
            </a:r>
          </a:p>
          <a:p>
            <a:pPr lvl="2"/>
            <a:r>
              <a:rPr lang="en-US" dirty="0"/>
              <a:t>32 and 64 bit version</a:t>
            </a:r>
          </a:p>
          <a:p>
            <a:pPr lvl="2"/>
            <a:r>
              <a:rPr lang="en-US" dirty="0"/>
              <a:t>Literal styles</a:t>
            </a:r>
          </a:p>
          <a:p>
            <a:pPr lvl="3"/>
            <a:r>
              <a:rPr lang="en-US" dirty="0"/>
              <a:t>Decimal (</a:t>
            </a:r>
            <a:r>
              <a:rPr lang="en-US" sz="1300" dirty="0">
                <a:latin typeface="Consolas" panose="020B0609020204030204" pitchFamily="49" charset="0"/>
              </a:rPr>
              <a:t>3.14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Exponential (</a:t>
            </a:r>
            <a:r>
              <a:rPr lang="en-US" sz="1300" dirty="0">
                <a:latin typeface="Consolas" panose="020B0609020204030204" pitchFamily="49" charset="0"/>
              </a:rPr>
              <a:t>13e18 or 2E10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Mixed (</a:t>
            </a:r>
            <a:r>
              <a:rPr lang="en-US" sz="1300" dirty="0">
                <a:latin typeface="Consolas" panose="020B0609020204030204" pitchFamily="49" charset="0"/>
              </a:rPr>
              <a:t>13.7e12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Arithmetic operations</a:t>
            </a:r>
          </a:p>
          <a:p>
            <a:pPr lvl="3"/>
            <a:r>
              <a:rPr lang="en-US" dirty="0"/>
              <a:t>Addition, subtraction, multiplication, division</a:t>
            </a:r>
          </a:p>
          <a:p>
            <a:pPr lvl="2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2058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6B15-06D6-4E94-BBCA-B344A5BC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F29A-E873-47F9-B3B3-8E7914ED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  <a:p>
            <a:pPr lvl="1"/>
            <a:r>
              <a:rPr lang="en-US" dirty="0"/>
              <a:t>Complex numbers</a:t>
            </a:r>
          </a:p>
          <a:p>
            <a:pPr lvl="2"/>
            <a:r>
              <a:rPr lang="en-US" dirty="0"/>
              <a:t>Zero values is (</a:t>
            </a:r>
            <a:r>
              <a:rPr lang="en-US" sz="1300" dirty="0">
                <a:latin typeface="Consolas" panose="020B0609020204030204" pitchFamily="49" charset="0"/>
              </a:rPr>
              <a:t>0+0i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 and 128 versions</a:t>
            </a:r>
          </a:p>
          <a:p>
            <a:pPr lvl="2"/>
            <a:r>
              <a:rPr lang="en-US" dirty="0"/>
              <a:t>Built-in functions</a:t>
            </a:r>
          </a:p>
          <a:p>
            <a:pPr lvl="3"/>
            <a:r>
              <a:rPr lang="en-US" sz="1300" dirty="0">
                <a:latin typeface="Consolas" panose="020B0609020204030204" pitchFamily="49" charset="0"/>
              </a:rPr>
              <a:t>complex</a:t>
            </a:r>
            <a:r>
              <a:rPr lang="en-US" dirty="0"/>
              <a:t> – make complex number from two floats</a:t>
            </a:r>
          </a:p>
          <a:p>
            <a:pPr lvl="3"/>
            <a:r>
              <a:rPr lang="en-US" sz="1300" dirty="0">
                <a:latin typeface="Consolas" panose="020B0609020204030204" pitchFamily="49" charset="0"/>
              </a:rPr>
              <a:t>real</a:t>
            </a:r>
            <a:r>
              <a:rPr lang="en-US" dirty="0"/>
              <a:t> – get real part as float</a:t>
            </a:r>
          </a:p>
          <a:p>
            <a:pPr lvl="3"/>
            <a:r>
              <a:rPr lang="en-US" sz="1300" dirty="0">
                <a:latin typeface="Consolas" panose="020B0609020204030204" pitchFamily="49" charset="0"/>
              </a:rPr>
              <a:t>imag</a:t>
            </a:r>
            <a:r>
              <a:rPr lang="en-US" dirty="0"/>
              <a:t> – get imaginary part as float</a:t>
            </a:r>
          </a:p>
          <a:p>
            <a:pPr lvl="2"/>
            <a:r>
              <a:rPr lang="en-US" dirty="0"/>
              <a:t>Arithmetic operations</a:t>
            </a:r>
          </a:p>
          <a:p>
            <a:pPr lvl="3"/>
            <a:r>
              <a:rPr lang="en-US" dirty="0"/>
              <a:t>Addition, subtraction, multiplication, division</a:t>
            </a:r>
          </a:p>
          <a:p>
            <a:pPr lvl="2"/>
            <a:endParaRPr lang="fa-IR" dirty="0"/>
          </a:p>
          <a:p>
            <a:pPr lvl="2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9536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806</Words>
  <Application>Microsoft Office PowerPoint</Application>
  <PresentationFormat>On-screen Show (4:3)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Consolas</vt:lpstr>
      <vt:lpstr>Garamond</vt:lpstr>
      <vt:lpstr>SavonVTI</vt:lpstr>
      <vt:lpstr>Computer Programming, Basics</vt:lpstr>
      <vt:lpstr>Headlines</vt:lpstr>
      <vt:lpstr>What about last homework?</vt:lpstr>
      <vt:lpstr>Headlines of golang</vt:lpstr>
      <vt:lpstr>Primitives</vt:lpstr>
      <vt:lpstr>Primitives</vt:lpstr>
      <vt:lpstr>Primitives</vt:lpstr>
      <vt:lpstr>Primitives</vt:lpstr>
      <vt:lpstr>Primitives</vt:lpstr>
      <vt:lpstr>Primitives</vt:lpstr>
      <vt:lpstr>Constants</vt:lpstr>
      <vt:lpstr>Constants</vt:lpstr>
      <vt:lpstr>Constants</vt:lpstr>
      <vt:lpstr>Arrays and Slices</vt:lpstr>
      <vt:lpstr>Arrays and Slices</vt:lpstr>
      <vt:lpstr>Arrays and Slices</vt:lpstr>
      <vt:lpstr>Maps and Structs</vt:lpstr>
      <vt:lpstr>Maps and Structs</vt:lpstr>
      <vt:lpstr>Maps and Structs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2020-09-17T12:27:22Z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