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9" r:id="rId6"/>
    <p:sldId id="27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100" d="100"/>
          <a:sy n="100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26/02/1442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line block are not allowed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the initializer with the maps, pop, ok := map[“test”];  ok{}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the equality and floats by the </a:t>
            </a:r>
            <a:r>
              <a:rPr lang="en-US" dirty="0" err="1"/>
              <a:t>math.powe</a:t>
            </a:r>
            <a:r>
              <a:rPr lang="en-US" dirty="0"/>
              <a:t>(</a:t>
            </a:r>
            <a:r>
              <a:rPr lang="en-US" dirty="0" err="1"/>
              <a:t>math.sqrt</a:t>
            </a:r>
            <a:r>
              <a:rPr lang="en-US" dirty="0"/>
              <a:t>, 2)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0021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1, 2, 3: falling through is like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have to use unique cases.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don’t have {} in the case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Break is meant to be implicit.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the </a:t>
            </a:r>
            <a:r>
              <a:rPr lang="en-US" dirty="0" err="1"/>
              <a:t>fallthrough</a:t>
            </a:r>
            <a:r>
              <a:rPr lang="en-US" dirty="0"/>
              <a:t> we have to use </a:t>
            </a:r>
            <a:r>
              <a:rPr lang="en-US" dirty="0" err="1"/>
              <a:t>fallthrough</a:t>
            </a:r>
            <a:r>
              <a:rPr lang="en-US" dirty="0"/>
              <a:t> keyword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473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trick: how to use two variables in a for loop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not a good idea to manipulate the counter in the for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Hint: remove the for loop parts one by one.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 (the condition) can be there (like while with condition)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break Loop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 the _ (write-only variable)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625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defer with the </a:t>
            </a:r>
            <a:r>
              <a:rPr lang="en-US" dirty="0" err="1"/>
              <a:t>fmt.print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Looping over a million resources is not a best practice with defer.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216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Divide by zero a good example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 is on to you to decide to see whether the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err.Error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 is a problem or not!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243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 b *int = &amp;a (b is a pointer to int and I want to point it to 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Asterisk before type is a pointer to a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 holding the memory location the holding the a’s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can see the memory address of a with &amp; operator (address-of)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can see the value stored in the memory address with dereferencing operator (*), it is different from the asterisk before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can use the dereferenced value to assign the value to the memory address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Zero-value of pointer is &lt;nil&gt;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Dereference operator have a lower precedence over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Compiler helps us and we can remove asterisk before structures.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644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Affect of copy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Arrays: copy-value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Slices: reference-value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They are a projection on underlying data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Like maps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184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Golang – part 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8B69-DDF2-4910-99E1-FB4A60E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4DC3-3993-4518-A106-C7148079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</a:t>
            </a:r>
          </a:p>
          <a:p>
            <a:pPr lvl="1"/>
            <a:r>
              <a:rPr lang="en-US" dirty="0"/>
              <a:t>Used to delay execution of a statement until function exits</a:t>
            </a:r>
          </a:p>
          <a:p>
            <a:pPr lvl="1"/>
            <a:r>
              <a:rPr lang="en-US" dirty="0"/>
              <a:t>Useful to group “</a:t>
            </a:r>
            <a:r>
              <a:rPr lang="en-US" dirty="0">
                <a:latin typeface="Consolas" panose="020B0609020204030204" pitchFamily="49" charset="0"/>
              </a:rPr>
              <a:t>open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close</a:t>
            </a:r>
            <a:r>
              <a:rPr lang="en-US" dirty="0"/>
              <a:t>” function together</a:t>
            </a:r>
          </a:p>
          <a:p>
            <a:pPr lvl="2"/>
            <a:r>
              <a:rPr lang="en-US" dirty="0"/>
              <a:t>Be careful in loops</a:t>
            </a:r>
          </a:p>
          <a:p>
            <a:pPr lvl="1"/>
            <a:r>
              <a:rPr lang="en-US" dirty="0"/>
              <a:t>Run in LIFO (last-in, first-out) order</a:t>
            </a:r>
          </a:p>
          <a:p>
            <a:pPr lvl="1"/>
            <a:r>
              <a:rPr lang="en-US" dirty="0"/>
              <a:t>Argument evaluated  at time defer executed, not at time of called function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349866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8B69-DDF2-4910-99E1-FB4A60E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4DC3-3993-4518-A106-C7148079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Panic</a:t>
            </a:r>
          </a:p>
          <a:p>
            <a:pPr lvl="1"/>
            <a:r>
              <a:rPr lang="en-US" dirty="0"/>
              <a:t>Occur when program cannot continue at all</a:t>
            </a:r>
          </a:p>
          <a:p>
            <a:pPr lvl="2"/>
            <a:r>
              <a:rPr lang="en-US" dirty="0"/>
              <a:t>Don’t use when file can’t be opened, unless it is critical</a:t>
            </a:r>
          </a:p>
          <a:p>
            <a:pPr lvl="2"/>
            <a:r>
              <a:rPr lang="en-US" dirty="0"/>
              <a:t>Use for unrecoverable events, e.g. cannot obtain TCP port for web-server</a:t>
            </a:r>
          </a:p>
          <a:p>
            <a:pPr lvl="1"/>
            <a:r>
              <a:rPr lang="en-US" dirty="0"/>
              <a:t>Function will stop executing</a:t>
            </a:r>
          </a:p>
          <a:p>
            <a:pPr lvl="2"/>
            <a:r>
              <a:rPr lang="en-US" dirty="0"/>
              <a:t>Deferred functions will still fire</a:t>
            </a:r>
          </a:p>
          <a:p>
            <a:pPr lvl="1"/>
            <a:r>
              <a:rPr lang="en-US" dirty="0"/>
              <a:t>If nothing handles panic, program will exit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2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8B69-DDF2-4910-99E1-FB4A60E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4DC3-3993-4518-A106-C7148079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</a:t>
            </a:r>
          </a:p>
          <a:p>
            <a:pPr lvl="1"/>
            <a:r>
              <a:rPr lang="en-US" dirty="0"/>
              <a:t>Used to recover from panics</a:t>
            </a:r>
          </a:p>
          <a:p>
            <a:pPr lvl="1"/>
            <a:r>
              <a:rPr lang="en-US" dirty="0"/>
              <a:t>Only useful in deferred functions</a:t>
            </a:r>
          </a:p>
          <a:p>
            <a:pPr lvl="1"/>
            <a:r>
              <a:rPr lang="en-US" dirty="0"/>
              <a:t>Current function will not attempt to continue, but higher functions in call stack will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0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884-5830-488A-B79C-9FE05D6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4DAB-45AD-4883-BB14-A836C71E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pointers</a:t>
            </a:r>
          </a:p>
          <a:p>
            <a:r>
              <a:rPr lang="en-US" dirty="0"/>
              <a:t>Dereferencing pointers</a:t>
            </a:r>
          </a:p>
          <a:p>
            <a:r>
              <a:rPr lang="en-US" dirty="0"/>
              <a:t>The new function</a:t>
            </a:r>
          </a:p>
          <a:p>
            <a:r>
              <a:rPr lang="en-US" dirty="0"/>
              <a:t>Working with nil</a:t>
            </a:r>
          </a:p>
          <a:p>
            <a:r>
              <a:rPr lang="en-US" dirty="0"/>
              <a:t>Types with internal pointers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2926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884-5830-488A-B79C-9FE05D6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4DAB-45AD-4883-BB14-A836C71E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pointers</a:t>
            </a:r>
          </a:p>
          <a:p>
            <a:pPr lvl="1"/>
            <a:r>
              <a:rPr lang="en-US" dirty="0"/>
              <a:t>Pointer types use an asterisk (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) as a prefix to type pointed to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*int </a:t>
            </a:r>
            <a:r>
              <a:rPr lang="en-US" dirty="0"/>
              <a:t>– a pointer to an integer</a:t>
            </a:r>
          </a:p>
          <a:p>
            <a:pPr lvl="1"/>
            <a:r>
              <a:rPr lang="en-US" dirty="0"/>
              <a:t>Use the addressof operator (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/>
              <a:t>) to get address of variable</a:t>
            </a:r>
          </a:p>
          <a:p>
            <a:r>
              <a:rPr lang="en-US" dirty="0"/>
              <a:t>Dereferencing pointers</a:t>
            </a:r>
          </a:p>
          <a:p>
            <a:pPr lvl="1"/>
            <a:r>
              <a:rPr lang="en-US" dirty="0"/>
              <a:t>Dereferencing a pointer  by preceding with an asterisk (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Complex types (e.g.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) are automatically dereferenced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721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884-5830-488A-B79C-9FE05D6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4DAB-45AD-4883-BB14-A836C71E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pointers to objects</a:t>
            </a:r>
          </a:p>
          <a:p>
            <a:pPr lvl="1"/>
            <a:r>
              <a:rPr lang="en-US" dirty="0"/>
              <a:t>Can use the addressof operator (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/>
              <a:t>) if value type already exists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ms := myStruct { foo: 42 }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p := &amp;ms</a:t>
            </a:r>
          </a:p>
          <a:p>
            <a:pPr lvl="1"/>
            <a:r>
              <a:rPr lang="en-US" dirty="0"/>
              <a:t>Use addressof operator before initializer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&amp;myStruct { foo: 42 }</a:t>
            </a:r>
          </a:p>
          <a:p>
            <a:pPr lvl="1"/>
            <a:r>
              <a:rPr lang="en-US" dirty="0"/>
              <a:t>Use the new keyword</a:t>
            </a:r>
          </a:p>
          <a:p>
            <a:pPr lvl="2"/>
            <a:r>
              <a:rPr lang="en-US" dirty="0"/>
              <a:t>Can’t initialize fields at the same time.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2997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884-5830-488A-B79C-9FE05D6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4DAB-45AD-4883-BB14-A836C71E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with internal pointers</a:t>
            </a:r>
          </a:p>
          <a:p>
            <a:pPr lvl="1"/>
            <a:r>
              <a:rPr lang="en-US" dirty="0"/>
              <a:t>All assignment operations in Go are copy operations.</a:t>
            </a:r>
          </a:p>
          <a:p>
            <a:pPr lvl="1"/>
            <a:r>
              <a:rPr lang="en-US" dirty="0"/>
              <a:t>Slices and maps contain internal pointers, so copies point to same underlying data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727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>
                <a:solidFill>
                  <a:srgbClr val="FF0000"/>
                </a:solidFill>
              </a:rPr>
              <a:t>Golang3</a:t>
            </a:r>
          </a:p>
          <a:p>
            <a:r>
              <a:rPr lang="en-US" dirty="0"/>
              <a:t>Golang4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E267-6360-441D-AF2E-0363EED8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 of Golang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726-CDAF-4607-9181-FC14B9A3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Setting Up a Development Environment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Primitives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Arrays and Slices</a:t>
            </a:r>
          </a:p>
          <a:p>
            <a:r>
              <a:rPr lang="en-US" dirty="0"/>
              <a:t>Maps and Structs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and Switch Statements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Defer, Panic, and Recover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Pointers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Goroutines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Channels</a:t>
            </a:r>
            <a:endParaRPr lang="fa-I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5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5A28-47C2-41EA-9D95-EF5B3A6F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7262-96F8-4AD1-9804-504D4C9C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 – else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If – else if</a:t>
            </a:r>
            <a:r>
              <a:rPr lang="en-US" dirty="0"/>
              <a:t> statements</a:t>
            </a:r>
          </a:p>
          <a:p>
            <a:r>
              <a:rPr lang="en-US" dirty="0"/>
              <a:t>Switch statements</a:t>
            </a:r>
          </a:p>
          <a:p>
            <a:pPr lvl="1"/>
            <a:r>
              <a:rPr lang="en-US" dirty="0"/>
              <a:t>Simple cases</a:t>
            </a:r>
          </a:p>
          <a:p>
            <a:pPr lvl="1"/>
            <a:r>
              <a:rPr lang="en-US" dirty="0"/>
              <a:t>Cases with multiple tests</a:t>
            </a:r>
          </a:p>
          <a:p>
            <a:pPr lvl="1"/>
            <a:r>
              <a:rPr lang="en-US" dirty="0"/>
              <a:t>Falling through</a:t>
            </a:r>
          </a:p>
          <a:p>
            <a:pPr lvl="1"/>
            <a:r>
              <a:rPr lang="en-US" dirty="0"/>
              <a:t>Type switches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06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3DEE-3298-4316-B910-C458EFA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B8CB-5145-42E9-B0A9-83061EE2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Generate a result which can be used in condition an in the if-block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Short circuiting</a:t>
            </a:r>
          </a:p>
          <a:p>
            <a:pPr lvl="2"/>
            <a:r>
              <a:rPr lang="en-US" dirty="0"/>
              <a:t>We can test it using a function (</a:t>
            </a:r>
            <a:r>
              <a:rPr lang="en-US" dirty="0" err="1">
                <a:latin typeface="Consolas" panose="020B0609020204030204" pitchFamily="49" charset="0"/>
              </a:rPr>
              <a:t>returnTrue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 – else </a:t>
            </a:r>
            <a:r>
              <a:rPr lang="en-US" dirty="0"/>
              <a:t>statement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 – else if </a:t>
            </a:r>
            <a:r>
              <a:rPr lang="en-US" dirty="0"/>
              <a:t>statement</a:t>
            </a:r>
          </a:p>
          <a:p>
            <a:pPr lvl="1"/>
            <a:r>
              <a:rPr lang="en-US" dirty="0"/>
              <a:t>Equality and floats</a:t>
            </a:r>
          </a:p>
          <a:p>
            <a:pPr lvl="2"/>
            <a:r>
              <a:rPr lang="en-US" dirty="0"/>
              <a:t>Can be corrected by threshold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190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3DEE-3298-4316-B910-C458EFA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B8CB-5145-42E9-B0A9-83061EE2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Switch statement</a:t>
            </a:r>
          </a:p>
          <a:p>
            <a:pPr lvl="1"/>
            <a:r>
              <a:rPr lang="en-US" dirty="0"/>
              <a:t>Switching on a tag</a:t>
            </a:r>
          </a:p>
          <a:p>
            <a:pPr lvl="2"/>
            <a:r>
              <a:rPr lang="en-US" dirty="0"/>
              <a:t>We have </a:t>
            </a:r>
            <a:r>
              <a:rPr lang="en-US" dirty="0">
                <a:latin typeface="Consolas" panose="020B0609020204030204" pitchFamily="49" charset="0"/>
              </a:rPr>
              <a:t>default</a:t>
            </a:r>
          </a:p>
          <a:p>
            <a:pPr lvl="1"/>
            <a:r>
              <a:rPr lang="en-US" dirty="0"/>
              <a:t>Cases with multiple tests</a:t>
            </a:r>
          </a:p>
          <a:p>
            <a:pPr lvl="2"/>
            <a:r>
              <a:rPr lang="en-US" dirty="0"/>
              <a:t>We don’t have falling through like other languages here.</a:t>
            </a:r>
          </a:p>
          <a:p>
            <a:pPr lvl="1"/>
            <a:r>
              <a:rPr lang="en-US" dirty="0"/>
              <a:t>Initializers</a:t>
            </a:r>
          </a:p>
          <a:p>
            <a:pPr lvl="2"/>
            <a:r>
              <a:rPr lang="en-US" dirty="0"/>
              <a:t>We have it here like the if-block</a:t>
            </a:r>
          </a:p>
          <a:p>
            <a:pPr lvl="1"/>
            <a:r>
              <a:rPr lang="en-US" dirty="0"/>
              <a:t>Switches with no tag</a:t>
            </a:r>
          </a:p>
          <a:p>
            <a:pPr lvl="2"/>
            <a:r>
              <a:rPr lang="en-US" dirty="0"/>
              <a:t>Tag-less syntax (bringing the condition to the cases)</a:t>
            </a:r>
          </a:p>
          <a:p>
            <a:pPr lvl="1"/>
            <a:r>
              <a:rPr lang="en-US" dirty="0" err="1"/>
              <a:t>Fallthrough</a:t>
            </a:r>
            <a:endParaRPr lang="en-US" dirty="0"/>
          </a:p>
          <a:p>
            <a:pPr lvl="2"/>
            <a:r>
              <a:rPr lang="en-US" dirty="0"/>
              <a:t>With the </a:t>
            </a:r>
            <a:r>
              <a:rPr lang="en-US" dirty="0" err="1">
                <a:latin typeface="Consolas" panose="020B0609020204030204" pitchFamily="49" charset="0"/>
              </a:rPr>
              <a:t>fallthrough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Type switches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interface{}.(type)</a:t>
            </a:r>
          </a:p>
          <a:p>
            <a:pPr lvl="1"/>
            <a:r>
              <a:rPr lang="en-US" dirty="0"/>
              <a:t>Breaking out early</a:t>
            </a:r>
          </a:p>
          <a:p>
            <a:pPr lvl="2"/>
            <a:r>
              <a:rPr lang="en-US" dirty="0"/>
              <a:t>With the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19614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EF9-A810-4D4F-A2F4-745AE3F2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B616-A897-4E81-A1C2-C72007CA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  <a:p>
            <a:pPr lvl="1"/>
            <a:r>
              <a:rPr lang="en-US" dirty="0"/>
              <a:t>Simple loops</a:t>
            </a:r>
          </a:p>
          <a:p>
            <a:pPr lvl="1"/>
            <a:r>
              <a:rPr lang="en-US" dirty="0"/>
              <a:t>Exiting early</a:t>
            </a:r>
          </a:p>
          <a:p>
            <a:pPr lvl="1"/>
            <a:r>
              <a:rPr lang="en-US" dirty="0"/>
              <a:t>Looping thorough collections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1573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EF9-A810-4D4F-A2F4-745AE3F2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B616-A897-4E81-A1C2-C72007CA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  <a:p>
            <a:pPr lvl="1"/>
            <a:r>
              <a:rPr lang="en-US" dirty="0"/>
              <a:t>Simple loops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for initializer; test; increment {}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for test {}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for {}</a:t>
            </a:r>
          </a:p>
          <a:p>
            <a:pPr lvl="1"/>
            <a:r>
              <a:rPr lang="en-US" dirty="0"/>
              <a:t>Exiting early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break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continue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labels</a:t>
            </a:r>
          </a:p>
          <a:p>
            <a:pPr lvl="3"/>
            <a:r>
              <a:rPr lang="en-US" sz="1300" dirty="0"/>
              <a:t>How to break from the other loops in the inner loop?</a:t>
            </a:r>
          </a:p>
          <a:p>
            <a:pPr lvl="1"/>
            <a:r>
              <a:rPr lang="en-US" dirty="0"/>
              <a:t>Looping over collections</a:t>
            </a:r>
          </a:p>
          <a:p>
            <a:pPr lvl="2"/>
            <a:r>
              <a:rPr lang="en-US" dirty="0"/>
              <a:t>arrays, slices, maps, strings, channels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for k, v := range collection {}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1883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8B69-DDF2-4910-99E1-FB4A60E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4DC3-3993-4518-A106-C7148079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</a:t>
            </a:r>
          </a:p>
          <a:p>
            <a:r>
              <a:rPr lang="en-US" dirty="0"/>
              <a:t>Panic</a:t>
            </a:r>
          </a:p>
          <a:p>
            <a:r>
              <a:rPr lang="en-US" dirty="0"/>
              <a:t>Recover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85417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883</Words>
  <Application>Microsoft Office PowerPoint</Application>
  <PresentationFormat>On-screen Show (4:3)</PresentationFormat>
  <Paragraphs>175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Garamond</vt:lpstr>
      <vt:lpstr>SavonVTI</vt:lpstr>
      <vt:lpstr>Computer Programming, Basics</vt:lpstr>
      <vt:lpstr>Headlines</vt:lpstr>
      <vt:lpstr>Headlines of Golang</vt:lpstr>
      <vt:lpstr>Control Flow</vt:lpstr>
      <vt:lpstr>Control Flow</vt:lpstr>
      <vt:lpstr>Control Flow</vt:lpstr>
      <vt:lpstr>Looping</vt:lpstr>
      <vt:lpstr>Looping</vt:lpstr>
      <vt:lpstr>Control Flow</vt:lpstr>
      <vt:lpstr>Control Flow</vt:lpstr>
      <vt:lpstr>Control Flow</vt:lpstr>
      <vt:lpstr>Control Flow</vt:lpstr>
      <vt:lpstr>Pointers</vt:lpstr>
      <vt:lpstr>Pointers</vt:lpstr>
      <vt:lpstr>Pointers</vt:lpstr>
      <vt:lpstr>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2020-10-13T04:49:28Z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