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06/03/1442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the visibility of the function by name.</a:t>
            </a:r>
          </a:p>
          <a:p>
            <a:r>
              <a:rPr lang="en-US" dirty="0"/>
              <a:t>There aren’t any arguments about the curly brace location, It must be after the function name. (because of compiler)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59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io.Writer</a:t>
            </a:r>
            <a:r>
              <a:rPr lang="en-US" dirty="0"/>
              <a:t>, </a:t>
            </a:r>
            <a:r>
              <a:rPr lang="en-US" dirty="0" err="1"/>
              <a:t>io.Reader</a:t>
            </a:r>
            <a:r>
              <a:rPr lang="en-US" dirty="0"/>
              <a:t> is some example of some powerful interface in the go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Prefer concrete </a:t>
            </a:r>
            <a:r>
              <a:rPr lang="en-US" dirty="0" err="1"/>
              <a:t>implemention</a:t>
            </a:r>
            <a:r>
              <a:rPr lang="en-US" dirty="0"/>
              <a:t> to interfaces in a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has implicit implementation of interfaces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343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a pointer is much </a:t>
            </a:r>
            <a:r>
              <a:rPr lang="en-US" dirty="0" err="1"/>
              <a:t>much</a:t>
            </a:r>
            <a:r>
              <a:rPr lang="en-US" dirty="0"/>
              <a:t> more efficient than passing by value.</a:t>
            </a:r>
          </a:p>
          <a:p>
            <a:r>
              <a:rPr lang="en-US" dirty="0"/>
              <a:t>Variadic parameters are like slices. Use the type to know it exactly.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8797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pointers for return.</a:t>
            </a:r>
          </a:p>
          <a:p>
            <a:r>
              <a:rPr lang="en-US" dirty="0"/>
              <a:t>It is better to not use named return values in long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286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type of a variable  that a </a:t>
            </a:r>
            <a:r>
              <a:rPr lang="en-US" dirty="0" err="1"/>
              <a:t>func</a:t>
            </a:r>
            <a:r>
              <a:rPr lang="en-US" dirty="0"/>
              <a:t>() passed to it.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319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signature example with divide.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906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any type for context. (like the extensions in 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77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Polymorphic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Single method interface naming convention: add a er to the end of method name.</a:t>
            </a:r>
          </a:p>
          <a:p>
            <a:r>
              <a:rPr lang="en-US" dirty="0"/>
              <a:t>We don’t have to use just structs to implement interfaces, we can use any type like int, (ex. </a:t>
            </a:r>
            <a:r>
              <a:rPr lang="en-US" dirty="0" err="1"/>
              <a:t>Incrementer</a:t>
            </a:r>
            <a:r>
              <a:rPr lang="en-US" dirty="0"/>
              <a:t>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839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Conversion with panic must be mentioned. (missing method implementation)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ok return from the conversion to avoid panicking..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Especially when we don’t know we use pointer type or value type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Example needed for this -&gt; using the value receiver and pointer receiver.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Method set for a pointer type could be value type, but for value type all the method set must be value type.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8795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everything can be converted to empty interface?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Because it has no signature (function)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More research: How to find out what function do an interface have with the help of reflection?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44BF-F28C-48F8-90D3-273132DB8999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40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Golang – part 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Functions that executes in context of a type</a:t>
            </a:r>
          </a:p>
          <a:p>
            <a:pPr lvl="1"/>
            <a:r>
              <a:rPr lang="en-US" dirty="0"/>
              <a:t>Format</a:t>
            </a:r>
          </a:p>
          <a:p>
            <a:pPr marL="548614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(g greeter) greet() {</a:t>
            </a:r>
          </a:p>
          <a:p>
            <a:pPr marL="548614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548614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Receiver can be value or pointer</a:t>
            </a:r>
          </a:p>
          <a:p>
            <a:pPr lvl="2"/>
            <a:r>
              <a:rPr lang="en-US" dirty="0"/>
              <a:t>Value receiver gets copy of type</a:t>
            </a:r>
          </a:p>
          <a:p>
            <a:pPr lvl="2"/>
            <a:r>
              <a:rPr lang="en-US" dirty="0"/>
              <a:t>Pointer receiver gets pointer to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922-FEB9-465C-A06D-EBAD9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BE4-3921-4A30-B73B-6C6CDD25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Composing interfaces</a:t>
            </a:r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The empty interface</a:t>
            </a:r>
          </a:p>
          <a:p>
            <a:pPr lvl="1"/>
            <a:r>
              <a:rPr lang="en-US" dirty="0"/>
              <a:t>Type switches</a:t>
            </a:r>
          </a:p>
          <a:p>
            <a:r>
              <a:rPr lang="en-US" dirty="0"/>
              <a:t>Implementing with values vs. pointers</a:t>
            </a:r>
          </a:p>
          <a:p>
            <a:r>
              <a:rPr lang="en-US" dirty="0"/>
              <a:t>Best practices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561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922-FEB9-465C-A06D-EBAD907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CBE4-3921-4A30-B73B-6C6CDD25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write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Write([]byte) (int, error)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ConsoleWriter</a:t>
            </a:r>
            <a:r>
              <a:rPr lang="en-US" dirty="0">
                <a:latin typeface="Consolas" panose="020B0609020204030204" pitchFamily="49" charset="0"/>
              </a:rPr>
              <a:t> struct {}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ConsoleWriter</a:t>
            </a:r>
            <a:r>
              <a:rPr lang="en-US" dirty="0">
                <a:latin typeface="Consolas" panose="020B0609020204030204" pitchFamily="49" charset="0"/>
              </a:rPr>
              <a:t>) Write(data []byte) (int, error)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n, err :=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(string(data))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n, err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86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1BD3-8CBD-4467-A107-23CE5BA3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225D-D74D-471F-AE66-82709F4E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Composing interfaces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writer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Write([]byte) (int, error)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close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Close()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WriteCloser</a:t>
            </a:r>
            <a:r>
              <a:rPr lang="en-US" dirty="0">
                <a:latin typeface="Consolas" panose="020B0609020204030204" pitchFamily="49" charset="0"/>
              </a:rPr>
              <a:t> interface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Write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Closer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1BF3-4BBC-4D15-B83B-2A4C52C0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82FA-B203-4812-AFC8-4BCA4A11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wc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WriteCloser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NewBufferedWriteCloser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bwc</a:t>
            </a:r>
            <a:r>
              <a:rPr lang="en-US" dirty="0">
                <a:latin typeface="Consolas" panose="020B0609020204030204" pitchFamily="49" charset="0"/>
              </a:rPr>
              <a:t> := </a:t>
            </a:r>
            <a:r>
              <a:rPr lang="en-US" dirty="0" err="1">
                <a:latin typeface="Consolas" panose="020B0609020204030204" pitchFamily="49" charset="0"/>
              </a:rPr>
              <a:t>wc</a:t>
            </a:r>
            <a:r>
              <a:rPr lang="en-US" dirty="0">
                <a:latin typeface="Consolas" panose="020B0609020204030204" pitchFamily="49" charset="0"/>
              </a:rPr>
              <a:t>.(*</a:t>
            </a:r>
            <a:r>
              <a:rPr lang="en-US" dirty="0" err="1">
                <a:latin typeface="Consolas" panose="020B0609020204030204" pitchFamily="49" charset="0"/>
              </a:rPr>
              <a:t>BufferedWriterCloser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72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DCC-4C20-45E1-B3F1-0193288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040-1287-480E-BC0F-36F147FB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empty interface and type switches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interface{}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switch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.(type)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an integer”)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string: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 a string”)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case 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fmt.Println</a:t>
            </a:r>
            <a:r>
              <a:rPr lang="en-US" dirty="0">
                <a:latin typeface="Consolas" panose="020B0609020204030204" pitchFamily="49" charset="0"/>
              </a:rPr>
              <a:t>(“I don’t know what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is!”)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8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8169-6D67-43C7-9C2A-F58047DD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08A3-3924-4DE0-A7BB-8A6FC3E2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with values vs. pointers</a:t>
            </a:r>
          </a:p>
          <a:p>
            <a:pPr lvl="1"/>
            <a:r>
              <a:rPr lang="en-US" dirty="0"/>
              <a:t>Method set of value is all methods with value receivers</a:t>
            </a:r>
          </a:p>
          <a:p>
            <a:pPr lvl="1"/>
            <a:r>
              <a:rPr lang="en-US" dirty="0"/>
              <a:t>Method set of pointer is all methods, regardless of receiver type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9950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6A-9EB9-443B-83C2-F478EC8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2EBF-6344-4A28-9F0D-DBD7B340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Use many, small interfaces</a:t>
            </a:r>
          </a:p>
          <a:p>
            <a:pPr lvl="2"/>
            <a:r>
              <a:rPr lang="en-US" dirty="0"/>
              <a:t>Single method interfaces are some of the most powerful and flexible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io.Writer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io.Reader</a:t>
            </a:r>
            <a:r>
              <a:rPr lang="en-US" dirty="0">
                <a:latin typeface="Consolas" panose="020B0609020204030204" pitchFamily="49" charset="0"/>
              </a:rPr>
              <a:t>, interface{}</a:t>
            </a:r>
          </a:p>
          <a:p>
            <a:pPr lvl="1"/>
            <a:r>
              <a:rPr lang="en-US" dirty="0"/>
              <a:t>Don’t export interfaces for types that will be consumed</a:t>
            </a:r>
          </a:p>
          <a:p>
            <a:pPr lvl="1"/>
            <a:r>
              <a:rPr lang="en-US" dirty="0"/>
              <a:t>Do export interfaces for types that will be used by package</a:t>
            </a:r>
          </a:p>
          <a:p>
            <a:pPr lvl="1"/>
            <a:r>
              <a:rPr lang="en-US" dirty="0"/>
              <a:t>Design functions and methods to receive interfaces whenever possible.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4513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429-4BEA-4DF5-B1F0-B1BA453E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3FFD-2041-4A6E-8020-E8C25F1F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goroutines</a:t>
            </a:r>
          </a:p>
          <a:p>
            <a:r>
              <a:rPr lang="en-US" dirty="0"/>
              <a:t>Synchronizations</a:t>
            </a:r>
          </a:p>
          <a:p>
            <a:pPr lvl="1"/>
            <a:r>
              <a:rPr lang="en-US" dirty="0" err="1"/>
              <a:t>WaitGroups</a:t>
            </a:r>
            <a:endParaRPr lang="en-US" dirty="0"/>
          </a:p>
          <a:p>
            <a:pPr lvl="1"/>
            <a:r>
              <a:rPr lang="en-US" dirty="0"/>
              <a:t>Mutexes</a:t>
            </a:r>
          </a:p>
          <a:p>
            <a:r>
              <a:rPr lang="en-US" dirty="0"/>
              <a:t>Parallelism</a:t>
            </a:r>
          </a:p>
          <a:p>
            <a:r>
              <a:rPr lang="en-US" dirty="0"/>
              <a:t>Best practices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369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9D5-67A5-4477-BFBE-ADF9A6B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1A37-9D04-47D7-A042-5A52B41B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goroutines</a:t>
            </a:r>
          </a:p>
          <a:p>
            <a:pPr lvl="1"/>
            <a:r>
              <a:rPr lang="en-US" dirty="0"/>
              <a:t>Use go keyword in front of function call</a:t>
            </a:r>
          </a:p>
          <a:p>
            <a:pPr lvl="1"/>
            <a:r>
              <a:rPr lang="en-US" dirty="0"/>
              <a:t>When using anonymous functions, pass data as local variables</a:t>
            </a:r>
          </a:p>
          <a:p>
            <a:r>
              <a:rPr lang="en-US" dirty="0"/>
              <a:t>Synchronizations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sync.WaitGroup</a:t>
            </a:r>
            <a:r>
              <a:rPr lang="en-US" dirty="0"/>
              <a:t> to wait for groups of goroutines to complete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sync.Mutex</a:t>
            </a:r>
            <a:r>
              <a:rPr lang="en-US" dirty="0"/>
              <a:t> and </a:t>
            </a:r>
            <a:r>
              <a:rPr lang="en-US" dirty="0" err="1"/>
              <a:t>sync.RWMutex</a:t>
            </a:r>
            <a:r>
              <a:rPr lang="en-US" dirty="0"/>
              <a:t> to protect data access.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By default, Go will use CPU threads equal to available cores</a:t>
            </a:r>
          </a:p>
          <a:p>
            <a:pPr lvl="1"/>
            <a:r>
              <a:rPr lang="en-US" dirty="0"/>
              <a:t>Change with </a:t>
            </a:r>
            <a:r>
              <a:rPr lang="en-US" dirty="0" err="1"/>
              <a:t>runtime.GOMAXPROCS</a:t>
            </a:r>
            <a:endParaRPr lang="en-US" dirty="0"/>
          </a:p>
          <a:p>
            <a:pPr lvl="1"/>
            <a:r>
              <a:rPr lang="en-US" dirty="0"/>
              <a:t>More threads can increase performance, but too many can slow it down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450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/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</a:p>
          <a:p>
            <a:r>
              <a:rPr lang="en-US" dirty="0">
                <a:solidFill>
                  <a:srgbClr val="FF0000"/>
                </a:solidFill>
              </a:rPr>
              <a:t>Golang4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99D5-67A5-4477-BFBE-ADF9A6B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GoRoutines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1A37-9D04-47D7-A042-5A52B41B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Don’t create goroutines in libraries</a:t>
            </a:r>
          </a:p>
          <a:p>
            <a:pPr lvl="2"/>
            <a:r>
              <a:rPr lang="en-US" dirty="0"/>
              <a:t>Let consumer control </a:t>
            </a:r>
            <a:r>
              <a:rPr lang="en-US" dirty="0" err="1"/>
              <a:t>concurreny</a:t>
            </a:r>
            <a:endParaRPr lang="en-US" dirty="0"/>
          </a:p>
          <a:p>
            <a:pPr lvl="1"/>
            <a:r>
              <a:rPr lang="en-US" dirty="0"/>
              <a:t>When creating a goroutine, know how it will end</a:t>
            </a:r>
          </a:p>
          <a:p>
            <a:pPr lvl="2"/>
            <a:r>
              <a:rPr lang="en-US" dirty="0"/>
              <a:t>Avoids subtle memory leaks</a:t>
            </a:r>
          </a:p>
          <a:p>
            <a:pPr lvl="1"/>
            <a:r>
              <a:rPr lang="en-US" dirty="0"/>
              <a:t>Check for race conditions at compile time.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4141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1934-DBDD-45FE-BFC5-68455EC5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0A50-C52C-42AB-8DC7-A72EF25B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basics</a:t>
            </a:r>
          </a:p>
          <a:p>
            <a:r>
              <a:rPr lang="en-US" dirty="0"/>
              <a:t>Restricting data flow</a:t>
            </a:r>
          </a:p>
          <a:p>
            <a:r>
              <a:rPr lang="en-US" dirty="0"/>
              <a:t>Buffered channels</a:t>
            </a:r>
          </a:p>
          <a:p>
            <a:r>
              <a:rPr lang="en-US" dirty="0"/>
              <a:t>Closing channels</a:t>
            </a:r>
          </a:p>
          <a:p>
            <a:r>
              <a:rPr lang="en-US" dirty="0"/>
              <a:t>For… range loops with channels</a:t>
            </a:r>
          </a:p>
          <a:p>
            <a:r>
              <a:rPr lang="en-US" dirty="0"/>
              <a:t>Select statements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2873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587-666D-4068-9FD7-59301A7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04C-A64B-4221-AFAC-AE2C5496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Channel basics</a:t>
            </a:r>
          </a:p>
          <a:p>
            <a:pPr lvl="1"/>
            <a:r>
              <a:rPr lang="en-US" dirty="0"/>
              <a:t>Create a channel with make command</a:t>
            </a:r>
          </a:p>
          <a:p>
            <a:pPr lvl="2"/>
            <a:r>
              <a:rPr lang="en-US" dirty="0"/>
              <a:t>make(</a:t>
            </a:r>
            <a:r>
              <a:rPr lang="en-US" dirty="0" err="1"/>
              <a:t>chann</a:t>
            </a:r>
            <a:r>
              <a:rPr lang="en-US" dirty="0"/>
              <a:t> int)</a:t>
            </a:r>
          </a:p>
          <a:p>
            <a:pPr lvl="1"/>
            <a:r>
              <a:rPr lang="en-US" dirty="0"/>
              <a:t>Send message into channel</a:t>
            </a:r>
          </a:p>
          <a:p>
            <a:pPr lvl="2"/>
            <a:r>
              <a:rPr lang="en-US" dirty="0" err="1"/>
              <a:t>ch</a:t>
            </a:r>
            <a:r>
              <a:rPr lang="en-US" dirty="0"/>
              <a:t> &lt;-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Receive message from channel</a:t>
            </a:r>
          </a:p>
          <a:p>
            <a:pPr lvl="2"/>
            <a:r>
              <a:rPr lang="en-US" dirty="0" err="1"/>
              <a:t>val</a:t>
            </a:r>
            <a:r>
              <a:rPr lang="en-US" dirty="0"/>
              <a:t> := &lt;-</a:t>
            </a:r>
            <a:r>
              <a:rPr lang="en-US" dirty="0" err="1"/>
              <a:t>ch</a:t>
            </a:r>
            <a:endParaRPr lang="en-US" dirty="0"/>
          </a:p>
          <a:p>
            <a:pPr lvl="1"/>
            <a:r>
              <a:rPr lang="en-US" dirty="0"/>
              <a:t>Can have multiple senders and receivers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672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B587-666D-4068-9FD7-59301A76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704C-A64B-4221-AFAC-AE2C5496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data flow</a:t>
            </a:r>
          </a:p>
          <a:p>
            <a:pPr lvl="1"/>
            <a:r>
              <a:rPr lang="en-US" dirty="0"/>
              <a:t>Channel can be cast into send-only or receive only versions</a:t>
            </a:r>
          </a:p>
          <a:p>
            <a:pPr lvl="2"/>
            <a:r>
              <a:rPr lang="en-US" dirty="0"/>
              <a:t>Sed-only: </a:t>
            </a:r>
            <a:r>
              <a:rPr lang="en-US" dirty="0" err="1"/>
              <a:t>chan</a:t>
            </a:r>
            <a:r>
              <a:rPr lang="en-US" dirty="0"/>
              <a:t> &lt;- int</a:t>
            </a:r>
          </a:p>
          <a:p>
            <a:pPr lvl="2"/>
            <a:r>
              <a:rPr lang="en-US" dirty="0"/>
              <a:t>Receive-only: &lt;-</a:t>
            </a:r>
            <a:r>
              <a:rPr lang="en-US" dirty="0" err="1"/>
              <a:t>chan</a:t>
            </a:r>
            <a:r>
              <a:rPr lang="en-US" dirty="0"/>
              <a:t> int</a:t>
            </a:r>
          </a:p>
          <a:p>
            <a:pPr lvl="2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7813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3DCA-22CF-4D8A-B146-77B84CFC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850D-E574-4B13-88FC-30C2A464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Buffered channels</a:t>
            </a:r>
          </a:p>
          <a:p>
            <a:pPr lvl="1"/>
            <a:r>
              <a:rPr lang="en-US" dirty="0"/>
              <a:t>Channels block sender side till receiver is available</a:t>
            </a:r>
          </a:p>
          <a:p>
            <a:pPr lvl="1"/>
            <a:r>
              <a:rPr lang="en-US" dirty="0"/>
              <a:t>Block receiver side till message is available</a:t>
            </a:r>
          </a:p>
          <a:p>
            <a:pPr lvl="1"/>
            <a:r>
              <a:rPr lang="en-US" dirty="0"/>
              <a:t>Can decouple sender and receiver with buffered channels</a:t>
            </a:r>
          </a:p>
          <a:p>
            <a:pPr lvl="2"/>
            <a:r>
              <a:rPr lang="en-US" dirty="0"/>
              <a:t>make(</a:t>
            </a:r>
            <a:r>
              <a:rPr lang="en-US" dirty="0" err="1"/>
              <a:t>chan</a:t>
            </a:r>
            <a:r>
              <a:rPr lang="en-US" dirty="0"/>
              <a:t> int, 50)</a:t>
            </a:r>
          </a:p>
          <a:p>
            <a:pPr lvl="1"/>
            <a:r>
              <a:rPr lang="en-US" dirty="0"/>
              <a:t>Use buffered channels when sender and receiver have asymmetric loading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3383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269-6417-452B-BC6E-E7D95459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926E-BE32-4852-9466-60DFE92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For…range loops with channels</a:t>
            </a:r>
          </a:p>
          <a:p>
            <a:pPr lvl="1"/>
            <a:r>
              <a:rPr lang="en-US" dirty="0"/>
              <a:t>Use to monitor channel and process messages as they arrive</a:t>
            </a:r>
          </a:p>
          <a:p>
            <a:pPr lvl="1"/>
            <a:r>
              <a:rPr lang="en-US" dirty="0"/>
              <a:t>Loop exits when channel is closed</a:t>
            </a:r>
          </a:p>
          <a:p>
            <a:r>
              <a:rPr lang="en-US" dirty="0"/>
              <a:t>Select statements</a:t>
            </a:r>
          </a:p>
          <a:p>
            <a:pPr lvl="1"/>
            <a:r>
              <a:rPr lang="en-US" dirty="0"/>
              <a:t>Allows goroutines to monitor several channels at once</a:t>
            </a:r>
          </a:p>
          <a:p>
            <a:pPr lvl="2"/>
            <a:r>
              <a:rPr lang="en-US" dirty="0"/>
              <a:t>Blocks if all channels block</a:t>
            </a:r>
          </a:p>
          <a:p>
            <a:pPr lvl="2"/>
            <a:r>
              <a:rPr lang="en-US" dirty="0"/>
              <a:t>If multiple channels receive value simultaneously, behavior is undefined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1054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E267-6360-441D-AF2E-0363EED8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 of Golang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726-CDAF-4607-9181-FC14B9A3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Setting Up a Development Environment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Primitives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Arrays and Slices</a:t>
            </a:r>
          </a:p>
          <a:p>
            <a:r>
              <a:rPr lang="en-US" dirty="0"/>
              <a:t>Maps and Structs</a:t>
            </a:r>
          </a:p>
          <a:p>
            <a:r>
              <a:rPr lang="en-US" dirty="0"/>
              <a:t>If and Switch Statements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Defer, Panic, and Recover</a:t>
            </a:r>
          </a:p>
          <a:p>
            <a:r>
              <a:rPr lang="en-US" dirty="0"/>
              <a:t>Pointers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Interfaces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Goroutines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Channels</a:t>
            </a:r>
            <a:endParaRPr lang="fa-I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Return values</a:t>
            </a:r>
          </a:p>
          <a:p>
            <a:r>
              <a:rPr lang="en-US" dirty="0"/>
              <a:t>Anonymous functions</a:t>
            </a:r>
          </a:p>
          <a:p>
            <a:r>
              <a:rPr lang="en-US" dirty="0"/>
              <a:t>Function as types</a:t>
            </a:r>
          </a:p>
          <a:p>
            <a:r>
              <a:rPr lang="en-US" dirty="0"/>
              <a:t>Methods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124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8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Comma delimited list of variables and types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 string, </a:t>
            </a:r>
            <a:r>
              <a:rPr lang="en-US" dirty="0" err="1"/>
              <a:t>baz</a:t>
            </a:r>
            <a:r>
              <a:rPr lang="en-US" dirty="0"/>
              <a:t> int)</a:t>
            </a:r>
          </a:p>
          <a:p>
            <a:pPr lvl="1"/>
            <a:r>
              <a:rPr lang="en-US" dirty="0"/>
              <a:t>Parameters of same type list type once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foo(bar, </a:t>
            </a:r>
            <a:r>
              <a:rPr lang="en-US" dirty="0" err="1"/>
              <a:t>baz</a:t>
            </a:r>
            <a:r>
              <a:rPr lang="en-US" dirty="0"/>
              <a:t> int)</a:t>
            </a:r>
          </a:p>
          <a:p>
            <a:pPr lvl="1"/>
            <a:r>
              <a:rPr lang="en-US" dirty="0"/>
              <a:t>When pointers are passes in, the function can change the value in the caller</a:t>
            </a:r>
          </a:p>
          <a:p>
            <a:pPr lvl="2"/>
            <a:r>
              <a:rPr lang="en-US" dirty="0"/>
              <a:t>This is always true for data of slices and maps</a:t>
            </a:r>
          </a:p>
          <a:p>
            <a:pPr lvl="1"/>
            <a:r>
              <a:rPr lang="en-US" dirty="0"/>
              <a:t>Use variadic parameters to send list of same types in </a:t>
            </a:r>
          </a:p>
          <a:p>
            <a:pPr lvl="2"/>
            <a:r>
              <a:rPr lang="en-US" dirty="0"/>
              <a:t>Must be last parameter</a:t>
            </a:r>
          </a:p>
          <a:p>
            <a:pPr lvl="2"/>
            <a:r>
              <a:rPr lang="en-US" dirty="0"/>
              <a:t>Received as a slice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foo(bar string, </a:t>
            </a:r>
            <a:r>
              <a:rPr lang="en-US" dirty="0" err="1"/>
              <a:t>baz</a:t>
            </a:r>
            <a:r>
              <a:rPr lang="en-US" dirty="0"/>
              <a:t> …int)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  <a:p>
            <a:pPr lvl="1"/>
            <a:r>
              <a:rPr lang="en-US" dirty="0"/>
              <a:t>Single return values just list type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foo() int</a:t>
            </a:r>
          </a:p>
          <a:p>
            <a:pPr lvl="1"/>
            <a:r>
              <a:rPr lang="en-US" dirty="0"/>
              <a:t>Multiple return value list types surrounded by parentheses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foo() (int, error)</a:t>
            </a:r>
          </a:p>
          <a:p>
            <a:pPr lvl="2"/>
            <a:r>
              <a:rPr lang="en-US" dirty="0"/>
              <a:t>The (result type, error) paradigm is a very common idiom.</a:t>
            </a:r>
          </a:p>
          <a:p>
            <a:pPr lvl="1"/>
            <a:r>
              <a:rPr lang="en-US" dirty="0"/>
              <a:t>Can use named return values</a:t>
            </a:r>
          </a:p>
          <a:p>
            <a:pPr lvl="2"/>
            <a:r>
              <a:rPr lang="en-US" dirty="0"/>
              <a:t>Initializes returned variable</a:t>
            </a:r>
          </a:p>
          <a:p>
            <a:pPr lvl="2"/>
            <a:r>
              <a:rPr lang="en-US" dirty="0"/>
              <a:t>Return using return keyword on its own</a:t>
            </a:r>
          </a:p>
          <a:p>
            <a:pPr lvl="1"/>
            <a:r>
              <a:rPr lang="en-US" dirty="0"/>
              <a:t>Can return addresses of local variables</a:t>
            </a:r>
          </a:p>
          <a:p>
            <a:pPr lvl="2"/>
            <a:r>
              <a:rPr lang="en-US" dirty="0"/>
              <a:t>Automatically promoted from local memory (stack) to shared memory (heap)</a:t>
            </a:r>
          </a:p>
        </p:txBody>
      </p:sp>
    </p:spTree>
    <p:extLst>
      <p:ext uri="{BB962C8B-B14F-4D97-AF65-F5344CB8AC3E}">
        <p14:creationId xmlns:p14="http://schemas.microsoft.com/office/powerpoint/2010/main" val="8438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  <a:p>
            <a:pPr lvl="1"/>
            <a:r>
              <a:rPr lang="en-US" dirty="0"/>
              <a:t>Functions don’t have names if they are:</a:t>
            </a:r>
          </a:p>
          <a:p>
            <a:pPr lvl="2"/>
            <a:r>
              <a:rPr lang="en-US" dirty="0"/>
              <a:t>Immediately invoked:</a:t>
            </a:r>
          </a:p>
          <a:p>
            <a:pPr marL="82292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}()</a:t>
            </a:r>
          </a:p>
          <a:p>
            <a:pPr lvl="2"/>
            <a:r>
              <a:rPr lang="en-US" dirty="0"/>
              <a:t>Assigned to a variable or passed as an argument to a function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a :=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82292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</p:txBody>
      </p:sp>
    </p:spTree>
    <p:extLst>
      <p:ext uri="{BB962C8B-B14F-4D97-AF65-F5344CB8AC3E}">
        <p14:creationId xmlns:p14="http://schemas.microsoft.com/office/powerpoint/2010/main" val="20796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1DC-EF29-40B4-8429-C5484320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28FE-1DA4-4648-82F9-92719E35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  <a:p>
            <a:pPr lvl="1"/>
            <a:r>
              <a:rPr lang="en-US" dirty="0"/>
              <a:t>Can assign functions to variables or use as arguments and return values in functions</a:t>
            </a:r>
          </a:p>
          <a:p>
            <a:pPr lvl="1"/>
            <a:r>
              <a:rPr lang="en-US" dirty="0"/>
              <a:t>Type signature is like function signature, with no parameter names</a:t>
            </a:r>
          </a:p>
          <a:p>
            <a:pPr lvl="2"/>
            <a:r>
              <a:rPr lang="en-US" dirty="0"/>
              <a:t>var f </a:t>
            </a:r>
            <a:r>
              <a:rPr lang="en-US" dirty="0" err="1"/>
              <a:t>func</a:t>
            </a:r>
            <a:r>
              <a:rPr lang="en-US" dirty="0"/>
              <a:t>(string, string, int) (int, error)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7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1239</Words>
  <Application>Microsoft Office PowerPoint</Application>
  <PresentationFormat>On-screen Show (4:3)</PresentationFormat>
  <Paragraphs>243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Headlines of Golang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GoRoutines</vt:lpstr>
      <vt:lpstr>GoRoutines</vt:lpstr>
      <vt:lpstr>GoRoutines</vt:lpstr>
      <vt:lpstr>Channels</vt:lpstr>
      <vt:lpstr>Channels</vt:lpstr>
      <vt:lpstr>Channels</vt:lpstr>
      <vt:lpstr>Channels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2020-10-22T14:03:17Z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