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69" r:id="rId6"/>
    <p:sldId id="271" r:id="rId7"/>
    <p:sldId id="270" r:id="rId8"/>
    <p:sldId id="273" r:id="rId9"/>
    <p:sldId id="272" r:id="rId10"/>
    <p:sldId id="274" r:id="rId11"/>
    <p:sldId id="275" r:id="rId12"/>
    <p:sldId id="277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100" d="100"/>
          <a:sy n="10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16/01/1442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blob/release-branch.go1.4/src/cmd/gc/go.y" TargetMode="External"/><Relationship Id="rId2" Type="http://schemas.openxmlformats.org/officeDocument/2006/relationships/hyperlink" Target="https://github.com/golang/go/blob/release-branch.go1.4/src/cmd/gc/lex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lang.org/doc/" TargetMode="External"/><Relationship Id="rId4" Type="http://schemas.openxmlformats.org/officeDocument/2006/relationships/hyperlink" Target="https://github.com/golang/go/tree/master/src/cmd/comp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Golang – part 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6479-07D5-4ACD-8CDD-18E17FD8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8629-CDEB-41A9-B7F5-32D7F99B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install go and start working with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0956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Review</a:t>
            </a:r>
          </a:p>
          <a:p>
            <a:r>
              <a:rPr lang="en-US" dirty="0">
                <a:solidFill>
                  <a:srgbClr val="FF0000"/>
                </a:solidFill>
              </a:rPr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77D-2A3C-4920-9BBD-3E838763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Compiler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8D6C-2490-44EA-8B16-108366A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coded the </a:t>
            </a:r>
            <a:r>
              <a:rPr lang="en-US" dirty="0" err="1"/>
              <a:t>lexer</a:t>
            </a:r>
            <a:r>
              <a:rPr lang="en-US" dirty="0"/>
              <a:t> by hand: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https://github.com/golang/go/blob/release-branch.go1.4/src/cmd/gc/lex.c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And the </a:t>
            </a:r>
            <a:r>
              <a:rPr lang="en-US" dirty="0" err="1"/>
              <a:t>grammer</a:t>
            </a:r>
            <a:r>
              <a:rPr lang="en-US" dirty="0"/>
              <a:t> is: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https://github.com/golang/go/blob/release-branch.go1.4/src/cmd/gc/go.y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Go compiler nowadays is fully written in Go itself under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golang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/go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is fully handwritten.</a:t>
            </a:r>
          </a:p>
          <a:p>
            <a:r>
              <a:rPr lang="en-US" dirty="0"/>
              <a:t>Site:</a:t>
            </a:r>
          </a:p>
          <a:p>
            <a:pPr lvl="1"/>
            <a:r>
              <a:rPr lang="en-US" dirty="0"/>
              <a:t>&gt; </a:t>
            </a:r>
            <a:r>
              <a:rPr lang="en-US" dirty="0">
                <a:hlinkClick r:id="rId5"/>
              </a:rPr>
              <a:t>golang.org/doc</a:t>
            </a:r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1025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43CD-A252-42F0-A439-A5B56A73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of </a:t>
            </a:r>
            <a:r>
              <a:rPr lang="en-US" dirty="0" err="1"/>
              <a:t>grammer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0E5B-CC7E-46F2-8507-5A2BDB50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look at its union: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%union	{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	Node*		node;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	NodeList*		list;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	Type*		type;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	Sym*		sym;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	struct	Val	val;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	int		i;</a:t>
            </a:r>
          </a:p>
          <a:p>
            <a:pPr marL="0" indent="0">
              <a:buNone/>
            </a:pPr>
            <a:r>
              <a:rPr lang="nn-NO" dirty="0">
                <a:latin typeface="Consolas" panose="020B0609020204030204" pitchFamily="49" charset="0"/>
              </a:rPr>
              <a:t>}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2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D30F-F722-423B-95D9-BDC38F24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6563-973B-4F4E-BA93-C5B16AD0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go and introduce best structure and some environment variables: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$GOPATH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$GOROOT</a:t>
            </a:r>
          </a:p>
          <a:p>
            <a:endParaRPr lang="fa-I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840A-F175-47DA-861B-3511ECE1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04D5-9409-429C-A866-61504F44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r>
              <a:rPr lang="en-US" dirty="0"/>
              <a:t>Redeclaration and shadowing</a:t>
            </a:r>
          </a:p>
          <a:p>
            <a:r>
              <a:rPr lang="en-US" dirty="0"/>
              <a:t>Visibility</a:t>
            </a:r>
          </a:p>
          <a:p>
            <a:r>
              <a:rPr lang="en-US" dirty="0"/>
              <a:t>Naming conventions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8416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BC9F-68AC-4049-A8CB-F6CEB17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Variables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2B46-0E49-402F-8D8A-64B1A8E8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var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int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49</a:t>
            </a:r>
          </a:p>
          <a:p>
            <a:r>
              <a:rPr lang="en-US" dirty="0">
                <a:latin typeface="Consolas" panose="020B0609020204030204" pitchFamily="49" charset="0"/>
              </a:rPr>
              <a:t>&gt; i:= 49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fmt.Printf</a:t>
            </a:r>
            <a:r>
              <a:rPr lang="en-US" dirty="0">
                <a:latin typeface="Consolas" panose="020B0609020204030204" pitchFamily="49" charset="0"/>
              </a:rPr>
              <a:t>(“%v %T”,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:= 0.49</a:t>
            </a:r>
          </a:p>
          <a:p>
            <a:r>
              <a:rPr lang="en-US" dirty="0">
                <a:latin typeface="Consolas" panose="020B0609020204030204" pitchFamily="49" charset="0"/>
              </a:rPr>
              <a:t>&gt; declaration block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 (</a:t>
            </a:r>
          </a:p>
          <a:p>
            <a:pPr marL="548614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string = “mostafa”</a:t>
            </a:r>
          </a:p>
          <a:p>
            <a:pPr marL="548614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string = “mostafa”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Redeclaraions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Hiding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BC9F-68AC-4049-A8CB-F6CEB17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Variables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2B46-0E49-402F-8D8A-64B1A8E8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Declared but not used</a:t>
            </a:r>
          </a:p>
          <a:p>
            <a:r>
              <a:rPr lang="en-US" dirty="0">
                <a:latin typeface="Consolas" panose="020B0609020204030204" pitchFamily="49" charset="0"/>
              </a:rPr>
              <a:t>Lower case variables scoped to the package.</a:t>
            </a:r>
          </a:p>
          <a:p>
            <a:r>
              <a:rPr lang="en-US" dirty="0">
                <a:latin typeface="Consolas" panose="020B0609020204030204" pitchFamily="49" charset="0"/>
              </a:rPr>
              <a:t>Upper case are exposed to the outside world</a:t>
            </a:r>
          </a:p>
          <a:p>
            <a:r>
              <a:rPr lang="en-US" dirty="0">
                <a:latin typeface="Consolas" panose="020B0609020204030204" pitchFamily="49" charset="0"/>
              </a:rPr>
              <a:t>Variable levels: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Lowercase, Package level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Any files in the package can access the variable.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Uppercase, Package level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Exposed to other packages and globally visible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Block scope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Inside the block is accessible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We have no private scopes.</a:t>
            </a:r>
          </a:p>
          <a:p>
            <a:r>
              <a:rPr lang="en-US" dirty="0">
                <a:latin typeface="Consolas" panose="020B0609020204030204" pitchFamily="49" charset="0"/>
              </a:rPr>
              <a:t>Conversion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strconv.Itoa</a:t>
            </a:r>
            <a:r>
              <a:rPr lang="en-US" dirty="0">
                <a:latin typeface="Consolas" panose="020B0609020204030204" pitchFamily="49" charset="0"/>
              </a:rPr>
              <a:t>(42)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1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BC9F-68AC-4049-A8CB-F6CEB17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Variables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2B46-0E49-402F-8D8A-64B1A8E8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Naming conventions: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Pascal or camelCase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Capitalize acronyms (HTTP)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As short as </a:t>
            </a:r>
            <a:r>
              <a:rPr lang="en-US" dirty="0" err="1">
                <a:latin typeface="Consolas" panose="020B0609020204030204" pitchFamily="49" charset="0"/>
              </a:rPr>
              <a:t>reasoble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Longer name for </a:t>
            </a:r>
            <a:r>
              <a:rPr lang="en-US">
                <a:latin typeface="Consolas" panose="020B0609020204030204" pitchFamily="49" charset="0"/>
              </a:rPr>
              <a:t>longer lives.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354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Consolas</vt:lpstr>
      <vt:lpstr>Garamond</vt:lpstr>
      <vt:lpstr>SavonVTI</vt:lpstr>
      <vt:lpstr>Computer Programming, Basics</vt:lpstr>
      <vt:lpstr>Headlines</vt:lpstr>
      <vt:lpstr>Go Compiler</vt:lpstr>
      <vt:lpstr>A sample of grammer</vt:lpstr>
      <vt:lpstr>Practice 1</vt:lpstr>
      <vt:lpstr>Variables</vt:lpstr>
      <vt:lpstr>Practice 2: Variables</vt:lpstr>
      <vt:lpstr>Practice 2: Variables</vt:lpstr>
      <vt:lpstr>Practice 2: Variables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2020-09-03T12:58:44Z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