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notesMasterIdLst>
    <p:notesMasterId r:id="rId19"/>
  </p:notesMasterIdLst>
  <p:sldIdLst>
    <p:sldId id="257" r:id="rId5"/>
    <p:sldId id="269" r:id="rId6"/>
    <p:sldId id="265" r:id="rId7"/>
    <p:sldId id="270" r:id="rId8"/>
    <p:sldId id="273" r:id="rId9"/>
    <p:sldId id="274" r:id="rId10"/>
    <p:sldId id="275" r:id="rId11"/>
    <p:sldId id="276" r:id="rId12"/>
    <p:sldId id="272" r:id="rId13"/>
    <p:sldId id="271" r:id="rId14"/>
    <p:sldId id="277" r:id="rId15"/>
    <p:sldId id="278" r:id="rId16"/>
    <p:sldId id="280" r:id="rId17"/>
    <p:sldId id="27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485" autoAdjust="0"/>
  </p:normalViewPr>
  <p:slideViewPr>
    <p:cSldViewPr snapToGrid="0">
      <p:cViewPr varScale="1">
        <p:scale>
          <a:sx n="100" d="100"/>
          <a:sy n="100" d="100"/>
        </p:scale>
        <p:origin x="18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fa-I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BE188B3E-875C-4BAA-89E8-016C94E3F684}" type="datetimeFigureOut">
              <a:rPr lang="fa-IR" smtClean="0"/>
              <a:t>10/12/1441</a:t>
            </a:fld>
            <a:endParaRPr lang="fa-I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a-I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fa-I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D0E944BF-F28C-48F8-90D3-273132DB8999}" type="slidenum">
              <a:rPr lang="fa-IR" smtClean="0"/>
              <a:t>‹#›</a:t>
            </a:fld>
            <a:endParaRPr lang="fa-IR"/>
          </a:p>
        </p:txBody>
      </p:sp>
    </p:spTree>
    <p:extLst>
      <p:ext uri="{BB962C8B-B14F-4D97-AF65-F5344CB8AC3E}">
        <p14:creationId xmlns:p14="http://schemas.microsoft.com/office/powerpoint/2010/main" val="653250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3" Type="http://schemas.openxmlformats.org/officeDocument/2006/relationships/hyperlink" Target="https://en.wikipedia.org/wiki/Cron" TargetMode="External"/><Relationship Id="rId18" Type="http://schemas.openxmlformats.org/officeDocument/2006/relationships/hyperlink" Target="https://en.wikipedia.org/wiki/Ls" TargetMode="External"/><Relationship Id="rId26" Type="http://schemas.openxmlformats.org/officeDocument/2006/relationships/hyperlink" Target="https://en.wikipedia.org/wiki/Refer_(software)" TargetMode="External"/><Relationship Id="rId21" Type="http://schemas.openxmlformats.org/officeDocument/2006/relationships/hyperlink" Target="https://en.wikipedia.org/wiki/Fsck" TargetMode="External"/><Relationship Id="rId34" Type="http://schemas.openxmlformats.org/officeDocument/2006/relationships/hyperlink" Target="https://en.wikipedia.org/wiki/TCP/IP" TargetMode="External"/><Relationship Id="rId7" Type="http://schemas.openxmlformats.org/officeDocument/2006/relationships/hyperlink" Target="https://en.wikipedia.org/wiki/PWB/UNIX" TargetMode="External"/><Relationship Id="rId12" Type="http://schemas.openxmlformats.org/officeDocument/2006/relationships/hyperlink" Target="https://en.wikipedia.org/wiki/Yacc" TargetMode="External"/><Relationship Id="rId17" Type="http://schemas.openxmlformats.org/officeDocument/2006/relationships/hyperlink" Target="https://en.wikipedia.org/wiki/Cp_(Unix)" TargetMode="External"/><Relationship Id="rId25" Type="http://schemas.openxmlformats.org/officeDocument/2006/relationships/hyperlink" Target="https://en.wikipedia.org/wiki/Eqn_(software)" TargetMode="External"/><Relationship Id="rId33" Type="http://schemas.openxmlformats.org/officeDocument/2006/relationships/hyperlink" Target="https://en.wikipedia.org/wiki/UUCP" TargetMode="External"/><Relationship Id="rId2" Type="http://schemas.openxmlformats.org/officeDocument/2006/relationships/slide" Target="../slides/slide4.xml"/><Relationship Id="rId16" Type="http://schemas.openxmlformats.org/officeDocument/2006/relationships/hyperlink" Target="https://en.wikipedia.org/wiki/Command-line_interpreter" TargetMode="External"/><Relationship Id="rId20" Type="http://schemas.openxmlformats.org/officeDocument/2006/relationships/hyperlink" Target="https://en.wikipedia.org/wiki/Mkfs" TargetMode="External"/><Relationship Id="rId29" Type="http://schemas.openxmlformats.org/officeDocument/2006/relationships/hyperlink" Target="https://en.wikipedia.org/wiki/Ghostscript" TargetMode="External"/><Relationship Id="rId1" Type="http://schemas.openxmlformats.org/officeDocument/2006/relationships/notesMaster" Target="../notesMasters/notesMaster1.xml"/><Relationship Id="rId6" Type="http://schemas.openxmlformats.org/officeDocument/2006/relationships/hyperlink" Target="https://en.wikipedia.org/wiki/Make_(software)" TargetMode="External"/><Relationship Id="rId11" Type="http://schemas.openxmlformats.org/officeDocument/2006/relationships/hyperlink" Target="https://en.wikipedia.org/wiki/Lex_(software)" TargetMode="External"/><Relationship Id="rId24" Type="http://schemas.openxmlformats.org/officeDocument/2006/relationships/hyperlink" Target="https://en.wikipedia.org/wiki/Tbl" TargetMode="External"/><Relationship Id="rId32" Type="http://schemas.openxmlformats.org/officeDocument/2006/relationships/hyperlink" Target="https://en.wikipedia.org/wiki/OpenGL" TargetMode="External"/><Relationship Id="rId37" Type="http://schemas.openxmlformats.org/officeDocument/2006/relationships/hyperlink" Target="https://en.wikipedia.org/wiki/System_call" TargetMode="External"/><Relationship Id="rId5" Type="http://schemas.openxmlformats.org/officeDocument/2006/relationships/hyperlink" Target="https://en.wikipedia.org/wiki/Libm" TargetMode="External"/><Relationship Id="rId15" Type="http://schemas.openxmlformats.org/officeDocument/2006/relationships/hyperlink" Target="https://en.wikipedia.org/wiki/Bourne_shell" TargetMode="External"/><Relationship Id="rId23" Type="http://schemas.openxmlformats.org/officeDocument/2006/relationships/hyperlink" Target="https://en.wikipedia.org/wiki/Troff" TargetMode="External"/><Relationship Id="rId28" Type="http://schemas.openxmlformats.org/officeDocument/2006/relationships/hyperlink" Target="https://en.wikipedia.org/wiki/TeX" TargetMode="External"/><Relationship Id="rId36" Type="http://schemas.openxmlformats.org/officeDocument/2006/relationships/hyperlink" Target="https://en.wikipedia.org/wiki/Man_page" TargetMode="External"/><Relationship Id="rId10" Type="http://schemas.openxmlformats.org/officeDocument/2006/relationships/hyperlink" Target="https://en.wikipedia.org/wiki/GNU_Compiler_Collection" TargetMode="External"/><Relationship Id="rId19" Type="http://schemas.openxmlformats.org/officeDocument/2006/relationships/hyperlink" Target="https://en.wikipedia.org/wiki/Find_(Unix)" TargetMode="External"/><Relationship Id="rId31" Type="http://schemas.openxmlformats.org/officeDocument/2006/relationships/hyperlink" Target="https://en.wikipedia.org/wiki/GUI" TargetMode="External"/><Relationship Id="rId4" Type="http://schemas.openxmlformats.org/officeDocument/2006/relationships/hyperlink" Target="https://en.wikipedia.org/wiki/Libc" TargetMode="External"/><Relationship Id="rId9" Type="http://schemas.openxmlformats.org/officeDocument/2006/relationships/hyperlink" Target="https://en.wikipedia.org/wiki/Pascal_(programming_language)" TargetMode="External"/><Relationship Id="rId14" Type="http://schemas.openxmlformats.org/officeDocument/2006/relationships/hyperlink" Target="https://en.wikipedia.org/wiki/Grep" TargetMode="External"/><Relationship Id="rId22" Type="http://schemas.openxmlformats.org/officeDocument/2006/relationships/hyperlink" Target="https://en.wikipedia.org/wiki/Nroff" TargetMode="External"/><Relationship Id="rId27" Type="http://schemas.openxmlformats.org/officeDocument/2006/relationships/hyperlink" Target="https://en.wikipedia.org/wiki/Pic_language" TargetMode="External"/><Relationship Id="rId30" Type="http://schemas.openxmlformats.org/officeDocument/2006/relationships/hyperlink" Target="https://en.wikipedia.org/wiki/X11" TargetMode="External"/><Relationship Id="rId35" Type="http://schemas.openxmlformats.org/officeDocument/2006/relationships/hyperlink" Target="https://en.wikipedia.org/wiki/Wikipedia:Citation_needed" TargetMode="External"/><Relationship Id="rId8" Type="http://schemas.openxmlformats.org/officeDocument/2006/relationships/hyperlink" Target="https://en.wikipedia.org/wiki/Awk" TargetMode="External"/><Relationship Id="rId3" Type="http://schemas.openxmlformats.org/officeDocument/2006/relationships/hyperlink" Target="https://en.wikipedia.org/wiki/C_(programming_language)"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asic-world.com/scripting/unix1.html"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en.wikibooks.org/wiki/A_Quick_Introduction_to_Unix/Components"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List_of_Unix_command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eb.archive.org/web/20090515201659/http:/www.cs.ucr.edu/~brett/cs153_w02/syscall.html"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github.com/lattera/glibc/blob/895ef79e04a953cac1493863bcae29ad85657ee1/sysdeps/mach/hurd/chdir.c"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Xenix" TargetMode="External"/><Relationship Id="rId13" Type="http://schemas.openxmlformats.org/officeDocument/2006/relationships/hyperlink" Target="https://en.wikipedia.org/wiki/Hewlett_Packard_Enterprise" TargetMode="External"/><Relationship Id="rId3" Type="http://schemas.openxmlformats.org/officeDocument/2006/relationships/hyperlink" Target="https://en.wikipedia.org/wiki/Bell_System" TargetMode="External"/><Relationship Id="rId7" Type="http://schemas.openxmlformats.org/officeDocument/2006/relationships/hyperlink" Target="https://en.wikipedia.org/wiki/Microsoft" TargetMode="External"/><Relationship Id="rId12" Type="http://schemas.openxmlformats.org/officeDocument/2006/relationships/hyperlink" Target="https://en.wikipedia.org/wiki/Hewlett-Packard" TargetMode="External"/><Relationship Id="rId2" Type="http://schemas.openxmlformats.org/officeDocument/2006/relationships/slide" Target="../slides/slide9.xml"/><Relationship Id="rId16" Type="http://schemas.openxmlformats.org/officeDocument/2006/relationships/hyperlink" Target="https://en.wikipedia.org/wiki/AIX" TargetMode="External"/><Relationship Id="rId1" Type="http://schemas.openxmlformats.org/officeDocument/2006/relationships/notesMaster" Target="../notesMasters/notesMaster1.xml"/><Relationship Id="rId6" Type="http://schemas.openxmlformats.org/officeDocument/2006/relationships/hyperlink" Target="https://en.wikipedia.org/wiki/Berkeley_Software_Distribution" TargetMode="External"/><Relationship Id="rId11" Type="http://schemas.openxmlformats.org/officeDocument/2006/relationships/hyperlink" Target="https://en.wikipedia.org/wiki/Solaris_(operating_system)" TargetMode="External"/><Relationship Id="rId5" Type="http://schemas.openxmlformats.org/officeDocument/2006/relationships/hyperlink" Target="https://en.wikipedia.org/wiki/University_of_California,_Berkeley" TargetMode="External"/><Relationship Id="rId15" Type="http://schemas.openxmlformats.org/officeDocument/2006/relationships/hyperlink" Target="https://en.wikipedia.org/wiki/IBM" TargetMode="External"/><Relationship Id="rId10" Type="http://schemas.openxmlformats.org/officeDocument/2006/relationships/hyperlink" Target="https://en.wikipedia.org/wiki/SunOS" TargetMode="External"/><Relationship Id="rId4" Type="http://schemas.openxmlformats.org/officeDocument/2006/relationships/hyperlink" Target="https://en.wikipedia.org/wiki/License" TargetMode="External"/><Relationship Id="rId9" Type="http://schemas.openxmlformats.org/officeDocument/2006/relationships/hyperlink" Target="https://en.wikipedia.org/wiki/Sun_Microsystems" TargetMode="External"/><Relationship Id="rId14" Type="http://schemas.openxmlformats.org/officeDocument/2006/relationships/hyperlink" Target="https://en.wikipedia.org/wiki/HP-UX"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upload.wikimedia.org/wikipedia/commons/c/cd/Unix_timeline.en.sv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jadi.gitbooks.io/lpic1/content/1032_process_text_streams_using_filters.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1" dirty="0">
                <a:solidFill>
                  <a:srgbClr val="202122"/>
                </a:solidFill>
                <a:effectLst/>
                <a:latin typeface="Vazir"/>
              </a:rPr>
              <a:t>Kernel</a:t>
            </a:r>
            <a:r>
              <a:rPr lang="en-US" b="0" i="0" dirty="0">
                <a:solidFill>
                  <a:srgbClr val="202122"/>
                </a:solidFill>
                <a:effectLst/>
                <a:latin typeface="Vazir"/>
              </a:rPr>
              <a:t> – source code in /</a:t>
            </a:r>
            <a:r>
              <a:rPr lang="en-US" b="0" i="0" dirty="0" err="1">
                <a:solidFill>
                  <a:srgbClr val="202122"/>
                </a:solidFill>
                <a:effectLst/>
                <a:latin typeface="Vazir"/>
              </a:rPr>
              <a:t>usr</a:t>
            </a:r>
            <a:r>
              <a:rPr lang="en-US" b="0" i="0" dirty="0">
                <a:solidFill>
                  <a:srgbClr val="202122"/>
                </a:solidFill>
                <a:effectLst/>
                <a:latin typeface="Vazir"/>
              </a:rPr>
              <a:t>/sys, composed of several sub-components:</a:t>
            </a:r>
          </a:p>
          <a:p>
            <a:pPr marL="742950" lvl="1" indent="-285750" algn="l">
              <a:buFont typeface="Arial" panose="020B0604020202020204" pitchFamily="34" charset="0"/>
              <a:buChar char="•"/>
            </a:pPr>
            <a:r>
              <a:rPr lang="en-US" b="0" i="1" dirty="0">
                <a:solidFill>
                  <a:srgbClr val="202122"/>
                </a:solidFill>
                <a:effectLst/>
                <a:latin typeface="Vazir"/>
              </a:rPr>
              <a:t>conf</a:t>
            </a:r>
            <a:r>
              <a:rPr lang="en-US" b="0" i="0" dirty="0">
                <a:solidFill>
                  <a:srgbClr val="202122"/>
                </a:solidFill>
                <a:effectLst/>
                <a:latin typeface="Vazir"/>
              </a:rPr>
              <a:t> – configuration and machine-dependent parts, including boot code</a:t>
            </a:r>
          </a:p>
          <a:p>
            <a:pPr marL="742950" lvl="1" indent="-285750" algn="l">
              <a:buFont typeface="Arial" panose="020B0604020202020204" pitchFamily="34" charset="0"/>
              <a:buChar char="•"/>
            </a:pPr>
            <a:r>
              <a:rPr lang="en-US" b="0" i="1" dirty="0">
                <a:solidFill>
                  <a:srgbClr val="202122"/>
                </a:solidFill>
                <a:effectLst/>
                <a:latin typeface="Vazir"/>
              </a:rPr>
              <a:t>dev</a:t>
            </a:r>
            <a:r>
              <a:rPr lang="en-US" b="0" i="0" dirty="0">
                <a:solidFill>
                  <a:srgbClr val="202122"/>
                </a:solidFill>
                <a:effectLst/>
                <a:latin typeface="Vazir"/>
              </a:rPr>
              <a:t> – device drivers for control of hardware (and some pseudo-hardware)</a:t>
            </a:r>
          </a:p>
          <a:p>
            <a:pPr marL="742950" lvl="1" indent="-285750" algn="l">
              <a:buFont typeface="Arial" panose="020B0604020202020204" pitchFamily="34" charset="0"/>
              <a:buChar char="•"/>
            </a:pPr>
            <a:r>
              <a:rPr lang="en-US" b="0" i="1" dirty="0">
                <a:solidFill>
                  <a:srgbClr val="202122"/>
                </a:solidFill>
                <a:effectLst/>
                <a:latin typeface="Vazir"/>
              </a:rPr>
              <a:t>sys</a:t>
            </a:r>
            <a:r>
              <a:rPr lang="en-US" b="0" i="0" dirty="0">
                <a:solidFill>
                  <a:srgbClr val="202122"/>
                </a:solidFill>
                <a:effectLst/>
                <a:latin typeface="Vazir"/>
              </a:rPr>
              <a:t> – operating system "kernel", handling memory management, process scheduling, system calls, etc.</a:t>
            </a:r>
          </a:p>
          <a:p>
            <a:pPr marL="742950" lvl="1" indent="-285750" algn="l">
              <a:buFont typeface="Arial" panose="020B0604020202020204" pitchFamily="34" charset="0"/>
              <a:buChar char="•"/>
            </a:pPr>
            <a:r>
              <a:rPr lang="en-US" b="0" i="1" dirty="0">
                <a:solidFill>
                  <a:srgbClr val="202122"/>
                </a:solidFill>
                <a:effectLst/>
                <a:latin typeface="Vazir"/>
              </a:rPr>
              <a:t>h</a:t>
            </a:r>
            <a:r>
              <a:rPr lang="en-US" b="0" i="0" dirty="0">
                <a:solidFill>
                  <a:srgbClr val="202122"/>
                </a:solidFill>
                <a:effectLst/>
                <a:latin typeface="Vazir"/>
              </a:rPr>
              <a:t> – header files, defining key structures within the system and important system-specific invariables</a:t>
            </a:r>
          </a:p>
          <a:p>
            <a:pPr algn="l">
              <a:buFont typeface="Arial" panose="020B0604020202020204" pitchFamily="34" charset="0"/>
              <a:buChar char="•"/>
            </a:pPr>
            <a:r>
              <a:rPr lang="en-US" b="0" i="1" dirty="0">
                <a:solidFill>
                  <a:srgbClr val="202122"/>
                </a:solidFill>
                <a:effectLst/>
                <a:latin typeface="Vazir"/>
              </a:rPr>
              <a:t>Development environment</a:t>
            </a:r>
            <a:r>
              <a:rPr lang="en-US" b="0" i="0" dirty="0">
                <a:solidFill>
                  <a:srgbClr val="202122"/>
                </a:solidFill>
                <a:effectLst/>
                <a:latin typeface="Vazir"/>
              </a:rPr>
              <a:t> – early versions of Unix contained a development environment sufficient to recreate the entire system from source code:</a:t>
            </a:r>
          </a:p>
          <a:p>
            <a:pPr marL="742950" lvl="1" indent="-285750" algn="l">
              <a:buFont typeface="Arial" panose="020B0604020202020204" pitchFamily="34" charset="0"/>
              <a:buChar char="•"/>
            </a:pPr>
            <a:r>
              <a:rPr lang="en-US" b="0" i="1" dirty="0">
                <a:solidFill>
                  <a:srgbClr val="202122"/>
                </a:solidFill>
                <a:effectLst/>
                <a:latin typeface="Vazir"/>
              </a:rPr>
              <a:t>cc</a:t>
            </a:r>
            <a:r>
              <a:rPr lang="en-US" b="0" i="0" dirty="0">
                <a:solidFill>
                  <a:srgbClr val="202122"/>
                </a:solidFill>
                <a:effectLst/>
                <a:latin typeface="Vazir"/>
              </a:rPr>
              <a:t> – </a:t>
            </a:r>
            <a:r>
              <a:rPr lang="en-US" b="0" i="0" u="none" strike="noStrike" dirty="0">
                <a:solidFill>
                  <a:srgbClr val="0B0080"/>
                </a:solidFill>
                <a:effectLst/>
                <a:latin typeface="Vazir"/>
                <a:hlinkClick r:id="rId3" tooltip="C (programming language)"/>
              </a:rPr>
              <a:t>C language</a:t>
            </a:r>
            <a:r>
              <a:rPr lang="en-US" b="0" i="0" dirty="0">
                <a:solidFill>
                  <a:srgbClr val="202122"/>
                </a:solidFill>
                <a:effectLst/>
                <a:latin typeface="Vazir"/>
              </a:rPr>
              <a:t> compiler (first appeared in V3 Unix)</a:t>
            </a:r>
          </a:p>
          <a:p>
            <a:pPr marL="742950" lvl="1" indent="-285750" algn="l">
              <a:buFont typeface="Arial" panose="020B0604020202020204" pitchFamily="34" charset="0"/>
              <a:buChar char="•"/>
            </a:pPr>
            <a:r>
              <a:rPr lang="en-US" b="0" i="1" dirty="0">
                <a:solidFill>
                  <a:srgbClr val="202122"/>
                </a:solidFill>
                <a:effectLst/>
                <a:latin typeface="Vazir"/>
              </a:rPr>
              <a:t>as</a:t>
            </a:r>
            <a:r>
              <a:rPr lang="en-US" b="0" i="0" dirty="0">
                <a:solidFill>
                  <a:srgbClr val="202122"/>
                </a:solidFill>
                <a:effectLst/>
                <a:latin typeface="Vazir"/>
              </a:rPr>
              <a:t> – machine-language assembler for the machine</a:t>
            </a:r>
          </a:p>
          <a:p>
            <a:pPr marL="742950" lvl="1" indent="-285750" algn="l">
              <a:buFont typeface="Arial" panose="020B0604020202020204" pitchFamily="34" charset="0"/>
              <a:buChar char="•"/>
            </a:pPr>
            <a:r>
              <a:rPr lang="en-US" b="0" i="1" dirty="0" err="1">
                <a:solidFill>
                  <a:srgbClr val="202122"/>
                </a:solidFill>
                <a:effectLst/>
                <a:latin typeface="Vazir"/>
              </a:rPr>
              <a:t>ld</a:t>
            </a:r>
            <a:r>
              <a:rPr lang="en-US" b="0" i="0" dirty="0">
                <a:solidFill>
                  <a:srgbClr val="202122"/>
                </a:solidFill>
                <a:effectLst/>
                <a:latin typeface="Vazir"/>
              </a:rPr>
              <a:t> – linker, for combining object files</a:t>
            </a:r>
          </a:p>
          <a:p>
            <a:pPr marL="742950" lvl="1" indent="-285750" algn="l">
              <a:buFont typeface="Arial" panose="020B0604020202020204" pitchFamily="34" charset="0"/>
              <a:buChar char="•"/>
            </a:pPr>
            <a:r>
              <a:rPr lang="en-US" b="0" i="1" dirty="0">
                <a:solidFill>
                  <a:srgbClr val="202122"/>
                </a:solidFill>
                <a:effectLst/>
                <a:latin typeface="Vazir"/>
              </a:rPr>
              <a:t>lib</a:t>
            </a:r>
            <a:r>
              <a:rPr lang="en-US" b="0" i="0" dirty="0">
                <a:solidFill>
                  <a:srgbClr val="202122"/>
                </a:solidFill>
                <a:effectLst/>
                <a:latin typeface="Vazir"/>
              </a:rPr>
              <a:t> – object-code libraries (installed in /lib or /</a:t>
            </a:r>
            <a:r>
              <a:rPr lang="en-US" b="0" i="0" dirty="0" err="1">
                <a:solidFill>
                  <a:srgbClr val="202122"/>
                </a:solidFill>
                <a:effectLst/>
                <a:latin typeface="Vazir"/>
              </a:rPr>
              <a:t>usr</a:t>
            </a:r>
            <a:r>
              <a:rPr lang="en-US" b="0" i="0" dirty="0">
                <a:solidFill>
                  <a:srgbClr val="202122"/>
                </a:solidFill>
                <a:effectLst/>
                <a:latin typeface="Vazir"/>
              </a:rPr>
              <a:t>/lib). </a:t>
            </a:r>
            <a:r>
              <a:rPr lang="en-US" b="0" i="1" u="none" strike="noStrike" dirty="0" err="1">
                <a:solidFill>
                  <a:srgbClr val="0B0080"/>
                </a:solidFill>
                <a:effectLst/>
                <a:latin typeface="Vazir"/>
                <a:hlinkClick r:id="rId4" tooltip="Libc"/>
              </a:rPr>
              <a:t>libc</a:t>
            </a:r>
            <a:r>
              <a:rPr lang="en-US" b="0" i="0" dirty="0">
                <a:solidFill>
                  <a:srgbClr val="202122"/>
                </a:solidFill>
                <a:effectLst/>
                <a:latin typeface="Vazir"/>
              </a:rPr>
              <a:t>, the system library with C run-time support, was the primary library, but there have always been additional libraries for things such as mathematical functions (</a:t>
            </a:r>
            <a:r>
              <a:rPr lang="en-US" b="0" i="1" u="none" strike="noStrike" dirty="0" err="1">
                <a:solidFill>
                  <a:srgbClr val="0B0080"/>
                </a:solidFill>
                <a:effectLst/>
                <a:latin typeface="Vazir"/>
                <a:hlinkClick r:id="rId5" tooltip="Libm"/>
              </a:rPr>
              <a:t>libm</a:t>
            </a:r>
            <a:r>
              <a:rPr lang="en-US" b="0" i="0" dirty="0">
                <a:solidFill>
                  <a:srgbClr val="202122"/>
                </a:solidFill>
                <a:effectLst/>
                <a:latin typeface="Vazir"/>
              </a:rPr>
              <a:t>) or database access. V7 Unix introduced the first version of the modern "Standard I/O" library </a:t>
            </a:r>
            <a:r>
              <a:rPr lang="en-US" b="0" i="1" dirty="0" err="1">
                <a:solidFill>
                  <a:srgbClr val="202122"/>
                </a:solidFill>
                <a:effectLst/>
                <a:latin typeface="Vazir"/>
              </a:rPr>
              <a:t>stdio</a:t>
            </a:r>
            <a:r>
              <a:rPr lang="en-US" b="0" i="0" dirty="0">
                <a:solidFill>
                  <a:srgbClr val="202122"/>
                </a:solidFill>
                <a:effectLst/>
                <a:latin typeface="Vazir"/>
              </a:rPr>
              <a:t> as part of the system library. Later implementations increased the number of libraries significantly.</a:t>
            </a:r>
          </a:p>
          <a:p>
            <a:pPr marL="742950" lvl="1" indent="-285750" algn="l">
              <a:buFont typeface="Arial" panose="020B0604020202020204" pitchFamily="34" charset="0"/>
              <a:buChar char="•"/>
            </a:pPr>
            <a:r>
              <a:rPr lang="en-US" b="0" i="1" u="none" strike="noStrike" dirty="0">
                <a:solidFill>
                  <a:srgbClr val="0B0080"/>
                </a:solidFill>
                <a:effectLst/>
                <a:latin typeface="Vazir"/>
                <a:hlinkClick r:id="rId6" tooltip="Make (software)"/>
              </a:rPr>
              <a:t>make</a:t>
            </a:r>
            <a:r>
              <a:rPr lang="en-US" b="0" i="0" dirty="0">
                <a:solidFill>
                  <a:srgbClr val="202122"/>
                </a:solidFill>
                <a:effectLst/>
                <a:latin typeface="Vazir"/>
              </a:rPr>
              <a:t> – build manager (introduced in </a:t>
            </a:r>
            <a:r>
              <a:rPr lang="en-US" b="0" i="0" u="none" strike="noStrike" dirty="0">
                <a:solidFill>
                  <a:srgbClr val="0B0080"/>
                </a:solidFill>
                <a:effectLst/>
                <a:latin typeface="Vazir"/>
                <a:hlinkClick r:id="rId7" tooltip="PWB/UNIX"/>
              </a:rPr>
              <a:t>PWB/UNIX</a:t>
            </a:r>
            <a:r>
              <a:rPr lang="en-US" b="0" i="0" dirty="0">
                <a:solidFill>
                  <a:srgbClr val="202122"/>
                </a:solidFill>
                <a:effectLst/>
                <a:latin typeface="Vazir"/>
              </a:rPr>
              <a:t>), for effectively automating the build process</a:t>
            </a:r>
          </a:p>
          <a:p>
            <a:pPr marL="742950" lvl="1" indent="-285750" algn="l">
              <a:buFont typeface="Arial" panose="020B0604020202020204" pitchFamily="34" charset="0"/>
              <a:buChar char="•"/>
            </a:pPr>
            <a:r>
              <a:rPr lang="en-US" b="0" i="1" dirty="0">
                <a:solidFill>
                  <a:srgbClr val="202122"/>
                </a:solidFill>
                <a:effectLst/>
                <a:latin typeface="Vazir"/>
              </a:rPr>
              <a:t>include</a:t>
            </a:r>
            <a:r>
              <a:rPr lang="en-US" b="0" i="0" dirty="0">
                <a:solidFill>
                  <a:srgbClr val="202122"/>
                </a:solidFill>
                <a:effectLst/>
                <a:latin typeface="Vazir"/>
              </a:rPr>
              <a:t> – header files for software development, defining standard interfaces and system invariants</a:t>
            </a:r>
          </a:p>
          <a:p>
            <a:pPr marL="742950" lvl="1" indent="-285750" algn="l">
              <a:buFont typeface="Arial" panose="020B0604020202020204" pitchFamily="34" charset="0"/>
              <a:buChar char="•"/>
            </a:pPr>
            <a:r>
              <a:rPr lang="en-US" b="0" i="1" dirty="0">
                <a:solidFill>
                  <a:srgbClr val="202122"/>
                </a:solidFill>
                <a:effectLst/>
                <a:latin typeface="Vazir"/>
              </a:rPr>
              <a:t>Other languages</a:t>
            </a:r>
            <a:r>
              <a:rPr lang="en-US" b="0" i="0" dirty="0">
                <a:solidFill>
                  <a:srgbClr val="202122"/>
                </a:solidFill>
                <a:effectLst/>
                <a:latin typeface="Vazir"/>
              </a:rPr>
              <a:t> – V7 Unix contained a Fortran-77 compiler, a programmable arbitrary-precision calculator (</a:t>
            </a:r>
            <a:r>
              <a:rPr lang="en-US" b="0" i="1" dirty="0" err="1">
                <a:solidFill>
                  <a:srgbClr val="202122"/>
                </a:solidFill>
                <a:effectLst/>
                <a:latin typeface="Vazir"/>
              </a:rPr>
              <a:t>bc</a:t>
            </a:r>
            <a:r>
              <a:rPr lang="en-US" b="0" i="0" dirty="0">
                <a:solidFill>
                  <a:srgbClr val="202122"/>
                </a:solidFill>
                <a:effectLst/>
                <a:latin typeface="Vazir"/>
              </a:rPr>
              <a:t>, </a:t>
            </a:r>
            <a:r>
              <a:rPr lang="en-US" b="0" i="1" dirty="0">
                <a:solidFill>
                  <a:srgbClr val="202122"/>
                </a:solidFill>
                <a:effectLst/>
                <a:latin typeface="Vazir"/>
              </a:rPr>
              <a:t>dc</a:t>
            </a:r>
            <a:r>
              <a:rPr lang="en-US" b="0" i="0" dirty="0">
                <a:solidFill>
                  <a:srgbClr val="202122"/>
                </a:solidFill>
                <a:effectLst/>
                <a:latin typeface="Vazir"/>
              </a:rPr>
              <a:t>), and the </a:t>
            </a:r>
            <a:r>
              <a:rPr lang="en-US" b="0" i="0" u="none" strike="noStrike" dirty="0">
                <a:solidFill>
                  <a:srgbClr val="0B0080"/>
                </a:solidFill>
                <a:effectLst/>
                <a:latin typeface="Vazir"/>
                <a:hlinkClick r:id="rId8" tooltip="Awk"/>
              </a:rPr>
              <a:t>awk</a:t>
            </a:r>
            <a:r>
              <a:rPr lang="en-US" b="0" i="0" dirty="0">
                <a:solidFill>
                  <a:srgbClr val="202122"/>
                </a:solidFill>
                <a:effectLst/>
                <a:latin typeface="Vazir"/>
              </a:rPr>
              <a:t> scripting language; later versions and implementations contain many other language compilers and toolsets. Early BSD releases included </a:t>
            </a:r>
            <a:r>
              <a:rPr lang="en-US" b="0" i="0" u="none" strike="noStrike" dirty="0">
                <a:solidFill>
                  <a:srgbClr val="0B0080"/>
                </a:solidFill>
                <a:effectLst/>
                <a:latin typeface="Vazir"/>
                <a:hlinkClick r:id="rId9" tooltip="Pascal (programming language)"/>
              </a:rPr>
              <a:t>Pascal</a:t>
            </a:r>
            <a:r>
              <a:rPr lang="en-US" b="0" i="0" dirty="0">
                <a:solidFill>
                  <a:srgbClr val="202122"/>
                </a:solidFill>
                <a:effectLst/>
                <a:latin typeface="Vazir"/>
              </a:rPr>
              <a:t> tools, and many modern Unix systems also include the </a:t>
            </a:r>
            <a:r>
              <a:rPr lang="en-US" b="0" i="0" u="none" strike="noStrike" dirty="0">
                <a:solidFill>
                  <a:srgbClr val="0B0080"/>
                </a:solidFill>
                <a:effectLst/>
                <a:latin typeface="Vazir"/>
                <a:hlinkClick r:id="rId10" tooltip="GNU Compiler Collection"/>
              </a:rPr>
              <a:t>GNU Compiler Collection</a:t>
            </a:r>
            <a:r>
              <a:rPr lang="en-US" b="0" i="0" dirty="0">
                <a:solidFill>
                  <a:srgbClr val="202122"/>
                </a:solidFill>
                <a:effectLst/>
                <a:latin typeface="Vazir"/>
              </a:rPr>
              <a:t> as well as or instead of a proprietary compiler system.</a:t>
            </a:r>
          </a:p>
          <a:p>
            <a:pPr marL="742950" lvl="1" indent="-285750" algn="l">
              <a:buFont typeface="Arial" panose="020B0604020202020204" pitchFamily="34" charset="0"/>
              <a:buChar char="•"/>
            </a:pPr>
            <a:r>
              <a:rPr lang="en-US" b="0" i="1" dirty="0">
                <a:solidFill>
                  <a:srgbClr val="202122"/>
                </a:solidFill>
                <a:effectLst/>
                <a:latin typeface="Vazir"/>
              </a:rPr>
              <a:t>Other tools</a:t>
            </a:r>
            <a:r>
              <a:rPr lang="en-US" b="0" i="0" dirty="0">
                <a:solidFill>
                  <a:srgbClr val="202122"/>
                </a:solidFill>
                <a:effectLst/>
                <a:latin typeface="Vazir"/>
              </a:rPr>
              <a:t> – including an object-code archive manager (</a:t>
            </a:r>
            <a:r>
              <a:rPr lang="en-US" b="0" i="1" dirty="0" err="1">
                <a:solidFill>
                  <a:srgbClr val="202122"/>
                </a:solidFill>
                <a:effectLst/>
                <a:latin typeface="Vazir"/>
              </a:rPr>
              <a:t>ar</a:t>
            </a:r>
            <a:r>
              <a:rPr lang="en-US" b="0" i="0" dirty="0">
                <a:solidFill>
                  <a:srgbClr val="202122"/>
                </a:solidFill>
                <a:effectLst/>
                <a:latin typeface="Vazir"/>
              </a:rPr>
              <a:t>), symbol-table lister (</a:t>
            </a:r>
            <a:r>
              <a:rPr lang="en-US" b="0" i="1" dirty="0">
                <a:solidFill>
                  <a:srgbClr val="202122"/>
                </a:solidFill>
                <a:effectLst/>
                <a:latin typeface="Vazir"/>
              </a:rPr>
              <a:t>nm</a:t>
            </a:r>
            <a:r>
              <a:rPr lang="en-US" b="0" i="0" dirty="0">
                <a:solidFill>
                  <a:srgbClr val="202122"/>
                </a:solidFill>
                <a:effectLst/>
                <a:latin typeface="Vazir"/>
              </a:rPr>
              <a:t>), compiler-development tools (e.g. </a:t>
            </a:r>
            <a:r>
              <a:rPr lang="en-US" b="0" i="1" u="none" strike="noStrike" dirty="0" err="1">
                <a:solidFill>
                  <a:srgbClr val="0B0080"/>
                </a:solidFill>
                <a:effectLst/>
                <a:latin typeface="Vazir"/>
                <a:hlinkClick r:id="rId11" tooltip="Lex (software)"/>
              </a:rPr>
              <a:t>lex</a:t>
            </a:r>
            <a:r>
              <a:rPr lang="en-US" b="0" i="0" dirty="0">
                <a:solidFill>
                  <a:srgbClr val="202122"/>
                </a:solidFill>
                <a:effectLst/>
                <a:latin typeface="Vazir"/>
              </a:rPr>
              <a:t> &amp; </a:t>
            </a:r>
            <a:r>
              <a:rPr lang="en-US" b="0" i="1" u="none" strike="noStrike" dirty="0" err="1">
                <a:solidFill>
                  <a:srgbClr val="0B0080"/>
                </a:solidFill>
                <a:effectLst/>
                <a:latin typeface="Vazir"/>
                <a:hlinkClick r:id="rId12" tooltip="Yacc"/>
              </a:rPr>
              <a:t>yacc</a:t>
            </a:r>
            <a:r>
              <a:rPr lang="en-US" b="0" i="0" dirty="0">
                <a:solidFill>
                  <a:srgbClr val="202122"/>
                </a:solidFill>
                <a:effectLst/>
                <a:latin typeface="Vazir"/>
              </a:rPr>
              <a:t>), and debugging tools.</a:t>
            </a:r>
          </a:p>
          <a:p>
            <a:pPr algn="l">
              <a:buFont typeface="Arial" panose="020B0604020202020204" pitchFamily="34" charset="0"/>
              <a:buChar char="•"/>
            </a:pPr>
            <a:r>
              <a:rPr lang="en-US" b="0" i="1" dirty="0">
                <a:solidFill>
                  <a:srgbClr val="202122"/>
                </a:solidFill>
                <a:effectLst/>
                <a:latin typeface="Vazir"/>
              </a:rPr>
              <a:t>Commands</a:t>
            </a:r>
            <a:r>
              <a:rPr lang="en-US" b="0" i="0" dirty="0">
                <a:solidFill>
                  <a:srgbClr val="202122"/>
                </a:solidFill>
                <a:effectLst/>
                <a:latin typeface="Vazir"/>
              </a:rPr>
              <a:t> – Unix makes little distinction between commands (user-level programs) for system operation and maintenance (e.g. </a:t>
            </a:r>
            <a:r>
              <a:rPr lang="en-US" b="0" i="1" u="none" strike="noStrike" dirty="0" err="1">
                <a:solidFill>
                  <a:srgbClr val="0B0080"/>
                </a:solidFill>
                <a:effectLst/>
                <a:latin typeface="Vazir"/>
                <a:hlinkClick r:id="rId13" tooltip="Cron"/>
              </a:rPr>
              <a:t>cron</a:t>
            </a:r>
            <a:r>
              <a:rPr lang="en-US" b="0" i="0" dirty="0">
                <a:solidFill>
                  <a:srgbClr val="202122"/>
                </a:solidFill>
                <a:effectLst/>
                <a:latin typeface="Vazir"/>
              </a:rPr>
              <a:t>), commands of general utility (e.g. </a:t>
            </a:r>
            <a:r>
              <a:rPr lang="en-US" b="0" i="1" u="none" strike="noStrike" dirty="0">
                <a:solidFill>
                  <a:srgbClr val="0B0080"/>
                </a:solidFill>
                <a:effectLst/>
                <a:latin typeface="Vazir"/>
                <a:hlinkClick r:id="rId14" tooltip="Grep"/>
              </a:rPr>
              <a:t>grep</a:t>
            </a:r>
            <a:r>
              <a:rPr lang="en-US" b="0" i="0" dirty="0">
                <a:solidFill>
                  <a:srgbClr val="202122"/>
                </a:solidFill>
                <a:effectLst/>
                <a:latin typeface="Vazir"/>
              </a:rPr>
              <a:t>), and more general-purpose applications such as the text formatting and typesetting package. Nonetheless, some major categories are:</a:t>
            </a:r>
          </a:p>
          <a:p>
            <a:pPr marL="742950" lvl="1" indent="-285750" algn="l">
              <a:buFont typeface="Arial" panose="020B0604020202020204" pitchFamily="34" charset="0"/>
              <a:buChar char="•"/>
            </a:pPr>
            <a:r>
              <a:rPr lang="en-US" b="0" i="1" u="none" strike="noStrike" dirty="0" err="1">
                <a:solidFill>
                  <a:srgbClr val="0B0080"/>
                </a:solidFill>
                <a:effectLst/>
                <a:latin typeface="Vazir"/>
                <a:hlinkClick r:id="rId15" tooltip="Bourne shell"/>
              </a:rPr>
              <a:t>sh</a:t>
            </a:r>
            <a:r>
              <a:rPr lang="en-US" b="0" i="0" dirty="0">
                <a:solidFill>
                  <a:srgbClr val="202122"/>
                </a:solidFill>
                <a:effectLst/>
                <a:latin typeface="Vazir"/>
              </a:rPr>
              <a:t> – the "shell" programmable </a:t>
            </a:r>
            <a:r>
              <a:rPr lang="en-US" b="0" i="0" u="none" strike="noStrike" dirty="0">
                <a:solidFill>
                  <a:srgbClr val="0B0080"/>
                </a:solidFill>
                <a:effectLst/>
                <a:latin typeface="Vazir"/>
                <a:hlinkClick r:id="rId16" tooltip="Command-line interpreter"/>
              </a:rPr>
              <a:t>command-line interpreter</a:t>
            </a:r>
            <a:r>
              <a:rPr lang="en-US" b="0" i="0" dirty="0">
                <a:solidFill>
                  <a:srgbClr val="202122"/>
                </a:solidFill>
                <a:effectLst/>
                <a:latin typeface="Vazir"/>
              </a:rPr>
              <a:t>, the primary user interface on Unix before window systems appeared, and even afterward (within a "command window").</a:t>
            </a:r>
          </a:p>
          <a:p>
            <a:pPr marL="742950" lvl="1" indent="-285750" algn="l">
              <a:buFont typeface="Arial" panose="020B0604020202020204" pitchFamily="34" charset="0"/>
              <a:buChar char="•"/>
            </a:pPr>
            <a:r>
              <a:rPr lang="en-US" b="0" i="1" dirty="0">
                <a:solidFill>
                  <a:srgbClr val="202122"/>
                </a:solidFill>
                <a:effectLst/>
                <a:latin typeface="Vazir"/>
              </a:rPr>
              <a:t>Utilities</a:t>
            </a:r>
            <a:r>
              <a:rPr lang="en-US" b="0" i="0" dirty="0">
                <a:solidFill>
                  <a:srgbClr val="202122"/>
                </a:solidFill>
                <a:effectLst/>
                <a:latin typeface="Vazir"/>
              </a:rPr>
              <a:t> – the core toolkit of the Unix command set, including </a:t>
            </a:r>
            <a:r>
              <a:rPr lang="en-US" b="0" i="1" u="none" strike="noStrike" dirty="0">
                <a:solidFill>
                  <a:srgbClr val="0B0080"/>
                </a:solidFill>
                <a:effectLst/>
                <a:latin typeface="Vazir"/>
                <a:hlinkClick r:id="rId17" tooltip="Cp (Unix)"/>
              </a:rPr>
              <a:t>cp</a:t>
            </a:r>
            <a:r>
              <a:rPr lang="en-US" b="0" i="0" dirty="0">
                <a:solidFill>
                  <a:srgbClr val="202122"/>
                </a:solidFill>
                <a:effectLst/>
                <a:latin typeface="Vazir"/>
              </a:rPr>
              <a:t>, </a:t>
            </a:r>
            <a:r>
              <a:rPr lang="en-US" b="0" i="1" u="none" strike="noStrike" dirty="0">
                <a:solidFill>
                  <a:srgbClr val="0B0080"/>
                </a:solidFill>
                <a:effectLst/>
                <a:latin typeface="Vazir"/>
                <a:hlinkClick r:id="rId18" tooltip="Ls"/>
              </a:rPr>
              <a:t>ls</a:t>
            </a:r>
            <a:r>
              <a:rPr lang="en-US" b="0" i="0" dirty="0">
                <a:solidFill>
                  <a:srgbClr val="202122"/>
                </a:solidFill>
                <a:effectLst/>
                <a:latin typeface="Vazir"/>
              </a:rPr>
              <a:t>, </a:t>
            </a:r>
            <a:r>
              <a:rPr lang="en-US" b="0" i="1" u="none" strike="noStrike" dirty="0">
                <a:solidFill>
                  <a:srgbClr val="0B0080"/>
                </a:solidFill>
                <a:effectLst/>
                <a:latin typeface="Vazir"/>
                <a:hlinkClick r:id="rId14" tooltip="Grep"/>
              </a:rPr>
              <a:t>grep</a:t>
            </a:r>
            <a:r>
              <a:rPr lang="en-US" b="0" i="0" dirty="0">
                <a:solidFill>
                  <a:srgbClr val="202122"/>
                </a:solidFill>
                <a:effectLst/>
                <a:latin typeface="Vazir"/>
              </a:rPr>
              <a:t>, </a:t>
            </a:r>
            <a:r>
              <a:rPr lang="en-US" b="0" i="1" u="none" strike="noStrike" dirty="0">
                <a:solidFill>
                  <a:srgbClr val="0B0080"/>
                </a:solidFill>
                <a:effectLst/>
                <a:latin typeface="Vazir"/>
                <a:hlinkClick r:id="rId19" tooltip="Find (Unix)"/>
              </a:rPr>
              <a:t>find</a:t>
            </a:r>
            <a:r>
              <a:rPr lang="en-US" b="0" i="0" dirty="0">
                <a:solidFill>
                  <a:srgbClr val="202122"/>
                </a:solidFill>
                <a:effectLst/>
                <a:latin typeface="Vazir"/>
              </a:rPr>
              <a:t> and many others. Subcategories include:</a:t>
            </a:r>
          </a:p>
          <a:p>
            <a:pPr marL="1143000" lvl="2" indent="-228600" algn="l">
              <a:buFont typeface="Arial" panose="020B0604020202020204" pitchFamily="34" charset="0"/>
              <a:buChar char="•"/>
            </a:pPr>
            <a:r>
              <a:rPr lang="en-US" b="0" i="1" dirty="0">
                <a:solidFill>
                  <a:srgbClr val="202122"/>
                </a:solidFill>
                <a:effectLst/>
                <a:latin typeface="Vazir"/>
              </a:rPr>
              <a:t>System utilities</a:t>
            </a:r>
            <a:r>
              <a:rPr lang="en-US" b="0" i="0" dirty="0">
                <a:solidFill>
                  <a:srgbClr val="202122"/>
                </a:solidFill>
                <a:effectLst/>
                <a:latin typeface="Vazir"/>
              </a:rPr>
              <a:t> – administrative tools such as </a:t>
            </a:r>
            <a:r>
              <a:rPr lang="en-US" b="0" i="1" u="none" strike="noStrike" dirty="0" err="1">
                <a:solidFill>
                  <a:srgbClr val="0B0080"/>
                </a:solidFill>
                <a:effectLst/>
                <a:latin typeface="Vazir"/>
                <a:hlinkClick r:id="rId20" tooltip="Mkfs"/>
              </a:rPr>
              <a:t>mkfs</a:t>
            </a:r>
            <a:r>
              <a:rPr lang="en-US" b="0" i="0" dirty="0">
                <a:solidFill>
                  <a:srgbClr val="202122"/>
                </a:solidFill>
                <a:effectLst/>
                <a:latin typeface="Vazir"/>
              </a:rPr>
              <a:t>, </a:t>
            </a:r>
            <a:r>
              <a:rPr lang="en-US" b="0" i="1" u="none" strike="noStrike" dirty="0" err="1">
                <a:solidFill>
                  <a:srgbClr val="0B0080"/>
                </a:solidFill>
                <a:effectLst/>
                <a:latin typeface="Vazir"/>
                <a:hlinkClick r:id="rId21" tooltip="Fsck"/>
              </a:rPr>
              <a:t>fsck</a:t>
            </a:r>
            <a:r>
              <a:rPr lang="en-US" b="0" i="0" dirty="0">
                <a:solidFill>
                  <a:srgbClr val="202122"/>
                </a:solidFill>
                <a:effectLst/>
                <a:latin typeface="Vazir"/>
              </a:rPr>
              <a:t>, and many others.</a:t>
            </a:r>
          </a:p>
          <a:p>
            <a:pPr marL="1143000" lvl="2" indent="-228600" algn="l">
              <a:buFont typeface="Arial" panose="020B0604020202020204" pitchFamily="34" charset="0"/>
              <a:buChar char="•"/>
            </a:pPr>
            <a:r>
              <a:rPr lang="en-US" b="0" i="1" dirty="0">
                <a:solidFill>
                  <a:srgbClr val="202122"/>
                </a:solidFill>
                <a:effectLst/>
                <a:latin typeface="Vazir"/>
              </a:rPr>
              <a:t>User utilities</a:t>
            </a:r>
            <a:r>
              <a:rPr lang="en-US" b="0" i="0" dirty="0">
                <a:solidFill>
                  <a:srgbClr val="202122"/>
                </a:solidFill>
                <a:effectLst/>
                <a:latin typeface="Vazir"/>
              </a:rPr>
              <a:t> – environment management tools such as </a:t>
            </a:r>
            <a:r>
              <a:rPr lang="en-US" b="0" i="1" dirty="0">
                <a:solidFill>
                  <a:srgbClr val="202122"/>
                </a:solidFill>
                <a:effectLst/>
                <a:latin typeface="Vazir"/>
              </a:rPr>
              <a:t>passwd</a:t>
            </a:r>
            <a:r>
              <a:rPr lang="en-US" b="0" i="0" dirty="0">
                <a:solidFill>
                  <a:srgbClr val="202122"/>
                </a:solidFill>
                <a:effectLst/>
                <a:latin typeface="Vazir"/>
              </a:rPr>
              <a:t>, </a:t>
            </a:r>
            <a:r>
              <a:rPr lang="en-US" b="0" i="1" dirty="0">
                <a:solidFill>
                  <a:srgbClr val="202122"/>
                </a:solidFill>
                <a:effectLst/>
                <a:latin typeface="Vazir"/>
              </a:rPr>
              <a:t>kill</a:t>
            </a:r>
            <a:r>
              <a:rPr lang="en-US" b="0" i="0" dirty="0">
                <a:solidFill>
                  <a:srgbClr val="202122"/>
                </a:solidFill>
                <a:effectLst/>
                <a:latin typeface="Vazir"/>
              </a:rPr>
              <a:t>, and others.</a:t>
            </a:r>
          </a:p>
          <a:p>
            <a:pPr marL="742950" lvl="1" indent="-285750" algn="l">
              <a:buFont typeface="Arial" panose="020B0604020202020204" pitchFamily="34" charset="0"/>
              <a:buChar char="•"/>
            </a:pPr>
            <a:r>
              <a:rPr lang="en-US" b="0" i="1" dirty="0">
                <a:solidFill>
                  <a:srgbClr val="202122"/>
                </a:solidFill>
                <a:effectLst/>
                <a:latin typeface="Vazir"/>
              </a:rPr>
              <a:t>Document formatting</a:t>
            </a:r>
            <a:r>
              <a:rPr lang="en-US" b="0" i="0" dirty="0">
                <a:solidFill>
                  <a:srgbClr val="202122"/>
                </a:solidFill>
                <a:effectLst/>
                <a:latin typeface="Vazir"/>
              </a:rPr>
              <a:t> – Unix systems were used from the outset for document preparation and typesetting systems, and included many related programs such as </a:t>
            </a:r>
            <a:r>
              <a:rPr lang="en-US" b="0" i="1" u="none" strike="noStrike" dirty="0" err="1">
                <a:solidFill>
                  <a:srgbClr val="0B0080"/>
                </a:solidFill>
                <a:effectLst/>
                <a:latin typeface="Vazir"/>
                <a:hlinkClick r:id="rId22" tooltip="Nroff"/>
              </a:rPr>
              <a:t>nroff</a:t>
            </a:r>
            <a:r>
              <a:rPr lang="en-US" b="0" i="0" dirty="0">
                <a:solidFill>
                  <a:srgbClr val="202122"/>
                </a:solidFill>
                <a:effectLst/>
                <a:latin typeface="Vazir"/>
              </a:rPr>
              <a:t>, </a:t>
            </a:r>
            <a:r>
              <a:rPr lang="en-US" b="0" i="1" u="none" strike="noStrike" dirty="0" err="1">
                <a:solidFill>
                  <a:srgbClr val="0B0080"/>
                </a:solidFill>
                <a:effectLst/>
                <a:latin typeface="Vazir"/>
                <a:hlinkClick r:id="rId23" tooltip="Troff"/>
              </a:rPr>
              <a:t>troff</a:t>
            </a:r>
            <a:r>
              <a:rPr lang="en-US" b="0" i="0" dirty="0">
                <a:solidFill>
                  <a:srgbClr val="202122"/>
                </a:solidFill>
                <a:effectLst/>
                <a:latin typeface="Vazir"/>
              </a:rPr>
              <a:t>, </a:t>
            </a:r>
            <a:r>
              <a:rPr lang="en-US" b="0" i="1" u="none" strike="noStrike" dirty="0" err="1">
                <a:solidFill>
                  <a:srgbClr val="0B0080"/>
                </a:solidFill>
                <a:effectLst/>
                <a:latin typeface="Vazir"/>
                <a:hlinkClick r:id="rId24" tooltip="Tbl"/>
              </a:rPr>
              <a:t>tbl</a:t>
            </a:r>
            <a:r>
              <a:rPr lang="en-US" b="0" i="0" dirty="0">
                <a:solidFill>
                  <a:srgbClr val="202122"/>
                </a:solidFill>
                <a:effectLst/>
                <a:latin typeface="Vazir"/>
              </a:rPr>
              <a:t>, </a:t>
            </a:r>
            <a:r>
              <a:rPr lang="en-US" b="0" i="1" u="none" strike="noStrike" dirty="0" err="1">
                <a:solidFill>
                  <a:srgbClr val="0B0080"/>
                </a:solidFill>
                <a:effectLst/>
                <a:latin typeface="Vazir"/>
                <a:hlinkClick r:id="rId25" tooltip="Eqn (software)"/>
              </a:rPr>
              <a:t>eqn</a:t>
            </a:r>
            <a:r>
              <a:rPr lang="en-US" b="0" i="0" dirty="0">
                <a:solidFill>
                  <a:srgbClr val="202122"/>
                </a:solidFill>
                <a:effectLst/>
                <a:latin typeface="Vazir"/>
              </a:rPr>
              <a:t>, </a:t>
            </a:r>
            <a:r>
              <a:rPr lang="en-US" b="0" i="1" u="none" strike="noStrike" dirty="0">
                <a:solidFill>
                  <a:srgbClr val="0B0080"/>
                </a:solidFill>
                <a:effectLst/>
                <a:latin typeface="Vazir"/>
                <a:hlinkClick r:id="rId26" tooltip="Refer (software)"/>
              </a:rPr>
              <a:t>refer</a:t>
            </a:r>
            <a:r>
              <a:rPr lang="en-US" b="0" i="0" dirty="0">
                <a:solidFill>
                  <a:srgbClr val="202122"/>
                </a:solidFill>
                <a:effectLst/>
                <a:latin typeface="Vazir"/>
              </a:rPr>
              <a:t>, and </a:t>
            </a:r>
            <a:r>
              <a:rPr lang="en-US" b="0" i="1" u="none" strike="noStrike" dirty="0">
                <a:solidFill>
                  <a:srgbClr val="0B0080"/>
                </a:solidFill>
                <a:effectLst/>
                <a:latin typeface="Vazir"/>
                <a:hlinkClick r:id="rId27" tooltip="Pic language"/>
              </a:rPr>
              <a:t>pic</a:t>
            </a:r>
            <a:r>
              <a:rPr lang="en-US" b="0" i="0" dirty="0">
                <a:solidFill>
                  <a:srgbClr val="202122"/>
                </a:solidFill>
                <a:effectLst/>
                <a:latin typeface="Vazir"/>
              </a:rPr>
              <a:t>. Some modern Unix systems also include packages such as </a:t>
            </a:r>
            <a:r>
              <a:rPr lang="en-US" b="0" i="0" u="none" strike="noStrike" dirty="0" err="1">
                <a:solidFill>
                  <a:srgbClr val="0B0080"/>
                </a:solidFill>
                <a:effectLst/>
                <a:latin typeface="Vazir"/>
                <a:hlinkClick r:id="rId28" tooltip="TeX"/>
              </a:rPr>
              <a:t>TeX</a:t>
            </a:r>
            <a:r>
              <a:rPr lang="en-US" b="0" i="0" dirty="0">
                <a:solidFill>
                  <a:srgbClr val="202122"/>
                </a:solidFill>
                <a:effectLst/>
                <a:latin typeface="Vazir"/>
              </a:rPr>
              <a:t> and </a:t>
            </a:r>
            <a:r>
              <a:rPr lang="en-US" b="0" i="0" u="none" strike="noStrike" dirty="0" err="1">
                <a:solidFill>
                  <a:srgbClr val="0B0080"/>
                </a:solidFill>
                <a:effectLst/>
                <a:latin typeface="Vazir"/>
                <a:hlinkClick r:id="rId29" tooltip="Ghostscript"/>
              </a:rPr>
              <a:t>Ghostscript</a:t>
            </a:r>
            <a:r>
              <a:rPr lang="en-US" b="0" i="0" dirty="0">
                <a:solidFill>
                  <a:srgbClr val="202122"/>
                </a:solidFill>
                <a:effectLst/>
                <a:latin typeface="Vazir"/>
              </a:rPr>
              <a:t>.</a:t>
            </a:r>
          </a:p>
          <a:p>
            <a:pPr marL="742950" lvl="1" indent="-285750" algn="l">
              <a:buFont typeface="Arial" panose="020B0604020202020204" pitchFamily="34" charset="0"/>
              <a:buChar char="•"/>
            </a:pPr>
            <a:r>
              <a:rPr lang="en-US" b="0" i="1" dirty="0">
                <a:solidFill>
                  <a:srgbClr val="202122"/>
                </a:solidFill>
                <a:effectLst/>
                <a:latin typeface="Vazir"/>
              </a:rPr>
              <a:t>Graphics</a:t>
            </a:r>
            <a:r>
              <a:rPr lang="en-US" b="0" i="0" dirty="0">
                <a:solidFill>
                  <a:srgbClr val="202122"/>
                </a:solidFill>
                <a:effectLst/>
                <a:latin typeface="Vazir"/>
              </a:rPr>
              <a:t> – the </a:t>
            </a:r>
            <a:r>
              <a:rPr lang="en-US" b="0" i="1" dirty="0">
                <a:solidFill>
                  <a:srgbClr val="202122"/>
                </a:solidFill>
                <a:effectLst/>
                <a:latin typeface="Vazir"/>
              </a:rPr>
              <a:t>plot</a:t>
            </a:r>
            <a:r>
              <a:rPr lang="en-US" b="0" i="0" dirty="0">
                <a:solidFill>
                  <a:srgbClr val="202122"/>
                </a:solidFill>
                <a:effectLst/>
                <a:latin typeface="Vazir"/>
              </a:rPr>
              <a:t> subsystem provided facilities for producing simple vector plots in a device-independent format, with device-specific interpreters to display such files. Modern Unix systems also generally include </a:t>
            </a:r>
            <a:r>
              <a:rPr lang="en-US" b="0" i="0" u="none" strike="noStrike" dirty="0">
                <a:solidFill>
                  <a:srgbClr val="0B0080"/>
                </a:solidFill>
                <a:effectLst/>
                <a:latin typeface="Vazir"/>
                <a:hlinkClick r:id="rId30" tooltip="X11"/>
              </a:rPr>
              <a:t>X11</a:t>
            </a:r>
            <a:r>
              <a:rPr lang="en-US" b="0" i="0" dirty="0">
                <a:solidFill>
                  <a:srgbClr val="202122"/>
                </a:solidFill>
                <a:effectLst/>
                <a:latin typeface="Vazir"/>
              </a:rPr>
              <a:t> as a standard windowing system and </a:t>
            </a:r>
            <a:r>
              <a:rPr lang="en-US" b="0" i="0" u="none" strike="noStrike" dirty="0">
                <a:solidFill>
                  <a:srgbClr val="0B0080"/>
                </a:solidFill>
                <a:effectLst/>
                <a:latin typeface="Vazir"/>
                <a:hlinkClick r:id="rId31" tooltip="GUI"/>
              </a:rPr>
              <a:t>GUI</a:t>
            </a:r>
            <a:r>
              <a:rPr lang="en-US" b="0" i="0" dirty="0">
                <a:solidFill>
                  <a:srgbClr val="202122"/>
                </a:solidFill>
                <a:effectLst/>
                <a:latin typeface="Vazir"/>
              </a:rPr>
              <a:t>, and many support </a:t>
            </a:r>
            <a:r>
              <a:rPr lang="en-US" b="0" i="0" u="none" strike="noStrike" dirty="0">
                <a:solidFill>
                  <a:srgbClr val="0B0080"/>
                </a:solidFill>
                <a:effectLst/>
                <a:latin typeface="Vazir"/>
                <a:hlinkClick r:id="rId32" tooltip="OpenGL"/>
              </a:rPr>
              <a:t>OpenGL</a:t>
            </a:r>
            <a:r>
              <a:rPr lang="en-US" b="0" i="0" dirty="0">
                <a:solidFill>
                  <a:srgbClr val="202122"/>
                </a:solidFill>
                <a:effectLst/>
                <a:latin typeface="Vazir"/>
              </a:rPr>
              <a:t>.</a:t>
            </a:r>
          </a:p>
          <a:p>
            <a:pPr marL="742950" lvl="1" indent="-285750" algn="l">
              <a:buFont typeface="Arial" panose="020B0604020202020204" pitchFamily="34" charset="0"/>
              <a:buChar char="•"/>
            </a:pPr>
            <a:r>
              <a:rPr lang="en-US" b="0" i="1" dirty="0">
                <a:solidFill>
                  <a:srgbClr val="202122"/>
                </a:solidFill>
                <a:effectLst/>
                <a:latin typeface="Vazir"/>
              </a:rPr>
              <a:t>Communications</a:t>
            </a:r>
            <a:r>
              <a:rPr lang="en-US" b="0" i="0" dirty="0">
                <a:solidFill>
                  <a:srgbClr val="202122"/>
                </a:solidFill>
                <a:effectLst/>
                <a:latin typeface="Vazir"/>
              </a:rPr>
              <a:t> – early Unix systems contained no inter-system communication, but did include the inter-user communication programs </a:t>
            </a:r>
            <a:r>
              <a:rPr lang="en-US" b="0" i="1" dirty="0">
                <a:solidFill>
                  <a:srgbClr val="202122"/>
                </a:solidFill>
                <a:effectLst/>
                <a:latin typeface="Vazir"/>
              </a:rPr>
              <a:t>mail</a:t>
            </a:r>
            <a:r>
              <a:rPr lang="en-US" b="0" i="0" dirty="0">
                <a:solidFill>
                  <a:srgbClr val="202122"/>
                </a:solidFill>
                <a:effectLst/>
                <a:latin typeface="Vazir"/>
              </a:rPr>
              <a:t> and </a:t>
            </a:r>
            <a:r>
              <a:rPr lang="en-US" b="0" i="1" dirty="0">
                <a:solidFill>
                  <a:srgbClr val="202122"/>
                </a:solidFill>
                <a:effectLst/>
                <a:latin typeface="Vazir"/>
              </a:rPr>
              <a:t>write</a:t>
            </a:r>
            <a:r>
              <a:rPr lang="en-US" b="0" i="0" dirty="0">
                <a:solidFill>
                  <a:srgbClr val="202122"/>
                </a:solidFill>
                <a:effectLst/>
                <a:latin typeface="Vazir"/>
              </a:rPr>
              <a:t>. V7 introduced the early inter-system communication system </a:t>
            </a:r>
            <a:r>
              <a:rPr lang="en-US" b="0" i="0" u="none" strike="noStrike" dirty="0">
                <a:solidFill>
                  <a:srgbClr val="0B0080"/>
                </a:solidFill>
                <a:effectLst/>
                <a:latin typeface="Vazir"/>
                <a:hlinkClick r:id="rId33" tooltip="UUCP"/>
              </a:rPr>
              <a:t>UUCP</a:t>
            </a:r>
            <a:r>
              <a:rPr lang="en-US" b="0" i="0" dirty="0">
                <a:solidFill>
                  <a:srgbClr val="202122"/>
                </a:solidFill>
                <a:effectLst/>
                <a:latin typeface="Vazir"/>
              </a:rPr>
              <a:t>, and systems beginning with BSD release 4.1c included </a:t>
            </a:r>
            <a:r>
              <a:rPr lang="en-US" b="0" i="0" u="none" strike="noStrike" dirty="0">
                <a:solidFill>
                  <a:srgbClr val="0B0080"/>
                </a:solidFill>
                <a:effectLst/>
                <a:latin typeface="Vazir"/>
                <a:hlinkClick r:id="rId34" tooltip="TCP/IP"/>
              </a:rPr>
              <a:t>TCP/IP</a:t>
            </a:r>
            <a:r>
              <a:rPr lang="en-US" b="0" i="0" dirty="0">
                <a:solidFill>
                  <a:srgbClr val="202122"/>
                </a:solidFill>
                <a:effectLst/>
                <a:latin typeface="Vazir"/>
              </a:rPr>
              <a:t> utilities.</a:t>
            </a:r>
          </a:p>
          <a:p>
            <a:pPr algn="l">
              <a:buFont typeface="Arial" panose="020B0604020202020204" pitchFamily="34" charset="0"/>
              <a:buChar char="•"/>
            </a:pPr>
            <a:r>
              <a:rPr lang="en-US" b="0" i="1" dirty="0">
                <a:solidFill>
                  <a:srgbClr val="202122"/>
                </a:solidFill>
                <a:effectLst/>
                <a:latin typeface="Vazir"/>
              </a:rPr>
              <a:t>Documentation</a:t>
            </a:r>
            <a:r>
              <a:rPr lang="en-US" b="0" i="0" dirty="0">
                <a:solidFill>
                  <a:srgbClr val="202122"/>
                </a:solidFill>
                <a:effectLst/>
                <a:latin typeface="Vazir"/>
              </a:rPr>
              <a:t> – Unix was the first</a:t>
            </a:r>
            <a:r>
              <a:rPr lang="en-US" b="0" i="0" baseline="30000" dirty="0">
                <a:solidFill>
                  <a:srgbClr val="202122"/>
                </a:solidFill>
                <a:effectLst/>
                <a:latin typeface="var(--font)"/>
              </a:rPr>
              <a:t>[</a:t>
            </a:r>
            <a:r>
              <a:rPr lang="en-US" b="0" i="1" u="none" strike="noStrike" baseline="30000" dirty="0">
                <a:solidFill>
                  <a:srgbClr val="0B0080"/>
                </a:solidFill>
                <a:effectLst/>
                <a:latin typeface="var(--font)"/>
                <a:hlinkClick r:id="rId35" tooltip="Wikipedia:Citation needed"/>
              </a:rPr>
              <a:t>citation needed</a:t>
            </a:r>
            <a:r>
              <a:rPr lang="en-US" b="0" i="0" baseline="30000" dirty="0">
                <a:solidFill>
                  <a:srgbClr val="202122"/>
                </a:solidFill>
                <a:effectLst/>
                <a:latin typeface="var(--font)"/>
              </a:rPr>
              <a:t>]</a:t>
            </a:r>
            <a:r>
              <a:rPr lang="en-US" b="0" i="0" dirty="0">
                <a:solidFill>
                  <a:srgbClr val="202122"/>
                </a:solidFill>
                <a:effectLst/>
                <a:latin typeface="Vazir"/>
              </a:rPr>
              <a:t> operating system to include all of its documentation online in machine-readable form. The documentation included:</a:t>
            </a:r>
          </a:p>
          <a:p>
            <a:pPr marL="742950" lvl="1" indent="-285750" algn="l">
              <a:buFont typeface="Arial" panose="020B0604020202020204" pitchFamily="34" charset="0"/>
              <a:buChar char="•"/>
            </a:pPr>
            <a:r>
              <a:rPr lang="en-US" b="0" i="1" u="none" strike="noStrike" dirty="0">
                <a:solidFill>
                  <a:srgbClr val="0B0080"/>
                </a:solidFill>
                <a:effectLst/>
                <a:latin typeface="Vazir"/>
                <a:hlinkClick r:id="rId36" tooltip="Man page"/>
              </a:rPr>
              <a:t>man</a:t>
            </a:r>
            <a:r>
              <a:rPr lang="en-US" b="0" i="0" dirty="0">
                <a:solidFill>
                  <a:srgbClr val="202122"/>
                </a:solidFill>
                <a:effectLst/>
                <a:latin typeface="Vazir"/>
              </a:rPr>
              <a:t> – manual pages for each command, library component, </a:t>
            </a:r>
            <a:r>
              <a:rPr lang="en-US" b="0" i="0" u="none" strike="noStrike" dirty="0">
                <a:solidFill>
                  <a:srgbClr val="0B0080"/>
                </a:solidFill>
                <a:effectLst/>
                <a:latin typeface="Vazir"/>
                <a:hlinkClick r:id="rId37" tooltip="System call"/>
              </a:rPr>
              <a:t>system call</a:t>
            </a:r>
            <a:r>
              <a:rPr lang="en-US" b="0" i="0" dirty="0">
                <a:solidFill>
                  <a:srgbClr val="202122"/>
                </a:solidFill>
                <a:effectLst/>
                <a:latin typeface="Vazir"/>
              </a:rPr>
              <a:t>, header file, etc.</a:t>
            </a:r>
          </a:p>
          <a:p>
            <a:pPr marL="742950" lvl="1" indent="-285750" algn="l">
              <a:buFont typeface="Arial" panose="020B0604020202020204" pitchFamily="34" charset="0"/>
              <a:buChar char="•"/>
            </a:pPr>
            <a:r>
              <a:rPr lang="en-US" b="0" i="1" dirty="0">
                <a:solidFill>
                  <a:srgbClr val="202122"/>
                </a:solidFill>
                <a:effectLst/>
                <a:latin typeface="Vazir"/>
              </a:rPr>
              <a:t>doc</a:t>
            </a:r>
            <a:r>
              <a:rPr lang="en-US" b="0" i="0" dirty="0">
                <a:solidFill>
                  <a:srgbClr val="202122"/>
                </a:solidFill>
                <a:effectLst/>
                <a:latin typeface="Vazir"/>
              </a:rPr>
              <a:t> – longer documents detailing major subsystems, such as the C language and </a:t>
            </a:r>
            <a:r>
              <a:rPr lang="en-US" b="0" i="0" dirty="0" err="1">
                <a:solidFill>
                  <a:srgbClr val="202122"/>
                </a:solidFill>
                <a:effectLst/>
                <a:latin typeface="Vazir"/>
              </a:rPr>
              <a:t>troff</a:t>
            </a:r>
            <a:endParaRPr lang="en-US" b="0" i="0" dirty="0">
              <a:solidFill>
                <a:srgbClr val="202122"/>
              </a:solidFill>
              <a:effectLst/>
              <a:latin typeface="Vazir"/>
            </a:endParaRPr>
          </a:p>
          <a:p>
            <a:endParaRPr lang="fa-IR" dirty="0"/>
          </a:p>
        </p:txBody>
      </p:sp>
      <p:sp>
        <p:nvSpPr>
          <p:cNvPr id="4" name="Slide Number Placeholder 3"/>
          <p:cNvSpPr>
            <a:spLocks noGrp="1"/>
          </p:cNvSpPr>
          <p:nvPr>
            <p:ph type="sldNum" sz="quarter" idx="5"/>
          </p:nvPr>
        </p:nvSpPr>
        <p:spPr/>
        <p:txBody>
          <a:bodyPr/>
          <a:lstStyle/>
          <a:p>
            <a:fld id="{D0E944BF-F28C-48F8-90D3-273132DB8999}" type="slidenum">
              <a:rPr lang="fa-IR" smtClean="0"/>
              <a:t>4</a:t>
            </a:fld>
            <a:endParaRPr lang="fa-IR"/>
          </a:p>
        </p:txBody>
      </p:sp>
    </p:spTree>
    <p:extLst>
      <p:ext uri="{BB962C8B-B14F-4D97-AF65-F5344CB8AC3E}">
        <p14:creationId xmlns:p14="http://schemas.microsoft.com/office/powerpoint/2010/main" val="2156418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D0E944BF-F28C-48F8-90D3-273132DB8999}" type="slidenum">
              <a:rPr lang="fa-IR" smtClean="0"/>
              <a:t>14</a:t>
            </a:fld>
            <a:endParaRPr lang="fa-IR"/>
          </a:p>
        </p:txBody>
      </p:sp>
    </p:spTree>
    <p:extLst>
      <p:ext uri="{BB962C8B-B14F-4D97-AF65-F5344CB8AC3E}">
        <p14:creationId xmlns:p14="http://schemas.microsoft.com/office/powerpoint/2010/main" val="2232622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https://youtu.be/tc4ROCJYbm0?t=319</a:t>
            </a:r>
          </a:p>
          <a:p>
            <a:r>
              <a:rPr lang="en-US" dirty="0"/>
              <a:t>More details:</a:t>
            </a:r>
          </a:p>
          <a:p>
            <a:r>
              <a:rPr lang="en-US" dirty="0">
                <a:hlinkClick r:id="rId3"/>
              </a:rPr>
              <a:t>http://www.asic-world.com/scripting/unix1.html</a:t>
            </a:r>
            <a:endParaRPr lang="en-US" dirty="0"/>
          </a:p>
          <a:p>
            <a:endParaRPr lang="en-US" dirty="0"/>
          </a:p>
          <a:p>
            <a:r>
              <a:rPr lang="en-US" b="1" dirty="0" err="1"/>
              <a:t>Woow</a:t>
            </a:r>
            <a:r>
              <a:rPr lang="en-US" b="1" dirty="0"/>
              <a:t>: we had different shells:</a:t>
            </a:r>
          </a:p>
          <a:p>
            <a:r>
              <a:rPr lang="en-US" dirty="0">
                <a:hlinkClick r:id="rId4"/>
              </a:rPr>
              <a:t>https://en.wikibooks.org/wiki/A_Quick_Introduction_to_Unix/Components</a:t>
            </a:r>
            <a:endParaRPr lang="fa-IR" dirty="0"/>
          </a:p>
        </p:txBody>
      </p:sp>
      <p:sp>
        <p:nvSpPr>
          <p:cNvPr id="4" name="Slide Number Placeholder 3"/>
          <p:cNvSpPr>
            <a:spLocks noGrp="1"/>
          </p:cNvSpPr>
          <p:nvPr>
            <p:ph type="sldNum" sz="quarter" idx="5"/>
          </p:nvPr>
        </p:nvSpPr>
        <p:spPr/>
        <p:txBody>
          <a:bodyPr/>
          <a:lstStyle/>
          <a:p>
            <a:fld id="{D0E944BF-F28C-48F8-90D3-273132DB8999}" type="slidenum">
              <a:rPr lang="fa-IR" smtClean="0"/>
              <a:t>5</a:t>
            </a:fld>
            <a:endParaRPr lang="fa-IR"/>
          </a:p>
        </p:txBody>
      </p:sp>
    </p:spTree>
    <p:extLst>
      <p:ext uri="{BB962C8B-B14F-4D97-AF65-F5344CB8AC3E}">
        <p14:creationId xmlns:p14="http://schemas.microsoft.com/office/powerpoint/2010/main" val="3657110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https://en.wikipedia.org/wiki/List_of_Unix_commands</a:t>
            </a:r>
            <a:endParaRPr lang="fa-IR" dirty="0"/>
          </a:p>
        </p:txBody>
      </p:sp>
      <p:sp>
        <p:nvSpPr>
          <p:cNvPr id="4" name="Slide Number Placeholder 3"/>
          <p:cNvSpPr>
            <a:spLocks noGrp="1"/>
          </p:cNvSpPr>
          <p:nvPr>
            <p:ph type="sldNum" sz="quarter" idx="5"/>
          </p:nvPr>
        </p:nvSpPr>
        <p:spPr/>
        <p:txBody>
          <a:bodyPr/>
          <a:lstStyle/>
          <a:p>
            <a:fld id="{D0E944BF-F28C-48F8-90D3-273132DB8999}" type="slidenum">
              <a:rPr lang="fa-IR" smtClean="0"/>
              <a:t>7</a:t>
            </a:fld>
            <a:endParaRPr lang="fa-IR"/>
          </a:p>
        </p:txBody>
      </p:sp>
    </p:spTree>
    <p:extLst>
      <p:ext uri="{BB962C8B-B14F-4D97-AF65-F5344CB8AC3E}">
        <p14:creationId xmlns:p14="http://schemas.microsoft.com/office/powerpoint/2010/main" val="2607464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http://web.archive.org/web/20090515201659/http://www.cs.ucr.edu/~brett/cs153_w02/syscall.html</a:t>
            </a:r>
            <a:endParaRPr lang="en-US" dirty="0"/>
          </a:p>
          <a:p>
            <a:endParaRPr lang="en-US" dirty="0"/>
          </a:p>
          <a:p>
            <a:r>
              <a:rPr lang="en-US" dirty="0">
                <a:hlinkClick r:id="rId4"/>
              </a:rPr>
              <a:t>https://github.com/lattera/glibc/blob/895ef79e04a953cac1493863bcae29ad85657ee1/sysdeps/mach/hurd/chdir.c</a:t>
            </a:r>
            <a:endParaRPr lang="en-US" dirty="0"/>
          </a:p>
        </p:txBody>
      </p:sp>
      <p:sp>
        <p:nvSpPr>
          <p:cNvPr id="4" name="Slide Number Placeholder 3"/>
          <p:cNvSpPr>
            <a:spLocks noGrp="1"/>
          </p:cNvSpPr>
          <p:nvPr>
            <p:ph type="sldNum" sz="quarter" idx="5"/>
          </p:nvPr>
        </p:nvSpPr>
        <p:spPr/>
        <p:txBody>
          <a:bodyPr/>
          <a:lstStyle/>
          <a:p>
            <a:fld id="{D0E944BF-F28C-48F8-90D3-273132DB8999}" type="slidenum">
              <a:rPr lang="fa-IR" smtClean="0"/>
              <a:t>8</a:t>
            </a:fld>
            <a:endParaRPr lang="fa-IR"/>
          </a:p>
        </p:txBody>
      </p:sp>
    </p:spTree>
    <p:extLst>
      <p:ext uri="{BB962C8B-B14F-4D97-AF65-F5344CB8AC3E}">
        <p14:creationId xmlns:p14="http://schemas.microsoft.com/office/powerpoint/2010/main" val="3494591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Vazir"/>
              </a:rPr>
              <a:t>Initially intended for use inside the </a:t>
            </a:r>
            <a:r>
              <a:rPr lang="en-US" b="0" i="0" u="none" strike="noStrike" dirty="0">
                <a:solidFill>
                  <a:srgbClr val="0B0080"/>
                </a:solidFill>
                <a:effectLst/>
                <a:latin typeface="Vazir"/>
                <a:hlinkClick r:id="rId3" tooltip="Bell System"/>
              </a:rPr>
              <a:t>Bell System</a:t>
            </a:r>
            <a:r>
              <a:rPr lang="en-US" b="0" i="0" dirty="0">
                <a:solidFill>
                  <a:srgbClr val="202122"/>
                </a:solidFill>
                <a:effectLst/>
                <a:latin typeface="Vazir"/>
              </a:rPr>
              <a:t>, AT&amp;T </a:t>
            </a:r>
            <a:r>
              <a:rPr lang="en-US" b="0" i="0" u="none" strike="noStrike" dirty="0">
                <a:solidFill>
                  <a:srgbClr val="0B0080"/>
                </a:solidFill>
                <a:effectLst/>
                <a:latin typeface="Vazir"/>
                <a:hlinkClick r:id="rId4" tooltip="License"/>
              </a:rPr>
              <a:t>licensed</a:t>
            </a:r>
            <a:r>
              <a:rPr lang="en-US" b="0" i="0" dirty="0">
                <a:solidFill>
                  <a:srgbClr val="202122"/>
                </a:solidFill>
                <a:effectLst/>
                <a:latin typeface="Vazir"/>
              </a:rPr>
              <a:t> Unix to outside parties in the late 1970s, leading to a variety of both academic and commercial Unix variants from vendors including </a:t>
            </a:r>
            <a:r>
              <a:rPr lang="en-US" b="0" i="0" u="none" strike="noStrike" dirty="0">
                <a:solidFill>
                  <a:srgbClr val="0B0080"/>
                </a:solidFill>
                <a:effectLst/>
                <a:latin typeface="Vazir"/>
                <a:hlinkClick r:id="rId5" tooltip="University of California, Berkeley"/>
              </a:rPr>
              <a:t>University of California, Berkeley</a:t>
            </a:r>
            <a:r>
              <a:rPr lang="en-US" b="0" i="0" dirty="0">
                <a:solidFill>
                  <a:srgbClr val="202122"/>
                </a:solidFill>
                <a:effectLst/>
                <a:latin typeface="Vazir"/>
              </a:rPr>
              <a:t> (</a:t>
            </a:r>
            <a:r>
              <a:rPr lang="en-US" b="0" i="0" u="none" strike="noStrike" dirty="0">
                <a:solidFill>
                  <a:srgbClr val="0B0080"/>
                </a:solidFill>
                <a:effectLst/>
                <a:latin typeface="Vazir"/>
                <a:hlinkClick r:id="rId6" tooltip="Berkeley Software Distribution"/>
              </a:rPr>
              <a:t>BSD</a:t>
            </a:r>
            <a:r>
              <a:rPr lang="en-US" b="0" i="0" dirty="0">
                <a:solidFill>
                  <a:srgbClr val="202122"/>
                </a:solidFill>
                <a:effectLst/>
                <a:latin typeface="Vazir"/>
              </a:rPr>
              <a:t>), </a:t>
            </a:r>
            <a:r>
              <a:rPr lang="en-US" b="0" i="0" u="none" strike="noStrike" dirty="0">
                <a:solidFill>
                  <a:srgbClr val="0B0080"/>
                </a:solidFill>
                <a:effectLst/>
                <a:latin typeface="Vazir"/>
                <a:hlinkClick r:id="rId7" tooltip="Microsoft"/>
              </a:rPr>
              <a:t>Microsoft</a:t>
            </a:r>
            <a:r>
              <a:rPr lang="en-US" b="0" i="0" dirty="0">
                <a:solidFill>
                  <a:srgbClr val="202122"/>
                </a:solidFill>
                <a:effectLst/>
                <a:latin typeface="Vazir"/>
              </a:rPr>
              <a:t> (</a:t>
            </a:r>
            <a:r>
              <a:rPr lang="en-US" b="0" i="0" u="none" strike="noStrike" dirty="0" err="1">
                <a:solidFill>
                  <a:srgbClr val="0B0080"/>
                </a:solidFill>
                <a:effectLst/>
                <a:latin typeface="Vazir"/>
                <a:hlinkClick r:id="rId8" tooltip="Xenix"/>
              </a:rPr>
              <a:t>Xenix</a:t>
            </a:r>
            <a:r>
              <a:rPr lang="en-US" b="0" i="0" dirty="0">
                <a:solidFill>
                  <a:srgbClr val="202122"/>
                </a:solidFill>
                <a:effectLst/>
                <a:latin typeface="Vazir"/>
              </a:rPr>
              <a:t>), </a:t>
            </a:r>
            <a:r>
              <a:rPr lang="en-US" b="0" i="0" u="none" strike="noStrike" dirty="0">
                <a:solidFill>
                  <a:srgbClr val="0B0080"/>
                </a:solidFill>
                <a:effectLst/>
                <a:latin typeface="Vazir"/>
                <a:hlinkClick r:id="rId9" tooltip="Sun Microsystems"/>
              </a:rPr>
              <a:t>Sun Microsystems</a:t>
            </a:r>
            <a:r>
              <a:rPr lang="en-US" b="0" i="0" dirty="0">
                <a:solidFill>
                  <a:srgbClr val="202122"/>
                </a:solidFill>
                <a:effectLst/>
                <a:latin typeface="Vazir"/>
              </a:rPr>
              <a:t> (</a:t>
            </a:r>
            <a:r>
              <a:rPr lang="en-US" b="0" i="0" u="none" strike="noStrike" dirty="0">
                <a:solidFill>
                  <a:srgbClr val="0B0080"/>
                </a:solidFill>
                <a:effectLst/>
                <a:latin typeface="Vazir"/>
                <a:hlinkClick r:id="rId10" tooltip="SunOS"/>
              </a:rPr>
              <a:t>SunOS</a:t>
            </a:r>
            <a:r>
              <a:rPr lang="en-US" b="0" i="0" dirty="0">
                <a:solidFill>
                  <a:srgbClr val="202122"/>
                </a:solidFill>
                <a:effectLst/>
                <a:latin typeface="Vazir"/>
              </a:rPr>
              <a:t>/</a:t>
            </a:r>
            <a:r>
              <a:rPr lang="en-US" b="0" i="0" u="none" strike="noStrike" dirty="0">
                <a:solidFill>
                  <a:srgbClr val="0B0080"/>
                </a:solidFill>
                <a:effectLst/>
                <a:latin typeface="Vazir"/>
                <a:hlinkClick r:id="rId11" tooltip="Solaris (operating system)"/>
              </a:rPr>
              <a:t>Solaris</a:t>
            </a:r>
            <a:r>
              <a:rPr lang="en-US" b="0" i="0" dirty="0">
                <a:solidFill>
                  <a:srgbClr val="202122"/>
                </a:solidFill>
                <a:effectLst/>
                <a:latin typeface="Vazir"/>
              </a:rPr>
              <a:t>), </a:t>
            </a:r>
            <a:r>
              <a:rPr lang="en-US" b="0" i="0" u="none" strike="noStrike" dirty="0">
                <a:solidFill>
                  <a:srgbClr val="0B0080"/>
                </a:solidFill>
                <a:effectLst/>
                <a:latin typeface="Vazir"/>
                <a:hlinkClick r:id="rId12" tooltip="Hewlett-Packard"/>
              </a:rPr>
              <a:t>HP</a:t>
            </a:r>
            <a:r>
              <a:rPr lang="en-US" b="0" i="0" dirty="0">
                <a:solidFill>
                  <a:srgbClr val="202122"/>
                </a:solidFill>
                <a:effectLst/>
                <a:latin typeface="Vazir"/>
              </a:rPr>
              <a:t>/</a:t>
            </a:r>
            <a:r>
              <a:rPr lang="en-US" b="0" i="0" u="none" strike="noStrike" dirty="0">
                <a:solidFill>
                  <a:srgbClr val="0B0080"/>
                </a:solidFill>
                <a:effectLst/>
                <a:latin typeface="Vazir"/>
                <a:hlinkClick r:id="rId13" tooltip="Hewlett Packard Enterprise"/>
              </a:rPr>
              <a:t>HPE</a:t>
            </a:r>
            <a:r>
              <a:rPr lang="en-US" b="0" i="0" dirty="0">
                <a:solidFill>
                  <a:srgbClr val="202122"/>
                </a:solidFill>
                <a:effectLst/>
                <a:latin typeface="Vazir"/>
              </a:rPr>
              <a:t> (</a:t>
            </a:r>
            <a:r>
              <a:rPr lang="en-US" b="0" i="0" u="none" strike="noStrike" dirty="0">
                <a:solidFill>
                  <a:srgbClr val="0B0080"/>
                </a:solidFill>
                <a:effectLst/>
                <a:latin typeface="Vazir"/>
                <a:hlinkClick r:id="rId14" tooltip="HP-UX"/>
              </a:rPr>
              <a:t>HP-UX</a:t>
            </a:r>
            <a:r>
              <a:rPr lang="en-US" b="0" i="0" dirty="0">
                <a:solidFill>
                  <a:srgbClr val="202122"/>
                </a:solidFill>
                <a:effectLst/>
                <a:latin typeface="Vazir"/>
              </a:rPr>
              <a:t>), and </a:t>
            </a:r>
            <a:r>
              <a:rPr lang="en-US" b="0" i="0" u="none" strike="noStrike" dirty="0">
                <a:solidFill>
                  <a:srgbClr val="0B0080"/>
                </a:solidFill>
                <a:effectLst/>
                <a:latin typeface="Vazir"/>
                <a:hlinkClick r:id="rId15" tooltip="IBM"/>
              </a:rPr>
              <a:t>IBM</a:t>
            </a:r>
            <a:r>
              <a:rPr lang="en-US" b="0" i="0" dirty="0">
                <a:solidFill>
                  <a:srgbClr val="202122"/>
                </a:solidFill>
                <a:effectLst/>
                <a:latin typeface="Vazir"/>
              </a:rPr>
              <a:t> (</a:t>
            </a:r>
            <a:r>
              <a:rPr lang="en-US" b="0" i="0" u="none" strike="noStrike" dirty="0">
                <a:solidFill>
                  <a:srgbClr val="0B0080"/>
                </a:solidFill>
                <a:effectLst/>
                <a:latin typeface="Vazir"/>
                <a:hlinkClick r:id="rId16" tooltip="AIX"/>
              </a:rPr>
              <a:t>AIX</a:t>
            </a:r>
            <a:r>
              <a:rPr lang="en-US" b="0" i="0" dirty="0">
                <a:solidFill>
                  <a:srgbClr val="202122"/>
                </a:solidFill>
                <a:effectLst/>
                <a:latin typeface="Vazir"/>
              </a:rPr>
              <a:t>).</a:t>
            </a:r>
            <a:endParaRPr lang="fa-IR" dirty="0"/>
          </a:p>
        </p:txBody>
      </p:sp>
      <p:sp>
        <p:nvSpPr>
          <p:cNvPr id="4" name="Slide Number Placeholder 3"/>
          <p:cNvSpPr>
            <a:spLocks noGrp="1"/>
          </p:cNvSpPr>
          <p:nvPr>
            <p:ph type="sldNum" sz="quarter" idx="5"/>
          </p:nvPr>
        </p:nvSpPr>
        <p:spPr/>
        <p:txBody>
          <a:bodyPr/>
          <a:lstStyle/>
          <a:p>
            <a:fld id="{D0E944BF-F28C-48F8-90D3-273132DB8999}" type="slidenum">
              <a:rPr lang="fa-IR" smtClean="0"/>
              <a:t>9</a:t>
            </a:fld>
            <a:endParaRPr lang="fa-IR"/>
          </a:p>
        </p:txBody>
      </p:sp>
    </p:spTree>
    <p:extLst>
      <p:ext uri="{BB962C8B-B14F-4D97-AF65-F5344CB8AC3E}">
        <p14:creationId xmlns:p14="http://schemas.microsoft.com/office/powerpoint/2010/main" val="1020475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https://upload.wikimedia.org/wikipedia/commons/c/cd/Unix_timeline.en.svg</a:t>
            </a:r>
            <a:endParaRPr lang="fa-IR" dirty="0"/>
          </a:p>
        </p:txBody>
      </p:sp>
      <p:sp>
        <p:nvSpPr>
          <p:cNvPr id="4" name="Slide Number Placeholder 3"/>
          <p:cNvSpPr>
            <a:spLocks noGrp="1"/>
          </p:cNvSpPr>
          <p:nvPr>
            <p:ph type="sldNum" sz="quarter" idx="5"/>
          </p:nvPr>
        </p:nvSpPr>
        <p:spPr/>
        <p:txBody>
          <a:bodyPr/>
          <a:lstStyle/>
          <a:p>
            <a:fld id="{D0E944BF-F28C-48F8-90D3-273132DB8999}" type="slidenum">
              <a:rPr lang="fa-IR" smtClean="0"/>
              <a:t>10</a:t>
            </a:fld>
            <a:endParaRPr lang="fa-IR"/>
          </a:p>
        </p:txBody>
      </p:sp>
    </p:spTree>
    <p:extLst>
      <p:ext uri="{BB962C8B-B14F-4D97-AF65-F5344CB8AC3E}">
        <p14:creationId xmlns:p14="http://schemas.microsoft.com/office/powerpoint/2010/main" val="3946719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404040"/>
                </a:solidFill>
                <a:effectLst/>
                <a:latin typeface="Roboto"/>
              </a:rPr>
              <a:t>/ – The Root Directory</a:t>
            </a:r>
          </a:p>
          <a:p>
            <a:pPr algn="l"/>
            <a:r>
              <a:rPr lang="en-US" b="0" i="0" dirty="0">
                <a:solidFill>
                  <a:srgbClr val="404040"/>
                </a:solidFill>
                <a:effectLst/>
                <a:latin typeface="Roboto"/>
              </a:rPr>
              <a:t>Everything on your Linux system is located under the / directory, known as the root directory. You can think of the / directory as being similar to the C:\ directory on Windows – but this isn’t strictly true, as Linux doesn’t have drive letters. While another partition would be located at D:\ on Windows, this other partition would appear in another folder under / on Linux.</a:t>
            </a:r>
          </a:p>
          <a:p>
            <a:pPr algn="l"/>
            <a:r>
              <a:rPr lang="en-US" b="1" i="0" dirty="0">
                <a:solidFill>
                  <a:srgbClr val="404040"/>
                </a:solidFill>
                <a:effectLst/>
                <a:latin typeface="Roboto"/>
              </a:rPr>
              <a:t>/bin – Essential User Binaries</a:t>
            </a:r>
          </a:p>
          <a:p>
            <a:pPr algn="l"/>
            <a:r>
              <a:rPr lang="en-US" b="0" i="0" dirty="0">
                <a:solidFill>
                  <a:srgbClr val="404040"/>
                </a:solidFill>
                <a:effectLst/>
                <a:latin typeface="Roboto"/>
              </a:rPr>
              <a:t>The /bin directory contains the essential user binaries (programs) that must be present when the system is mounted in single-user mode. Applications such as Firefox are stored in /</a:t>
            </a:r>
            <a:r>
              <a:rPr lang="en-US" b="0" i="0" dirty="0" err="1">
                <a:solidFill>
                  <a:srgbClr val="404040"/>
                </a:solidFill>
                <a:effectLst/>
                <a:latin typeface="Roboto"/>
              </a:rPr>
              <a:t>usr</a:t>
            </a:r>
            <a:r>
              <a:rPr lang="en-US" b="0" i="0" dirty="0">
                <a:solidFill>
                  <a:srgbClr val="404040"/>
                </a:solidFill>
                <a:effectLst/>
                <a:latin typeface="Roboto"/>
              </a:rPr>
              <a:t>/bin, while important system programs and utilities such as the bash shell are located in /bin. The /</a:t>
            </a:r>
            <a:r>
              <a:rPr lang="en-US" b="0" i="0" dirty="0" err="1">
                <a:solidFill>
                  <a:srgbClr val="404040"/>
                </a:solidFill>
                <a:effectLst/>
                <a:latin typeface="Roboto"/>
              </a:rPr>
              <a:t>usr</a:t>
            </a:r>
            <a:r>
              <a:rPr lang="en-US" b="0" i="0" dirty="0">
                <a:solidFill>
                  <a:srgbClr val="404040"/>
                </a:solidFill>
                <a:effectLst/>
                <a:latin typeface="Roboto"/>
              </a:rPr>
              <a:t> directory may be stored on another partition – placing these files in the /bin directory ensures the system will have these important utilities even if no other file systems are mounted. The /</a:t>
            </a:r>
            <a:r>
              <a:rPr lang="en-US" b="0" i="0" dirty="0" err="1">
                <a:solidFill>
                  <a:srgbClr val="404040"/>
                </a:solidFill>
                <a:effectLst/>
                <a:latin typeface="Roboto"/>
              </a:rPr>
              <a:t>sbin</a:t>
            </a:r>
            <a:r>
              <a:rPr lang="en-US" b="0" i="0" dirty="0">
                <a:solidFill>
                  <a:srgbClr val="404040"/>
                </a:solidFill>
                <a:effectLst/>
                <a:latin typeface="Roboto"/>
              </a:rPr>
              <a:t> directory is similar – it contains essential system administration binaries.</a:t>
            </a:r>
          </a:p>
          <a:p>
            <a:pPr algn="l"/>
            <a:r>
              <a:rPr lang="en-US" b="1" i="0" dirty="0">
                <a:solidFill>
                  <a:srgbClr val="404040"/>
                </a:solidFill>
                <a:effectLst/>
                <a:latin typeface="Roboto"/>
              </a:rPr>
              <a:t>/boot – Static Boot Files</a:t>
            </a:r>
          </a:p>
          <a:p>
            <a:pPr algn="l"/>
            <a:r>
              <a:rPr lang="en-US" b="0" i="0" dirty="0">
                <a:solidFill>
                  <a:srgbClr val="404040"/>
                </a:solidFill>
                <a:effectLst/>
                <a:latin typeface="Roboto"/>
              </a:rPr>
              <a:t>The /boot directory contains the files needed to boot the system – for example, the GRUB boot loader’s files and your Linux kernels are stored here. The boot loader’s configuration files aren’t located here, though – they’re in /</a:t>
            </a:r>
            <a:r>
              <a:rPr lang="en-US" b="0" i="0" dirty="0" err="1">
                <a:solidFill>
                  <a:srgbClr val="404040"/>
                </a:solidFill>
                <a:effectLst/>
                <a:latin typeface="Roboto"/>
              </a:rPr>
              <a:t>etc</a:t>
            </a:r>
            <a:r>
              <a:rPr lang="en-US" b="0" i="0" dirty="0">
                <a:solidFill>
                  <a:srgbClr val="404040"/>
                </a:solidFill>
                <a:effectLst/>
                <a:latin typeface="Roboto"/>
              </a:rPr>
              <a:t> with the other configuration files.</a:t>
            </a:r>
          </a:p>
          <a:p>
            <a:pPr algn="l"/>
            <a:r>
              <a:rPr lang="en-US" b="1" i="0" dirty="0">
                <a:solidFill>
                  <a:srgbClr val="404040"/>
                </a:solidFill>
                <a:effectLst/>
                <a:latin typeface="Roboto"/>
              </a:rPr>
              <a:t>/</a:t>
            </a:r>
            <a:r>
              <a:rPr lang="en-US" b="1" i="0" dirty="0" err="1">
                <a:solidFill>
                  <a:srgbClr val="404040"/>
                </a:solidFill>
                <a:effectLst/>
                <a:latin typeface="Roboto"/>
              </a:rPr>
              <a:t>cdrom</a:t>
            </a:r>
            <a:r>
              <a:rPr lang="en-US" b="1" i="0" dirty="0">
                <a:solidFill>
                  <a:srgbClr val="404040"/>
                </a:solidFill>
                <a:effectLst/>
                <a:latin typeface="Roboto"/>
              </a:rPr>
              <a:t> – Historical Mount Point for CD-ROMs</a:t>
            </a:r>
          </a:p>
          <a:p>
            <a:pPr algn="l"/>
            <a:r>
              <a:rPr lang="en-US" b="0" i="0" dirty="0">
                <a:solidFill>
                  <a:srgbClr val="404040"/>
                </a:solidFill>
                <a:effectLst/>
                <a:latin typeface="Roboto"/>
              </a:rPr>
              <a:t>The /</a:t>
            </a:r>
            <a:r>
              <a:rPr lang="en-US" b="0" i="0" dirty="0" err="1">
                <a:solidFill>
                  <a:srgbClr val="404040"/>
                </a:solidFill>
                <a:effectLst/>
                <a:latin typeface="Roboto"/>
              </a:rPr>
              <a:t>cdrom</a:t>
            </a:r>
            <a:r>
              <a:rPr lang="en-US" b="0" i="0" dirty="0">
                <a:solidFill>
                  <a:srgbClr val="404040"/>
                </a:solidFill>
                <a:effectLst/>
                <a:latin typeface="Roboto"/>
              </a:rPr>
              <a:t> directory isn’t part of the FHS standard, but you’ll still find it on Ubuntu and other operating systems. It’s a temporary location for CD-ROMs inserted in the system. However, the standard location for temporary media is inside the /media directory.</a:t>
            </a:r>
          </a:p>
          <a:p>
            <a:pPr algn="l"/>
            <a:r>
              <a:rPr lang="en-US" b="1" i="0" dirty="0">
                <a:solidFill>
                  <a:srgbClr val="404040"/>
                </a:solidFill>
                <a:effectLst/>
                <a:latin typeface="Roboto"/>
              </a:rPr>
              <a:t>/dev – Device Files</a:t>
            </a:r>
          </a:p>
          <a:p>
            <a:pPr algn="l"/>
            <a:r>
              <a:rPr lang="en-US" b="0" i="0" dirty="0">
                <a:solidFill>
                  <a:srgbClr val="404040"/>
                </a:solidFill>
                <a:effectLst/>
                <a:latin typeface="Roboto"/>
              </a:rPr>
              <a:t>Linux exposes devices as files, and the /dev directory contains a number of special files that represent devices. These are not actual files as we know them, but they appear as files – for example, /dev/</a:t>
            </a:r>
            <a:r>
              <a:rPr lang="en-US" b="0" i="0" dirty="0" err="1">
                <a:solidFill>
                  <a:srgbClr val="404040"/>
                </a:solidFill>
                <a:effectLst/>
                <a:latin typeface="Roboto"/>
              </a:rPr>
              <a:t>sda</a:t>
            </a:r>
            <a:r>
              <a:rPr lang="en-US" b="0" i="0" dirty="0">
                <a:solidFill>
                  <a:srgbClr val="404040"/>
                </a:solidFill>
                <a:effectLst/>
                <a:latin typeface="Roboto"/>
              </a:rPr>
              <a:t> represents the first SATA drive in the system. If you wanted to partition it, you could start a partition editor and tell it to edit /dev/</a:t>
            </a:r>
            <a:r>
              <a:rPr lang="en-US" b="0" i="0" dirty="0" err="1">
                <a:solidFill>
                  <a:srgbClr val="404040"/>
                </a:solidFill>
                <a:effectLst/>
                <a:latin typeface="Roboto"/>
              </a:rPr>
              <a:t>sda</a:t>
            </a:r>
            <a:r>
              <a:rPr lang="en-US" b="0" i="0" dirty="0">
                <a:solidFill>
                  <a:srgbClr val="404040"/>
                </a:solidFill>
                <a:effectLst/>
                <a:latin typeface="Roboto"/>
              </a:rPr>
              <a:t>.</a:t>
            </a:r>
          </a:p>
          <a:p>
            <a:pPr algn="l"/>
            <a:r>
              <a:rPr lang="en-US" b="0" i="0" dirty="0">
                <a:solidFill>
                  <a:srgbClr val="404040"/>
                </a:solidFill>
                <a:effectLst/>
                <a:latin typeface="Roboto"/>
              </a:rPr>
              <a:t>This directory also contains pseudo-devices, which are virtual devices that don’t actually correspond to hardware. For example, /dev/random produces random numbers. /dev/null is a special device that produces no output and automatically discards all input – when you pipe the output of a command to /dev/null, you discard it.</a:t>
            </a:r>
          </a:p>
          <a:p>
            <a:pPr algn="l"/>
            <a:r>
              <a:rPr lang="en-US" b="1" i="0" dirty="0">
                <a:solidFill>
                  <a:srgbClr val="404040"/>
                </a:solidFill>
                <a:effectLst/>
                <a:latin typeface="Roboto"/>
              </a:rPr>
              <a:t>/</a:t>
            </a:r>
            <a:r>
              <a:rPr lang="en-US" b="1" i="0" dirty="0" err="1">
                <a:solidFill>
                  <a:srgbClr val="404040"/>
                </a:solidFill>
                <a:effectLst/>
                <a:latin typeface="Roboto"/>
              </a:rPr>
              <a:t>etc</a:t>
            </a:r>
            <a:r>
              <a:rPr lang="en-US" b="1" i="0" dirty="0">
                <a:solidFill>
                  <a:srgbClr val="404040"/>
                </a:solidFill>
                <a:effectLst/>
                <a:latin typeface="Roboto"/>
              </a:rPr>
              <a:t> – Configuration Files</a:t>
            </a:r>
          </a:p>
          <a:p>
            <a:pPr algn="l"/>
            <a:r>
              <a:rPr lang="en-US" b="0" i="0" dirty="0">
                <a:solidFill>
                  <a:srgbClr val="404040"/>
                </a:solidFill>
                <a:effectLst/>
                <a:latin typeface="Roboto"/>
              </a:rPr>
              <a:t>The /</a:t>
            </a:r>
            <a:r>
              <a:rPr lang="en-US" b="0" i="0" dirty="0" err="1">
                <a:solidFill>
                  <a:srgbClr val="404040"/>
                </a:solidFill>
                <a:effectLst/>
                <a:latin typeface="Roboto"/>
              </a:rPr>
              <a:t>etc</a:t>
            </a:r>
            <a:r>
              <a:rPr lang="en-US" b="0" i="0" dirty="0">
                <a:solidFill>
                  <a:srgbClr val="404040"/>
                </a:solidFill>
                <a:effectLst/>
                <a:latin typeface="Roboto"/>
              </a:rPr>
              <a:t> directory contains configuration files, which can generally be edited by hand in a text editor. Note that the /</a:t>
            </a:r>
            <a:r>
              <a:rPr lang="en-US" b="0" i="0" dirty="0" err="1">
                <a:solidFill>
                  <a:srgbClr val="404040"/>
                </a:solidFill>
                <a:effectLst/>
                <a:latin typeface="Roboto"/>
              </a:rPr>
              <a:t>etc</a:t>
            </a:r>
            <a:r>
              <a:rPr lang="en-US" b="0" i="0" dirty="0">
                <a:solidFill>
                  <a:srgbClr val="404040"/>
                </a:solidFill>
                <a:effectLst/>
                <a:latin typeface="Roboto"/>
              </a:rPr>
              <a:t>/ directory contains system-wide configuration files – user-specific configuration files are located in each user’s home directory.</a:t>
            </a:r>
          </a:p>
          <a:p>
            <a:pPr algn="l"/>
            <a:r>
              <a:rPr lang="en-US" b="1" i="0" dirty="0">
                <a:solidFill>
                  <a:srgbClr val="404040"/>
                </a:solidFill>
                <a:effectLst/>
                <a:latin typeface="Roboto"/>
              </a:rPr>
              <a:t>/home – Home Folders</a:t>
            </a:r>
          </a:p>
          <a:p>
            <a:pPr algn="l"/>
            <a:r>
              <a:rPr lang="en-US" b="0" i="0" dirty="0">
                <a:solidFill>
                  <a:srgbClr val="404040"/>
                </a:solidFill>
                <a:effectLst/>
                <a:latin typeface="Roboto"/>
              </a:rPr>
              <a:t>The /home directory contains a home folder for each user. For example, if your user name is bob, you have a home folder located at /home/bob. This home folder contains the user’s data files and user-specific configuration files. Each user only has write access to their own home folder and must obtain elevated permissions (become the root user) to modify other files on the system.</a:t>
            </a:r>
          </a:p>
          <a:p>
            <a:pPr algn="l"/>
            <a:r>
              <a:rPr lang="en-US" b="1" i="0" dirty="0">
                <a:solidFill>
                  <a:srgbClr val="404040"/>
                </a:solidFill>
                <a:effectLst/>
                <a:latin typeface="Roboto"/>
              </a:rPr>
              <a:t>/lib – Essential Shared Libraries</a:t>
            </a:r>
          </a:p>
          <a:p>
            <a:pPr algn="l"/>
            <a:r>
              <a:rPr lang="en-US" b="0" i="0" dirty="0">
                <a:solidFill>
                  <a:srgbClr val="404040"/>
                </a:solidFill>
                <a:effectLst/>
                <a:latin typeface="Roboto"/>
              </a:rPr>
              <a:t>The /lib directory contains libraries needed by the essential binaries in the /bin and /</a:t>
            </a:r>
            <a:r>
              <a:rPr lang="en-US" b="0" i="0" dirty="0" err="1">
                <a:solidFill>
                  <a:srgbClr val="404040"/>
                </a:solidFill>
                <a:effectLst/>
                <a:latin typeface="Roboto"/>
              </a:rPr>
              <a:t>sbin</a:t>
            </a:r>
            <a:r>
              <a:rPr lang="en-US" b="0" i="0" dirty="0">
                <a:solidFill>
                  <a:srgbClr val="404040"/>
                </a:solidFill>
                <a:effectLst/>
                <a:latin typeface="Roboto"/>
              </a:rPr>
              <a:t> folder. Libraries needed by the binaries in the /</a:t>
            </a:r>
            <a:r>
              <a:rPr lang="en-US" b="0" i="0" dirty="0" err="1">
                <a:solidFill>
                  <a:srgbClr val="404040"/>
                </a:solidFill>
                <a:effectLst/>
                <a:latin typeface="Roboto"/>
              </a:rPr>
              <a:t>usr</a:t>
            </a:r>
            <a:r>
              <a:rPr lang="en-US" b="0" i="0" dirty="0">
                <a:solidFill>
                  <a:srgbClr val="404040"/>
                </a:solidFill>
                <a:effectLst/>
                <a:latin typeface="Roboto"/>
              </a:rPr>
              <a:t>/bin folder are located in /</a:t>
            </a:r>
            <a:r>
              <a:rPr lang="en-US" b="0" i="0" dirty="0" err="1">
                <a:solidFill>
                  <a:srgbClr val="404040"/>
                </a:solidFill>
                <a:effectLst/>
                <a:latin typeface="Roboto"/>
              </a:rPr>
              <a:t>usr</a:t>
            </a:r>
            <a:r>
              <a:rPr lang="en-US" b="0" i="0" dirty="0">
                <a:solidFill>
                  <a:srgbClr val="404040"/>
                </a:solidFill>
                <a:effectLst/>
                <a:latin typeface="Roboto"/>
              </a:rPr>
              <a:t>/lib.</a:t>
            </a:r>
          </a:p>
          <a:p>
            <a:pPr algn="l"/>
            <a:r>
              <a:rPr lang="en-US" b="1" i="0" dirty="0">
                <a:solidFill>
                  <a:srgbClr val="404040"/>
                </a:solidFill>
                <a:effectLst/>
                <a:latin typeface="Roboto"/>
              </a:rPr>
              <a:t>/</a:t>
            </a:r>
            <a:r>
              <a:rPr lang="en-US" b="1" i="0" dirty="0" err="1">
                <a:solidFill>
                  <a:srgbClr val="404040"/>
                </a:solidFill>
                <a:effectLst/>
                <a:latin typeface="Roboto"/>
              </a:rPr>
              <a:t>lost+found</a:t>
            </a:r>
            <a:r>
              <a:rPr lang="en-US" b="1" i="0" dirty="0">
                <a:solidFill>
                  <a:srgbClr val="404040"/>
                </a:solidFill>
                <a:effectLst/>
                <a:latin typeface="Roboto"/>
              </a:rPr>
              <a:t> – Recovered Files</a:t>
            </a:r>
          </a:p>
          <a:p>
            <a:pPr algn="l"/>
            <a:r>
              <a:rPr lang="en-US" b="0" i="0" dirty="0">
                <a:solidFill>
                  <a:srgbClr val="404040"/>
                </a:solidFill>
                <a:effectLst/>
                <a:latin typeface="Roboto"/>
              </a:rPr>
              <a:t>Each Linux file system has a </a:t>
            </a:r>
            <a:r>
              <a:rPr lang="en-US" b="0" i="0" dirty="0" err="1">
                <a:solidFill>
                  <a:srgbClr val="404040"/>
                </a:solidFill>
                <a:effectLst/>
                <a:latin typeface="Roboto"/>
              </a:rPr>
              <a:t>lost+found</a:t>
            </a:r>
            <a:r>
              <a:rPr lang="en-US" b="0" i="0" dirty="0">
                <a:solidFill>
                  <a:srgbClr val="404040"/>
                </a:solidFill>
                <a:effectLst/>
                <a:latin typeface="Roboto"/>
              </a:rPr>
              <a:t> directory. If the file system crashes, a file system check will be performed at next boot. Any corrupted files found will be placed in the </a:t>
            </a:r>
            <a:r>
              <a:rPr lang="en-US" b="0" i="0" dirty="0" err="1">
                <a:solidFill>
                  <a:srgbClr val="404040"/>
                </a:solidFill>
                <a:effectLst/>
                <a:latin typeface="Roboto"/>
              </a:rPr>
              <a:t>lost+found</a:t>
            </a:r>
            <a:r>
              <a:rPr lang="en-US" b="0" i="0" dirty="0">
                <a:solidFill>
                  <a:srgbClr val="404040"/>
                </a:solidFill>
                <a:effectLst/>
                <a:latin typeface="Roboto"/>
              </a:rPr>
              <a:t> directory, so you can attempt to recover as much data as possible.</a:t>
            </a:r>
          </a:p>
          <a:p>
            <a:pPr algn="l"/>
            <a:r>
              <a:rPr lang="en-US" b="1" i="0" dirty="0">
                <a:solidFill>
                  <a:srgbClr val="404040"/>
                </a:solidFill>
                <a:effectLst/>
                <a:latin typeface="Roboto"/>
              </a:rPr>
              <a:t>/media – Removable Media</a:t>
            </a:r>
          </a:p>
          <a:p>
            <a:pPr algn="l"/>
            <a:r>
              <a:rPr lang="en-US" b="0" i="0" dirty="0">
                <a:solidFill>
                  <a:srgbClr val="404040"/>
                </a:solidFill>
                <a:effectLst/>
                <a:latin typeface="Roboto"/>
              </a:rPr>
              <a:t>The /media directory contains subdirectories where removable media devices inserted into the computer are mounted. For example, when you insert a CD into your Linux system, a directory will automatically be created inside the /media directory. You can access the contents of the CD inside this directory.</a:t>
            </a:r>
          </a:p>
          <a:p>
            <a:endParaRPr lang="fa-IR" dirty="0"/>
          </a:p>
        </p:txBody>
      </p:sp>
      <p:sp>
        <p:nvSpPr>
          <p:cNvPr id="4" name="Slide Number Placeholder 3"/>
          <p:cNvSpPr>
            <a:spLocks noGrp="1"/>
          </p:cNvSpPr>
          <p:nvPr>
            <p:ph type="sldNum" sz="quarter" idx="5"/>
          </p:nvPr>
        </p:nvSpPr>
        <p:spPr/>
        <p:txBody>
          <a:bodyPr/>
          <a:lstStyle/>
          <a:p>
            <a:fld id="{D0E944BF-F28C-48F8-90D3-273132DB8999}" type="slidenum">
              <a:rPr lang="fa-IR" smtClean="0"/>
              <a:t>11</a:t>
            </a:fld>
            <a:endParaRPr lang="fa-IR"/>
          </a:p>
        </p:txBody>
      </p:sp>
    </p:spTree>
    <p:extLst>
      <p:ext uri="{BB962C8B-B14F-4D97-AF65-F5344CB8AC3E}">
        <p14:creationId xmlns:p14="http://schemas.microsoft.com/office/powerpoint/2010/main" val="4290172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404040"/>
                </a:solidFill>
                <a:effectLst/>
                <a:latin typeface="Roboto"/>
              </a:rPr>
              <a:t>/</a:t>
            </a:r>
            <a:r>
              <a:rPr lang="en-US" b="1" i="0" dirty="0" err="1">
                <a:solidFill>
                  <a:srgbClr val="404040"/>
                </a:solidFill>
                <a:effectLst/>
                <a:latin typeface="Roboto"/>
              </a:rPr>
              <a:t>mnt</a:t>
            </a:r>
            <a:r>
              <a:rPr lang="en-US" b="1" i="0" dirty="0">
                <a:solidFill>
                  <a:srgbClr val="404040"/>
                </a:solidFill>
                <a:effectLst/>
                <a:latin typeface="Roboto"/>
              </a:rPr>
              <a:t> – Temporary Mount Points</a:t>
            </a:r>
          </a:p>
          <a:p>
            <a:pPr algn="l"/>
            <a:r>
              <a:rPr lang="en-US" b="0" i="0" dirty="0">
                <a:solidFill>
                  <a:srgbClr val="404040"/>
                </a:solidFill>
                <a:effectLst/>
                <a:latin typeface="Roboto"/>
              </a:rPr>
              <a:t>Historically speaking, the /</a:t>
            </a:r>
            <a:r>
              <a:rPr lang="en-US" b="0" i="0" dirty="0" err="1">
                <a:solidFill>
                  <a:srgbClr val="404040"/>
                </a:solidFill>
                <a:effectLst/>
                <a:latin typeface="Roboto"/>
              </a:rPr>
              <a:t>mnt</a:t>
            </a:r>
            <a:r>
              <a:rPr lang="en-US" b="0" i="0" dirty="0">
                <a:solidFill>
                  <a:srgbClr val="404040"/>
                </a:solidFill>
                <a:effectLst/>
                <a:latin typeface="Roboto"/>
              </a:rPr>
              <a:t> directory is where system administrators mounted temporary file systems while using them. For example, if you’re mounting a Windows partition to perform some file recovery operations, you might mount it at /</a:t>
            </a:r>
            <a:r>
              <a:rPr lang="en-US" b="0" i="0" dirty="0" err="1">
                <a:solidFill>
                  <a:srgbClr val="404040"/>
                </a:solidFill>
                <a:effectLst/>
                <a:latin typeface="Roboto"/>
              </a:rPr>
              <a:t>mnt</a:t>
            </a:r>
            <a:r>
              <a:rPr lang="en-US" b="0" i="0" dirty="0">
                <a:solidFill>
                  <a:srgbClr val="404040"/>
                </a:solidFill>
                <a:effectLst/>
                <a:latin typeface="Roboto"/>
              </a:rPr>
              <a:t>/windows. However, you can mount other file systems anywhere on the system.</a:t>
            </a:r>
          </a:p>
          <a:p>
            <a:pPr algn="l"/>
            <a:r>
              <a:rPr lang="en-US" b="1" i="0" dirty="0">
                <a:solidFill>
                  <a:srgbClr val="404040"/>
                </a:solidFill>
                <a:effectLst/>
                <a:latin typeface="Roboto"/>
              </a:rPr>
              <a:t>/opt – Optional Packages</a:t>
            </a:r>
          </a:p>
          <a:p>
            <a:pPr algn="l"/>
            <a:r>
              <a:rPr lang="en-US" b="0" i="0" dirty="0">
                <a:solidFill>
                  <a:srgbClr val="404040"/>
                </a:solidFill>
                <a:effectLst/>
                <a:latin typeface="Roboto"/>
              </a:rPr>
              <a:t>The /opt directory contains subdirectories for optional software packages. It’s commonly used by proprietary software that doesn’t obey the standard file system hierarchy – for example, a proprietary program might dump its files in /opt/application when you install it.</a:t>
            </a:r>
          </a:p>
          <a:p>
            <a:pPr algn="l"/>
            <a:r>
              <a:rPr lang="en-US" b="1" i="0" dirty="0">
                <a:solidFill>
                  <a:srgbClr val="404040"/>
                </a:solidFill>
                <a:effectLst/>
                <a:latin typeface="Roboto"/>
              </a:rPr>
              <a:t>/proc – Kernel &amp; Process Files</a:t>
            </a:r>
          </a:p>
          <a:p>
            <a:pPr algn="l"/>
            <a:r>
              <a:rPr lang="en-US" b="0" i="0" dirty="0">
                <a:solidFill>
                  <a:srgbClr val="404040"/>
                </a:solidFill>
                <a:effectLst/>
                <a:latin typeface="Roboto"/>
              </a:rPr>
              <a:t>The /proc directory similar to the /dev directory because it doesn’t contain standard files. It contains special files that represent system and process information.</a:t>
            </a:r>
          </a:p>
          <a:p>
            <a:pPr algn="l"/>
            <a:r>
              <a:rPr lang="en-US" b="1" i="0" dirty="0">
                <a:solidFill>
                  <a:srgbClr val="404040"/>
                </a:solidFill>
                <a:effectLst/>
                <a:latin typeface="Roboto"/>
              </a:rPr>
              <a:t>/root – Root Home Directory</a:t>
            </a:r>
          </a:p>
          <a:p>
            <a:pPr algn="l"/>
            <a:r>
              <a:rPr lang="en-US" b="0" i="0" dirty="0">
                <a:solidFill>
                  <a:srgbClr val="404040"/>
                </a:solidFill>
                <a:effectLst/>
                <a:latin typeface="Roboto"/>
              </a:rPr>
              <a:t>The /root directory is the home directory of the root user. Instead of being located at /home/root, it’s located at /root. This is distinct from /, which is the system root directory.</a:t>
            </a:r>
          </a:p>
          <a:p>
            <a:pPr algn="l"/>
            <a:r>
              <a:rPr lang="en-US" b="1" i="0" dirty="0">
                <a:solidFill>
                  <a:srgbClr val="404040"/>
                </a:solidFill>
                <a:effectLst/>
                <a:latin typeface="Roboto"/>
              </a:rPr>
              <a:t>/run – Application State Files</a:t>
            </a:r>
          </a:p>
          <a:p>
            <a:pPr algn="l"/>
            <a:r>
              <a:rPr lang="en-US" b="0" i="0" dirty="0">
                <a:solidFill>
                  <a:srgbClr val="404040"/>
                </a:solidFill>
                <a:effectLst/>
                <a:latin typeface="Roboto"/>
              </a:rPr>
              <a:t>The /run directory is fairly new, and gives applications a standard place to store transient files they require like sockets and process IDs. These files can’t be stored in /</a:t>
            </a:r>
            <a:r>
              <a:rPr lang="en-US" b="0" i="0" dirty="0" err="1">
                <a:solidFill>
                  <a:srgbClr val="404040"/>
                </a:solidFill>
                <a:effectLst/>
                <a:latin typeface="Roboto"/>
              </a:rPr>
              <a:t>tmp</a:t>
            </a:r>
            <a:r>
              <a:rPr lang="en-US" b="0" i="0" dirty="0">
                <a:solidFill>
                  <a:srgbClr val="404040"/>
                </a:solidFill>
                <a:effectLst/>
                <a:latin typeface="Roboto"/>
              </a:rPr>
              <a:t> because files in /</a:t>
            </a:r>
            <a:r>
              <a:rPr lang="en-US" b="0" i="0" dirty="0" err="1">
                <a:solidFill>
                  <a:srgbClr val="404040"/>
                </a:solidFill>
                <a:effectLst/>
                <a:latin typeface="Roboto"/>
              </a:rPr>
              <a:t>tmp</a:t>
            </a:r>
            <a:r>
              <a:rPr lang="en-US" b="0" i="0" dirty="0">
                <a:solidFill>
                  <a:srgbClr val="404040"/>
                </a:solidFill>
                <a:effectLst/>
                <a:latin typeface="Roboto"/>
              </a:rPr>
              <a:t> may be deleted.</a:t>
            </a:r>
          </a:p>
          <a:p>
            <a:pPr algn="l"/>
            <a:r>
              <a:rPr lang="en-US" b="1" i="0" dirty="0">
                <a:solidFill>
                  <a:srgbClr val="404040"/>
                </a:solidFill>
                <a:effectLst/>
                <a:latin typeface="Roboto"/>
              </a:rPr>
              <a:t>/</a:t>
            </a:r>
            <a:r>
              <a:rPr lang="en-US" b="1" i="0" dirty="0" err="1">
                <a:solidFill>
                  <a:srgbClr val="404040"/>
                </a:solidFill>
                <a:effectLst/>
                <a:latin typeface="Roboto"/>
              </a:rPr>
              <a:t>sbin</a:t>
            </a:r>
            <a:r>
              <a:rPr lang="en-US" b="1" i="0" dirty="0">
                <a:solidFill>
                  <a:srgbClr val="404040"/>
                </a:solidFill>
                <a:effectLst/>
                <a:latin typeface="Roboto"/>
              </a:rPr>
              <a:t> – System Administration Binaries</a:t>
            </a:r>
          </a:p>
          <a:p>
            <a:pPr algn="l"/>
            <a:r>
              <a:rPr lang="en-US" b="0" i="0" dirty="0">
                <a:solidFill>
                  <a:srgbClr val="404040"/>
                </a:solidFill>
                <a:effectLst/>
                <a:latin typeface="Roboto"/>
              </a:rPr>
              <a:t>The /</a:t>
            </a:r>
            <a:r>
              <a:rPr lang="en-US" b="0" i="0" dirty="0" err="1">
                <a:solidFill>
                  <a:srgbClr val="404040"/>
                </a:solidFill>
                <a:effectLst/>
                <a:latin typeface="Roboto"/>
              </a:rPr>
              <a:t>sbin</a:t>
            </a:r>
            <a:r>
              <a:rPr lang="en-US" b="0" i="0" dirty="0">
                <a:solidFill>
                  <a:srgbClr val="404040"/>
                </a:solidFill>
                <a:effectLst/>
                <a:latin typeface="Roboto"/>
              </a:rPr>
              <a:t> directory is similar to the /bin directory. It contains essential binaries that are generally intended to be run by the root user for system administration.</a:t>
            </a:r>
          </a:p>
          <a:p>
            <a:pPr algn="l"/>
            <a:r>
              <a:rPr lang="en-US" b="1" i="0" dirty="0">
                <a:solidFill>
                  <a:srgbClr val="404040"/>
                </a:solidFill>
                <a:effectLst/>
                <a:latin typeface="Roboto"/>
              </a:rPr>
              <a:t>/</a:t>
            </a:r>
            <a:r>
              <a:rPr lang="en-US" b="1" i="0" dirty="0" err="1">
                <a:solidFill>
                  <a:srgbClr val="404040"/>
                </a:solidFill>
                <a:effectLst/>
                <a:latin typeface="Roboto"/>
              </a:rPr>
              <a:t>selinux</a:t>
            </a:r>
            <a:r>
              <a:rPr lang="en-US" b="1" i="0" dirty="0">
                <a:solidFill>
                  <a:srgbClr val="404040"/>
                </a:solidFill>
                <a:effectLst/>
                <a:latin typeface="Roboto"/>
              </a:rPr>
              <a:t> – </a:t>
            </a:r>
            <a:r>
              <a:rPr lang="en-US" b="1" i="0" dirty="0" err="1">
                <a:solidFill>
                  <a:srgbClr val="404040"/>
                </a:solidFill>
                <a:effectLst/>
                <a:latin typeface="Roboto"/>
              </a:rPr>
              <a:t>SELinux</a:t>
            </a:r>
            <a:r>
              <a:rPr lang="en-US" b="1" i="0" dirty="0">
                <a:solidFill>
                  <a:srgbClr val="404040"/>
                </a:solidFill>
                <a:effectLst/>
                <a:latin typeface="Roboto"/>
              </a:rPr>
              <a:t> Virtual File System</a:t>
            </a:r>
          </a:p>
          <a:p>
            <a:pPr algn="l"/>
            <a:r>
              <a:rPr lang="en-US" b="0" i="0" dirty="0">
                <a:solidFill>
                  <a:srgbClr val="404040"/>
                </a:solidFill>
                <a:effectLst/>
                <a:latin typeface="Roboto"/>
              </a:rPr>
              <a:t>If your Linux distribution uses </a:t>
            </a:r>
            <a:r>
              <a:rPr lang="en-US" b="0" i="0" dirty="0" err="1">
                <a:solidFill>
                  <a:srgbClr val="404040"/>
                </a:solidFill>
                <a:effectLst/>
                <a:latin typeface="Roboto"/>
              </a:rPr>
              <a:t>SELinux</a:t>
            </a:r>
            <a:r>
              <a:rPr lang="en-US" b="0" i="0" dirty="0">
                <a:solidFill>
                  <a:srgbClr val="404040"/>
                </a:solidFill>
                <a:effectLst/>
                <a:latin typeface="Roboto"/>
              </a:rPr>
              <a:t> for security (Fedora and Red Hat, for example), the /</a:t>
            </a:r>
            <a:r>
              <a:rPr lang="en-US" b="0" i="0" dirty="0" err="1">
                <a:solidFill>
                  <a:srgbClr val="404040"/>
                </a:solidFill>
                <a:effectLst/>
                <a:latin typeface="Roboto"/>
              </a:rPr>
              <a:t>selinux</a:t>
            </a:r>
            <a:r>
              <a:rPr lang="en-US" b="0" i="0" dirty="0">
                <a:solidFill>
                  <a:srgbClr val="404040"/>
                </a:solidFill>
                <a:effectLst/>
                <a:latin typeface="Roboto"/>
              </a:rPr>
              <a:t> directory contains special files used by </a:t>
            </a:r>
            <a:r>
              <a:rPr lang="en-US" b="0" i="0" dirty="0" err="1">
                <a:solidFill>
                  <a:srgbClr val="404040"/>
                </a:solidFill>
                <a:effectLst/>
                <a:latin typeface="Roboto"/>
              </a:rPr>
              <a:t>SELinux</a:t>
            </a:r>
            <a:r>
              <a:rPr lang="en-US" b="0" i="0" dirty="0">
                <a:solidFill>
                  <a:srgbClr val="404040"/>
                </a:solidFill>
                <a:effectLst/>
                <a:latin typeface="Roboto"/>
              </a:rPr>
              <a:t>. It’s similar to /proc. Ubuntu doesn’t use </a:t>
            </a:r>
            <a:r>
              <a:rPr lang="en-US" b="0" i="0" dirty="0" err="1">
                <a:solidFill>
                  <a:srgbClr val="404040"/>
                </a:solidFill>
                <a:effectLst/>
                <a:latin typeface="Roboto"/>
              </a:rPr>
              <a:t>SELinux</a:t>
            </a:r>
            <a:r>
              <a:rPr lang="en-US" b="0" i="0" dirty="0">
                <a:solidFill>
                  <a:srgbClr val="404040"/>
                </a:solidFill>
                <a:effectLst/>
                <a:latin typeface="Roboto"/>
              </a:rPr>
              <a:t>, so the presence of this folder on Ubuntu appears to be a bug.</a:t>
            </a:r>
          </a:p>
          <a:p>
            <a:pPr algn="l"/>
            <a:r>
              <a:rPr lang="en-US" b="1" i="0" dirty="0">
                <a:solidFill>
                  <a:srgbClr val="404040"/>
                </a:solidFill>
                <a:effectLst/>
                <a:latin typeface="Roboto"/>
              </a:rPr>
              <a:t>/</a:t>
            </a:r>
            <a:r>
              <a:rPr lang="en-US" b="1" i="0" dirty="0" err="1">
                <a:solidFill>
                  <a:srgbClr val="404040"/>
                </a:solidFill>
                <a:effectLst/>
                <a:latin typeface="Roboto"/>
              </a:rPr>
              <a:t>srv</a:t>
            </a:r>
            <a:r>
              <a:rPr lang="en-US" b="1" i="0" dirty="0">
                <a:solidFill>
                  <a:srgbClr val="404040"/>
                </a:solidFill>
                <a:effectLst/>
                <a:latin typeface="Roboto"/>
              </a:rPr>
              <a:t> – Service Data</a:t>
            </a:r>
          </a:p>
          <a:p>
            <a:pPr algn="l"/>
            <a:r>
              <a:rPr lang="en-US" b="0" i="0" dirty="0">
                <a:solidFill>
                  <a:srgbClr val="404040"/>
                </a:solidFill>
                <a:effectLst/>
                <a:latin typeface="Roboto"/>
              </a:rPr>
              <a:t>The /</a:t>
            </a:r>
            <a:r>
              <a:rPr lang="en-US" b="0" i="0" dirty="0" err="1">
                <a:solidFill>
                  <a:srgbClr val="404040"/>
                </a:solidFill>
                <a:effectLst/>
                <a:latin typeface="Roboto"/>
              </a:rPr>
              <a:t>srv</a:t>
            </a:r>
            <a:r>
              <a:rPr lang="en-US" b="0" i="0" dirty="0">
                <a:solidFill>
                  <a:srgbClr val="404040"/>
                </a:solidFill>
                <a:effectLst/>
                <a:latin typeface="Roboto"/>
              </a:rPr>
              <a:t> directory contains “data for services provided by the system.” If you were using the Apache HTTP server to serve a website, you’d likely store your website’s files in a directory inside the /</a:t>
            </a:r>
            <a:r>
              <a:rPr lang="en-US" b="0" i="0" dirty="0" err="1">
                <a:solidFill>
                  <a:srgbClr val="404040"/>
                </a:solidFill>
                <a:effectLst/>
                <a:latin typeface="Roboto"/>
              </a:rPr>
              <a:t>srv</a:t>
            </a:r>
            <a:r>
              <a:rPr lang="en-US" b="0" i="0" dirty="0">
                <a:solidFill>
                  <a:srgbClr val="404040"/>
                </a:solidFill>
                <a:effectLst/>
                <a:latin typeface="Roboto"/>
              </a:rPr>
              <a:t> directory.</a:t>
            </a:r>
          </a:p>
          <a:p>
            <a:pPr algn="l"/>
            <a:r>
              <a:rPr lang="en-US" b="1" i="0" dirty="0">
                <a:solidFill>
                  <a:srgbClr val="404040"/>
                </a:solidFill>
                <a:effectLst/>
                <a:latin typeface="Roboto"/>
              </a:rPr>
              <a:t>/</a:t>
            </a:r>
            <a:r>
              <a:rPr lang="en-US" b="1" i="0" dirty="0" err="1">
                <a:solidFill>
                  <a:srgbClr val="404040"/>
                </a:solidFill>
                <a:effectLst/>
                <a:latin typeface="Roboto"/>
              </a:rPr>
              <a:t>tmp</a:t>
            </a:r>
            <a:r>
              <a:rPr lang="en-US" b="1" i="0" dirty="0">
                <a:solidFill>
                  <a:srgbClr val="404040"/>
                </a:solidFill>
                <a:effectLst/>
                <a:latin typeface="Roboto"/>
              </a:rPr>
              <a:t> – Temporary Files</a:t>
            </a:r>
          </a:p>
          <a:p>
            <a:pPr algn="l"/>
            <a:r>
              <a:rPr lang="en-US" b="0" i="0" dirty="0">
                <a:solidFill>
                  <a:srgbClr val="404040"/>
                </a:solidFill>
                <a:effectLst/>
                <a:latin typeface="Roboto"/>
              </a:rPr>
              <a:t>Applications store temporary files in the /</a:t>
            </a:r>
            <a:r>
              <a:rPr lang="en-US" b="0" i="0" dirty="0" err="1">
                <a:solidFill>
                  <a:srgbClr val="404040"/>
                </a:solidFill>
                <a:effectLst/>
                <a:latin typeface="Roboto"/>
              </a:rPr>
              <a:t>tmp</a:t>
            </a:r>
            <a:r>
              <a:rPr lang="en-US" b="0" i="0" dirty="0">
                <a:solidFill>
                  <a:srgbClr val="404040"/>
                </a:solidFill>
                <a:effectLst/>
                <a:latin typeface="Roboto"/>
              </a:rPr>
              <a:t> directory. These files are generally deleted whenever your system is restarted and may be deleted at any time by utilities such as </a:t>
            </a:r>
            <a:r>
              <a:rPr lang="en-US" b="0" i="0" dirty="0" err="1">
                <a:solidFill>
                  <a:srgbClr val="404040"/>
                </a:solidFill>
                <a:effectLst/>
                <a:latin typeface="Roboto"/>
              </a:rPr>
              <a:t>tmpwatch</a:t>
            </a:r>
            <a:r>
              <a:rPr lang="en-US" b="0" i="0" dirty="0">
                <a:solidFill>
                  <a:srgbClr val="404040"/>
                </a:solidFill>
                <a:effectLst/>
                <a:latin typeface="Roboto"/>
              </a:rPr>
              <a:t>.</a:t>
            </a:r>
          </a:p>
          <a:p>
            <a:pPr algn="l"/>
            <a:r>
              <a:rPr lang="en-US" b="1" i="0" dirty="0">
                <a:solidFill>
                  <a:srgbClr val="404040"/>
                </a:solidFill>
                <a:effectLst/>
                <a:latin typeface="Roboto"/>
              </a:rPr>
              <a:t>/</a:t>
            </a:r>
            <a:r>
              <a:rPr lang="en-US" b="1" i="0" dirty="0" err="1">
                <a:solidFill>
                  <a:srgbClr val="404040"/>
                </a:solidFill>
                <a:effectLst/>
                <a:latin typeface="Roboto"/>
              </a:rPr>
              <a:t>usr</a:t>
            </a:r>
            <a:r>
              <a:rPr lang="en-US" b="1" i="0" dirty="0">
                <a:solidFill>
                  <a:srgbClr val="404040"/>
                </a:solidFill>
                <a:effectLst/>
                <a:latin typeface="Roboto"/>
              </a:rPr>
              <a:t> – User Binaries &amp; Read-Only Data</a:t>
            </a:r>
          </a:p>
          <a:p>
            <a:pPr algn="l"/>
            <a:r>
              <a:rPr lang="en-US" b="0" i="0" dirty="0">
                <a:solidFill>
                  <a:srgbClr val="404040"/>
                </a:solidFill>
                <a:effectLst/>
                <a:latin typeface="Roboto"/>
              </a:rPr>
              <a:t>The /</a:t>
            </a:r>
            <a:r>
              <a:rPr lang="en-US" b="0" i="0" dirty="0" err="1">
                <a:solidFill>
                  <a:srgbClr val="404040"/>
                </a:solidFill>
                <a:effectLst/>
                <a:latin typeface="Roboto"/>
              </a:rPr>
              <a:t>usr</a:t>
            </a:r>
            <a:r>
              <a:rPr lang="en-US" b="0" i="0" dirty="0">
                <a:solidFill>
                  <a:srgbClr val="404040"/>
                </a:solidFill>
                <a:effectLst/>
                <a:latin typeface="Roboto"/>
              </a:rPr>
              <a:t> directory contains applications and files used by users, as opposed to applications and files used by the system. For example, non-essential applications are located inside the /</a:t>
            </a:r>
            <a:r>
              <a:rPr lang="en-US" b="0" i="0" dirty="0" err="1">
                <a:solidFill>
                  <a:srgbClr val="404040"/>
                </a:solidFill>
                <a:effectLst/>
                <a:latin typeface="Roboto"/>
              </a:rPr>
              <a:t>usr</a:t>
            </a:r>
            <a:r>
              <a:rPr lang="en-US" b="0" i="0" dirty="0">
                <a:solidFill>
                  <a:srgbClr val="404040"/>
                </a:solidFill>
                <a:effectLst/>
                <a:latin typeface="Roboto"/>
              </a:rPr>
              <a:t>/bin directory instead of the /bin directory and non-essential system administration binaries are located in the /</a:t>
            </a:r>
            <a:r>
              <a:rPr lang="en-US" b="0" i="0" dirty="0" err="1">
                <a:solidFill>
                  <a:srgbClr val="404040"/>
                </a:solidFill>
                <a:effectLst/>
                <a:latin typeface="Roboto"/>
              </a:rPr>
              <a:t>usr</a:t>
            </a:r>
            <a:r>
              <a:rPr lang="en-US" b="0" i="0" dirty="0">
                <a:solidFill>
                  <a:srgbClr val="404040"/>
                </a:solidFill>
                <a:effectLst/>
                <a:latin typeface="Roboto"/>
              </a:rPr>
              <a:t>/</a:t>
            </a:r>
            <a:r>
              <a:rPr lang="en-US" b="0" i="0" dirty="0" err="1">
                <a:solidFill>
                  <a:srgbClr val="404040"/>
                </a:solidFill>
                <a:effectLst/>
                <a:latin typeface="Roboto"/>
              </a:rPr>
              <a:t>sbin</a:t>
            </a:r>
            <a:r>
              <a:rPr lang="en-US" b="0" i="0" dirty="0">
                <a:solidFill>
                  <a:srgbClr val="404040"/>
                </a:solidFill>
                <a:effectLst/>
                <a:latin typeface="Roboto"/>
              </a:rPr>
              <a:t> directory instead of the /</a:t>
            </a:r>
            <a:r>
              <a:rPr lang="en-US" b="0" i="0" dirty="0" err="1">
                <a:solidFill>
                  <a:srgbClr val="404040"/>
                </a:solidFill>
                <a:effectLst/>
                <a:latin typeface="Roboto"/>
              </a:rPr>
              <a:t>sbin</a:t>
            </a:r>
            <a:r>
              <a:rPr lang="en-US" b="0" i="0" dirty="0">
                <a:solidFill>
                  <a:srgbClr val="404040"/>
                </a:solidFill>
                <a:effectLst/>
                <a:latin typeface="Roboto"/>
              </a:rPr>
              <a:t> directory. Libraries for each are located inside the /</a:t>
            </a:r>
            <a:r>
              <a:rPr lang="en-US" b="0" i="0" dirty="0" err="1">
                <a:solidFill>
                  <a:srgbClr val="404040"/>
                </a:solidFill>
                <a:effectLst/>
                <a:latin typeface="Roboto"/>
              </a:rPr>
              <a:t>usr</a:t>
            </a:r>
            <a:r>
              <a:rPr lang="en-US" b="0" i="0" dirty="0">
                <a:solidFill>
                  <a:srgbClr val="404040"/>
                </a:solidFill>
                <a:effectLst/>
                <a:latin typeface="Roboto"/>
              </a:rPr>
              <a:t>/lib directory. The /</a:t>
            </a:r>
            <a:r>
              <a:rPr lang="en-US" b="0" i="0" dirty="0" err="1">
                <a:solidFill>
                  <a:srgbClr val="404040"/>
                </a:solidFill>
                <a:effectLst/>
                <a:latin typeface="Roboto"/>
              </a:rPr>
              <a:t>usr</a:t>
            </a:r>
            <a:r>
              <a:rPr lang="en-US" b="0" i="0" dirty="0">
                <a:solidFill>
                  <a:srgbClr val="404040"/>
                </a:solidFill>
                <a:effectLst/>
                <a:latin typeface="Roboto"/>
              </a:rPr>
              <a:t> directory also contains other directories – for example, architecture-independent files like graphics are located in /</a:t>
            </a:r>
            <a:r>
              <a:rPr lang="en-US" b="0" i="0" dirty="0" err="1">
                <a:solidFill>
                  <a:srgbClr val="404040"/>
                </a:solidFill>
                <a:effectLst/>
                <a:latin typeface="Roboto"/>
              </a:rPr>
              <a:t>usr</a:t>
            </a:r>
            <a:r>
              <a:rPr lang="en-US" b="0" i="0" dirty="0">
                <a:solidFill>
                  <a:srgbClr val="404040"/>
                </a:solidFill>
                <a:effectLst/>
                <a:latin typeface="Roboto"/>
              </a:rPr>
              <a:t>/share.</a:t>
            </a:r>
          </a:p>
          <a:p>
            <a:pPr algn="l"/>
            <a:r>
              <a:rPr lang="en-US" b="0" i="0" dirty="0">
                <a:solidFill>
                  <a:srgbClr val="404040"/>
                </a:solidFill>
                <a:effectLst/>
                <a:latin typeface="Roboto"/>
              </a:rPr>
              <a:t>The /</a:t>
            </a:r>
            <a:r>
              <a:rPr lang="en-US" b="0" i="0" dirty="0" err="1">
                <a:solidFill>
                  <a:srgbClr val="404040"/>
                </a:solidFill>
                <a:effectLst/>
                <a:latin typeface="Roboto"/>
              </a:rPr>
              <a:t>usr</a:t>
            </a:r>
            <a:r>
              <a:rPr lang="en-US" b="0" i="0" dirty="0">
                <a:solidFill>
                  <a:srgbClr val="404040"/>
                </a:solidFill>
                <a:effectLst/>
                <a:latin typeface="Roboto"/>
              </a:rPr>
              <a:t>/local directory is where locally compiled applications install to by default – this prevents them from mucking up the rest of the system.</a:t>
            </a:r>
          </a:p>
          <a:p>
            <a:pPr algn="l"/>
            <a:r>
              <a:rPr lang="en-US" b="1" i="0" dirty="0">
                <a:solidFill>
                  <a:srgbClr val="404040"/>
                </a:solidFill>
                <a:effectLst/>
                <a:latin typeface="Roboto"/>
              </a:rPr>
              <a:t>/var – Variable Data Files</a:t>
            </a:r>
          </a:p>
          <a:p>
            <a:pPr algn="l"/>
            <a:r>
              <a:rPr lang="en-US" b="0" i="0" dirty="0">
                <a:solidFill>
                  <a:srgbClr val="404040"/>
                </a:solidFill>
                <a:effectLst/>
                <a:latin typeface="Roboto"/>
              </a:rPr>
              <a:t>The /var directory is the writable counterpart to the /</a:t>
            </a:r>
            <a:r>
              <a:rPr lang="en-US" b="0" i="0" dirty="0" err="1">
                <a:solidFill>
                  <a:srgbClr val="404040"/>
                </a:solidFill>
                <a:effectLst/>
                <a:latin typeface="Roboto"/>
              </a:rPr>
              <a:t>usr</a:t>
            </a:r>
            <a:r>
              <a:rPr lang="en-US" b="0" i="0" dirty="0">
                <a:solidFill>
                  <a:srgbClr val="404040"/>
                </a:solidFill>
                <a:effectLst/>
                <a:latin typeface="Roboto"/>
              </a:rPr>
              <a:t> directory, which must be read-only in normal operation. Log files and everything else that would normally be written to /</a:t>
            </a:r>
            <a:r>
              <a:rPr lang="en-US" b="0" i="0" dirty="0" err="1">
                <a:solidFill>
                  <a:srgbClr val="404040"/>
                </a:solidFill>
                <a:effectLst/>
                <a:latin typeface="Roboto"/>
              </a:rPr>
              <a:t>usr</a:t>
            </a:r>
            <a:r>
              <a:rPr lang="en-US" b="0" i="0" dirty="0">
                <a:solidFill>
                  <a:srgbClr val="404040"/>
                </a:solidFill>
                <a:effectLst/>
                <a:latin typeface="Roboto"/>
              </a:rPr>
              <a:t> during normal operation are written to the /var directory. For example, you’ll find log files in /var/log.</a:t>
            </a:r>
          </a:p>
          <a:p>
            <a:endParaRPr lang="fa-IR" dirty="0"/>
          </a:p>
        </p:txBody>
      </p:sp>
      <p:sp>
        <p:nvSpPr>
          <p:cNvPr id="4" name="Slide Number Placeholder 3"/>
          <p:cNvSpPr>
            <a:spLocks noGrp="1"/>
          </p:cNvSpPr>
          <p:nvPr>
            <p:ph type="sldNum" sz="quarter" idx="5"/>
          </p:nvPr>
        </p:nvSpPr>
        <p:spPr/>
        <p:txBody>
          <a:bodyPr/>
          <a:lstStyle/>
          <a:p>
            <a:fld id="{D0E944BF-F28C-48F8-90D3-273132DB8999}" type="slidenum">
              <a:rPr lang="fa-IR" smtClean="0"/>
              <a:t>12</a:t>
            </a:fld>
            <a:endParaRPr lang="fa-IR"/>
          </a:p>
        </p:txBody>
      </p:sp>
    </p:spTree>
    <p:extLst>
      <p:ext uri="{BB962C8B-B14F-4D97-AF65-F5344CB8AC3E}">
        <p14:creationId xmlns:p14="http://schemas.microsoft.com/office/powerpoint/2010/main" val="2552744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https://jadi.gitbooks.io/lpic1/content/1032_process_text_streams_using_filters.html</a:t>
            </a:r>
            <a:endParaRPr lang="en-US" dirty="0"/>
          </a:p>
          <a:p>
            <a:endParaRPr lang="en-US" dirty="0"/>
          </a:p>
          <a:p>
            <a:pPr algn="l"/>
            <a:r>
              <a:rPr lang="en-US" b="1" i="0" dirty="0">
                <a:solidFill>
                  <a:srgbClr val="333333"/>
                </a:solidFill>
                <a:effectLst/>
                <a:latin typeface="Helvetica Neue"/>
              </a:rPr>
              <a:t>Piping ( | )</a:t>
            </a:r>
          </a:p>
          <a:p>
            <a:pPr algn="l"/>
            <a:r>
              <a:rPr lang="en-US" b="0" i="0" dirty="0">
                <a:solidFill>
                  <a:srgbClr val="333333"/>
                </a:solidFill>
                <a:effectLst/>
                <a:latin typeface="Helvetica Neue"/>
              </a:rPr>
              <a:t>In </a:t>
            </a:r>
            <a:r>
              <a:rPr lang="en-US" b="0" i="1" dirty="0">
                <a:solidFill>
                  <a:srgbClr val="333333"/>
                </a:solidFill>
                <a:effectLst/>
                <a:latin typeface="Helvetica Neue"/>
              </a:rPr>
              <a:t>normal</a:t>
            </a:r>
            <a:r>
              <a:rPr lang="en-US" b="0" i="0" dirty="0">
                <a:solidFill>
                  <a:srgbClr val="333333"/>
                </a:solidFill>
                <a:effectLst/>
                <a:latin typeface="Helvetica Neue"/>
              </a:rPr>
              <a:t> cases, you give input from keyboard and output to the monitor. But in real life of a system admin, most inputs come from another commands. If you want to give the output of command1 as the input of command2, you should </a:t>
            </a:r>
            <a:r>
              <a:rPr lang="en-US" b="1" i="0" dirty="0">
                <a:solidFill>
                  <a:srgbClr val="333333"/>
                </a:solidFill>
                <a:effectLst/>
                <a:latin typeface="Helvetica Neue"/>
              </a:rPr>
              <a:t>PIPE</a:t>
            </a:r>
            <a:r>
              <a:rPr lang="en-US" b="0" i="0" dirty="0">
                <a:solidFill>
                  <a:srgbClr val="333333"/>
                </a:solidFill>
                <a:effectLst/>
                <a:latin typeface="Helvetica Neue"/>
              </a:rPr>
              <a:t> them as command1 | command2.</a:t>
            </a:r>
          </a:p>
          <a:p>
            <a:pPr algn="l"/>
            <a:r>
              <a:rPr lang="en-US" b="1" i="0" dirty="0">
                <a:solidFill>
                  <a:srgbClr val="333333"/>
                </a:solidFill>
                <a:effectLst/>
                <a:latin typeface="Helvetica Neue"/>
              </a:rPr>
              <a:t>Redirection ( &gt; )</a:t>
            </a:r>
          </a:p>
          <a:p>
            <a:pPr algn="l"/>
            <a:r>
              <a:rPr lang="en-US" b="0" i="0" dirty="0">
                <a:solidFill>
                  <a:srgbClr val="333333"/>
                </a:solidFill>
                <a:effectLst/>
                <a:latin typeface="Helvetica Neue"/>
              </a:rPr>
              <a:t>Another useful way of controlling the streams is &gt;. This help you to redirect your output (mostly to a file).</a:t>
            </a:r>
          </a:p>
          <a:p>
            <a:pPr algn="l"/>
            <a:r>
              <a:rPr lang="en-US" b="1" i="0" dirty="0">
                <a:solidFill>
                  <a:srgbClr val="333333"/>
                </a:solidFill>
                <a:effectLst/>
                <a:latin typeface="Helvetica Neue"/>
              </a:rPr>
              <a:t>cat</a:t>
            </a:r>
          </a:p>
          <a:p>
            <a:pPr algn="l"/>
            <a:r>
              <a:rPr lang="en-US" b="0" i="0" dirty="0">
                <a:solidFill>
                  <a:srgbClr val="333333"/>
                </a:solidFill>
                <a:effectLst/>
                <a:latin typeface="Helvetica Neue"/>
              </a:rPr>
              <a:t>this command simply outputs its input stream (or the filename you give it). As you saw in previous section. As most commands, if you do not give an input to it, it will read the data from the keyboard.</a:t>
            </a:r>
          </a:p>
          <a:p>
            <a:pPr algn="l"/>
            <a:r>
              <a:rPr lang="en-US" b="1" i="0" dirty="0">
                <a:solidFill>
                  <a:srgbClr val="333333"/>
                </a:solidFill>
                <a:effectLst/>
                <a:latin typeface="Helvetica Neue"/>
              </a:rPr>
              <a:t>od</a:t>
            </a:r>
          </a:p>
          <a:p>
            <a:pPr algn="l"/>
            <a:r>
              <a:rPr lang="en-US" b="0" i="0" dirty="0">
                <a:solidFill>
                  <a:srgbClr val="333333"/>
                </a:solidFill>
                <a:effectLst/>
                <a:latin typeface="Helvetica Neue"/>
              </a:rPr>
              <a:t>This command </a:t>
            </a:r>
            <a:r>
              <a:rPr lang="en-US" b="0" i="1" dirty="0">
                <a:solidFill>
                  <a:srgbClr val="333333"/>
                </a:solidFill>
                <a:effectLst/>
                <a:latin typeface="Helvetica Neue"/>
              </a:rPr>
              <a:t>dump</a:t>
            </a:r>
            <a:r>
              <a:rPr lang="en-US" b="0" i="0" dirty="0">
                <a:solidFill>
                  <a:srgbClr val="333333"/>
                </a:solidFill>
                <a:effectLst/>
                <a:latin typeface="Helvetica Neue"/>
              </a:rPr>
              <a:t>s files (shows files in formats other than text). Normal </a:t>
            </a:r>
            <a:r>
              <a:rPr lang="en-US" b="0" i="0" dirty="0" err="1">
                <a:solidFill>
                  <a:srgbClr val="333333"/>
                </a:solidFill>
                <a:effectLst/>
                <a:latin typeface="Helvetica Neue"/>
              </a:rPr>
              <a:t>behaviour</a:t>
            </a:r>
            <a:r>
              <a:rPr lang="en-US" b="0" i="0" dirty="0">
                <a:solidFill>
                  <a:srgbClr val="333333"/>
                </a:solidFill>
                <a:effectLst/>
                <a:latin typeface="Helvetica Neue"/>
              </a:rPr>
              <a:t> is </a:t>
            </a:r>
            <a:r>
              <a:rPr lang="en-US" b="0" i="0" dirty="0" err="1">
                <a:solidFill>
                  <a:srgbClr val="333333"/>
                </a:solidFill>
                <a:effectLst/>
                <a:latin typeface="Helvetica Neue"/>
              </a:rPr>
              <a:t>OctalDump</a:t>
            </a:r>
            <a:r>
              <a:rPr lang="en-US" b="0" i="0" dirty="0">
                <a:solidFill>
                  <a:srgbClr val="333333"/>
                </a:solidFill>
                <a:effectLst/>
                <a:latin typeface="Helvetica Neue"/>
              </a:rPr>
              <a:t> (base 8):</a:t>
            </a:r>
          </a:p>
          <a:p>
            <a:pPr algn="l"/>
            <a:r>
              <a:rPr lang="en-US" b="1" i="0" dirty="0">
                <a:solidFill>
                  <a:srgbClr val="333333"/>
                </a:solidFill>
                <a:effectLst/>
                <a:latin typeface="Helvetica Neue"/>
              </a:rPr>
              <a:t>split</a:t>
            </a:r>
          </a:p>
          <a:p>
            <a:pPr algn="l"/>
            <a:r>
              <a:rPr lang="en-US" b="0" i="0" dirty="0">
                <a:solidFill>
                  <a:srgbClr val="333333"/>
                </a:solidFill>
                <a:effectLst/>
                <a:latin typeface="Helvetica Neue"/>
              </a:rPr>
              <a:t>Will split files. It is very useful for transferring HUGE files on smaller media (say splitting a 3TB file to 8GB parts and moving them to another machine with a USB Disk).</a:t>
            </a:r>
          </a:p>
          <a:p>
            <a:pPr algn="l"/>
            <a:r>
              <a:rPr lang="en-US" b="1" i="0" dirty="0" err="1">
                <a:solidFill>
                  <a:srgbClr val="333333"/>
                </a:solidFill>
                <a:effectLst/>
                <a:latin typeface="Helvetica Neue"/>
              </a:rPr>
              <a:t>wc</a:t>
            </a:r>
            <a:endParaRPr lang="en-US" b="1" i="0" dirty="0">
              <a:solidFill>
                <a:srgbClr val="333333"/>
              </a:solidFill>
              <a:effectLst/>
              <a:latin typeface="Helvetica Neue"/>
            </a:endParaRPr>
          </a:p>
          <a:p>
            <a:pPr algn="l"/>
            <a:r>
              <a:rPr lang="en-US" b="0" i="0" dirty="0" err="1">
                <a:solidFill>
                  <a:srgbClr val="333333"/>
                </a:solidFill>
                <a:effectLst/>
                <a:latin typeface="Helvetica Neue"/>
              </a:rPr>
              <a:t>wc</a:t>
            </a:r>
            <a:r>
              <a:rPr lang="en-US" b="0" i="0" dirty="0">
                <a:solidFill>
                  <a:srgbClr val="333333"/>
                </a:solidFill>
                <a:effectLst/>
                <a:latin typeface="Helvetica Neue"/>
              </a:rPr>
              <a:t> is </a:t>
            </a:r>
            <a:r>
              <a:rPr lang="en-US" b="0" i="1" dirty="0">
                <a:solidFill>
                  <a:srgbClr val="333333"/>
                </a:solidFill>
                <a:effectLst/>
                <a:latin typeface="Helvetica Neue"/>
              </a:rPr>
              <a:t>word count</a:t>
            </a:r>
            <a:r>
              <a:rPr lang="en-US" b="0" i="0" dirty="0">
                <a:solidFill>
                  <a:srgbClr val="333333"/>
                </a:solidFill>
                <a:effectLst/>
                <a:latin typeface="Helvetica Neue"/>
              </a:rPr>
              <a:t>. It counts the characters, lines and bytes in the input stream.</a:t>
            </a:r>
          </a:p>
          <a:p>
            <a:pPr algn="l"/>
            <a:r>
              <a:rPr lang="en-US" b="1" i="0" dirty="0">
                <a:solidFill>
                  <a:srgbClr val="333333"/>
                </a:solidFill>
                <a:effectLst/>
                <a:latin typeface="Helvetica Neue"/>
              </a:rPr>
              <a:t>head &amp; tail</a:t>
            </a:r>
          </a:p>
          <a:p>
            <a:pPr algn="l"/>
            <a:r>
              <a:rPr lang="en-US" b="0" i="0" dirty="0">
                <a:solidFill>
                  <a:srgbClr val="333333"/>
                </a:solidFill>
                <a:effectLst/>
                <a:latin typeface="Helvetica Neue"/>
              </a:rPr>
              <a:t>Shows the </a:t>
            </a:r>
            <a:r>
              <a:rPr lang="en-US" b="0" i="1" dirty="0">
                <a:solidFill>
                  <a:srgbClr val="333333"/>
                </a:solidFill>
                <a:effectLst/>
                <a:latin typeface="Helvetica Neue"/>
              </a:rPr>
              <a:t>head</a:t>
            </a:r>
            <a:r>
              <a:rPr lang="en-US" b="0" i="0" dirty="0">
                <a:solidFill>
                  <a:srgbClr val="333333"/>
                </a:solidFill>
                <a:effectLst/>
                <a:latin typeface="Helvetica Neue"/>
              </a:rPr>
              <a:t> (top) of a file or its </a:t>
            </a:r>
            <a:r>
              <a:rPr lang="en-US" b="0" i="1" dirty="0">
                <a:solidFill>
                  <a:srgbClr val="333333"/>
                </a:solidFill>
                <a:effectLst/>
                <a:latin typeface="Helvetica Neue"/>
              </a:rPr>
              <a:t>tail</a:t>
            </a:r>
            <a:r>
              <a:rPr lang="en-US" b="0" i="0" dirty="0">
                <a:solidFill>
                  <a:srgbClr val="333333"/>
                </a:solidFill>
                <a:effectLst/>
                <a:latin typeface="Helvetica Neue"/>
              </a:rPr>
              <a:t> (bottom). The default lines to show is 10 but you can specify with</a:t>
            </a:r>
          </a:p>
          <a:p>
            <a:pPr algn="l"/>
            <a:r>
              <a:rPr lang="en-US" b="1" i="0" dirty="0" err="1">
                <a:solidFill>
                  <a:srgbClr val="333333"/>
                </a:solidFill>
                <a:effectLst/>
                <a:latin typeface="Helvetica Neue"/>
              </a:rPr>
              <a:t>nl</a:t>
            </a:r>
            <a:endParaRPr lang="en-US" b="1" i="0" dirty="0">
              <a:solidFill>
                <a:srgbClr val="333333"/>
              </a:solidFill>
              <a:effectLst/>
              <a:latin typeface="Helvetica Neue"/>
            </a:endParaRPr>
          </a:p>
          <a:p>
            <a:pPr algn="l"/>
            <a:r>
              <a:rPr lang="en-US" b="0" i="0" dirty="0">
                <a:solidFill>
                  <a:srgbClr val="333333"/>
                </a:solidFill>
                <a:effectLst/>
                <a:latin typeface="Helvetica Neue"/>
              </a:rPr>
              <a:t>Simply numbers lines.</a:t>
            </a:r>
            <a:endParaRPr lang="en-US" dirty="0"/>
          </a:p>
          <a:p>
            <a:pPr algn="l"/>
            <a:r>
              <a:rPr lang="en-US" b="1" i="0" dirty="0" err="1">
                <a:solidFill>
                  <a:srgbClr val="333333"/>
                </a:solidFill>
                <a:effectLst/>
                <a:latin typeface="Helvetica Neue"/>
              </a:rPr>
              <a:t>fmt</a:t>
            </a:r>
            <a:endParaRPr lang="en-US" b="1" i="0" dirty="0">
              <a:solidFill>
                <a:srgbClr val="333333"/>
              </a:solidFill>
              <a:effectLst/>
              <a:latin typeface="Helvetica Neue"/>
            </a:endParaRPr>
          </a:p>
          <a:p>
            <a:pPr algn="l"/>
            <a:r>
              <a:rPr lang="en-US" b="0" i="0" dirty="0">
                <a:solidFill>
                  <a:srgbClr val="333333"/>
                </a:solidFill>
                <a:effectLst/>
                <a:latin typeface="Helvetica Neue"/>
              </a:rPr>
              <a:t>Will reformat a text file within margins (say 80 columns width or 60 if you use -w60).</a:t>
            </a:r>
          </a:p>
          <a:p>
            <a:pPr algn="l"/>
            <a:r>
              <a:rPr lang="en-US" b="1" i="0" dirty="0">
                <a:solidFill>
                  <a:srgbClr val="333333"/>
                </a:solidFill>
                <a:effectLst/>
                <a:latin typeface="Helvetica Neue"/>
              </a:rPr>
              <a:t>sort &amp; </a:t>
            </a:r>
            <a:r>
              <a:rPr lang="en-US" b="1" i="0" dirty="0" err="1">
                <a:solidFill>
                  <a:srgbClr val="333333"/>
                </a:solidFill>
                <a:effectLst/>
                <a:latin typeface="Helvetica Neue"/>
              </a:rPr>
              <a:t>uniq</a:t>
            </a:r>
            <a:endParaRPr lang="en-US" b="1" i="0" dirty="0">
              <a:solidFill>
                <a:srgbClr val="333333"/>
              </a:solidFill>
              <a:effectLst/>
              <a:latin typeface="Helvetica Neue"/>
            </a:endParaRPr>
          </a:p>
          <a:p>
            <a:pPr algn="l"/>
            <a:r>
              <a:rPr lang="en-US" b="0" i="0" dirty="0">
                <a:solidFill>
                  <a:srgbClr val="333333"/>
                </a:solidFill>
                <a:effectLst/>
                <a:latin typeface="Helvetica Neue"/>
              </a:rPr>
              <a:t>Will sorts its input(s).</a:t>
            </a:r>
          </a:p>
          <a:p>
            <a:endParaRPr lang="en-US" dirty="0"/>
          </a:p>
          <a:p>
            <a:r>
              <a:rPr lang="en-US" dirty="0"/>
              <a:t>https://youtu.be/tc4ROCJYbm0?t=415</a:t>
            </a:r>
            <a:endParaRPr lang="fa-IR" dirty="0"/>
          </a:p>
        </p:txBody>
      </p:sp>
      <p:sp>
        <p:nvSpPr>
          <p:cNvPr id="4" name="Slide Number Placeholder 3"/>
          <p:cNvSpPr>
            <a:spLocks noGrp="1"/>
          </p:cNvSpPr>
          <p:nvPr>
            <p:ph type="sldNum" sz="quarter" idx="5"/>
          </p:nvPr>
        </p:nvSpPr>
        <p:spPr/>
        <p:txBody>
          <a:bodyPr/>
          <a:lstStyle/>
          <a:p>
            <a:fld id="{D0E944BF-F28C-48F8-90D3-273132DB8999}" type="slidenum">
              <a:rPr lang="fa-IR" smtClean="0"/>
              <a:t>13</a:t>
            </a:fld>
            <a:endParaRPr lang="fa-IR"/>
          </a:p>
        </p:txBody>
      </p:sp>
    </p:spTree>
    <p:extLst>
      <p:ext uri="{BB962C8B-B14F-4D97-AF65-F5344CB8AC3E}">
        <p14:creationId xmlns:p14="http://schemas.microsoft.com/office/powerpoint/2010/main" val="1382796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9144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useBgFill="1">
        <p:nvSpPr>
          <p:cNvPr id="10" name="Rectangle 9"/>
          <p:cNvSpPr/>
          <p:nvPr/>
        </p:nvSpPr>
        <p:spPr>
          <a:xfrm>
            <a:off x="980904" y="1267730"/>
            <a:ext cx="7182197"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5851" y="1411615"/>
            <a:ext cx="69723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851910" y="1267730"/>
            <a:ext cx="144018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3937635" y="1267730"/>
            <a:ext cx="126873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221827" y="2244830"/>
            <a:ext cx="6700347"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221828" y="4682067"/>
            <a:ext cx="6702635"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178" indent="0" algn="ctr">
              <a:buNone/>
              <a:defRPr sz="1600"/>
            </a:lvl2pPr>
            <a:lvl3pPr marL="914354" indent="0" algn="ctr">
              <a:buNone/>
              <a:defRPr sz="16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3989070" y="1341256"/>
            <a:ext cx="1165860" cy="485546"/>
          </a:xfrm>
        </p:spPr>
        <p:txBody>
          <a:bodyPr/>
          <a:lstStyle>
            <a:lvl1pPr algn="ctr">
              <a:defRPr sz="1300" spc="0" baseline="0">
                <a:solidFill>
                  <a:srgbClr val="FFFFFF"/>
                </a:solidFill>
                <a:latin typeface="+mn-lt"/>
              </a:defRPr>
            </a:lvl1pPr>
          </a:lstStyle>
          <a:p>
            <a:fld id="{EA0C0817-A112-4847-8014-A94B7D2A4EA3}" type="datetime1">
              <a:rPr lang="en-US" smtClean="0"/>
              <a:t>7/30/2020</a:t>
            </a:fld>
            <a:endParaRPr lang="en-US" dirty="0"/>
          </a:p>
        </p:txBody>
      </p:sp>
      <p:sp>
        <p:nvSpPr>
          <p:cNvPr id="21" name="Footer Placeholder 20"/>
          <p:cNvSpPr>
            <a:spLocks noGrp="1"/>
          </p:cNvSpPr>
          <p:nvPr>
            <p:ph type="ftr" sz="quarter" idx="11"/>
          </p:nvPr>
        </p:nvSpPr>
        <p:spPr>
          <a:xfrm>
            <a:off x="1221828" y="5177408"/>
            <a:ext cx="4297721"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6455192" y="5177408"/>
            <a:ext cx="1466985"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rtl="0">
              <a:defRPr/>
            </a:lvl1pPr>
          </a:lstStyle>
          <a:p>
            <a:r>
              <a:rPr lang="en-US" dirty="0"/>
              <a:t>Click to edit Master title style</a:t>
            </a:r>
          </a:p>
        </p:txBody>
      </p:sp>
      <p:sp>
        <p:nvSpPr>
          <p:cNvPr id="3" name="Content Placeholder 2"/>
          <p:cNvSpPr>
            <a:spLocks noGrp="1"/>
          </p:cNvSpPr>
          <p:nvPr>
            <p:ph idx="1"/>
          </p:nvPr>
        </p:nvSpPr>
        <p:spPr/>
        <p:txBody>
          <a:bodyPr/>
          <a:lstStyle>
            <a:lvl1pPr algn="l" rtl="0">
              <a:defRPr/>
            </a:lvl1pPr>
            <a:lvl2pPr algn="l" rtl="0">
              <a:defRPr/>
            </a:lvl2pPr>
            <a:lvl3pPr algn="l" rtl="0">
              <a:defRPr/>
            </a:lvl3pPr>
            <a:lvl4pPr algn="l" rtl="0">
              <a:defRPr/>
            </a:lvl4pPr>
            <a:lvl5pPr algn="l" rtl="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9144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useBgFill="1">
        <p:nvSpPr>
          <p:cNvPr id="23" name="Rectangle 22"/>
          <p:cNvSpPr/>
          <p:nvPr/>
        </p:nvSpPr>
        <p:spPr>
          <a:xfrm>
            <a:off x="980904" y="1267730"/>
            <a:ext cx="7182197"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5851" y="1411615"/>
            <a:ext cx="69723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851910" y="1267730"/>
            <a:ext cx="144018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21867" y="2275166"/>
            <a:ext cx="6700266"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3937635" y="1267730"/>
            <a:ext cx="126873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221867" y="4682062"/>
            <a:ext cx="6704838" cy="457200"/>
          </a:xfrm>
        </p:spPr>
        <p:txBody>
          <a:bodyPr anchor="t">
            <a:normAutofit/>
          </a:bodyPr>
          <a:lstStyle>
            <a:lvl1pPr marL="0" indent="0" algn="ctr">
              <a:buNone/>
              <a:tabLst>
                <a:tab pos="2633531" algn="l"/>
              </a:tabLst>
              <a:defRPr sz="1800">
                <a:solidFill>
                  <a:schemeClr val="tx1">
                    <a:lumMod val="95000"/>
                    <a:lumOff val="5000"/>
                  </a:schemeClr>
                </a:solidFill>
                <a:effectLst/>
              </a:defRPr>
            </a:lvl1pPr>
            <a:lvl2pPr marL="457178" indent="0">
              <a:buNone/>
              <a:defRPr sz="16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989070" y="1344507"/>
            <a:ext cx="116586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7/30/2020</a:t>
            </a:fld>
            <a:endParaRPr lang="en-US" dirty="0"/>
          </a:p>
        </p:txBody>
      </p:sp>
      <p:sp>
        <p:nvSpPr>
          <p:cNvPr id="5" name="Footer Placeholder 4"/>
          <p:cNvSpPr>
            <a:spLocks noGrp="1"/>
          </p:cNvSpPr>
          <p:nvPr>
            <p:ph type="ftr" sz="quarter" idx="11"/>
          </p:nvPr>
        </p:nvSpPr>
        <p:spPr>
          <a:xfrm>
            <a:off x="1221870" y="5177408"/>
            <a:ext cx="4245101"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6453379" y="5177408"/>
            <a:ext cx="1468754"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0100" y="2103120"/>
            <a:ext cx="34975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46320" y="2103120"/>
            <a:ext cx="34975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02386" y="2074334"/>
            <a:ext cx="3497580" cy="640080"/>
          </a:xfrm>
        </p:spPr>
        <p:txBody>
          <a:bodyPr anchor="ctr">
            <a:normAutofit/>
          </a:bodyPr>
          <a:lstStyle>
            <a:lvl1pPr marL="0" indent="0" algn="l">
              <a:spcBef>
                <a:spcPts val="0"/>
              </a:spcBef>
              <a:buNone/>
              <a:defRPr sz="1900" b="1" i="0">
                <a:solidFill>
                  <a:schemeClr val="tx1"/>
                </a:solidFill>
                <a:latin typeface="+mn-lt"/>
              </a:defRPr>
            </a:lvl1pPr>
            <a:lvl2pPr marL="457178" indent="0">
              <a:buNone/>
              <a:defRPr sz="18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802386" y="2792477"/>
            <a:ext cx="349758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44034" y="2074334"/>
            <a:ext cx="3497580" cy="640080"/>
          </a:xfrm>
        </p:spPr>
        <p:txBody>
          <a:bodyPr anchor="ctr">
            <a:normAutofit/>
          </a:bodyPr>
          <a:lstStyle>
            <a:lvl1pPr marL="0" indent="0" algn="l">
              <a:spcBef>
                <a:spcPts val="0"/>
              </a:spcBef>
              <a:buNone/>
              <a:defRPr sz="1900" b="1">
                <a:solidFill>
                  <a:schemeClr val="tx1"/>
                </a:solidFill>
              </a:defRPr>
            </a:lvl1pPr>
            <a:lvl2pPr marL="457178" indent="0">
              <a:buNone/>
              <a:defRPr sz="18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44034" y="2792476"/>
            <a:ext cx="349758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7/30/2020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6089903" y="237744"/>
            <a:ext cx="2869947"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6190995" y="374904"/>
            <a:ext cx="2667762"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343651" y="607392"/>
            <a:ext cx="2371472" cy="1645920"/>
          </a:xfrm>
        </p:spPr>
        <p:txBody>
          <a:bodyPr anchor="b">
            <a:normAutofit/>
          </a:bodyPr>
          <a:lstStyle>
            <a:lvl1pPr algn="l" defTabSz="914354"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514350" y="609600"/>
            <a:ext cx="51435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43651" y="2336800"/>
            <a:ext cx="2371472" cy="3606800"/>
          </a:xfrm>
        </p:spPr>
        <p:txBody>
          <a:bodyPr>
            <a:normAutofit/>
          </a:bodyPr>
          <a:lstStyle>
            <a:lvl1pPr marL="0" indent="0">
              <a:lnSpc>
                <a:spcPct val="110000"/>
              </a:lnSpc>
              <a:spcBef>
                <a:spcPts val="800"/>
              </a:spcBef>
              <a:buNone/>
              <a:defRPr sz="1800">
                <a:solidFill>
                  <a:schemeClr val="tx1"/>
                </a:solidFill>
              </a:defRPr>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8" name="Date Placeholder 7"/>
          <p:cNvSpPr>
            <a:spLocks noGrp="1"/>
          </p:cNvSpPr>
          <p:nvPr>
            <p:ph type="dt" sz="half" idx="10"/>
          </p:nvPr>
        </p:nvSpPr>
        <p:spPr>
          <a:xfrm>
            <a:off x="4191000" y="6035040"/>
            <a:ext cx="1466850" cy="365760"/>
          </a:xfrm>
        </p:spPr>
        <p:txBody>
          <a:bodyPr/>
          <a:lstStyle>
            <a:lvl1pPr>
              <a:defRPr>
                <a:solidFill>
                  <a:schemeClr val="tx1">
                    <a:lumMod val="85000"/>
                    <a:lumOff val="15000"/>
                  </a:schemeClr>
                </a:solidFill>
              </a:defRPr>
            </a:lvl1pPr>
          </a:lstStyle>
          <a:p>
            <a:fld id="{7E8D12A6-918A-48BD-8CB9-CA713993B0EA}" type="datetime1">
              <a:rPr lang="en-US" smtClean="0"/>
              <a:t>7/30/2020</a:t>
            </a:fld>
            <a:endParaRPr lang="en-US" dirty="0"/>
          </a:p>
        </p:txBody>
      </p:sp>
      <p:sp>
        <p:nvSpPr>
          <p:cNvPr id="9" name="Footer Placeholder 8"/>
          <p:cNvSpPr>
            <a:spLocks noGrp="1"/>
          </p:cNvSpPr>
          <p:nvPr>
            <p:ph type="ftr" sz="quarter" idx="11"/>
          </p:nvPr>
        </p:nvSpPr>
        <p:spPr>
          <a:xfrm>
            <a:off x="514352" y="6035040"/>
            <a:ext cx="3438525"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7797547" y="6035040"/>
            <a:ext cx="917576"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6089903" y="237744"/>
            <a:ext cx="2869947"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71452" y="237744"/>
            <a:ext cx="5772151" cy="6382512"/>
          </a:xfrm>
          <a:solidFill>
            <a:schemeClr val="accent1">
              <a:lumMod val="60000"/>
              <a:lumOff val="40000"/>
            </a:schemeClr>
          </a:solidFill>
          <a:ln>
            <a:noFill/>
          </a:ln>
        </p:spPr>
        <p:txBody>
          <a:bodyPr anchor="t"/>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4246753" y="6035040"/>
            <a:ext cx="1553972"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7/30/2020</a:t>
            </a:fld>
            <a:endParaRPr lang="en-US" dirty="0"/>
          </a:p>
        </p:txBody>
      </p:sp>
      <p:sp>
        <p:nvSpPr>
          <p:cNvPr id="6" name="Footer Placeholder 5"/>
          <p:cNvSpPr>
            <a:spLocks noGrp="1"/>
          </p:cNvSpPr>
          <p:nvPr>
            <p:ph type="ftr" sz="quarter" idx="11"/>
          </p:nvPr>
        </p:nvSpPr>
        <p:spPr>
          <a:xfrm>
            <a:off x="459487" y="6035040"/>
            <a:ext cx="3441002" cy="365760"/>
          </a:xfrm>
        </p:spPr>
        <p:txBody>
          <a:bodyPr/>
          <a:lstStyle>
            <a:lvl1pPr marL="0" algn="r" defTabSz="914354"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7797546" y="6035040"/>
            <a:ext cx="918972"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6190995" y="374904"/>
            <a:ext cx="2667762"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357939" y="603504"/>
            <a:ext cx="2358581"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6357939" y="2386584"/>
            <a:ext cx="2358581" cy="3511296"/>
          </a:xfrm>
        </p:spPr>
        <p:txBody>
          <a:bodyPr>
            <a:normAutofit/>
          </a:bodyPr>
          <a:lstStyle>
            <a:lvl1pPr marL="0" indent="0" algn="l">
              <a:lnSpc>
                <a:spcPct val="110000"/>
              </a:lnSpc>
              <a:spcBef>
                <a:spcPts val="800"/>
              </a:spcBef>
              <a:buNone/>
              <a:defRPr sz="1800">
                <a:solidFill>
                  <a:schemeClr val="tx1"/>
                </a:solidFill>
              </a:defRPr>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Rectangle 6"/>
          <p:cNvSpPr/>
          <p:nvPr/>
        </p:nvSpPr>
        <p:spPr>
          <a:xfrm>
            <a:off x="176022" y="237744"/>
            <a:ext cx="8791956"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278892" y="374904"/>
            <a:ext cx="8586216"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800100" y="642594"/>
            <a:ext cx="75438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0100" y="2103120"/>
            <a:ext cx="75438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42597" y="6035040"/>
            <a:ext cx="2169784"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7/30/2020</a:t>
            </a:fld>
            <a:endParaRPr lang="en-US" dirty="0"/>
          </a:p>
        </p:txBody>
      </p:sp>
      <p:sp>
        <p:nvSpPr>
          <p:cNvPr id="5" name="Footer Placeholder 4"/>
          <p:cNvSpPr>
            <a:spLocks noGrp="1"/>
          </p:cNvSpPr>
          <p:nvPr>
            <p:ph type="ftr" sz="quarter" idx="3"/>
          </p:nvPr>
        </p:nvSpPr>
        <p:spPr>
          <a:xfrm>
            <a:off x="800100" y="6035040"/>
            <a:ext cx="436245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7715250" y="6035040"/>
            <a:ext cx="62865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354" rtl="1"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70" indent="-182870" algn="r" defTabSz="914354" rtl="1"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178" indent="-182870" algn="r" defTabSz="914354" rtl="1"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484" indent="-182870" algn="r" defTabSz="914354" rtl="1"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790" indent="-182870" algn="r" defTabSz="914354" rtl="1"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096" indent="-182870" algn="r" defTabSz="914354" rtl="1"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599920" indent="-228589" algn="r" defTabSz="914354"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899906" indent="-228589" algn="r" defTabSz="914354"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199890" indent="-228589" algn="r" defTabSz="914354"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499876" indent="-228589" algn="r" defTabSz="914354"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r" defTabSz="914354" rtl="1" eaLnBrk="1" latinLnBrk="0" hangingPunct="1">
        <a:defRPr sz="1800" kern="1200">
          <a:solidFill>
            <a:schemeClr val="tx1"/>
          </a:solidFill>
          <a:latin typeface="+mn-lt"/>
          <a:ea typeface="+mn-ea"/>
          <a:cs typeface="+mn-cs"/>
        </a:defRPr>
      </a:lvl1pPr>
      <a:lvl2pPr marL="457178" algn="r" defTabSz="914354" rtl="1" eaLnBrk="1" latinLnBrk="0" hangingPunct="1">
        <a:defRPr sz="1800" kern="1200">
          <a:solidFill>
            <a:schemeClr val="tx1"/>
          </a:solidFill>
          <a:latin typeface="+mn-lt"/>
          <a:ea typeface="+mn-ea"/>
          <a:cs typeface="+mn-cs"/>
        </a:defRPr>
      </a:lvl2pPr>
      <a:lvl3pPr marL="914354" algn="r" defTabSz="914354" rtl="1" eaLnBrk="1" latinLnBrk="0" hangingPunct="1">
        <a:defRPr sz="1800" kern="1200">
          <a:solidFill>
            <a:schemeClr val="tx1"/>
          </a:solidFill>
          <a:latin typeface="+mn-lt"/>
          <a:ea typeface="+mn-ea"/>
          <a:cs typeface="+mn-cs"/>
        </a:defRPr>
      </a:lvl3pPr>
      <a:lvl4pPr marL="1371532" algn="r" defTabSz="914354" rtl="1" eaLnBrk="1" latinLnBrk="0" hangingPunct="1">
        <a:defRPr sz="1800" kern="1200">
          <a:solidFill>
            <a:schemeClr val="tx1"/>
          </a:solidFill>
          <a:latin typeface="+mn-lt"/>
          <a:ea typeface="+mn-ea"/>
          <a:cs typeface="+mn-cs"/>
        </a:defRPr>
      </a:lvl4pPr>
      <a:lvl5pPr marL="1828709" algn="r" defTabSz="914354" rtl="1" eaLnBrk="1" latinLnBrk="0" hangingPunct="1">
        <a:defRPr sz="1800" kern="1200">
          <a:solidFill>
            <a:schemeClr val="tx1"/>
          </a:solidFill>
          <a:latin typeface="+mn-lt"/>
          <a:ea typeface="+mn-ea"/>
          <a:cs typeface="+mn-cs"/>
        </a:defRPr>
      </a:lvl5pPr>
      <a:lvl6pPr marL="2285886" algn="r" defTabSz="914354" rtl="1" eaLnBrk="1" latinLnBrk="0" hangingPunct="1">
        <a:defRPr sz="1800" kern="1200">
          <a:solidFill>
            <a:schemeClr val="tx1"/>
          </a:solidFill>
          <a:latin typeface="+mn-lt"/>
          <a:ea typeface="+mn-ea"/>
          <a:cs typeface="+mn-cs"/>
        </a:defRPr>
      </a:lvl6pPr>
      <a:lvl7pPr marL="2743062" algn="r" defTabSz="914354" rtl="1" eaLnBrk="1" latinLnBrk="0" hangingPunct="1">
        <a:defRPr sz="1800" kern="1200">
          <a:solidFill>
            <a:schemeClr val="tx1"/>
          </a:solidFill>
          <a:latin typeface="+mn-lt"/>
          <a:ea typeface="+mn-ea"/>
          <a:cs typeface="+mn-cs"/>
        </a:defRPr>
      </a:lvl7pPr>
      <a:lvl8pPr marL="3200240" algn="r" defTabSz="914354" rtl="1" eaLnBrk="1" latinLnBrk="0" hangingPunct="1">
        <a:defRPr sz="1800" kern="1200">
          <a:solidFill>
            <a:schemeClr val="tx1"/>
          </a:solidFill>
          <a:latin typeface="+mn-lt"/>
          <a:ea typeface="+mn-ea"/>
          <a:cs typeface="+mn-cs"/>
        </a:defRPr>
      </a:lvl8pPr>
      <a:lvl9pPr marL="3657418" algn="r" defTabSz="914354"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kernel.or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upload.wikimedia.org/wikipedia/commons/7/77/Unix_history-simple.sv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15964" y="9"/>
            <a:ext cx="12191980" cy="6857991"/>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71071"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7011"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4509794" y="2355461"/>
            <a:ext cx="4775075" cy="1630907"/>
          </a:xfrm>
        </p:spPr>
        <p:txBody>
          <a:bodyPr>
            <a:normAutofit fontScale="90000"/>
          </a:bodyPr>
          <a:lstStyle/>
          <a:p>
            <a:r>
              <a:rPr lang="en-US" sz="4400" dirty="0">
                <a:solidFill>
                  <a:schemeClr val="tx1"/>
                </a:solidFill>
              </a:rPr>
              <a:t>Computer Programming, Basics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4509794" y="3995988"/>
            <a:ext cx="4775075" cy="559656"/>
          </a:xfrm>
        </p:spPr>
        <p:txBody>
          <a:bodyPr>
            <a:normAutofit/>
          </a:bodyPr>
          <a:lstStyle/>
          <a:p>
            <a:pPr>
              <a:spcAft>
                <a:spcPts val="600"/>
              </a:spcAft>
            </a:pPr>
            <a:r>
              <a:rPr lang="en-US" dirty="0">
                <a:solidFill>
                  <a:schemeClr val="tx1"/>
                </a:solidFill>
              </a:rPr>
              <a:t>Linux1</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67A67-42BE-4852-B221-2D4BD44CDAE8}"/>
              </a:ext>
            </a:extLst>
          </p:cNvPr>
          <p:cNvSpPr>
            <a:spLocks noGrp="1"/>
          </p:cNvSpPr>
          <p:nvPr>
            <p:ph type="title"/>
          </p:nvPr>
        </p:nvSpPr>
        <p:spPr/>
        <p:txBody>
          <a:bodyPr/>
          <a:lstStyle/>
          <a:p>
            <a:r>
              <a:rPr lang="en-US" dirty="0"/>
              <a:t>Linux</a:t>
            </a:r>
            <a:endParaRPr lang="fa-IR" dirty="0"/>
          </a:p>
        </p:txBody>
      </p:sp>
      <p:sp>
        <p:nvSpPr>
          <p:cNvPr id="3" name="Content Placeholder 2">
            <a:extLst>
              <a:ext uri="{FF2B5EF4-FFF2-40B4-BE49-F238E27FC236}">
                <a16:creationId xmlns:a16="http://schemas.microsoft.com/office/drawing/2014/main" id="{BCC2687B-6A69-4326-8C2D-4A5510845E15}"/>
              </a:ext>
            </a:extLst>
          </p:cNvPr>
          <p:cNvSpPr>
            <a:spLocks noGrp="1"/>
          </p:cNvSpPr>
          <p:nvPr>
            <p:ph idx="1"/>
          </p:nvPr>
        </p:nvSpPr>
        <p:spPr/>
        <p:txBody>
          <a:bodyPr>
            <a:normAutofit fontScale="92500" lnSpcReduction="20000"/>
          </a:bodyPr>
          <a:lstStyle/>
          <a:p>
            <a:r>
              <a:rPr lang="en-US" dirty="0"/>
              <a:t>Unix-like operating system, based on Linux-kernel</a:t>
            </a:r>
          </a:p>
          <a:p>
            <a:r>
              <a:rPr lang="en-US" dirty="0"/>
              <a:t>First-released on 1991 by Linus Torvalds</a:t>
            </a:r>
          </a:p>
          <a:p>
            <a:pPr lvl="1" algn="just"/>
            <a:r>
              <a:rPr lang="en-US" dirty="0"/>
              <a:t>I'm doing a (free) operating system (just a hobby, won't be big and professional like gnu) for 386(486) AT clones. This has been brewing since April, and is starting to get ready. I'd like any feedback on things people like/dislike in </a:t>
            </a:r>
            <a:r>
              <a:rPr lang="en-US" dirty="0" err="1"/>
              <a:t>minix</a:t>
            </a:r>
            <a:r>
              <a:rPr lang="en-US" dirty="0"/>
              <a:t>, as my OS resembles it somewhat (same physical layout of the file-system (due to practical reasons) among other things). I've currently ported bash(1.08) and </a:t>
            </a:r>
            <a:r>
              <a:rPr lang="en-US" dirty="0" err="1"/>
              <a:t>gcc</a:t>
            </a:r>
            <a:r>
              <a:rPr lang="en-US" dirty="0"/>
              <a:t>(1.40), and things seem to work. This implies that I'll get something practical within a few months [...] Yes - it's free of any </a:t>
            </a:r>
            <a:r>
              <a:rPr lang="en-US" dirty="0" err="1"/>
              <a:t>minix</a:t>
            </a:r>
            <a:r>
              <a:rPr lang="en-US" dirty="0"/>
              <a:t> code, and it has a multi-threaded fs. It is NOT portable (uses 386 task switching </a:t>
            </a:r>
            <a:r>
              <a:rPr lang="en-US" dirty="0" err="1"/>
              <a:t>etc</a:t>
            </a:r>
            <a:r>
              <a:rPr lang="en-US" dirty="0"/>
              <a:t>), and it probably never will support anything other than AT-</a:t>
            </a:r>
            <a:r>
              <a:rPr lang="en-US" dirty="0" err="1"/>
              <a:t>harddisks</a:t>
            </a:r>
            <a:r>
              <a:rPr lang="en-US" dirty="0"/>
              <a:t>, as that's all I have :-(.</a:t>
            </a:r>
          </a:p>
          <a:p>
            <a:r>
              <a:rPr lang="en-US" dirty="0"/>
              <a:t>Open source and free</a:t>
            </a:r>
          </a:p>
          <a:p>
            <a:pPr lvl="1"/>
            <a:r>
              <a:rPr lang="en-US" dirty="0">
                <a:hlinkClick r:id="rId3"/>
              </a:rPr>
              <a:t>https://git.kernel.org/</a:t>
            </a:r>
            <a:endParaRPr lang="en-US" dirty="0"/>
          </a:p>
          <a:p>
            <a:pPr lvl="1"/>
            <a:r>
              <a:rPr lang="en-US" dirty="0"/>
              <a:t>UNIX was not free.</a:t>
            </a:r>
          </a:p>
          <a:p>
            <a:r>
              <a:rPr lang="en-US" dirty="0"/>
              <a:t>Multi-User</a:t>
            </a:r>
          </a:p>
          <a:p>
            <a:r>
              <a:rPr lang="en-US" dirty="0"/>
              <a:t>Multi-task</a:t>
            </a:r>
          </a:p>
          <a:p>
            <a:r>
              <a:rPr lang="en-US" dirty="0"/>
              <a:t>Written in C and Assembly.</a:t>
            </a:r>
          </a:p>
          <a:p>
            <a:r>
              <a:rPr lang="en-US" dirty="0"/>
              <a:t>Latest release: 5.7.11 (29 July 2020)</a:t>
            </a:r>
          </a:p>
          <a:p>
            <a:endParaRPr lang="fa-IR" dirty="0"/>
          </a:p>
        </p:txBody>
      </p:sp>
      <p:pic>
        <p:nvPicPr>
          <p:cNvPr id="5" name="Picture 4">
            <a:extLst>
              <a:ext uri="{FF2B5EF4-FFF2-40B4-BE49-F238E27FC236}">
                <a16:creationId xmlns:a16="http://schemas.microsoft.com/office/drawing/2014/main" id="{3ABF2172-ADD3-48EE-ABCF-F555F5AEC462}"/>
              </a:ext>
            </a:extLst>
          </p:cNvPr>
          <p:cNvPicPr>
            <a:picLocks noChangeAspect="1"/>
          </p:cNvPicPr>
          <p:nvPr/>
        </p:nvPicPr>
        <p:blipFill>
          <a:blip r:embed="rId4"/>
          <a:stretch>
            <a:fillRect/>
          </a:stretch>
        </p:blipFill>
        <p:spPr>
          <a:xfrm>
            <a:off x="7224567" y="4027932"/>
            <a:ext cx="1347933" cy="1871103"/>
          </a:xfrm>
          <a:prstGeom prst="rect">
            <a:avLst/>
          </a:prstGeom>
        </p:spPr>
      </p:pic>
    </p:spTree>
    <p:extLst>
      <p:ext uri="{BB962C8B-B14F-4D97-AF65-F5344CB8AC3E}">
        <p14:creationId xmlns:p14="http://schemas.microsoft.com/office/powerpoint/2010/main" val="3597632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D5C86-8334-4FBB-BFDA-5BC5D89D92FA}"/>
              </a:ext>
            </a:extLst>
          </p:cNvPr>
          <p:cNvSpPr>
            <a:spLocks noGrp="1"/>
          </p:cNvSpPr>
          <p:nvPr>
            <p:ph type="title"/>
          </p:nvPr>
        </p:nvSpPr>
        <p:spPr/>
        <p:txBody>
          <a:bodyPr/>
          <a:lstStyle/>
          <a:p>
            <a:r>
              <a:rPr lang="en-US" dirty="0"/>
              <a:t>Linux Directory Structure</a:t>
            </a:r>
            <a:endParaRPr lang="fa-IR" dirty="0"/>
          </a:p>
        </p:txBody>
      </p:sp>
      <p:sp>
        <p:nvSpPr>
          <p:cNvPr id="3" name="Content Placeholder 2">
            <a:extLst>
              <a:ext uri="{FF2B5EF4-FFF2-40B4-BE49-F238E27FC236}">
                <a16:creationId xmlns:a16="http://schemas.microsoft.com/office/drawing/2014/main" id="{E79FDA26-F8C8-451C-903E-BF4801963B39}"/>
              </a:ext>
            </a:extLst>
          </p:cNvPr>
          <p:cNvSpPr>
            <a:spLocks noGrp="1"/>
          </p:cNvSpPr>
          <p:nvPr>
            <p:ph idx="1"/>
          </p:nvPr>
        </p:nvSpPr>
        <p:spPr/>
        <p:txBody>
          <a:bodyPr>
            <a:normAutofit/>
          </a:bodyPr>
          <a:lstStyle/>
          <a:p>
            <a:r>
              <a:rPr lang="en-US" dirty="0">
                <a:latin typeface="Consolas" panose="020B0609020204030204" pitchFamily="49" charset="0"/>
              </a:rPr>
              <a:t>/ - root</a:t>
            </a:r>
          </a:p>
          <a:p>
            <a:r>
              <a:rPr lang="en-US" dirty="0">
                <a:latin typeface="Consolas" panose="020B0609020204030204" pitchFamily="49" charset="0"/>
              </a:rPr>
              <a:t>/bin – Essential User Binaries</a:t>
            </a:r>
          </a:p>
          <a:p>
            <a:r>
              <a:rPr lang="en-US" dirty="0">
                <a:latin typeface="Consolas" panose="020B0609020204030204" pitchFamily="49" charset="0"/>
              </a:rPr>
              <a:t>/boot – Static Boot Files</a:t>
            </a:r>
          </a:p>
          <a:p>
            <a:r>
              <a:rPr lang="en-US" dirty="0">
                <a:latin typeface="Consolas" panose="020B0609020204030204" pitchFamily="49" charset="0"/>
              </a:rPr>
              <a:t>/</a:t>
            </a:r>
            <a:r>
              <a:rPr lang="en-US" dirty="0" err="1">
                <a:latin typeface="Consolas" panose="020B0609020204030204" pitchFamily="49" charset="0"/>
              </a:rPr>
              <a:t>cdrom</a:t>
            </a:r>
            <a:r>
              <a:rPr lang="en-US" dirty="0">
                <a:latin typeface="Consolas" panose="020B0609020204030204" pitchFamily="49" charset="0"/>
              </a:rPr>
              <a:t> – Historical Mount Point for CD-ROMs</a:t>
            </a:r>
          </a:p>
          <a:p>
            <a:r>
              <a:rPr lang="en-US" dirty="0">
                <a:latin typeface="Consolas" panose="020B0609020204030204" pitchFamily="49" charset="0"/>
              </a:rPr>
              <a:t>/dev – Device Files</a:t>
            </a:r>
          </a:p>
          <a:p>
            <a:r>
              <a:rPr lang="en-US" dirty="0">
                <a:latin typeface="Consolas" panose="020B0609020204030204" pitchFamily="49" charset="0"/>
              </a:rPr>
              <a:t>/</a:t>
            </a:r>
            <a:r>
              <a:rPr lang="en-US" dirty="0" err="1">
                <a:latin typeface="Consolas" panose="020B0609020204030204" pitchFamily="49" charset="0"/>
              </a:rPr>
              <a:t>etc</a:t>
            </a:r>
            <a:r>
              <a:rPr lang="en-US" dirty="0">
                <a:latin typeface="Consolas" panose="020B0609020204030204" pitchFamily="49" charset="0"/>
              </a:rPr>
              <a:t> – Configuration Files</a:t>
            </a:r>
          </a:p>
          <a:p>
            <a:r>
              <a:rPr lang="en-US" dirty="0">
                <a:latin typeface="Consolas" panose="020B0609020204030204" pitchFamily="49" charset="0"/>
              </a:rPr>
              <a:t>/home – Home Folders</a:t>
            </a:r>
          </a:p>
          <a:p>
            <a:r>
              <a:rPr lang="en-US" dirty="0">
                <a:latin typeface="Consolas" panose="020B0609020204030204" pitchFamily="49" charset="0"/>
              </a:rPr>
              <a:t>/lib – Essential Shared Libraries</a:t>
            </a:r>
          </a:p>
          <a:p>
            <a:r>
              <a:rPr lang="en-US" dirty="0">
                <a:latin typeface="Consolas" panose="020B0609020204030204" pitchFamily="49" charset="0"/>
              </a:rPr>
              <a:t>/</a:t>
            </a:r>
            <a:r>
              <a:rPr lang="en-US" dirty="0" err="1">
                <a:latin typeface="Consolas" panose="020B0609020204030204" pitchFamily="49" charset="0"/>
              </a:rPr>
              <a:t>lost+found</a:t>
            </a:r>
            <a:r>
              <a:rPr lang="en-US" dirty="0">
                <a:latin typeface="Consolas" panose="020B0609020204030204" pitchFamily="49" charset="0"/>
              </a:rPr>
              <a:t> – Recovered Files</a:t>
            </a:r>
          </a:p>
          <a:p>
            <a:r>
              <a:rPr lang="en-US" dirty="0">
                <a:latin typeface="Consolas" panose="020B0609020204030204" pitchFamily="49" charset="0"/>
              </a:rPr>
              <a:t>/media – Removable Media</a:t>
            </a:r>
          </a:p>
          <a:p>
            <a:endParaRPr lang="fa-IR" dirty="0">
              <a:latin typeface="Consolas" panose="020B0609020204030204" pitchFamily="49" charset="0"/>
            </a:endParaRPr>
          </a:p>
        </p:txBody>
      </p:sp>
    </p:spTree>
    <p:extLst>
      <p:ext uri="{BB962C8B-B14F-4D97-AF65-F5344CB8AC3E}">
        <p14:creationId xmlns:p14="http://schemas.microsoft.com/office/powerpoint/2010/main" val="3710442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D5C86-8334-4FBB-BFDA-5BC5D89D92FA}"/>
              </a:ext>
            </a:extLst>
          </p:cNvPr>
          <p:cNvSpPr>
            <a:spLocks noGrp="1"/>
          </p:cNvSpPr>
          <p:nvPr>
            <p:ph type="title"/>
          </p:nvPr>
        </p:nvSpPr>
        <p:spPr/>
        <p:txBody>
          <a:bodyPr/>
          <a:lstStyle/>
          <a:p>
            <a:r>
              <a:rPr lang="en-US" dirty="0"/>
              <a:t>Linux Directory Structure</a:t>
            </a:r>
            <a:endParaRPr lang="fa-IR" dirty="0"/>
          </a:p>
        </p:txBody>
      </p:sp>
      <p:sp>
        <p:nvSpPr>
          <p:cNvPr id="3" name="Content Placeholder 2">
            <a:extLst>
              <a:ext uri="{FF2B5EF4-FFF2-40B4-BE49-F238E27FC236}">
                <a16:creationId xmlns:a16="http://schemas.microsoft.com/office/drawing/2014/main" id="{E79FDA26-F8C8-451C-903E-BF4801963B39}"/>
              </a:ext>
            </a:extLst>
          </p:cNvPr>
          <p:cNvSpPr>
            <a:spLocks noGrp="1"/>
          </p:cNvSpPr>
          <p:nvPr>
            <p:ph idx="1"/>
          </p:nvPr>
        </p:nvSpPr>
        <p:spPr/>
        <p:txBody>
          <a:bodyPr>
            <a:normAutofit lnSpcReduction="10000"/>
          </a:bodyPr>
          <a:lstStyle/>
          <a:p>
            <a:r>
              <a:rPr lang="en-US" dirty="0">
                <a:latin typeface="Consolas" panose="020B0609020204030204" pitchFamily="49" charset="0"/>
              </a:rPr>
              <a:t>/</a:t>
            </a:r>
            <a:r>
              <a:rPr lang="en-US" dirty="0" err="1">
                <a:latin typeface="Consolas" panose="020B0609020204030204" pitchFamily="49" charset="0"/>
              </a:rPr>
              <a:t>mnt</a:t>
            </a:r>
            <a:r>
              <a:rPr lang="en-US" dirty="0">
                <a:latin typeface="Consolas" panose="020B0609020204030204" pitchFamily="49" charset="0"/>
              </a:rPr>
              <a:t> – Temporary Mount Points</a:t>
            </a:r>
          </a:p>
          <a:p>
            <a:r>
              <a:rPr lang="en-US" dirty="0">
                <a:latin typeface="Consolas" panose="020B0609020204030204" pitchFamily="49" charset="0"/>
              </a:rPr>
              <a:t>/opt – Optional Packages</a:t>
            </a:r>
          </a:p>
          <a:p>
            <a:r>
              <a:rPr lang="en-US" dirty="0">
                <a:latin typeface="Consolas" panose="020B0609020204030204" pitchFamily="49" charset="0"/>
              </a:rPr>
              <a:t>/proc – Kernel &amp; Process Files</a:t>
            </a:r>
          </a:p>
          <a:p>
            <a:r>
              <a:rPr lang="en-US" dirty="0">
                <a:latin typeface="Consolas" panose="020B0609020204030204" pitchFamily="49" charset="0"/>
              </a:rPr>
              <a:t>/root – Root Home Directory</a:t>
            </a:r>
          </a:p>
          <a:p>
            <a:r>
              <a:rPr lang="en-US" dirty="0">
                <a:latin typeface="Consolas" panose="020B0609020204030204" pitchFamily="49" charset="0"/>
              </a:rPr>
              <a:t>/run – Application State Files</a:t>
            </a:r>
          </a:p>
          <a:p>
            <a:r>
              <a:rPr lang="en-US" dirty="0">
                <a:latin typeface="Consolas" panose="020B0609020204030204" pitchFamily="49" charset="0"/>
              </a:rPr>
              <a:t>/</a:t>
            </a:r>
            <a:r>
              <a:rPr lang="en-US" dirty="0" err="1">
                <a:latin typeface="Consolas" panose="020B0609020204030204" pitchFamily="49" charset="0"/>
              </a:rPr>
              <a:t>sbin</a:t>
            </a:r>
            <a:r>
              <a:rPr lang="en-US" dirty="0">
                <a:latin typeface="Consolas" panose="020B0609020204030204" pitchFamily="49" charset="0"/>
              </a:rPr>
              <a:t> – System Administration Binaries</a:t>
            </a:r>
          </a:p>
          <a:p>
            <a:r>
              <a:rPr lang="en-US" dirty="0">
                <a:latin typeface="Consolas" panose="020B0609020204030204" pitchFamily="49" charset="0"/>
              </a:rPr>
              <a:t>/</a:t>
            </a:r>
            <a:r>
              <a:rPr lang="en-US" dirty="0" err="1">
                <a:latin typeface="Consolas" panose="020B0609020204030204" pitchFamily="49" charset="0"/>
              </a:rPr>
              <a:t>selinux</a:t>
            </a:r>
            <a:r>
              <a:rPr lang="en-US" dirty="0">
                <a:latin typeface="Consolas" panose="020B0609020204030204" pitchFamily="49" charset="0"/>
              </a:rPr>
              <a:t> – </a:t>
            </a:r>
            <a:r>
              <a:rPr lang="en-US" dirty="0" err="1">
                <a:latin typeface="Consolas" panose="020B0609020204030204" pitchFamily="49" charset="0"/>
              </a:rPr>
              <a:t>SELinux</a:t>
            </a:r>
            <a:r>
              <a:rPr lang="en-US" dirty="0">
                <a:latin typeface="Consolas" panose="020B0609020204030204" pitchFamily="49" charset="0"/>
              </a:rPr>
              <a:t> Virtual File System</a:t>
            </a:r>
          </a:p>
          <a:p>
            <a:r>
              <a:rPr lang="en-US" dirty="0">
                <a:latin typeface="Consolas" panose="020B0609020204030204" pitchFamily="49" charset="0"/>
              </a:rPr>
              <a:t>/</a:t>
            </a:r>
            <a:r>
              <a:rPr lang="en-US" dirty="0" err="1">
                <a:latin typeface="Consolas" panose="020B0609020204030204" pitchFamily="49" charset="0"/>
              </a:rPr>
              <a:t>srv</a:t>
            </a:r>
            <a:r>
              <a:rPr lang="en-US" dirty="0">
                <a:latin typeface="Consolas" panose="020B0609020204030204" pitchFamily="49" charset="0"/>
              </a:rPr>
              <a:t> – Service Data</a:t>
            </a:r>
          </a:p>
          <a:p>
            <a:r>
              <a:rPr lang="en-US" dirty="0">
                <a:latin typeface="Consolas" panose="020B0609020204030204" pitchFamily="49" charset="0"/>
              </a:rPr>
              <a:t>/</a:t>
            </a:r>
            <a:r>
              <a:rPr lang="en-US" dirty="0" err="1">
                <a:latin typeface="Consolas" panose="020B0609020204030204" pitchFamily="49" charset="0"/>
              </a:rPr>
              <a:t>tmp</a:t>
            </a:r>
            <a:r>
              <a:rPr lang="en-US" dirty="0">
                <a:latin typeface="Consolas" panose="020B0609020204030204" pitchFamily="49" charset="0"/>
              </a:rPr>
              <a:t> – Temporary Files</a:t>
            </a:r>
          </a:p>
          <a:p>
            <a:r>
              <a:rPr lang="en-US" dirty="0">
                <a:latin typeface="Consolas" panose="020B0609020204030204" pitchFamily="49" charset="0"/>
              </a:rPr>
              <a:t>/</a:t>
            </a:r>
            <a:r>
              <a:rPr lang="en-US" dirty="0" err="1">
                <a:latin typeface="Consolas" panose="020B0609020204030204" pitchFamily="49" charset="0"/>
              </a:rPr>
              <a:t>usr</a:t>
            </a:r>
            <a:r>
              <a:rPr lang="en-US" dirty="0">
                <a:latin typeface="Consolas" panose="020B0609020204030204" pitchFamily="49" charset="0"/>
              </a:rPr>
              <a:t> – User Binaries &amp; Read-Only Data</a:t>
            </a:r>
          </a:p>
          <a:p>
            <a:r>
              <a:rPr lang="en-US" dirty="0">
                <a:latin typeface="Consolas" panose="020B0609020204030204" pitchFamily="49" charset="0"/>
              </a:rPr>
              <a:t>/var – Variable Data Files</a:t>
            </a:r>
          </a:p>
          <a:p>
            <a:endParaRPr lang="en-US" dirty="0">
              <a:latin typeface="Consolas" panose="020B0609020204030204" pitchFamily="49" charset="0"/>
            </a:endParaRPr>
          </a:p>
        </p:txBody>
      </p:sp>
    </p:spTree>
    <p:extLst>
      <p:ext uri="{BB962C8B-B14F-4D97-AF65-F5344CB8AC3E}">
        <p14:creationId xmlns:p14="http://schemas.microsoft.com/office/powerpoint/2010/main" val="1719992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D8A12-1A2D-4CC3-9469-44E9C29AB186}"/>
              </a:ext>
            </a:extLst>
          </p:cNvPr>
          <p:cNvSpPr>
            <a:spLocks noGrp="1"/>
          </p:cNvSpPr>
          <p:nvPr>
            <p:ph type="title"/>
          </p:nvPr>
        </p:nvSpPr>
        <p:spPr/>
        <p:txBody>
          <a:bodyPr/>
          <a:lstStyle/>
          <a:p>
            <a:r>
              <a:rPr lang="en-US" dirty="0"/>
              <a:t>Practice, Process text-streams</a:t>
            </a:r>
            <a:endParaRPr lang="fa-IR" dirty="0"/>
          </a:p>
        </p:txBody>
      </p:sp>
      <p:sp>
        <p:nvSpPr>
          <p:cNvPr id="3" name="Content Placeholder 2">
            <a:extLst>
              <a:ext uri="{FF2B5EF4-FFF2-40B4-BE49-F238E27FC236}">
                <a16:creationId xmlns:a16="http://schemas.microsoft.com/office/drawing/2014/main" id="{D6EBB874-F5B6-47E7-84C6-8AB199F3D489}"/>
              </a:ext>
            </a:extLst>
          </p:cNvPr>
          <p:cNvSpPr>
            <a:spLocks noGrp="1"/>
          </p:cNvSpPr>
          <p:nvPr>
            <p:ph idx="1"/>
          </p:nvPr>
        </p:nvSpPr>
        <p:spPr/>
        <p:txBody>
          <a:bodyPr/>
          <a:lstStyle/>
          <a:p>
            <a:r>
              <a:rPr lang="en-US" dirty="0">
                <a:latin typeface="Consolas" panose="020B0609020204030204" pitchFamily="49" charset="0"/>
              </a:rPr>
              <a:t>&gt; piping ( | )</a:t>
            </a:r>
          </a:p>
          <a:p>
            <a:r>
              <a:rPr lang="en-US" dirty="0">
                <a:latin typeface="Consolas" panose="020B0609020204030204" pitchFamily="49" charset="0"/>
              </a:rPr>
              <a:t>&gt; redirection ( &gt; )</a:t>
            </a:r>
          </a:p>
          <a:p>
            <a:r>
              <a:rPr lang="en-US" dirty="0">
                <a:latin typeface="Consolas" panose="020B0609020204030204" pitchFamily="49" charset="0"/>
              </a:rPr>
              <a:t>&gt; cat</a:t>
            </a:r>
          </a:p>
          <a:p>
            <a:r>
              <a:rPr lang="en-US" dirty="0">
                <a:latin typeface="Consolas" panose="020B0609020204030204" pitchFamily="49" charset="0"/>
              </a:rPr>
              <a:t>&gt; od</a:t>
            </a:r>
          </a:p>
          <a:p>
            <a:r>
              <a:rPr lang="en-US" dirty="0">
                <a:latin typeface="Consolas" panose="020B0609020204030204" pitchFamily="49" charset="0"/>
              </a:rPr>
              <a:t>&gt; split</a:t>
            </a:r>
          </a:p>
          <a:p>
            <a:r>
              <a:rPr lang="en-US" dirty="0">
                <a:latin typeface="Consolas" panose="020B0609020204030204" pitchFamily="49" charset="0"/>
              </a:rPr>
              <a:t>&gt; </a:t>
            </a:r>
            <a:r>
              <a:rPr lang="en-US" dirty="0" err="1">
                <a:latin typeface="Consolas" panose="020B0609020204030204" pitchFamily="49" charset="0"/>
              </a:rPr>
              <a:t>wc</a:t>
            </a:r>
            <a:endParaRPr lang="en-US" dirty="0">
              <a:latin typeface="Consolas" panose="020B0609020204030204" pitchFamily="49" charset="0"/>
            </a:endParaRPr>
          </a:p>
          <a:p>
            <a:r>
              <a:rPr lang="en-US" dirty="0">
                <a:latin typeface="Consolas" panose="020B0609020204030204" pitchFamily="49" charset="0"/>
              </a:rPr>
              <a:t>&gt; head &amp; tail</a:t>
            </a:r>
          </a:p>
          <a:p>
            <a:r>
              <a:rPr lang="en-US" dirty="0">
                <a:latin typeface="Consolas" panose="020B0609020204030204" pitchFamily="49" charset="0"/>
              </a:rPr>
              <a:t>&gt; </a:t>
            </a:r>
            <a:r>
              <a:rPr lang="en-US" dirty="0" err="1">
                <a:latin typeface="Consolas" panose="020B0609020204030204" pitchFamily="49" charset="0"/>
              </a:rPr>
              <a:t>nl</a:t>
            </a:r>
            <a:endParaRPr lang="en-US" dirty="0">
              <a:latin typeface="Consolas" panose="020B0609020204030204" pitchFamily="49" charset="0"/>
            </a:endParaRPr>
          </a:p>
          <a:p>
            <a:r>
              <a:rPr lang="en-US" dirty="0">
                <a:latin typeface="Consolas" panose="020B0609020204030204" pitchFamily="49" charset="0"/>
              </a:rPr>
              <a:t>&gt; </a:t>
            </a:r>
            <a:r>
              <a:rPr lang="en-US" dirty="0" err="1">
                <a:latin typeface="Consolas" panose="020B0609020204030204" pitchFamily="49" charset="0"/>
              </a:rPr>
              <a:t>fmt</a:t>
            </a:r>
            <a:endParaRPr lang="en-US" dirty="0">
              <a:latin typeface="Consolas" panose="020B0609020204030204" pitchFamily="49" charset="0"/>
            </a:endParaRPr>
          </a:p>
          <a:p>
            <a:r>
              <a:rPr lang="en-US" dirty="0">
                <a:latin typeface="Consolas" panose="020B0609020204030204" pitchFamily="49" charset="0"/>
              </a:rPr>
              <a:t>&gt; sort &amp; </a:t>
            </a:r>
            <a:r>
              <a:rPr lang="en-US" dirty="0" err="1">
                <a:latin typeface="Consolas" panose="020B0609020204030204" pitchFamily="49" charset="0"/>
              </a:rPr>
              <a:t>uniq</a:t>
            </a:r>
            <a:endParaRPr lang="en-US" dirty="0">
              <a:latin typeface="Consolas" panose="020B0609020204030204" pitchFamily="49" charset="0"/>
            </a:endParaRPr>
          </a:p>
          <a:p>
            <a:endParaRPr lang="fa-IR" dirty="0">
              <a:latin typeface="Consolas" panose="020B0609020204030204" pitchFamily="49" charset="0"/>
            </a:endParaRPr>
          </a:p>
        </p:txBody>
      </p:sp>
    </p:spTree>
    <p:extLst>
      <p:ext uri="{BB962C8B-B14F-4D97-AF65-F5344CB8AC3E}">
        <p14:creationId xmlns:p14="http://schemas.microsoft.com/office/powerpoint/2010/main" val="1875765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82A72-DABC-401B-B1D5-28062AAEAEAB}"/>
              </a:ext>
            </a:extLst>
          </p:cNvPr>
          <p:cNvSpPr>
            <a:spLocks noGrp="1"/>
          </p:cNvSpPr>
          <p:nvPr>
            <p:ph type="title"/>
          </p:nvPr>
        </p:nvSpPr>
        <p:spPr/>
        <p:txBody>
          <a:bodyPr/>
          <a:lstStyle/>
          <a:p>
            <a:r>
              <a:rPr lang="en-US" dirty="0" err="1"/>
              <a:t>Homeworks</a:t>
            </a:r>
            <a:endParaRPr lang="fa-IR" dirty="0"/>
          </a:p>
        </p:txBody>
      </p:sp>
      <p:sp>
        <p:nvSpPr>
          <p:cNvPr id="3" name="Content Placeholder 2">
            <a:extLst>
              <a:ext uri="{FF2B5EF4-FFF2-40B4-BE49-F238E27FC236}">
                <a16:creationId xmlns:a16="http://schemas.microsoft.com/office/drawing/2014/main" id="{63AD1DEF-92D7-4905-A7B3-A6295ACE251E}"/>
              </a:ext>
            </a:extLst>
          </p:cNvPr>
          <p:cNvSpPr>
            <a:spLocks noGrp="1"/>
          </p:cNvSpPr>
          <p:nvPr>
            <p:ph idx="1"/>
          </p:nvPr>
        </p:nvSpPr>
        <p:spPr/>
        <p:txBody>
          <a:bodyPr/>
          <a:lstStyle/>
          <a:p>
            <a:r>
              <a:rPr lang="en-US" dirty="0"/>
              <a:t>Take a look at bash commands.</a:t>
            </a:r>
          </a:p>
          <a:p>
            <a:r>
              <a:rPr lang="en-US" dirty="0"/>
              <a:t>Take a look at </a:t>
            </a:r>
            <a:r>
              <a:rPr lang="en-US" dirty="0" err="1"/>
              <a:t>cron</a:t>
            </a:r>
            <a:r>
              <a:rPr lang="en-US" dirty="0"/>
              <a:t>-tab. What is it and how to use it?</a:t>
            </a:r>
          </a:p>
          <a:p>
            <a:r>
              <a:rPr lang="en-US" dirty="0"/>
              <a:t>Create a bash file which </a:t>
            </a:r>
          </a:p>
          <a:p>
            <a:pPr lvl="1"/>
            <a:r>
              <a:rPr lang="en-US" dirty="0"/>
              <a:t>connects to a git repository, </a:t>
            </a:r>
          </a:p>
          <a:p>
            <a:pPr lvl="1"/>
            <a:r>
              <a:rPr lang="en-US" dirty="0"/>
              <a:t>create a simple commit every hour </a:t>
            </a:r>
          </a:p>
          <a:p>
            <a:pPr lvl="1"/>
            <a:r>
              <a:rPr lang="en-US" dirty="0"/>
              <a:t>and then push it to the </a:t>
            </a:r>
            <a:r>
              <a:rPr lang="en-US" dirty="0" err="1"/>
              <a:t>github</a:t>
            </a:r>
            <a:r>
              <a:rPr lang="en-US" dirty="0"/>
              <a:t>.</a:t>
            </a:r>
          </a:p>
          <a:p>
            <a:r>
              <a:rPr lang="en-US" dirty="0"/>
              <a:t>How to concatenate </a:t>
            </a:r>
            <a:r>
              <a:rPr lang="en-US" dirty="0" err="1"/>
              <a:t>splitt</a:t>
            </a:r>
            <a:r>
              <a:rPr lang="en-US" dirty="0"/>
              <a:t> ed files (split).</a:t>
            </a:r>
            <a:endParaRPr lang="fa-IR" dirty="0"/>
          </a:p>
        </p:txBody>
      </p:sp>
    </p:spTree>
    <p:extLst>
      <p:ext uri="{BB962C8B-B14F-4D97-AF65-F5344CB8AC3E}">
        <p14:creationId xmlns:p14="http://schemas.microsoft.com/office/powerpoint/2010/main" val="954618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AD966-9C44-4AC0-A87F-D8C6B31A9389}"/>
              </a:ext>
            </a:extLst>
          </p:cNvPr>
          <p:cNvSpPr>
            <a:spLocks noGrp="1"/>
          </p:cNvSpPr>
          <p:nvPr>
            <p:ph type="title"/>
          </p:nvPr>
        </p:nvSpPr>
        <p:spPr/>
        <p:txBody>
          <a:bodyPr/>
          <a:lstStyle/>
          <a:p>
            <a:r>
              <a:rPr lang="en-US" dirty="0"/>
              <a:t>Headlines</a:t>
            </a:r>
            <a:endParaRPr lang="fa-IR" dirty="0"/>
          </a:p>
        </p:txBody>
      </p:sp>
      <p:sp>
        <p:nvSpPr>
          <p:cNvPr id="3" name="Content Placeholder 2">
            <a:extLst>
              <a:ext uri="{FF2B5EF4-FFF2-40B4-BE49-F238E27FC236}">
                <a16:creationId xmlns:a16="http://schemas.microsoft.com/office/drawing/2014/main" id="{3DCF1A80-17E0-489B-9930-71D6E50B35F3}"/>
              </a:ext>
            </a:extLst>
          </p:cNvPr>
          <p:cNvSpPr>
            <a:spLocks noGrp="1"/>
          </p:cNvSpPr>
          <p:nvPr>
            <p:ph idx="1"/>
          </p:nvPr>
        </p:nvSpPr>
        <p:spPr/>
        <p:txBody>
          <a:bodyPr/>
          <a:lstStyle/>
          <a:p>
            <a:r>
              <a:rPr lang="en-US" dirty="0"/>
              <a:t>Source Control</a:t>
            </a:r>
          </a:p>
          <a:p>
            <a:r>
              <a:rPr lang="en-US" dirty="0">
                <a:solidFill>
                  <a:srgbClr val="FF0000"/>
                </a:solidFill>
              </a:rPr>
              <a:t>Linux1</a:t>
            </a:r>
          </a:p>
          <a:p>
            <a:r>
              <a:rPr lang="en-US" dirty="0"/>
              <a:t>Linux2</a:t>
            </a:r>
          </a:p>
          <a:p>
            <a:r>
              <a:rPr lang="en-US" dirty="0"/>
              <a:t>Compilers1</a:t>
            </a:r>
          </a:p>
          <a:p>
            <a:r>
              <a:rPr lang="en-US" dirty="0"/>
              <a:t>Compilers2</a:t>
            </a:r>
          </a:p>
          <a:p>
            <a:r>
              <a:rPr lang="en-US" dirty="0"/>
              <a:t>Golang1</a:t>
            </a:r>
          </a:p>
          <a:p>
            <a:r>
              <a:rPr lang="en-US" dirty="0"/>
              <a:t>Golang2</a:t>
            </a:r>
          </a:p>
          <a:p>
            <a:r>
              <a:rPr lang="en-US" dirty="0"/>
              <a:t>Golang3</a:t>
            </a:r>
            <a:endParaRPr lang="fa-IR" dirty="0"/>
          </a:p>
        </p:txBody>
      </p:sp>
    </p:spTree>
    <p:extLst>
      <p:ext uri="{BB962C8B-B14F-4D97-AF65-F5344CB8AC3E}">
        <p14:creationId xmlns:p14="http://schemas.microsoft.com/office/powerpoint/2010/main" val="3048746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2111E-A6A3-42EB-92F9-09537B65EADA}"/>
              </a:ext>
            </a:extLst>
          </p:cNvPr>
          <p:cNvSpPr>
            <a:spLocks noGrp="1"/>
          </p:cNvSpPr>
          <p:nvPr>
            <p:ph type="title"/>
          </p:nvPr>
        </p:nvSpPr>
        <p:spPr/>
        <p:txBody>
          <a:bodyPr/>
          <a:lstStyle/>
          <a:p>
            <a:r>
              <a:rPr lang="en-US" dirty="0"/>
              <a:t>What about last </a:t>
            </a:r>
            <a:r>
              <a:rPr lang="en-US" dirty="0" err="1"/>
              <a:t>Homeworks</a:t>
            </a:r>
            <a:r>
              <a:rPr lang="en-US" dirty="0"/>
              <a:t>?</a:t>
            </a:r>
            <a:endParaRPr lang="fa-IR" dirty="0"/>
          </a:p>
        </p:txBody>
      </p:sp>
      <p:sp>
        <p:nvSpPr>
          <p:cNvPr id="3" name="Content Placeholder 2">
            <a:extLst>
              <a:ext uri="{FF2B5EF4-FFF2-40B4-BE49-F238E27FC236}">
                <a16:creationId xmlns:a16="http://schemas.microsoft.com/office/drawing/2014/main" id="{4E932DFE-E338-4240-8627-7D2296DB5282}"/>
              </a:ext>
            </a:extLst>
          </p:cNvPr>
          <p:cNvSpPr>
            <a:spLocks noGrp="1"/>
          </p:cNvSpPr>
          <p:nvPr>
            <p:ph idx="1"/>
          </p:nvPr>
        </p:nvSpPr>
        <p:spPr/>
        <p:txBody>
          <a:bodyPr/>
          <a:lstStyle/>
          <a:p>
            <a:r>
              <a:rPr lang="en-US" dirty="0"/>
              <a:t>Create a simple git project in </a:t>
            </a:r>
            <a:r>
              <a:rPr lang="en-US" dirty="0" err="1"/>
              <a:t>github</a:t>
            </a:r>
            <a:r>
              <a:rPr lang="en-US" dirty="0"/>
              <a:t> and then practice all the git commands in it. You can simply name it </a:t>
            </a:r>
            <a:r>
              <a:rPr lang="en-US" dirty="0" err="1"/>
              <a:t>helloWorldGit</a:t>
            </a:r>
            <a:r>
              <a:rPr lang="en-US" dirty="0"/>
              <a:t> project.</a:t>
            </a:r>
          </a:p>
          <a:p>
            <a:r>
              <a:rPr lang="en-US" dirty="0"/>
              <a:t>Take a look at </a:t>
            </a:r>
            <a:r>
              <a:rPr lang="en-US" dirty="0" err="1"/>
              <a:t>linux</a:t>
            </a:r>
            <a:r>
              <a:rPr lang="en-US" dirty="0"/>
              <a:t> file systems and their folder structure.</a:t>
            </a:r>
          </a:p>
          <a:p>
            <a:pPr lvl="1"/>
            <a:r>
              <a:rPr lang="en-US" dirty="0"/>
              <a:t>We need to know it for later.</a:t>
            </a:r>
            <a:endParaRPr lang="fa-IR" dirty="0"/>
          </a:p>
        </p:txBody>
      </p:sp>
    </p:spTree>
    <p:extLst>
      <p:ext uri="{BB962C8B-B14F-4D97-AF65-F5344CB8AC3E}">
        <p14:creationId xmlns:p14="http://schemas.microsoft.com/office/powerpoint/2010/main" val="63040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5B175-8CB9-40F3-9AC8-49E383C04494}"/>
              </a:ext>
            </a:extLst>
          </p:cNvPr>
          <p:cNvSpPr>
            <a:spLocks noGrp="1"/>
          </p:cNvSpPr>
          <p:nvPr>
            <p:ph type="title"/>
          </p:nvPr>
        </p:nvSpPr>
        <p:spPr/>
        <p:txBody>
          <a:bodyPr/>
          <a:lstStyle/>
          <a:p>
            <a:r>
              <a:rPr lang="en-US" dirty="0"/>
              <a:t>UNIX</a:t>
            </a:r>
            <a:endParaRPr lang="fa-IR" dirty="0"/>
          </a:p>
        </p:txBody>
      </p:sp>
      <p:sp>
        <p:nvSpPr>
          <p:cNvPr id="3" name="Content Placeholder 2">
            <a:extLst>
              <a:ext uri="{FF2B5EF4-FFF2-40B4-BE49-F238E27FC236}">
                <a16:creationId xmlns:a16="http://schemas.microsoft.com/office/drawing/2014/main" id="{44B24221-F262-41CF-8AB9-7A9FECDB0437}"/>
              </a:ext>
            </a:extLst>
          </p:cNvPr>
          <p:cNvSpPr>
            <a:spLocks noGrp="1"/>
          </p:cNvSpPr>
          <p:nvPr>
            <p:ph idx="1"/>
          </p:nvPr>
        </p:nvSpPr>
        <p:spPr/>
        <p:txBody>
          <a:bodyPr>
            <a:normAutofit/>
          </a:bodyPr>
          <a:lstStyle/>
          <a:p>
            <a:r>
              <a:rPr lang="en-US" dirty="0"/>
              <a:t>Development started in 1970 at the Bell labs by</a:t>
            </a:r>
          </a:p>
          <a:p>
            <a:pPr lvl="1"/>
            <a:r>
              <a:rPr lang="en-US" dirty="0"/>
              <a:t>Ken Thompson</a:t>
            </a:r>
          </a:p>
          <a:p>
            <a:pPr lvl="1"/>
            <a:r>
              <a:rPr lang="en-US" dirty="0"/>
              <a:t>Dennis Ritchie</a:t>
            </a:r>
          </a:p>
          <a:p>
            <a:pPr lvl="1"/>
            <a:r>
              <a:rPr lang="en-US" dirty="0"/>
              <a:t>And others.</a:t>
            </a:r>
          </a:p>
          <a:p>
            <a:r>
              <a:rPr lang="en-US" dirty="0"/>
              <a:t>Unix was originally meant to be a convenient platform for programmers developing software to be run on it and on other systems, rather than for non-programmers.</a:t>
            </a:r>
          </a:p>
          <a:p>
            <a:endParaRPr lang="fa-IR" dirty="0"/>
          </a:p>
        </p:txBody>
      </p:sp>
    </p:spTree>
    <p:extLst>
      <p:ext uri="{BB962C8B-B14F-4D97-AF65-F5344CB8AC3E}">
        <p14:creationId xmlns:p14="http://schemas.microsoft.com/office/powerpoint/2010/main" val="1356046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71001-1313-45EE-9B1C-E5CBA20881A8}"/>
              </a:ext>
            </a:extLst>
          </p:cNvPr>
          <p:cNvSpPr>
            <a:spLocks noGrp="1"/>
          </p:cNvSpPr>
          <p:nvPr>
            <p:ph type="title"/>
          </p:nvPr>
        </p:nvSpPr>
        <p:spPr/>
        <p:txBody>
          <a:bodyPr/>
          <a:lstStyle/>
          <a:p>
            <a:r>
              <a:rPr lang="en-US" dirty="0"/>
              <a:t>Three main components</a:t>
            </a:r>
            <a:endParaRPr lang="fa-IR" dirty="0"/>
          </a:p>
        </p:txBody>
      </p:sp>
      <p:pic>
        <p:nvPicPr>
          <p:cNvPr id="5" name="Content Placeholder 4">
            <a:extLst>
              <a:ext uri="{FF2B5EF4-FFF2-40B4-BE49-F238E27FC236}">
                <a16:creationId xmlns:a16="http://schemas.microsoft.com/office/drawing/2014/main" id="{392C1CDE-DD73-4423-8EA2-707CD774BA2D}"/>
              </a:ext>
            </a:extLst>
          </p:cNvPr>
          <p:cNvPicPr>
            <a:picLocks noGrp="1" noChangeAspect="1"/>
          </p:cNvPicPr>
          <p:nvPr>
            <p:ph idx="1"/>
          </p:nvPr>
        </p:nvPicPr>
        <p:blipFill>
          <a:blip r:embed="rId3"/>
          <a:stretch>
            <a:fillRect/>
          </a:stretch>
        </p:blipFill>
        <p:spPr>
          <a:xfrm>
            <a:off x="2506384" y="2103438"/>
            <a:ext cx="4131231" cy="3849687"/>
          </a:xfrm>
        </p:spPr>
      </p:pic>
    </p:spTree>
    <p:extLst>
      <p:ext uri="{BB962C8B-B14F-4D97-AF65-F5344CB8AC3E}">
        <p14:creationId xmlns:p14="http://schemas.microsoft.com/office/powerpoint/2010/main" val="1446638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88D56-260B-4583-9305-BFCB1881E837}"/>
              </a:ext>
            </a:extLst>
          </p:cNvPr>
          <p:cNvSpPr>
            <a:spLocks noGrp="1"/>
          </p:cNvSpPr>
          <p:nvPr>
            <p:ph type="title"/>
          </p:nvPr>
        </p:nvSpPr>
        <p:spPr/>
        <p:txBody>
          <a:bodyPr/>
          <a:lstStyle/>
          <a:p>
            <a:r>
              <a:rPr lang="en-US" dirty="0"/>
              <a:t>And more detailed</a:t>
            </a:r>
            <a:endParaRPr lang="fa-IR" dirty="0"/>
          </a:p>
        </p:txBody>
      </p:sp>
      <p:sp>
        <p:nvSpPr>
          <p:cNvPr id="3" name="Content Placeholder 2">
            <a:extLst>
              <a:ext uri="{FF2B5EF4-FFF2-40B4-BE49-F238E27FC236}">
                <a16:creationId xmlns:a16="http://schemas.microsoft.com/office/drawing/2014/main" id="{288E31F0-C8A6-4BC1-9000-0E733938D3C9}"/>
              </a:ext>
            </a:extLst>
          </p:cNvPr>
          <p:cNvSpPr>
            <a:spLocks noGrp="1"/>
          </p:cNvSpPr>
          <p:nvPr>
            <p:ph idx="1"/>
          </p:nvPr>
        </p:nvSpPr>
        <p:spPr/>
        <p:txBody>
          <a:bodyPr/>
          <a:lstStyle/>
          <a:p>
            <a:r>
              <a:rPr lang="en-US" dirty="0"/>
              <a:t>UNIX Consists of:</a:t>
            </a:r>
          </a:p>
          <a:p>
            <a:pPr lvl="1"/>
            <a:r>
              <a:rPr lang="en-US" dirty="0"/>
              <a:t>commands - programs and utilities that you run</a:t>
            </a:r>
          </a:p>
          <a:p>
            <a:pPr lvl="1"/>
            <a:r>
              <a:rPr lang="en-US" dirty="0"/>
              <a:t>shells - command line interpreters</a:t>
            </a:r>
          </a:p>
          <a:p>
            <a:pPr lvl="1"/>
            <a:r>
              <a:rPr lang="en-US" dirty="0"/>
              <a:t>file systems - data storage systems</a:t>
            </a:r>
          </a:p>
          <a:p>
            <a:pPr lvl="1"/>
            <a:r>
              <a:rPr lang="en-US" dirty="0"/>
              <a:t>programming interfaces - function libraries and system calls</a:t>
            </a:r>
          </a:p>
          <a:p>
            <a:pPr lvl="1"/>
            <a:r>
              <a:rPr lang="en-US" dirty="0"/>
              <a:t>kernel - the main control program that provides access to computing resources</a:t>
            </a:r>
          </a:p>
          <a:p>
            <a:pPr lvl="1"/>
            <a:r>
              <a:rPr lang="en-US" dirty="0"/>
              <a:t>Documentation – Unix was an operating system that includes all of its documentation online in machine-readable form.</a:t>
            </a:r>
          </a:p>
          <a:p>
            <a:endParaRPr lang="fa-IR" dirty="0"/>
          </a:p>
        </p:txBody>
      </p:sp>
    </p:spTree>
    <p:extLst>
      <p:ext uri="{BB962C8B-B14F-4D97-AF65-F5344CB8AC3E}">
        <p14:creationId xmlns:p14="http://schemas.microsoft.com/office/powerpoint/2010/main" val="2942951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56988-0843-4972-A9AD-2082D65D2698}"/>
              </a:ext>
            </a:extLst>
          </p:cNvPr>
          <p:cNvSpPr>
            <a:spLocks noGrp="1"/>
          </p:cNvSpPr>
          <p:nvPr>
            <p:ph type="title"/>
          </p:nvPr>
        </p:nvSpPr>
        <p:spPr/>
        <p:txBody>
          <a:bodyPr/>
          <a:lstStyle/>
          <a:p>
            <a:r>
              <a:rPr lang="en-US" dirty="0"/>
              <a:t>UNIX Commands</a:t>
            </a:r>
            <a:endParaRPr lang="fa-IR" dirty="0"/>
          </a:p>
        </p:txBody>
      </p:sp>
      <p:sp>
        <p:nvSpPr>
          <p:cNvPr id="3" name="Content Placeholder 2">
            <a:extLst>
              <a:ext uri="{FF2B5EF4-FFF2-40B4-BE49-F238E27FC236}">
                <a16:creationId xmlns:a16="http://schemas.microsoft.com/office/drawing/2014/main" id="{2195CBE0-9A63-49DA-8F15-2346FA837DB0}"/>
              </a:ext>
            </a:extLst>
          </p:cNvPr>
          <p:cNvSpPr>
            <a:spLocks noGrp="1"/>
          </p:cNvSpPr>
          <p:nvPr>
            <p:ph idx="1"/>
          </p:nvPr>
        </p:nvSpPr>
        <p:spPr>
          <a:xfrm>
            <a:off x="809625" y="2103120"/>
            <a:ext cx="7543800" cy="3849624"/>
          </a:xfrm>
        </p:spPr>
        <p:txBody>
          <a:bodyPr/>
          <a:lstStyle/>
          <a:p>
            <a:r>
              <a:rPr lang="en-US" dirty="0">
                <a:latin typeface="Consolas" panose="020B0609020204030204" pitchFamily="49" charset="0"/>
              </a:rPr>
              <a:t>&gt; admin</a:t>
            </a:r>
          </a:p>
          <a:p>
            <a:pPr lvl="1"/>
            <a:r>
              <a:rPr lang="en-US" dirty="0"/>
              <a:t>Ref: </a:t>
            </a:r>
            <a:r>
              <a:rPr lang="en-US" dirty="0" err="1"/>
              <a:t>sccs</a:t>
            </a:r>
            <a:r>
              <a:rPr lang="en-US" dirty="0"/>
              <a:t> in </a:t>
            </a:r>
            <a:r>
              <a:rPr lang="en-US" dirty="0" err="1"/>
              <a:t>prev</a:t>
            </a:r>
            <a:r>
              <a:rPr lang="en-US" dirty="0"/>
              <a:t> session (</a:t>
            </a:r>
            <a:r>
              <a:rPr lang="en-US" dirty="0" err="1">
                <a:latin typeface="Consolas" panose="020B0609020204030204" pitchFamily="49" charset="0"/>
              </a:rPr>
              <a:t>sccs</a:t>
            </a:r>
            <a:r>
              <a:rPr lang="en-US" dirty="0">
                <a:latin typeface="Consolas" panose="020B0609020204030204" pitchFamily="49" charset="0"/>
              </a:rPr>
              <a:t> admin &lt;filename&gt;</a:t>
            </a:r>
            <a:r>
              <a:rPr lang="en-US" dirty="0"/>
              <a:t>)</a:t>
            </a:r>
          </a:p>
          <a:p>
            <a:r>
              <a:rPr lang="en-US" dirty="0">
                <a:latin typeface="Consolas" panose="020B0609020204030204" pitchFamily="49" charset="0"/>
              </a:rPr>
              <a:t>&gt; alias</a:t>
            </a:r>
          </a:p>
          <a:p>
            <a:r>
              <a:rPr lang="en-US" dirty="0">
                <a:latin typeface="Consolas" panose="020B0609020204030204" pitchFamily="49" charset="0"/>
              </a:rPr>
              <a:t>&gt; cat</a:t>
            </a:r>
          </a:p>
          <a:p>
            <a:r>
              <a:rPr lang="en-US" dirty="0">
                <a:latin typeface="Consolas" panose="020B0609020204030204" pitchFamily="49" charset="0"/>
              </a:rPr>
              <a:t>&gt; cd</a:t>
            </a:r>
          </a:p>
          <a:p>
            <a:r>
              <a:rPr lang="en-US" dirty="0">
                <a:latin typeface="Consolas" panose="020B0609020204030204" pitchFamily="49" charset="0"/>
              </a:rPr>
              <a:t>&gt; cp</a:t>
            </a:r>
          </a:p>
          <a:p>
            <a:r>
              <a:rPr lang="en-US" dirty="0">
                <a:latin typeface="Consolas" panose="020B0609020204030204" pitchFamily="49" charset="0"/>
              </a:rPr>
              <a:t>&gt; du</a:t>
            </a:r>
          </a:p>
          <a:p>
            <a:r>
              <a:rPr lang="en-US" dirty="0">
                <a:latin typeface="Consolas" panose="020B0609020204030204" pitchFamily="49" charset="0"/>
              </a:rPr>
              <a:t>&gt; grep</a:t>
            </a:r>
          </a:p>
          <a:p>
            <a:r>
              <a:rPr lang="en-US" dirty="0">
                <a:latin typeface="Consolas" panose="020B0609020204030204" pitchFamily="49" charset="0"/>
              </a:rPr>
              <a:t>&gt; ls</a:t>
            </a:r>
            <a:endParaRPr lang="fa-IR" dirty="0">
              <a:latin typeface="Consolas" panose="020B0609020204030204" pitchFamily="49" charset="0"/>
            </a:endParaRPr>
          </a:p>
        </p:txBody>
      </p:sp>
    </p:spTree>
    <p:extLst>
      <p:ext uri="{BB962C8B-B14F-4D97-AF65-F5344CB8AC3E}">
        <p14:creationId xmlns:p14="http://schemas.microsoft.com/office/powerpoint/2010/main" val="1347346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9845D-2347-42BC-8A86-92C7803ACE0E}"/>
              </a:ext>
            </a:extLst>
          </p:cNvPr>
          <p:cNvSpPr>
            <a:spLocks noGrp="1"/>
          </p:cNvSpPr>
          <p:nvPr>
            <p:ph type="title"/>
          </p:nvPr>
        </p:nvSpPr>
        <p:spPr/>
        <p:txBody>
          <a:bodyPr/>
          <a:lstStyle/>
          <a:p>
            <a:r>
              <a:rPr lang="en-US" dirty="0"/>
              <a:t>How cd command implemented?</a:t>
            </a:r>
            <a:endParaRPr lang="fa-IR" dirty="0"/>
          </a:p>
        </p:txBody>
      </p:sp>
      <p:sp>
        <p:nvSpPr>
          <p:cNvPr id="3" name="Content Placeholder 2">
            <a:extLst>
              <a:ext uri="{FF2B5EF4-FFF2-40B4-BE49-F238E27FC236}">
                <a16:creationId xmlns:a16="http://schemas.microsoft.com/office/drawing/2014/main" id="{790AAC09-7DFE-4A11-9CDA-0C729F856B20}"/>
              </a:ext>
            </a:extLst>
          </p:cNvPr>
          <p:cNvSpPr>
            <a:spLocks noGrp="1"/>
          </p:cNvSpPr>
          <p:nvPr>
            <p:ph idx="1"/>
          </p:nvPr>
        </p:nvSpPr>
        <p:spPr/>
        <p:txBody>
          <a:bodyPr>
            <a:normAutofit fontScale="77500" lnSpcReduction="20000"/>
          </a:bodyPr>
          <a:lstStyle/>
          <a:p>
            <a:r>
              <a:rPr lang="en-US" dirty="0"/>
              <a:t>It is actually a system-call (interrupt).</a:t>
            </a:r>
          </a:p>
          <a:p>
            <a:r>
              <a:rPr lang="en-US" dirty="0"/>
              <a:t>It was an equivalent of </a:t>
            </a:r>
            <a:r>
              <a:rPr lang="en-US" dirty="0" err="1">
                <a:latin typeface="Consolas" panose="020B0609020204030204" pitchFamily="49" charset="0"/>
              </a:rPr>
              <a:t>chdir</a:t>
            </a:r>
            <a:r>
              <a:rPr lang="en-US" dirty="0"/>
              <a:t> command</a:t>
            </a:r>
          </a:p>
          <a:p>
            <a:pPr marL="0" indent="0">
              <a:buNone/>
            </a:pPr>
            <a:endParaRPr lang="en-US" dirty="0"/>
          </a:p>
          <a:p>
            <a:pPr marL="0" indent="0">
              <a:buNone/>
            </a:pPr>
            <a:r>
              <a:rPr lang="en-US" dirty="0">
                <a:latin typeface="Consolas" panose="020B0609020204030204" pitchFamily="49" charset="0"/>
              </a:rPr>
              <a:t>#include &lt;</a:t>
            </a:r>
            <a:r>
              <a:rPr lang="en-US" dirty="0" err="1">
                <a:latin typeface="Consolas" panose="020B0609020204030204" pitchFamily="49" charset="0"/>
              </a:rPr>
              <a:t>unistd.h</a:t>
            </a:r>
            <a:r>
              <a:rPr lang="en-US" dirty="0">
                <a:latin typeface="Consolas" panose="020B0609020204030204" pitchFamily="49" charset="0"/>
              </a:rPr>
              <a:t>&gt;</a:t>
            </a:r>
          </a:p>
          <a:p>
            <a:pPr marL="0" indent="0">
              <a:buNone/>
            </a:pPr>
            <a:r>
              <a:rPr lang="en-US" dirty="0">
                <a:latin typeface="Consolas" panose="020B0609020204030204" pitchFamily="49" charset="0"/>
              </a:rPr>
              <a:t>#include &lt;</a:t>
            </a:r>
            <a:r>
              <a:rPr lang="en-US" dirty="0" err="1">
                <a:latin typeface="Consolas" panose="020B0609020204030204" pitchFamily="49" charset="0"/>
              </a:rPr>
              <a:t>hurd.h</a:t>
            </a:r>
            <a:r>
              <a:rPr lang="en-US" dirty="0">
                <a:latin typeface="Consolas" panose="020B0609020204030204" pitchFamily="49" charset="0"/>
              </a:rPr>
              <a:t>&gt;</a:t>
            </a:r>
          </a:p>
          <a:p>
            <a:pPr marL="0" indent="0">
              <a:buNone/>
            </a:pPr>
            <a:r>
              <a:rPr lang="en-US" dirty="0">
                <a:latin typeface="Consolas" panose="020B0609020204030204" pitchFamily="49" charset="0"/>
              </a:rPr>
              <a:t>#include &lt;</a:t>
            </a:r>
            <a:r>
              <a:rPr lang="en-US" dirty="0" err="1">
                <a:latin typeface="Consolas" panose="020B0609020204030204" pitchFamily="49" charset="0"/>
              </a:rPr>
              <a:t>fcntl.h</a:t>
            </a:r>
            <a:r>
              <a:rPr lang="en-US" dirty="0">
                <a:latin typeface="Consolas" panose="020B0609020204030204" pitchFamily="49" charset="0"/>
              </a:rPr>
              <a:t>&gt;</a:t>
            </a:r>
          </a:p>
          <a:p>
            <a:pPr marL="0" indent="0">
              <a:buNone/>
            </a:pPr>
            <a:r>
              <a:rPr lang="en-US" dirty="0">
                <a:latin typeface="Consolas" panose="020B0609020204030204" pitchFamily="49" charset="0"/>
              </a:rPr>
              <a:t>#include &lt;</a:t>
            </a:r>
            <a:r>
              <a:rPr lang="en-US" dirty="0" err="1">
                <a:latin typeface="Consolas" panose="020B0609020204030204" pitchFamily="49" charset="0"/>
              </a:rPr>
              <a:t>hurd</a:t>
            </a:r>
            <a:r>
              <a:rPr lang="en-US" dirty="0">
                <a:latin typeface="Consolas" panose="020B0609020204030204" pitchFamily="49" charset="0"/>
              </a:rPr>
              <a:t>/</a:t>
            </a:r>
            <a:r>
              <a:rPr lang="en-US" dirty="0" err="1">
                <a:latin typeface="Consolas" panose="020B0609020204030204" pitchFamily="49" charset="0"/>
              </a:rPr>
              <a:t>port.h</a:t>
            </a:r>
            <a:r>
              <a:rPr lang="en-US" dirty="0">
                <a:latin typeface="Consolas" panose="020B0609020204030204" pitchFamily="49" charset="0"/>
              </a:rPr>
              <a:t>&gt;</a:t>
            </a:r>
          </a:p>
          <a:p>
            <a:pPr marL="0" indent="0">
              <a:buNone/>
            </a:pPr>
            <a:r>
              <a:rPr lang="en-US" dirty="0">
                <a:latin typeface="Consolas" panose="020B0609020204030204" pitchFamily="49" charset="0"/>
              </a:rPr>
              <a:t>/* Change the current directory to FILE_NAME.  */</a:t>
            </a:r>
          </a:p>
          <a:p>
            <a:pPr marL="0" indent="0">
              <a:buNone/>
            </a:pPr>
            <a:r>
              <a:rPr lang="en-US" dirty="0">
                <a:latin typeface="Consolas" panose="020B0609020204030204" pitchFamily="49" charset="0"/>
              </a:rPr>
              <a:t>int __</a:t>
            </a:r>
            <a:r>
              <a:rPr lang="en-US" dirty="0" err="1">
                <a:latin typeface="Consolas" panose="020B0609020204030204" pitchFamily="49" charset="0"/>
              </a:rPr>
              <a:t>chdir</a:t>
            </a:r>
            <a:r>
              <a:rPr lang="en-US" dirty="0">
                <a:latin typeface="Consolas" panose="020B0609020204030204" pitchFamily="49" charset="0"/>
              </a:rPr>
              <a:t> (const char *</a:t>
            </a:r>
            <a:r>
              <a:rPr lang="en-US" dirty="0" err="1">
                <a:latin typeface="Consolas" panose="020B0609020204030204" pitchFamily="49" charset="0"/>
              </a:rPr>
              <a:t>file_name</a:t>
            </a:r>
            <a:r>
              <a:rPr lang="en-US" dirty="0">
                <a:latin typeface="Consolas" panose="020B0609020204030204" pitchFamily="49" charset="0"/>
              </a:rPr>
              <a:t>)</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return _</a:t>
            </a:r>
            <a:r>
              <a:rPr lang="en-US" dirty="0" err="1">
                <a:latin typeface="Consolas" panose="020B0609020204030204" pitchFamily="49" charset="0"/>
              </a:rPr>
              <a:t>hurd_change_directory_port_from_name</a:t>
            </a:r>
            <a:r>
              <a:rPr lang="en-US" dirty="0">
                <a:latin typeface="Consolas" panose="020B0609020204030204" pitchFamily="49" charset="0"/>
              </a:rPr>
              <a:t> (&amp;_</a:t>
            </a:r>
            <a:r>
              <a:rPr lang="en-US" dirty="0" err="1">
                <a:latin typeface="Consolas" panose="020B0609020204030204" pitchFamily="49" charset="0"/>
              </a:rPr>
              <a:t>hurd_ports</a:t>
            </a:r>
            <a:r>
              <a:rPr lang="en-US" dirty="0">
                <a:latin typeface="Consolas" panose="020B0609020204030204" pitchFamily="49" charset="0"/>
              </a:rPr>
              <a:t>[INIT_PORT_CWDIR], </a:t>
            </a:r>
            <a:r>
              <a:rPr lang="en-US" dirty="0" err="1">
                <a:latin typeface="Consolas" panose="020B0609020204030204" pitchFamily="49" charset="0"/>
              </a:rPr>
              <a:t>file_name</a:t>
            </a:r>
            <a:r>
              <a:rPr lang="en-US" dirty="0">
                <a:latin typeface="Consolas" panose="020B0609020204030204" pitchFamily="49" charset="0"/>
              </a:rPr>
              <a:t>);</a:t>
            </a:r>
          </a:p>
          <a:p>
            <a:pPr marL="0" indent="0">
              <a:buNone/>
            </a:pPr>
            <a:r>
              <a:rPr lang="en-US" dirty="0">
                <a:latin typeface="Consolas" panose="020B0609020204030204" pitchFamily="49" charset="0"/>
              </a:rPr>
              <a:t>}</a:t>
            </a:r>
          </a:p>
          <a:p>
            <a:pPr marL="0" indent="0">
              <a:buNone/>
            </a:pPr>
            <a:r>
              <a:rPr lang="en-US" dirty="0" err="1">
                <a:latin typeface="Consolas" panose="020B0609020204030204" pitchFamily="49" charset="0"/>
              </a:rPr>
              <a:t>weak_alias</a:t>
            </a:r>
            <a:r>
              <a:rPr lang="en-US" dirty="0">
                <a:latin typeface="Consolas" panose="020B0609020204030204" pitchFamily="49" charset="0"/>
              </a:rPr>
              <a:t> (__</a:t>
            </a:r>
            <a:r>
              <a:rPr lang="en-US" dirty="0" err="1">
                <a:latin typeface="Consolas" panose="020B0609020204030204" pitchFamily="49" charset="0"/>
              </a:rPr>
              <a:t>chdir</a:t>
            </a:r>
            <a:r>
              <a:rPr lang="en-US" dirty="0">
                <a:latin typeface="Consolas" panose="020B0609020204030204" pitchFamily="49" charset="0"/>
              </a:rPr>
              <a:t>, </a:t>
            </a:r>
            <a:r>
              <a:rPr lang="en-US" dirty="0" err="1">
                <a:latin typeface="Consolas" panose="020B0609020204030204" pitchFamily="49" charset="0"/>
              </a:rPr>
              <a:t>chdir</a:t>
            </a:r>
            <a:r>
              <a:rPr lang="en-US" dirty="0">
                <a:latin typeface="Consolas" panose="020B0609020204030204" pitchFamily="49" charset="0"/>
              </a:rPr>
              <a:t>)</a:t>
            </a:r>
          </a:p>
          <a:p>
            <a:endParaRPr lang="fa-IR" dirty="0"/>
          </a:p>
        </p:txBody>
      </p:sp>
    </p:spTree>
    <p:extLst>
      <p:ext uri="{BB962C8B-B14F-4D97-AF65-F5344CB8AC3E}">
        <p14:creationId xmlns:p14="http://schemas.microsoft.com/office/powerpoint/2010/main" val="3423151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C0DA4-7096-40EA-8296-D63D533D0C30}"/>
              </a:ext>
            </a:extLst>
          </p:cNvPr>
          <p:cNvSpPr>
            <a:spLocks noGrp="1"/>
          </p:cNvSpPr>
          <p:nvPr>
            <p:ph type="title"/>
          </p:nvPr>
        </p:nvSpPr>
        <p:spPr/>
        <p:txBody>
          <a:bodyPr/>
          <a:lstStyle/>
          <a:p>
            <a:r>
              <a:rPr lang="en-US" dirty="0"/>
              <a:t>Evolution of </a:t>
            </a:r>
            <a:r>
              <a:rPr lang="en-US" dirty="0" err="1"/>
              <a:t>unix</a:t>
            </a:r>
            <a:endParaRPr lang="fa-IR" dirty="0"/>
          </a:p>
        </p:txBody>
      </p:sp>
      <p:sp>
        <p:nvSpPr>
          <p:cNvPr id="3" name="Content Placeholder 2">
            <a:extLst>
              <a:ext uri="{FF2B5EF4-FFF2-40B4-BE49-F238E27FC236}">
                <a16:creationId xmlns:a16="http://schemas.microsoft.com/office/drawing/2014/main" id="{FCD3D80E-E82A-42F6-9A37-8D76B8997FFE}"/>
              </a:ext>
            </a:extLst>
          </p:cNvPr>
          <p:cNvSpPr>
            <a:spLocks noGrp="1"/>
          </p:cNvSpPr>
          <p:nvPr>
            <p:ph idx="1"/>
          </p:nvPr>
        </p:nvSpPr>
        <p:spPr/>
        <p:txBody>
          <a:bodyPr/>
          <a:lstStyle/>
          <a:p>
            <a:r>
              <a:rPr lang="en-US" dirty="0"/>
              <a:t>Take a look at:</a:t>
            </a:r>
          </a:p>
          <a:p>
            <a:pPr lvl="1"/>
            <a:r>
              <a:rPr lang="en-US" dirty="0">
                <a:hlinkClick r:id="rId3"/>
              </a:rPr>
              <a:t>https://upload.wikimedia.org/wikipedia/commons/7/77/Unix_history-simple.svg</a:t>
            </a:r>
            <a:endParaRPr lang="fa-IR" dirty="0"/>
          </a:p>
          <a:p>
            <a:pPr lvl="1"/>
            <a:endParaRPr lang="fa-IR" dirty="0"/>
          </a:p>
        </p:txBody>
      </p:sp>
    </p:spTree>
    <p:extLst>
      <p:ext uri="{BB962C8B-B14F-4D97-AF65-F5344CB8AC3E}">
        <p14:creationId xmlns:p14="http://schemas.microsoft.com/office/powerpoint/2010/main" val="18704404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4487CEA-7875-4327-875F-CA3B32E800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745B92C-4D89-4324-B52D-E1F5F627B790}">
  <ds:schemaRefs>
    <ds:schemaRef ds:uri="http://schemas.microsoft.com/sharepoint/v3/contenttype/forms"/>
  </ds:schemaRefs>
</ds:datastoreItem>
</file>

<file path=customXml/itemProps3.xml><?xml version="1.0" encoding="utf-8"?>
<ds:datastoreItem xmlns:ds="http://schemas.openxmlformats.org/officeDocument/2006/customXml" ds:itemID="{E7228C0C-F774-4270-99CB-314B07EBFBE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{58D95285-578A-4392-A188-0983F97488BA}tf78438558_wac</Template>
  <TotalTime>0</TotalTime>
  <Words>3344</Words>
  <Application>Microsoft Office PowerPoint</Application>
  <PresentationFormat>On-screen Show (4:3)</PresentationFormat>
  <Paragraphs>225</Paragraphs>
  <Slides>14</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Calibri</vt:lpstr>
      <vt:lpstr>Century Gothic</vt:lpstr>
      <vt:lpstr>Consolas</vt:lpstr>
      <vt:lpstr>Garamond</vt:lpstr>
      <vt:lpstr>Helvetica Neue</vt:lpstr>
      <vt:lpstr>Roboto</vt:lpstr>
      <vt:lpstr>var(--font)</vt:lpstr>
      <vt:lpstr>Vazir</vt:lpstr>
      <vt:lpstr>SavonVTI</vt:lpstr>
      <vt:lpstr>Computer Programming, Basics</vt:lpstr>
      <vt:lpstr>Headlines</vt:lpstr>
      <vt:lpstr>What about last Homeworks?</vt:lpstr>
      <vt:lpstr>UNIX</vt:lpstr>
      <vt:lpstr>Three main components</vt:lpstr>
      <vt:lpstr>And more detailed</vt:lpstr>
      <vt:lpstr>UNIX Commands</vt:lpstr>
      <vt:lpstr>How cd command implemented?</vt:lpstr>
      <vt:lpstr>Evolution of unix</vt:lpstr>
      <vt:lpstr>Linux</vt:lpstr>
      <vt:lpstr>Linux Directory Structure</vt:lpstr>
      <vt:lpstr>Linux Directory Structure</vt:lpstr>
      <vt:lpstr>Practice, Process text-streams</vt:lpstr>
      <vt:lpstr>Homeworks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2020-07-23T05:47:46Z</dcterms:created>
  <dcterms:modified xsi:type="dcterms:W3CDTF">2020-07-30T14:27:36Z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