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18"/>
  </p:notesMasterIdLst>
  <p:sldIdLst>
    <p:sldId id="257" r:id="rId5"/>
    <p:sldId id="269" r:id="rId6"/>
    <p:sldId id="279" r:id="rId7"/>
    <p:sldId id="281" r:id="rId8"/>
    <p:sldId id="282" r:id="rId9"/>
    <p:sldId id="280" r:id="rId10"/>
    <p:sldId id="284" r:id="rId11"/>
    <p:sldId id="283" r:id="rId12"/>
    <p:sldId id="285" r:id="rId13"/>
    <p:sldId id="286" r:id="rId14"/>
    <p:sldId id="287" r:id="rId15"/>
    <p:sldId id="288" r:id="rId16"/>
    <p:sldId id="28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485" autoAdjust="0"/>
  </p:normalViewPr>
  <p:slideViewPr>
    <p:cSldViewPr snapToGrid="0">
      <p:cViewPr varScale="1">
        <p:scale>
          <a:sx n="100" d="100"/>
          <a:sy n="100" d="100"/>
        </p:scale>
        <p:origin x="18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BE188B3E-875C-4BAA-89E8-016C94E3F684}" type="datetimeFigureOut">
              <a:rPr lang="fa-IR" smtClean="0"/>
              <a:t>17/12/1441</a:t>
            </a:fld>
            <a:endParaRPr lang="fa-I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0E944BF-F28C-48F8-90D3-273132DB8999}" type="slidenum">
              <a:rPr lang="fa-IR" smtClean="0"/>
              <a:t>‹#›</a:t>
            </a:fld>
            <a:endParaRPr lang="fa-IR"/>
          </a:p>
        </p:txBody>
      </p:sp>
    </p:spTree>
    <p:extLst>
      <p:ext uri="{BB962C8B-B14F-4D97-AF65-F5344CB8AC3E}">
        <p14:creationId xmlns:p14="http://schemas.microsoft.com/office/powerpoint/2010/main" val="65325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Linux_distribu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upload.wikimedia.org/wikipedia/commons/1/1b/Linux_Distribution_Timeline.svg"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Linux_distribu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upload.wikimedia.org/wikipedia/commons/1/1b/Linux_Distribution_Timeline.svg"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APT_(Debia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Package_manager"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Software_suit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n.wikipedia.org/wiki/Linu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D0E944BF-F28C-48F8-90D3-273132DB8999}" type="slidenum">
              <a:rPr lang="fa-IR" smtClean="0"/>
              <a:t>3</a:t>
            </a:fld>
            <a:endParaRPr lang="fa-IR"/>
          </a:p>
        </p:txBody>
      </p:sp>
    </p:spTree>
    <p:extLst>
      <p:ext uri="{BB962C8B-B14F-4D97-AF65-F5344CB8AC3E}">
        <p14:creationId xmlns:p14="http://schemas.microsoft.com/office/powerpoint/2010/main" val="2232622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https://en.wikipedia.org/wiki/Linux_distribution</a:t>
            </a:r>
            <a:endParaRPr lang="en-US" dirty="0"/>
          </a:p>
          <a:p>
            <a:r>
              <a:rPr lang="en-US" dirty="0">
                <a:hlinkClick r:id="rId4"/>
              </a:rPr>
              <a:t>https://upload.wikimedia.org/wikipedia/commons/1/1b/Linux_Distribution_Timeline.svg</a:t>
            </a:r>
            <a:endParaRPr lang="fa-IR" dirty="0"/>
          </a:p>
        </p:txBody>
      </p:sp>
      <p:sp>
        <p:nvSpPr>
          <p:cNvPr id="4" name="Slide Number Placeholder 3"/>
          <p:cNvSpPr>
            <a:spLocks noGrp="1"/>
          </p:cNvSpPr>
          <p:nvPr>
            <p:ph type="sldNum" sz="quarter" idx="5"/>
          </p:nvPr>
        </p:nvSpPr>
        <p:spPr/>
        <p:txBody>
          <a:bodyPr/>
          <a:lstStyle/>
          <a:p>
            <a:fld id="{D0E944BF-F28C-48F8-90D3-273132DB8999}" type="slidenum">
              <a:rPr lang="fa-IR" smtClean="0"/>
              <a:t>4</a:t>
            </a:fld>
            <a:endParaRPr lang="fa-IR"/>
          </a:p>
        </p:txBody>
      </p:sp>
    </p:spTree>
    <p:extLst>
      <p:ext uri="{BB962C8B-B14F-4D97-AF65-F5344CB8AC3E}">
        <p14:creationId xmlns:p14="http://schemas.microsoft.com/office/powerpoint/2010/main" val="48158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https://en.wikipedia.org/wiki/Linux_distribution</a:t>
            </a:r>
            <a:endParaRPr lang="en-US" dirty="0"/>
          </a:p>
          <a:p>
            <a:r>
              <a:rPr lang="en-US" dirty="0">
                <a:hlinkClick r:id="rId4"/>
              </a:rPr>
              <a:t>https://upload.wikimedia.org/wikipedia/commons/1/1b/Linux_Distribution_Timeline.svg</a:t>
            </a:r>
            <a:endParaRPr lang="fa-IR" dirty="0"/>
          </a:p>
        </p:txBody>
      </p:sp>
      <p:sp>
        <p:nvSpPr>
          <p:cNvPr id="4" name="Slide Number Placeholder 3"/>
          <p:cNvSpPr>
            <a:spLocks noGrp="1"/>
          </p:cNvSpPr>
          <p:nvPr>
            <p:ph type="sldNum" sz="quarter" idx="5"/>
          </p:nvPr>
        </p:nvSpPr>
        <p:spPr/>
        <p:txBody>
          <a:bodyPr/>
          <a:lstStyle/>
          <a:p>
            <a:fld id="{D0E944BF-F28C-48F8-90D3-273132DB8999}" type="slidenum">
              <a:rPr lang="fa-IR" smtClean="0"/>
              <a:t>5</a:t>
            </a:fld>
            <a:endParaRPr lang="fa-IR"/>
          </a:p>
        </p:txBody>
      </p:sp>
    </p:spTree>
    <p:extLst>
      <p:ext uri="{BB962C8B-B14F-4D97-AF65-F5344CB8AC3E}">
        <p14:creationId xmlns:p14="http://schemas.microsoft.com/office/powerpoint/2010/main" val="811033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44444"/>
                </a:solidFill>
                <a:effectLst/>
                <a:latin typeface="Swiss 721 SWA"/>
              </a:rPr>
              <a:t>One of the oldest Linux distributions currently maintained, Debian's system is very similar to RPM-based systems. They use .deb packages, which can be managed by a tool called </a:t>
            </a:r>
            <a:r>
              <a:rPr lang="en-US" b="0" i="1" dirty="0" err="1">
                <a:solidFill>
                  <a:srgbClr val="444444"/>
                </a:solidFill>
                <a:effectLst/>
                <a:latin typeface="Swiss 721 SWA"/>
              </a:rPr>
              <a:t>dpkg</a:t>
            </a:r>
            <a:r>
              <a:rPr lang="en-US" b="0" i="0" dirty="0">
                <a:solidFill>
                  <a:srgbClr val="444444"/>
                </a:solidFill>
                <a:effectLst/>
                <a:latin typeface="Swiss 721 SWA"/>
              </a:rPr>
              <a:t>. </a:t>
            </a:r>
            <a:r>
              <a:rPr lang="en-US" b="0" i="1" dirty="0" err="1">
                <a:solidFill>
                  <a:srgbClr val="444444"/>
                </a:solidFill>
                <a:effectLst/>
                <a:latin typeface="Swiss 721 SWA"/>
              </a:rPr>
              <a:t>dpkg</a:t>
            </a:r>
            <a:r>
              <a:rPr lang="en-US" b="0" i="0" dirty="0">
                <a:solidFill>
                  <a:srgbClr val="444444"/>
                </a:solidFill>
                <a:effectLst/>
                <a:latin typeface="Swiss 721 SWA"/>
              </a:rPr>
              <a:t> is very similar to </a:t>
            </a:r>
            <a:r>
              <a:rPr lang="en-US" b="0" i="1" dirty="0">
                <a:solidFill>
                  <a:srgbClr val="444444"/>
                </a:solidFill>
                <a:effectLst/>
                <a:latin typeface="Swiss 721 SWA"/>
              </a:rPr>
              <a:t>rpm</a:t>
            </a:r>
            <a:r>
              <a:rPr lang="en-US" b="0" i="0" dirty="0">
                <a:solidFill>
                  <a:srgbClr val="444444"/>
                </a:solidFill>
                <a:effectLst/>
                <a:latin typeface="Swiss 721 SWA"/>
              </a:rPr>
              <a:t> in that it was designed to manage packages that are available locally. It does no dependency resolution (although it does dependency checking), and has no reliable way to interact with remote repositories. In order to improve the user experience and ease of use, the Debian project commissioned a project called </a:t>
            </a:r>
            <a:r>
              <a:rPr lang="en-US" b="0" i="1" dirty="0">
                <a:solidFill>
                  <a:srgbClr val="444444"/>
                </a:solidFill>
                <a:effectLst/>
                <a:latin typeface="Swiss 721 SWA"/>
              </a:rPr>
              <a:t>Deity</a:t>
            </a:r>
            <a:r>
              <a:rPr lang="en-US" b="0" i="0" dirty="0">
                <a:solidFill>
                  <a:srgbClr val="444444"/>
                </a:solidFill>
                <a:effectLst/>
                <a:latin typeface="Swiss 721 SWA"/>
              </a:rPr>
              <a:t>. This codename was eventually abandoned and changed to </a:t>
            </a:r>
            <a:r>
              <a:rPr lang="en-US" b="0" i="0" u="none" strike="noStrike" dirty="0">
                <a:solidFill>
                  <a:srgbClr val="0098C3"/>
                </a:solidFill>
                <a:effectLst/>
                <a:latin typeface="Swiss 721 SWA"/>
                <a:hlinkClick r:id="rId3"/>
              </a:rPr>
              <a:t>Advanced Package Tool (APT)</a:t>
            </a:r>
            <a:r>
              <a:rPr lang="en-US" b="0" i="0" dirty="0">
                <a:solidFill>
                  <a:srgbClr val="444444"/>
                </a:solidFill>
                <a:effectLst/>
                <a:latin typeface="Swiss 721 SWA"/>
              </a:rPr>
              <a:t>.</a:t>
            </a:r>
          </a:p>
          <a:p>
            <a:br>
              <a:rPr lang="en-US" dirty="0"/>
            </a:br>
            <a:endParaRPr lang="fa-IR" dirty="0"/>
          </a:p>
        </p:txBody>
      </p:sp>
      <p:sp>
        <p:nvSpPr>
          <p:cNvPr id="4" name="Slide Number Placeholder 3"/>
          <p:cNvSpPr>
            <a:spLocks noGrp="1"/>
          </p:cNvSpPr>
          <p:nvPr>
            <p:ph type="sldNum" sz="quarter" idx="5"/>
          </p:nvPr>
        </p:nvSpPr>
        <p:spPr/>
        <p:txBody>
          <a:bodyPr/>
          <a:lstStyle/>
          <a:p>
            <a:fld id="{D0E944BF-F28C-48F8-90D3-273132DB8999}" type="slidenum">
              <a:rPr lang="fa-IR" smtClean="0"/>
              <a:t>7</a:t>
            </a:fld>
            <a:endParaRPr lang="fa-IR"/>
          </a:p>
        </p:txBody>
      </p:sp>
    </p:spTree>
    <p:extLst>
      <p:ext uri="{BB962C8B-B14F-4D97-AF65-F5344CB8AC3E}">
        <p14:creationId xmlns:p14="http://schemas.microsoft.com/office/powerpoint/2010/main" val="3096156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https://en.wikipedia.org/wiki/Package_manager</a:t>
            </a:r>
            <a:endParaRPr lang="fa-IR" dirty="0"/>
          </a:p>
        </p:txBody>
      </p:sp>
      <p:sp>
        <p:nvSpPr>
          <p:cNvPr id="4" name="Slide Number Placeholder 3"/>
          <p:cNvSpPr>
            <a:spLocks noGrp="1"/>
          </p:cNvSpPr>
          <p:nvPr>
            <p:ph type="sldNum" sz="quarter" idx="5"/>
          </p:nvPr>
        </p:nvSpPr>
        <p:spPr/>
        <p:txBody>
          <a:bodyPr/>
          <a:lstStyle/>
          <a:p>
            <a:fld id="{D0E944BF-F28C-48F8-90D3-273132DB8999}" type="slidenum">
              <a:rPr lang="fa-IR" smtClean="0"/>
              <a:t>8</a:t>
            </a:fld>
            <a:endParaRPr lang="fa-IR"/>
          </a:p>
        </p:txBody>
      </p:sp>
    </p:spTree>
    <p:extLst>
      <p:ext uri="{BB962C8B-B14F-4D97-AF65-F5344CB8AC3E}">
        <p14:creationId xmlns:p14="http://schemas.microsoft.com/office/powerpoint/2010/main" val="3510414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err="1">
                <a:solidFill>
                  <a:srgbClr val="202122"/>
                </a:solidFill>
                <a:effectLst/>
                <a:latin typeface="Vazir"/>
              </a:rPr>
              <a:t>systemd</a:t>
            </a:r>
            <a:r>
              <a:rPr lang="en-US" b="0" i="0" dirty="0">
                <a:solidFill>
                  <a:srgbClr val="202122"/>
                </a:solidFill>
                <a:effectLst/>
                <a:latin typeface="Vazir"/>
              </a:rPr>
              <a:t> is a </a:t>
            </a:r>
            <a:r>
              <a:rPr lang="en-US" b="0" i="0" u="none" strike="noStrike" dirty="0">
                <a:solidFill>
                  <a:srgbClr val="0B0080"/>
                </a:solidFill>
                <a:effectLst/>
                <a:latin typeface="Vazir"/>
                <a:hlinkClick r:id="rId3" tooltip="Software suite"/>
              </a:rPr>
              <a:t>software suite</a:t>
            </a:r>
            <a:r>
              <a:rPr lang="en-US" b="0" i="0" dirty="0">
                <a:solidFill>
                  <a:srgbClr val="202122"/>
                </a:solidFill>
                <a:effectLst/>
                <a:latin typeface="Vazir"/>
              </a:rPr>
              <a:t> that provides an array of system components for </a:t>
            </a:r>
            <a:r>
              <a:rPr lang="en-US" b="0" i="0" u="none" strike="noStrike" dirty="0">
                <a:solidFill>
                  <a:srgbClr val="0B0080"/>
                </a:solidFill>
                <a:effectLst/>
                <a:latin typeface="Vazir"/>
                <a:hlinkClick r:id="rId4" tooltip="Linux"/>
              </a:rPr>
              <a:t>Linux</a:t>
            </a:r>
            <a:r>
              <a:rPr lang="en-US" b="0" i="0" dirty="0">
                <a:solidFill>
                  <a:srgbClr val="202122"/>
                </a:solidFill>
                <a:effectLst/>
                <a:latin typeface="Vazir"/>
              </a:rPr>
              <a:t> operating systems.</a:t>
            </a:r>
          </a:p>
          <a:p>
            <a:br>
              <a:rPr lang="en-US" dirty="0"/>
            </a:br>
            <a:endParaRPr lang="fa-IR" dirty="0"/>
          </a:p>
        </p:txBody>
      </p:sp>
      <p:sp>
        <p:nvSpPr>
          <p:cNvPr id="4" name="Slide Number Placeholder 3"/>
          <p:cNvSpPr>
            <a:spLocks noGrp="1"/>
          </p:cNvSpPr>
          <p:nvPr>
            <p:ph type="sldNum" sz="quarter" idx="5"/>
          </p:nvPr>
        </p:nvSpPr>
        <p:spPr/>
        <p:txBody>
          <a:bodyPr/>
          <a:lstStyle/>
          <a:p>
            <a:fld id="{D0E944BF-F28C-48F8-90D3-273132DB8999}" type="slidenum">
              <a:rPr lang="fa-IR" smtClean="0"/>
              <a:t>10</a:t>
            </a:fld>
            <a:endParaRPr lang="fa-IR"/>
          </a:p>
        </p:txBody>
      </p:sp>
    </p:spTree>
    <p:extLst>
      <p:ext uri="{BB962C8B-B14F-4D97-AF65-F5344CB8AC3E}">
        <p14:creationId xmlns:p14="http://schemas.microsoft.com/office/powerpoint/2010/main" val="608262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9144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useBgFill="1">
        <p:nvSpPr>
          <p:cNvPr id="10" name="Rectangle 9"/>
          <p:cNvSpPr/>
          <p:nvPr/>
        </p:nvSpPr>
        <p:spPr>
          <a:xfrm>
            <a:off x="980904" y="1267730"/>
            <a:ext cx="7182197"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5851" y="1411615"/>
            <a:ext cx="69723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851910" y="1267730"/>
            <a:ext cx="144018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3937635" y="1267730"/>
            <a:ext cx="126873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221827" y="2244830"/>
            <a:ext cx="6700347"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221828" y="4682067"/>
            <a:ext cx="6702635"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178" indent="0" algn="ctr">
              <a:buNone/>
              <a:defRPr sz="1600"/>
            </a:lvl2pPr>
            <a:lvl3pPr marL="914354" indent="0" algn="ctr">
              <a:buNone/>
              <a:defRPr sz="16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3989070" y="1341256"/>
            <a:ext cx="1165860" cy="485546"/>
          </a:xfrm>
        </p:spPr>
        <p:txBody>
          <a:bodyPr/>
          <a:lstStyle>
            <a:lvl1pPr algn="ctr">
              <a:defRPr sz="1300" spc="0" baseline="0">
                <a:solidFill>
                  <a:srgbClr val="FFFFFF"/>
                </a:solidFill>
                <a:latin typeface="+mn-lt"/>
              </a:defRPr>
            </a:lvl1pPr>
          </a:lstStyle>
          <a:p>
            <a:fld id="{EA0C0817-A112-4847-8014-A94B7D2A4EA3}" type="datetime1">
              <a:rPr lang="en-US" smtClean="0"/>
              <a:t>8/6/2020</a:t>
            </a:fld>
            <a:endParaRPr lang="en-US" dirty="0"/>
          </a:p>
        </p:txBody>
      </p:sp>
      <p:sp>
        <p:nvSpPr>
          <p:cNvPr id="21" name="Footer Placeholder 20"/>
          <p:cNvSpPr>
            <a:spLocks noGrp="1"/>
          </p:cNvSpPr>
          <p:nvPr>
            <p:ph type="ftr" sz="quarter" idx="11"/>
          </p:nvPr>
        </p:nvSpPr>
        <p:spPr>
          <a:xfrm>
            <a:off x="1221828" y="5177408"/>
            <a:ext cx="4297721"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6455192" y="5177408"/>
            <a:ext cx="1466985"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rtl="0">
              <a:defRPr/>
            </a:lvl1pPr>
          </a:lstStyle>
          <a:p>
            <a:r>
              <a:rPr lang="en-US" dirty="0"/>
              <a:t>Click to edit Master title style</a:t>
            </a:r>
          </a:p>
        </p:txBody>
      </p:sp>
      <p:sp>
        <p:nvSpPr>
          <p:cNvPr id="3" name="Content Placeholder 2"/>
          <p:cNvSpPr>
            <a:spLocks noGrp="1"/>
          </p:cNvSpPr>
          <p:nvPr>
            <p:ph idx="1"/>
          </p:nvPr>
        </p:nvSpPr>
        <p:spPr/>
        <p:txBody>
          <a:bodyPr/>
          <a:lstStyle>
            <a:lvl1pPr algn="l" rtl="0">
              <a:defRPr/>
            </a:lvl1pPr>
            <a:lvl2pPr algn="l" rtl="0">
              <a:defRPr/>
            </a:lvl2pPr>
            <a:lvl3pPr algn="l" rtl="0">
              <a:defRPr/>
            </a:lvl3pPr>
            <a:lvl4pPr algn="l" rtl="0">
              <a:defRPr/>
            </a:lvl4pPr>
            <a:lvl5pPr algn="l"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9144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useBgFill="1">
        <p:nvSpPr>
          <p:cNvPr id="23" name="Rectangle 22"/>
          <p:cNvSpPr/>
          <p:nvPr/>
        </p:nvSpPr>
        <p:spPr>
          <a:xfrm>
            <a:off x="980904" y="1267730"/>
            <a:ext cx="7182197"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5851" y="1411615"/>
            <a:ext cx="69723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851910" y="1267730"/>
            <a:ext cx="144018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21867" y="2275166"/>
            <a:ext cx="6700266"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3937635" y="1267730"/>
            <a:ext cx="126873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221867" y="4682062"/>
            <a:ext cx="6704838" cy="457200"/>
          </a:xfrm>
        </p:spPr>
        <p:txBody>
          <a:bodyPr anchor="t">
            <a:normAutofit/>
          </a:bodyPr>
          <a:lstStyle>
            <a:lvl1pPr marL="0" indent="0" algn="ctr">
              <a:buNone/>
              <a:tabLst>
                <a:tab pos="2633531" algn="l"/>
              </a:tabLst>
              <a:defRPr sz="1800">
                <a:solidFill>
                  <a:schemeClr val="tx1">
                    <a:lumMod val="95000"/>
                    <a:lumOff val="5000"/>
                  </a:schemeClr>
                </a:solidFill>
                <a:effectLst/>
              </a:defRPr>
            </a:lvl1pPr>
            <a:lvl2pPr marL="457178" indent="0">
              <a:buNone/>
              <a:defRPr sz="16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89070" y="1344507"/>
            <a:ext cx="116586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8/6/2020</a:t>
            </a:fld>
            <a:endParaRPr lang="en-US" dirty="0"/>
          </a:p>
        </p:txBody>
      </p:sp>
      <p:sp>
        <p:nvSpPr>
          <p:cNvPr id="5" name="Footer Placeholder 4"/>
          <p:cNvSpPr>
            <a:spLocks noGrp="1"/>
          </p:cNvSpPr>
          <p:nvPr>
            <p:ph type="ftr" sz="quarter" idx="11"/>
          </p:nvPr>
        </p:nvSpPr>
        <p:spPr>
          <a:xfrm>
            <a:off x="1221870" y="5177408"/>
            <a:ext cx="4245101"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6453379" y="5177408"/>
            <a:ext cx="1468754"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0100" y="2103120"/>
            <a:ext cx="34975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46320" y="2103120"/>
            <a:ext cx="34975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2386" y="2074334"/>
            <a:ext cx="3497580" cy="640080"/>
          </a:xfrm>
        </p:spPr>
        <p:txBody>
          <a:bodyPr anchor="ctr">
            <a:normAutofit/>
          </a:bodyPr>
          <a:lstStyle>
            <a:lvl1pPr marL="0" indent="0" algn="l">
              <a:spcBef>
                <a:spcPts val="0"/>
              </a:spcBef>
              <a:buNone/>
              <a:defRPr sz="1900" b="1" i="0">
                <a:solidFill>
                  <a:schemeClr val="tx1"/>
                </a:solidFill>
                <a:latin typeface="+mn-lt"/>
              </a:defRPr>
            </a:lvl1pPr>
            <a:lvl2pPr marL="457178" indent="0">
              <a:buNone/>
              <a:defRPr sz="18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02386" y="2792477"/>
            <a:ext cx="349758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44034" y="2074334"/>
            <a:ext cx="3497580" cy="640080"/>
          </a:xfrm>
        </p:spPr>
        <p:txBody>
          <a:bodyPr anchor="ctr">
            <a:normAutofit/>
          </a:bodyPr>
          <a:lstStyle>
            <a:lvl1pPr marL="0" indent="0" algn="l">
              <a:spcBef>
                <a:spcPts val="0"/>
              </a:spcBef>
              <a:buNone/>
              <a:defRPr sz="1900" b="1">
                <a:solidFill>
                  <a:schemeClr val="tx1"/>
                </a:solidFill>
              </a:defRPr>
            </a:lvl1pPr>
            <a:lvl2pPr marL="457178" indent="0">
              <a:buNone/>
              <a:defRPr sz="18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44034" y="2792476"/>
            <a:ext cx="349758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6089903" y="237744"/>
            <a:ext cx="286994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6190995" y="374904"/>
            <a:ext cx="2667762"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343651" y="607392"/>
            <a:ext cx="2371472" cy="1645920"/>
          </a:xfrm>
        </p:spPr>
        <p:txBody>
          <a:bodyPr anchor="b">
            <a:normAutofit/>
          </a:bodyPr>
          <a:lstStyle>
            <a:lvl1pPr algn="l" defTabSz="914354"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514350" y="609600"/>
            <a:ext cx="51435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43651" y="2336800"/>
            <a:ext cx="2371472" cy="3606800"/>
          </a:xfrm>
        </p:spPr>
        <p:txBody>
          <a:bodyPr>
            <a:normAutofit/>
          </a:bodyPr>
          <a:lstStyle>
            <a:lvl1pPr marL="0" indent="0">
              <a:lnSpc>
                <a:spcPct val="110000"/>
              </a:lnSpc>
              <a:spcBef>
                <a:spcPts val="800"/>
              </a:spcBef>
              <a:buNone/>
              <a:defRPr sz="1800">
                <a:solidFill>
                  <a:schemeClr val="tx1"/>
                </a:solidFill>
              </a:defRPr>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8" name="Date Placeholder 7"/>
          <p:cNvSpPr>
            <a:spLocks noGrp="1"/>
          </p:cNvSpPr>
          <p:nvPr>
            <p:ph type="dt" sz="half" idx="10"/>
          </p:nvPr>
        </p:nvSpPr>
        <p:spPr>
          <a:xfrm>
            <a:off x="4191000" y="6035040"/>
            <a:ext cx="1466850" cy="365760"/>
          </a:xfrm>
        </p:spPr>
        <p:txBody>
          <a:bodyPr/>
          <a:lstStyle>
            <a:lvl1pPr>
              <a:defRPr>
                <a:solidFill>
                  <a:schemeClr val="tx1">
                    <a:lumMod val="85000"/>
                    <a:lumOff val="15000"/>
                  </a:schemeClr>
                </a:solidFill>
              </a:defRPr>
            </a:lvl1pPr>
          </a:lstStyle>
          <a:p>
            <a:fld id="{7E8D12A6-918A-48BD-8CB9-CA713993B0EA}" type="datetime1">
              <a:rPr lang="en-US" smtClean="0"/>
              <a:t>8/6/2020</a:t>
            </a:fld>
            <a:endParaRPr lang="en-US" dirty="0"/>
          </a:p>
        </p:txBody>
      </p:sp>
      <p:sp>
        <p:nvSpPr>
          <p:cNvPr id="9" name="Footer Placeholder 8"/>
          <p:cNvSpPr>
            <a:spLocks noGrp="1"/>
          </p:cNvSpPr>
          <p:nvPr>
            <p:ph type="ftr" sz="quarter" idx="11"/>
          </p:nvPr>
        </p:nvSpPr>
        <p:spPr>
          <a:xfrm>
            <a:off x="514352" y="6035040"/>
            <a:ext cx="3438525"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7797547" y="6035040"/>
            <a:ext cx="917576"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6089903" y="237744"/>
            <a:ext cx="286994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71452" y="237744"/>
            <a:ext cx="5772151" cy="6382512"/>
          </a:xfrm>
          <a:solidFill>
            <a:schemeClr val="accent1">
              <a:lumMod val="60000"/>
              <a:lumOff val="40000"/>
            </a:schemeClr>
          </a:solidFill>
          <a:ln>
            <a:noFill/>
          </a:ln>
        </p:spPr>
        <p:txBody>
          <a:bodyPr anchor="t"/>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4246753" y="6035040"/>
            <a:ext cx="1553972"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8/6/2020</a:t>
            </a:fld>
            <a:endParaRPr lang="en-US" dirty="0"/>
          </a:p>
        </p:txBody>
      </p:sp>
      <p:sp>
        <p:nvSpPr>
          <p:cNvPr id="6" name="Footer Placeholder 5"/>
          <p:cNvSpPr>
            <a:spLocks noGrp="1"/>
          </p:cNvSpPr>
          <p:nvPr>
            <p:ph type="ftr" sz="quarter" idx="11"/>
          </p:nvPr>
        </p:nvSpPr>
        <p:spPr>
          <a:xfrm>
            <a:off x="459487" y="6035040"/>
            <a:ext cx="3441002" cy="365760"/>
          </a:xfrm>
        </p:spPr>
        <p:txBody>
          <a:bodyPr/>
          <a:lstStyle>
            <a:lvl1pPr marL="0" algn="r" defTabSz="914354"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7797546" y="6035040"/>
            <a:ext cx="918972"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6190995" y="374904"/>
            <a:ext cx="2667762"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357939" y="603504"/>
            <a:ext cx="2358581"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6357939" y="2386584"/>
            <a:ext cx="2358581" cy="3511296"/>
          </a:xfrm>
        </p:spPr>
        <p:txBody>
          <a:bodyPr>
            <a:normAutofit/>
          </a:bodyPr>
          <a:lstStyle>
            <a:lvl1pPr marL="0" indent="0" algn="l">
              <a:lnSpc>
                <a:spcPct val="110000"/>
              </a:lnSpc>
              <a:spcBef>
                <a:spcPts val="800"/>
              </a:spcBef>
              <a:buNone/>
              <a:defRPr sz="1800">
                <a:solidFill>
                  <a:schemeClr val="tx1"/>
                </a:solidFill>
              </a:defRPr>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p:nvSpPr>
        <p:spPr>
          <a:xfrm>
            <a:off x="176022" y="237744"/>
            <a:ext cx="8791956"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278892" y="374904"/>
            <a:ext cx="8586216"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800100" y="642594"/>
            <a:ext cx="75438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2103120"/>
            <a:ext cx="75438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42597" y="6035040"/>
            <a:ext cx="2169784"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8/6/2020</a:t>
            </a:fld>
            <a:endParaRPr lang="en-US" dirty="0"/>
          </a:p>
        </p:txBody>
      </p:sp>
      <p:sp>
        <p:nvSpPr>
          <p:cNvPr id="5" name="Footer Placeholder 4"/>
          <p:cNvSpPr>
            <a:spLocks noGrp="1"/>
          </p:cNvSpPr>
          <p:nvPr>
            <p:ph type="ftr" sz="quarter" idx="3"/>
          </p:nvPr>
        </p:nvSpPr>
        <p:spPr>
          <a:xfrm>
            <a:off x="800100" y="6035040"/>
            <a:ext cx="436245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7715250" y="6035040"/>
            <a:ext cx="62865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354" rtl="1"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70" indent="-182870" algn="r" defTabSz="914354" rtl="1"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178" indent="-182870" algn="r" defTabSz="914354" rtl="1"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484" indent="-182870" algn="r" defTabSz="914354" rtl="1"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790" indent="-182870" algn="r" defTabSz="914354" rtl="1"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096" indent="-182870" algn="r" defTabSz="914354" rtl="1"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599920" indent="-228589" algn="r" defTabSz="914354"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899906" indent="-228589" algn="r" defTabSz="914354"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199890" indent="-228589" algn="r" defTabSz="914354"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499876" indent="-228589" algn="r" defTabSz="914354"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r" defTabSz="914354" rtl="1" eaLnBrk="1" latinLnBrk="0" hangingPunct="1">
        <a:defRPr sz="1800" kern="1200">
          <a:solidFill>
            <a:schemeClr val="tx1"/>
          </a:solidFill>
          <a:latin typeface="+mn-lt"/>
          <a:ea typeface="+mn-ea"/>
          <a:cs typeface="+mn-cs"/>
        </a:defRPr>
      </a:lvl1pPr>
      <a:lvl2pPr marL="457178" algn="r" defTabSz="914354" rtl="1" eaLnBrk="1" latinLnBrk="0" hangingPunct="1">
        <a:defRPr sz="1800" kern="1200">
          <a:solidFill>
            <a:schemeClr val="tx1"/>
          </a:solidFill>
          <a:latin typeface="+mn-lt"/>
          <a:ea typeface="+mn-ea"/>
          <a:cs typeface="+mn-cs"/>
        </a:defRPr>
      </a:lvl2pPr>
      <a:lvl3pPr marL="914354" algn="r" defTabSz="914354" rtl="1" eaLnBrk="1" latinLnBrk="0" hangingPunct="1">
        <a:defRPr sz="1800" kern="1200">
          <a:solidFill>
            <a:schemeClr val="tx1"/>
          </a:solidFill>
          <a:latin typeface="+mn-lt"/>
          <a:ea typeface="+mn-ea"/>
          <a:cs typeface="+mn-cs"/>
        </a:defRPr>
      </a:lvl3pPr>
      <a:lvl4pPr marL="1371532" algn="r" defTabSz="914354" rtl="1" eaLnBrk="1" latinLnBrk="0" hangingPunct="1">
        <a:defRPr sz="1800" kern="1200">
          <a:solidFill>
            <a:schemeClr val="tx1"/>
          </a:solidFill>
          <a:latin typeface="+mn-lt"/>
          <a:ea typeface="+mn-ea"/>
          <a:cs typeface="+mn-cs"/>
        </a:defRPr>
      </a:lvl4pPr>
      <a:lvl5pPr marL="1828709" algn="r" defTabSz="914354" rtl="1" eaLnBrk="1" latinLnBrk="0" hangingPunct="1">
        <a:defRPr sz="1800" kern="1200">
          <a:solidFill>
            <a:schemeClr val="tx1"/>
          </a:solidFill>
          <a:latin typeface="+mn-lt"/>
          <a:ea typeface="+mn-ea"/>
          <a:cs typeface="+mn-cs"/>
        </a:defRPr>
      </a:lvl5pPr>
      <a:lvl6pPr marL="2285886" algn="r" defTabSz="914354" rtl="1" eaLnBrk="1" latinLnBrk="0" hangingPunct="1">
        <a:defRPr sz="1800" kern="1200">
          <a:solidFill>
            <a:schemeClr val="tx1"/>
          </a:solidFill>
          <a:latin typeface="+mn-lt"/>
          <a:ea typeface="+mn-ea"/>
          <a:cs typeface="+mn-cs"/>
        </a:defRPr>
      </a:lvl6pPr>
      <a:lvl7pPr marL="2743062" algn="r" defTabSz="914354" rtl="1" eaLnBrk="1" latinLnBrk="0" hangingPunct="1">
        <a:defRPr sz="1800" kern="1200">
          <a:solidFill>
            <a:schemeClr val="tx1"/>
          </a:solidFill>
          <a:latin typeface="+mn-lt"/>
          <a:ea typeface="+mn-ea"/>
          <a:cs typeface="+mn-cs"/>
        </a:defRPr>
      </a:lvl7pPr>
      <a:lvl8pPr marL="3200240" algn="r" defTabSz="914354" rtl="1" eaLnBrk="1" latinLnBrk="0" hangingPunct="1">
        <a:defRPr sz="1800" kern="1200">
          <a:solidFill>
            <a:schemeClr val="tx1"/>
          </a:solidFill>
          <a:latin typeface="+mn-lt"/>
          <a:ea typeface="+mn-ea"/>
          <a:cs typeface="+mn-cs"/>
        </a:defRPr>
      </a:lvl8pPr>
      <a:lvl9pPr marL="3657418" algn="r" defTabSz="914354"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15964" y="9"/>
            <a:ext cx="12191980" cy="6857991"/>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1071"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7011"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4509794" y="2355461"/>
            <a:ext cx="4775075" cy="1630907"/>
          </a:xfrm>
        </p:spPr>
        <p:txBody>
          <a:bodyPr>
            <a:normAutofit fontScale="90000"/>
          </a:bodyPr>
          <a:lstStyle/>
          <a:p>
            <a:r>
              <a:rPr lang="en-US" sz="4400" dirty="0">
                <a:solidFill>
                  <a:schemeClr val="tx1"/>
                </a:solidFill>
              </a:rPr>
              <a:t>Computer Programming, Basics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4509794" y="3995988"/>
            <a:ext cx="4775075" cy="559656"/>
          </a:xfrm>
        </p:spPr>
        <p:txBody>
          <a:bodyPr>
            <a:normAutofit/>
          </a:bodyPr>
          <a:lstStyle/>
          <a:p>
            <a:pPr>
              <a:spcAft>
                <a:spcPts val="600"/>
              </a:spcAft>
            </a:pPr>
            <a:r>
              <a:rPr lang="en-US" dirty="0">
                <a:solidFill>
                  <a:schemeClr val="tx1"/>
                </a:solidFill>
              </a:rPr>
              <a:t>Linux2</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BFD5-005A-4D97-9E68-73FC64D602A9}"/>
              </a:ext>
            </a:extLst>
          </p:cNvPr>
          <p:cNvSpPr>
            <a:spLocks noGrp="1"/>
          </p:cNvSpPr>
          <p:nvPr>
            <p:ph type="title"/>
          </p:nvPr>
        </p:nvSpPr>
        <p:spPr/>
        <p:txBody>
          <a:bodyPr/>
          <a:lstStyle/>
          <a:p>
            <a:r>
              <a:rPr lang="en-US" dirty="0"/>
              <a:t>Services</a:t>
            </a:r>
            <a:endParaRPr lang="fa-IR" dirty="0"/>
          </a:p>
        </p:txBody>
      </p:sp>
      <p:sp>
        <p:nvSpPr>
          <p:cNvPr id="3" name="Content Placeholder 2">
            <a:extLst>
              <a:ext uri="{FF2B5EF4-FFF2-40B4-BE49-F238E27FC236}">
                <a16:creationId xmlns:a16="http://schemas.microsoft.com/office/drawing/2014/main" id="{035BCC2A-3B47-40BD-9C79-2F56048C9856}"/>
              </a:ext>
            </a:extLst>
          </p:cNvPr>
          <p:cNvSpPr>
            <a:spLocks noGrp="1"/>
          </p:cNvSpPr>
          <p:nvPr>
            <p:ph idx="1"/>
          </p:nvPr>
        </p:nvSpPr>
        <p:spPr/>
        <p:txBody>
          <a:bodyPr/>
          <a:lstStyle/>
          <a:p>
            <a:r>
              <a:rPr lang="en-US" dirty="0"/>
              <a:t>A service is a program that runs in the background outside the interactive control of system users as they lack an interface.</a:t>
            </a:r>
          </a:p>
          <a:p>
            <a:r>
              <a:rPr lang="en-US" dirty="0">
                <a:latin typeface="Consolas" panose="020B0609020204030204" pitchFamily="49" charset="0"/>
              </a:rPr>
              <a:t>&gt; </a:t>
            </a:r>
            <a:r>
              <a:rPr lang="en-US" dirty="0" err="1">
                <a:latin typeface="Consolas" panose="020B0609020204030204" pitchFamily="49" charset="0"/>
              </a:rPr>
              <a:t>systemd</a:t>
            </a:r>
            <a:endParaRPr lang="en-US" dirty="0">
              <a:latin typeface="Consolas" panose="020B0609020204030204" pitchFamily="49" charset="0"/>
            </a:endParaRPr>
          </a:p>
          <a:p>
            <a:endParaRPr lang="en-US" dirty="0">
              <a:latin typeface="Consolas" panose="020B0609020204030204" pitchFamily="49" charset="0"/>
            </a:endParaRPr>
          </a:p>
          <a:p>
            <a:endParaRPr lang="fa-IR" dirty="0"/>
          </a:p>
        </p:txBody>
      </p:sp>
      <p:pic>
        <p:nvPicPr>
          <p:cNvPr id="8" name="Picture 7">
            <a:extLst>
              <a:ext uri="{FF2B5EF4-FFF2-40B4-BE49-F238E27FC236}">
                <a16:creationId xmlns:a16="http://schemas.microsoft.com/office/drawing/2014/main" id="{29175CE7-5CB0-43F5-99F9-1172FAAB8732}"/>
              </a:ext>
            </a:extLst>
          </p:cNvPr>
          <p:cNvPicPr>
            <a:picLocks noChangeAspect="1"/>
          </p:cNvPicPr>
          <p:nvPr/>
        </p:nvPicPr>
        <p:blipFill>
          <a:blip r:embed="rId3"/>
          <a:stretch>
            <a:fillRect/>
          </a:stretch>
        </p:blipFill>
        <p:spPr>
          <a:xfrm>
            <a:off x="2276474" y="2761768"/>
            <a:ext cx="6353176" cy="3572338"/>
          </a:xfrm>
          <a:prstGeom prst="rect">
            <a:avLst/>
          </a:prstGeom>
        </p:spPr>
      </p:pic>
    </p:spTree>
    <p:extLst>
      <p:ext uri="{BB962C8B-B14F-4D97-AF65-F5344CB8AC3E}">
        <p14:creationId xmlns:p14="http://schemas.microsoft.com/office/powerpoint/2010/main" val="3184201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584D-C323-4C13-B41E-DA4BFD8AB2DA}"/>
              </a:ext>
            </a:extLst>
          </p:cNvPr>
          <p:cNvSpPr>
            <a:spLocks noGrp="1"/>
          </p:cNvSpPr>
          <p:nvPr>
            <p:ph type="title"/>
          </p:nvPr>
        </p:nvSpPr>
        <p:spPr/>
        <p:txBody>
          <a:bodyPr/>
          <a:lstStyle/>
          <a:p>
            <a:r>
              <a:rPr lang="en-US" dirty="0"/>
              <a:t>Practice, working with services</a:t>
            </a:r>
            <a:endParaRPr lang="fa-IR" dirty="0"/>
          </a:p>
        </p:txBody>
      </p:sp>
      <p:sp>
        <p:nvSpPr>
          <p:cNvPr id="3" name="Content Placeholder 2">
            <a:extLst>
              <a:ext uri="{FF2B5EF4-FFF2-40B4-BE49-F238E27FC236}">
                <a16:creationId xmlns:a16="http://schemas.microsoft.com/office/drawing/2014/main" id="{2F607DBC-3F98-40D5-B797-1A360A14D042}"/>
              </a:ext>
            </a:extLst>
          </p:cNvPr>
          <p:cNvSpPr>
            <a:spLocks noGrp="1"/>
          </p:cNvSpPr>
          <p:nvPr>
            <p:ph idx="1"/>
          </p:nvPr>
        </p:nvSpPr>
        <p:spPr/>
        <p:txBody>
          <a:bodyPr/>
          <a:lstStyle/>
          <a:p>
            <a:r>
              <a:rPr lang="en-US" dirty="0">
                <a:latin typeface="Consolas" panose="020B0609020204030204" pitchFamily="49" charset="0"/>
              </a:rPr>
              <a:t>&gt; </a:t>
            </a:r>
            <a:r>
              <a:rPr lang="en-US" dirty="0" err="1">
                <a:latin typeface="Consolas" panose="020B0609020204030204" pitchFamily="49" charset="0"/>
              </a:rPr>
              <a:t>systemctl</a:t>
            </a:r>
            <a:r>
              <a:rPr lang="en-US" dirty="0">
                <a:latin typeface="Consolas" panose="020B0609020204030204" pitchFamily="49" charset="0"/>
              </a:rPr>
              <a:t> status [service-name]</a:t>
            </a:r>
          </a:p>
          <a:p>
            <a:r>
              <a:rPr lang="en-US" dirty="0">
                <a:latin typeface="Consolas" panose="020B0609020204030204" pitchFamily="49" charset="0"/>
              </a:rPr>
              <a:t>&gt; </a:t>
            </a:r>
            <a:r>
              <a:rPr lang="en-US" dirty="0" err="1">
                <a:latin typeface="Consolas" panose="020B0609020204030204" pitchFamily="49" charset="0"/>
              </a:rPr>
              <a:t>systemctl</a:t>
            </a:r>
            <a:r>
              <a:rPr lang="en-US" dirty="0">
                <a:latin typeface="Consolas" panose="020B0609020204030204" pitchFamily="49" charset="0"/>
              </a:rPr>
              <a:t> stop [service-name]</a:t>
            </a:r>
          </a:p>
          <a:p>
            <a:r>
              <a:rPr lang="en-US" dirty="0">
                <a:latin typeface="Consolas" panose="020B0609020204030204" pitchFamily="49" charset="0"/>
              </a:rPr>
              <a:t>&gt; </a:t>
            </a:r>
            <a:r>
              <a:rPr lang="en-US" dirty="0" err="1">
                <a:latin typeface="Consolas" panose="020B0609020204030204" pitchFamily="49" charset="0"/>
              </a:rPr>
              <a:t>systemctl</a:t>
            </a:r>
            <a:r>
              <a:rPr lang="en-US" dirty="0">
                <a:latin typeface="Consolas" panose="020B0609020204030204" pitchFamily="49" charset="0"/>
              </a:rPr>
              <a:t> start [service-name]</a:t>
            </a:r>
          </a:p>
          <a:p>
            <a:r>
              <a:rPr lang="en-US" dirty="0">
                <a:latin typeface="Consolas" panose="020B0609020204030204" pitchFamily="49" charset="0"/>
              </a:rPr>
              <a:t>&gt; </a:t>
            </a:r>
            <a:r>
              <a:rPr lang="en-US" dirty="0" err="1">
                <a:latin typeface="Consolas" panose="020B0609020204030204" pitchFamily="49" charset="0"/>
              </a:rPr>
              <a:t>systemctl</a:t>
            </a:r>
            <a:r>
              <a:rPr lang="en-US" dirty="0">
                <a:latin typeface="Consolas" panose="020B0609020204030204" pitchFamily="49" charset="0"/>
              </a:rPr>
              <a:t> restart [service-name]</a:t>
            </a:r>
          </a:p>
          <a:p>
            <a:r>
              <a:rPr lang="en-US" dirty="0">
                <a:latin typeface="Consolas" panose="020B0609020204030204" pitchFamily="49" charset="0"/>
              </a:rPr>
              <a:t>&gt; service --status-all</a:t>
            </a:r>
          </a:p>
          <a:p>
            <a:r>
              <a:rPr lang="en-US" dirty="0">
                <a:latin typeface="Consolas" panose="020B0609020204030204" pitchFamily="49" charset="0"/>
              </a:rPr>
              <a:t>&gt; service [service-name] status</a:t>
            </a:r>
          </a:p>
          <a:p>
            <a:r>
              <a:rPr lang="en-US" dirty="0">
                <a:latin typeface="Consolas" panose="020B0609020204030204" pitchFamily="49" charset="0"/>
              </a:rPr>
              <a:t>&gt; service [service-name] stop</a:t>
            </a:r>
          </a:p>
          <a:p>
            <a:r>
              <a:rPr lang="en-US" dirty="0">
                <a:latin typeface="Consolas" panose="020B0609020204030204" pitchFamily="49" charset="0"/>
              </a:rPr>
              <a:t>&gt; service [service-name] start</a:t>
            </a:r>
          </a:p>
          <a:p>
            <a:r>
              <a:rPr lang="en-US" dirty="0">
                <a:latin typeface="Consolas" panose="020B0609020204030204" pitchFamily="49" charset="0"/>
              </a:rPr>
              <a:t>&gt; service [service-name] restart</a:t>
            </a:r>
          </a:p>
          <a:p>
            <a:endParaRPr lang="fa-IR" dirty="0"/>
          </a:p>
        </p:txBody>
      </p:sp>
    </p:spTree>
    <p:extLst>
      <p:ext uri="{BB962C8B-B14F-4D97-AF65-F5344CB8AC3E}">
        <p14:creationId xmlns:p14="http://schemas.microsoft.com/office/powerpoint/2010/main" val="514976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584D-C323-4C13-B41E-DA4BFD8AB2DA}"/>
              </a:ext>
            </a:extLst>
          </p:cNvPr>
          <p:cNvSpPr>
            <a:spLocks noGrp="1"/>
          </p:cNvSpPr>
          <p:nvPr>
            <p:ph type="title"/>
          </p:nvPr>
        </p:nvSpPr>
        <p:spPr/>
        <p:txBody>
          <a:bodyPr/>
          <a:lstStyle/>
          <a:p>
            <a:r>
              <a:rPr lang="en-US" dirty="0"/>
              <a:t>Practice, working with services</a:t>
            </a:r>
            <a:endParaRPr lang="fa-IR" dirty="0"/>
          </a:p>
        </p:txBody>
      </p:sp>
      <p:sp>
        <p:nvSpPr>
          <p:cNvPr id="3" name="Content Placeholder 2">
            <a:extLst>
              <a:ext uri="{FF2B5EF4-FFF2-40B4-BE49-F238E27FC236}">
                <a16:creationId xmlns:a16="http://schemas.microsoft.com/office/drawing/2014/main" id="{2F607DBC-3F98-40D5-B797-1A360A14D042}"/>
              </a:ext>
            </a:extLst>
          </p:cNvPr>
          <p:cNvSpPr>
            <a:spLocks noGrp="1"/>
          </p:cNvSpPr>
          <p:nvPr>
            <p:ph idx="1"/>
          </p:nvPr>
        </p:nvSpPr>
        <p:spPr/>
        <p:txBody>
          <a:bodyPr/>
          <a:lstStyle/>
          <a:p>
            <a:r>
              <a:rPr lang="en-US" dirty="0">
                <a:latin typeface="Consolas" panose="020B0609020204030204" pitchFamily="49" charset="0"/>
              </a:rPr>
              <a:t>&gt; /</a:t>
            </a:r>
            <a:r>
              <a:rPr lang="en-US" dirty="0" err="1">
                <a:latin typeface="Consolas" panose="020B0609020204030204" pitchFamily="49" charset="0"/>
              </a:rPr>
              <a:t>etc</a:t>
            </a:r>
            <a:r>
              <a:rPr lang="en-US" dirty="0">
                <a:latin typeface="Consolas" panose="020B0609020204030204" pitchFamily="49" charset="0"/>
              </a:rPr>
              <a:t>/</a:t>
            </a:r>
            <a:r>
              <a:rPr lang="en-US" dirty="0" err="1">
                <a:latin typeface="Consolas" panose="020B0609020204030204" pitchFamily="49" charset="0"/>
              </a:rPr>
              <a:t>init.d</a:t>
            </a:r>
            <a:r>
              <a:rPr lang="en-US" dirty="0">
                <a:latin typeface="Consolas" panose="020B0609020204030204" pitchFamily="49" charset="0"/>
              </a:rPr>
              <a:t>/[service-name] status</a:t>
            </a:r>
          </a:p>
          <a:p>
            <a:r>
              <a:rPr lang="en-US" dirty="0">
                <a:latin typeface="Consolas" panose="020B0609020204030204" pitchFamily="49" charset="0"/>
              </a:rPr>
              <a:t>&gt; /</a:t>
            </a:r>
            <a:r>
              <a:rPr lang="en-US" dirty="0" err="1">
                <a:latin typeface="Consolas" panose="020B0609020204030204" pitchFamily="49" charset="0"/>
              </a:rPr>
              <a:t>etc</a:t>
            </a:r>
            <a:r>
              <a:rPr lang="en-US" dirty="0">
                <a:latin typeface="Consolas" panose="020B0609020204030204" pitchFamily="49" charset="0"/>
              </a:rPr>
              <a:t>/</a:t>
            </a:r>
            <a:r>
              <a:rPr lang="en-US" dirty="0" err="1">
                <a:latin typeface="Consolas" panose="020B0609020204030204" pitchFamily="49" charset="0"/>
              </a:rPr>
              <a:t>init.d</a:t>
            </a:r>
            <a:r>
              <a:rPr lang="en-US" dirty="0">
                <a:latin typeface="Consolas" panose="020B0609020204030204" pitchFamily="49" charset="0"/>
              </a:rPr>
              <a:t>/[service-name] start</a:t>
            </a:r>
          </a:p>
          <a:p>
            <a:r>
              <a:rPr lang="en-US" dirty="0">
                <a:latin typeface="Consolas" panose="020B0609020204030204" pitchFamily="49" charset="0"/>
              </a:rPr>
              <a:t>&gt; /</a:t>
            </a:r>
            <a:r>
              <a:rPr lang="en-US" dirty="0" err="1">
                <a:latin typeface="Consolas" panose="020B0609020204030204" pitchFamily="49" charset="0"/>
              </a:rPr>
              <a:t>etc</a:t>
            </a:r>
            <a:r>
              <a:rPr lang="en-US" dirty="0">
                <a:latin typeface="Consolas" panose="020B0609020204030204" pitchFamily="49" charset="0"/>
              </a:rPr>
              <a:t>/</a:t>
            </a:r>
            <a:r>
              <a:rPr lang="en-US" dirty="0" err="1">
                <a:latin typeface="Consolas" panose="020B0609020204030204" pitchFamily="49" charset="0"/>
              </a:rPr>
              <a:t>init.d</a:t>
            </a:r>
            <a:r>
              <a:rPr lang="en-US" dirty="0">
                <a:latin typeface="Consolas" panose="020B0609020204030204" pitchFamily="49" charset="0"/>
              </a:rPr>
              <a:t>/[service-name] stop</a:t>
            </a:r>
          </a:p>
          <a:p>
            <a:r>
              <a:rPr lang="en-US" dirty="0">
                <a:latin typeface="Consolas" panose="020B0609020204030204" pitchFamily="49" charset="0"/>
              </a:rPr>
              <a:t>&gt; /</a:t>
            </a:r>
            <a:r>
              <a:rPr lang="en-US" dirty="0" err="1">
                <a:latin typeface="Consolas" panose="020B0609020204030204" pitchFamily="49" charset="0"/>
              </a:rPr>
              <a:t>etc</a:t>
            </a:r>
            <a:r>
              <a:rPr lang="en-US" dirty="0">
                <a:latin typeface="Consolas" panose="020B0609020204030204" pitchFamily="49" charset="0"/>
              </a:rPr>
              <a:t>/</a:t>
            </a:r>
            <a:r>
              <a:rPr lang="en-US" dirty="0" err="1">
                <a:latin typeface="Consolas" panose="020B0609020204030204" pitchFamily="49" charset="0"/>
              </a:rPr>
              <a:t>init.d</a:t>
            </a:r>
            <a:r>
              <a:rPr lang="en-US" dirty="0">
                <a:latin typeface="Consolas" panose="020B0609020204030204" pitchFamily="49" charset="0"/>
              </a:rPr>
              <a:t>/[service-name] restart</a:t>
            </a:r>
            <a:endParaRPr lang="fa-IR" dirty="0">
              <a:latin typeface="Consolas" panose="020B0609020204030204" pitchFamily="49" charset="0"/>
            </a:endParaRPr>
          </a:p>
        </p:txBody>
      </p:sp>
    </p:spTree>
    <p:extLst>
      <p:ext uri="{BB962C8B-B14F-4D97-AF65-F5344CB8AC3E}">
        <p14:creationId xmlns:p14="http://schemas.microsoft.com/office/powerpoint/2010/main" val="3016892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B6F0-1F63-4B01-BE4C-5B3FEB1E67C7}"/>
              </a:ext>
            </a:extLst>
          </p:cNvPr>
          <p:cNvSpPr>
            <a:spLocks noGrp="1"/>
          </p:cNvSpPr>
          <p:nvPr>
            <p:ph type="title"/>
          </p:nvPr>
        </p:nvSpPr>
        <p:spPr/>
        <p:txBody>
          <a:bodyPr/>
          <a:lstStyle/>
          <a:p>
            <a:r>
              <a:rPr lang="en-US" dirty="0"/>
              <a:t>Homework </a:t>
            </a:r>
            <a:r>
              <a:rPr lang="en-US" dirty="0">
                <a:sym typeface="Wingdings" panose="05000000000000000000" pitchFamily="2" charset="2"/>
              </a:rPr>
              <a:t></a:t>
            </a:r>
            <a:endParaRPr lang="fa-IR" dirty="0"/>
          </a:p>
        </p:txBody>
      </p:sp>
      <p:sp>
        <p:nvSpPr>
          <p:cNvPr id="3" name="Content Placeholder 2">
            <a:extLst>
              <a:ext uri="{FF2B5EF4-FFF2-40B4-BE49-F238E27FC236}">
                <a16:creationId xmlns:a16="http://schemas.microsoft.com/office/drawing/2014/main" id="{7A8994D6-5384-4752-A8FB-00D3681598F1}"/>
              </a:ext>
            </a:extLst>
          </p:cNvPr>
          <p:cNvSpPr>
            <a:spLocks noGrp="1"/>
          </p:cNvSpPr>
          <p:nvPr>
            <p:ph idx="1"/>
          </p:nvPr>
        </p:nvSpPr>
        <p:spPr/>
        <p:txBody>
          <a:bodyPr>
            <a:normAutofit lnSpcReduction="10000"/>
          </a:bodyPr>
          <a:lstStyle/>
          <a:p>
            <a:r>
              <a:rPr lang="en-US" dirty="0"/>
              <a:t>Read about </a:t>
            </a:r>
            <a:r>
              <a:rPr lang="en-US" dirty="0" err="1"/>
              <a:t>mongodb</a:t>
            </a:r>
            <a:r>
              <a:rPr lang="en-US" dirty="0"/>
              <a:t>, what is it, and how it deal with data?</a:t>
            </a:r>
          </a:p>
          <a:p>
            <a:r>
              <a:rPr lang="en-US" dirty="0"/>
              <a:t>Install </a:t>
            </a:r>
            <a:r>
              <a:rPr lang="en-US" dirty="0" err="1"/>
              <a:t>mongodb</a:t>
            </a:r>
            <a:r>
              <a:rPr lang="en-US" dirty="0"/>
              <a:t> with their repository, like neo4j?</a:t>
            </a:r>
          </a:p>
          <a:p>
            <a:pPr lvl="1"/>
            <a:r>
              <a:rPr lang="en-US" dirty="0"/>
              <a:t>Check installation. Check service status. Check the port it uses.</a:t>
            </a:r>
          </a:p>
          <a:p>
            <a:pPr lvl="1"/>
            <a:r>
              <a:rPr lang="en-US" dirty="0"/>
              <a:t>Create a simple </a:t>
            </a:r>
            <a:r>
              <a:rPr lang="en-US" dirty="0" err="1"/>
              <a:t>db</a:t>
            </a:r>
            <a:r>
              <a:rPr lang="en-US" dirty="0"/>
              <a:t> and a simple table.</a:t>
            </a:r>
          </a:p>
          <a:p>
            <a:r>
              <a:rPr lang="en-US" dirty="0"/>
              <a:t>Install neo4j as it shows in the course.</a:t>
            </a:r>
          </a:p>
          <a:p>
            <a:pPr lvl="1"/>
            <a:r>
              <a:rPr lang="en-US" dirty="0"/>
              <a:t>Check installation. Check service status. Check the port it uses.</a:t>
            </a:r>
          </a:p>
          <a:p>
            <a:pPr lvl="1"/>
            <a:r>
              <a:rPr lang="en-US" dirty="0"/>
              <a:t>We work with neo4j in the </a:t>
            </a:r>
            <a:r>
              <a:rPr lang="en-US" dirty="0" err="1"/>
              <a:t>golang</a:t>
            </a:r>
            <a:r>
              <a:rPr lang="en-US" dirty="0"/>
              <a:t> sessions.</a:t>
            </a:r>
          </a:p>
          <a:p>
            <a:r>
              <a:rPr lang="en-US" dirty="0"/>
              <a:t>Read about </a:t>
            </a:r>
            <a:r>
              <a:rPr lang="en-US" dirty="0" err="1"/>
              <a:t>redis</a:t>
            </a:r>
            <a:r>
              <a:rPr lang="en-US" dirty="0"/>
              <a:t>, what is it, and how it deal with data?</a:t>
            </a:r>
          </a:p>
          <a:p>
            <a:r>
              <a:rPr lang="en-US" dirty="0"/>
              <a:t>Install </a:t>
            </a:r>
            <a:r>
              <a:rPr lang="en-US" dirty="0" err="1"/>
              <a:t>redis</a:t>
            </a:r>
            <a:r>
              <a:rPr lang="en-US" dirty="0"/>
              <a:t> with the default ubuntu deb packages.</a:t>
            </a:r>
          </a:p>
          <a:p>
            <a:pPr lvl="1"/>
            <a:r>
              <a:rPr lang="en-US" dirty="0"/>
              <a:t>Check installation. Check service status. Check the port it uses.</a:t>
            </a:r>
          </a:p>
          <a:p>
            <a:pPr lvl="1"/>
            <a:r>
              <a:rPr lang="en-US" dirty="0"/>
              <a:t>Create a simple key-value pair.</a:t>
            </a:r>
          </a:p>
          <a:p>
            <a:pPr lvl="1"/>
            <a:r>
              <a:rPr lang="en-US" dirty="0"/>
              <a:t>Every time you commit a message read a key-value and then add it to the commit message, then increment the value. Next time the message has the incremented value, </a:t>
            </a:r>
            <a:r>
              <a:rPr lang="en-US" dirty="0" err="1"/>
              <a:t>hoora</a:t>
            </a:r>
            <a:r>
              <a:rPr lang="en-US" dirty="0"/>
              <a:t>.</a:t>
            </a:r>
            <a:endParaRPr lang="fa-IR" dirty="0"/>
          </a:p>
        </p:txBody>
      </p:sp>
    </p:spTree>
    <p:extLst>
      <p:ext uri="{BB962C8B-B14F-4D97-AF65-F5344CB8AC3E}">
        <p14:creationId xmlns:p14="http://schemas.microsoft.com/office/powerpoint/2010/main" val="1320597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D966-9C44-4AC0-A87F-D8C6B31A9389}"/>
              </a:ext>
            </a:extLst>
          </p:cNvPr>
          <p:cNvSpPr>
            <a:spLocks noGrp="1"/>
          </p:cNvSpPr>
          <p:nvPr>
            <p:ph type="title"/>
          </p:nvPr>
        </p:nvSpPr>
        <p:spPr/>
        <p:txBody>
          <a:bodyPr/>
          <a:lstStyle/>
          <a:p>
            <a:r>
              <a:rPr lang="en-US" dirty="0"/>
              <a:t>Headlines</a:t>
            </a:r>
            <a:endParaRPr lang="fa-IR" dirty="0"/>
          </a:p>
        </p:txBody>
      </p:sp>
      <p:sp>
        <p:nvSpPr>
          <p:cNvPr id="3" name="Content Placeholder 2">
            <a:extLst>
              <a:ext uri="{FF2B5EF4-FFF2-40B4-BE49-F238E27FC236}">
                <a16:creationId xmlns:a16="http://schemas.microsoft.com/office/drawing/2014/main" id="{3DCF1A80-17E0-489B-9930-71D6E50B35F3}"/>
              </a:ext>
            </a:extLst>
          </p:cNvPr>
          <p:cNvSpPr>
            <a:spLocks noGrp="1"/>
          </p:cNvSpPr>
          <p:nvPr>
            <p:ph idx="1"/>
          </p:nvPr>
        </p:nvSpPr>
        <p:spPr/>
        <p:txBody>
          <a:bodyPr/>
          <a:lstStyle/>
          <a:p>
            <a:r>
              <a:rPr lang="en-US" dirty="0"/>
              <a:t>Source Control</a:t>
            </a:r>
          </a:p>
          <a:p>
            <a:r>
              <a:rPr lang="en-US" dirty="0"/>
              <a:t>Linux1</a:t>
            </a:r>
          </a:p>
          <a:p>
            <a:r>
              <a:rPr lang="en-US" dirty="0">
                <a:solidFill>
                  <a:srgbClr val="FF0000"/>
                </a:solidFill>
              </a:rPr>
              <a:t>Linux2</a:t>
            </a:r>
          </a:p>
          <a:p>
            <a:r>
              <a:rPr lang="en-US" dirty="0"/>
              <a:t>Compilers1</a:t>
            </a:r>
          </a:p>
          <a:p>
            <a:r>
              <a:rPr lang="en-US" dirty="0"/>
              <a:t>Compilers2</a:t>
            </a:r>
          </a:p>
          <a:p>
            <a:r>
              <a:rPr lang="en-US" dirty="0"/>
              <a:t>Golang1</a:t>
            </a:r>
          </a:p>
          <a:p>
            <a:r>
              <a:rPr lang="en-US" dirty="0"/>
              <a:t>Golang2</a:t>
            </a:r>
          </a:p>
          <a:p>
            <a:r>
              <a:rPr lang="en-US" dirty="0"/>
              <a:t>Golang3</a:t>
            </a:r>
            <a:endParaRPr lang="fa-IR" dirty="0"/>
          </a:p>
        </p:txBody>
      </p:sp>
    </p:spTree>
    <p:extLst>
      <p:ext uri="{BB962C8B-B14F-4D97-AF65-F5344CB8AC3E}">
        <p14:creationId xmlns:p14="http://schemas.microsoft.com/office/powerpoint/2010/main" val="304874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82A72-DABC-401B-B1D5-28062AAEAEAB}"/>
              </a:ext>
            </a:extLst>
          </p:cNvPr>
          <p:cNvSpPr>
            <a:spLocks noGrp="1"/>
          </p:cNvSpPr>
          <p:nvPr>
            <p:ph type="title"/>
          </p:nvPr>
        </p:nvSpPr>
        <p:spPr/>
        <p:txBody>
          <a:bodyPr/>
          <a:lstStyle/>
          <a:p>
            <a:r>
              <a:rPr lang="en-US" dirty="0"/>
              <a:t>What about last </a:t>
            </a:r>
            <a:r>
              <a:rPr lang="en-US" dirty="0" err="1"/>
              <a:t>Homeworks</a:t>
            </a:r>
            <a:r>
              <a:rPr lang="en-US" dirty="0"/>
              <a:t>?</a:t>
            </a:r>
            <a:endParaRPr lang="fa-IR" dirty="0"/>
          </a:p>
        </p:txBody>
      </p:sp>
      <p:sp>
        <p:nvSpPr>
          <p:cNvPr id="3" name="Content Placeholder 2">
            <a:extLst>
              <a:ext uri="{FF2B5EF4-FFF2-40B4-BE49-F238E27FC236}">
                <a16:creationId xmlns:a16="http://schemas.microsoft.com/office/drawing/2014/main" id="{63AD1DEF-92D7-4905-A7B3-A6295ACE251E}"/>
              </a:ext>
            </a:extLst>
          </p:cNvPr>
          <p:cNvSpPr>
            <a:spLocks noGrp="1"/>
          </p:cNvSpPr>
          <p:nvPr>
            <p:ph idx="1"/>
          </p:nvPr>
        </p:nvSpPr>
        <p:spPr/>
        <p:txBody>
          <a:bodyPr/>
          <a:lstStyle/>
          <a:p>
            <a:r>
              <a:rPr lang="en-US" dirty="0"/>
              <a:t>Take a look at bash commands.</a:t>
            </a:r>
          </a:p>
          <a:p>
            <a:r>
              <a:rPr lang="en-US" dirty="0"/>
              <a:t>Take a look at </a:t>
            </a:r>
            <a:r>
              <a:rPr lang="en-US" dirty="0" err="1"/>
              <a:t>cron</a:t>
            </a:r>
            <a:r>
              <a:rPr lang="en-US" dirty="0"/>
              <a:t>-tab. What is it and how to use it?</a:t>
            </a:r>
          </a:p>
          <a:p>
            <a:r>
              <a:rPr lang="en-US" dirty="0"/>
              <a:t>Create a bash file which </a:t>
            </a:r>
          </a:p>
          <a:p>
            <a:pPr lvl="1"/>
            <a:r>
              <a:rPr lang="en-US" dirty="0"/>
              <a:t>connects to a git repository, </a:t>
            </a:r>
          </a:p>
          <a:p>
            <a:pPr lvl="1"/>
            <a:r>
              <a:rPr lang="en-US" dirty="0"/>
              <a:t>create a simple commit every hour </a:t>
            </a:r>
          </a:p>
          <a:p>
            <a:pPr lvl="1"/>
            <a:r>
              <a:rPr lang="en-US" dirty="0"/>
              <a:t>and then push it to the </a:t>
            </a:r>
            <a:r>
              <a:rPr lang="en-US" dirty="0" err="1"/>
              <a:t>github</a:t>
            </a:r>
            <a:r>
              <a:rPr lang="en-US" dirty="0"/>
              <a:t>.</a:t>
            </a:r>
          </a:p>
          <a:p>
            <a:r>
              <a:rPr lang="en-US" dirty="0"/>
              <a:t>How to concatenate </a:t>
            </a:r>
            <a:r>
              <a:rPr lang="en-US" dirty="0" err="1"/>
              <a:t>splitt</a:t>
            </a:r>
            <a:r>
              <a:rPr lang="en-US" dirty="0"/>
              <a:t> ed files (split).</a:t>
            </a:r>
            <a:endParaRPr lang="fa-IR" dirty="0"/>
          </a:p>
        </p:txBody>
      </p:sp>
    </p:spTree>
    <p:extLst>
      <p:ext uri="{BB962C8B-B14F-4D97-AF65-F5344CB8AC3E}">
        <p14:creationId xmlns:p14="http://schemas.microsoft.com/office/powerpoint/2010/main" val="954618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70D48-A226-4209-B1AD-017161B78E93}"/>
              </a:ext>
            </a:extLst>
          </p:cNvPr>
          <p:cNvSpPr>
            <a:spLocks noGrp="1"/>
          </p:cNvSpPr>
          <p:nvPr>
            <p:ph type="title"/>
          </p:nvPr>
        </p:nvSpPr>
        <p:spPr/>
        <p:txBody>
          <a:bodyPr/>
          <a:lstStyle/>
          <a:p>
            <a:r>
              <a:rPr lang="en-US" dirty="0"/>
              <a:t>Linux distribution</a:t>
            </a:r>
            <a:endParaRPr lang="fa-IR" dirty="0"/>
          </a:p>
        </p:txBody>
      </p:sp>
      <p:sp>
        <p:nvSpPr>
          <p:cNvPr id="3" name="Content Placeholder 2">
            <a:extLst>
              <a:ext uri="{FF2B5EF4-FFF2-40B4-BE49-F238E27FC236}">
                <a16:creationId xmlns:a16="http://schemas.microsoft.com/office/drawing/2014/main" id="{FC693355-AA13-492D-AD4B-B6227AA8CC8A}"/>
              </a:ext>
            </a:extLst>
          </p:cNvPr>
          <p:cNvSpPr>
            <a:spLocks noGrp="1"/>
          </p:cNvSpPr>
          <p:nvPr>
            <p:ph idx="1"/>
          </p:nvPr>
        </p:nvSpPr>
        <p:spPr/>
        <p:txBody>
          <a:bodyPr>
            <a:normAutofit/>
          </a:bodyPr>
          <a:lstStyle/>
          <a:p>
            <a:r>
              <a:rPr lang="en-US" dirty="0"/>
              <a:t>often abbreviated as distro</a:t>
            </a:r>
          </a:p>
          <a:p>
            <a:r>
              <a:rPr lang="en-US" dirty="0"/>
              <a:t>is an operating system made from a software collection that is </a:t>
            </a:r>
            <a:r>
              <a:rPr lang="en-US" b="1" dirty="0"/>
              <a:t>based upon the Linux kernel </a:t>
            </a:r>
            <a:r>
              <a:rPr lang="en-US" dirty="0"/>
              <a:t>and, often, a </a:t>
            </a:r>
            <a:r>
              <a:rPr lang="en-US" b="1" dirty="0"/>
              <a:t>package management system</a:t>
            </a:r>
            <a:r>
              <a:rPr lang="en-US" dirty="0"/>
              <a:t>.</a:t>
            </a:r>
          </a:p>
          <a:p>
            <a:r>
              <a:rPr lang="en-US" b="1" dirty="0"/>
              <a:t>Debian</a:t>
            </a:r>
            <a:r>
              <a:rPr lang="en-US" dirty="0"/>
              <a:t>, by Ian </a:t>
            </a:r>
            <a:r>
              <a:rPr lang="en-US" dirty="0" err="1"/>
              <a:t>Murock</a:t>
            </a:r>
            <a:r>
              <a:rPr lang="en-US" dirty="0"/>
              <a:t>, 1993</a:t>
            </a:r>
          </a:p>
          <a:p>
            <a:pPr lvl="1"/>
            <a:r>
              <a:rPr lang="en-US" dirty="0"/>
              <a:t>Ubuntu</a:t>
            </a:r>
          </a:p>
          <a:p>
            <a:pPr lvl="2"/>
            <a:r>
              <a:rPr lang="en-US" dirty="0" err="1"/>
              <a:t>Kubuntu</a:t>
            </a:r>
            <a:endParaRPr lang="en-US" dirty="0"/>
          </a:p>
          <a:p>
            <a:r>
              <a:rPr lang="en-US" b="1" dirty="0"/>
              <a:t>Slackware</a:t>
            </a:r>
            <a:r>
              <a:rPr lang="en-US" dirty="0"/>
              <a:t>, by Patrick </a:t>
            </a:r>
            <a:r>
              <a:rPr lang="en-US" dirty="0" err="1"/>
              <a:t>Volkerding</a:t>
            </a:r>
            <a:r>
              <a:rPr lang="en-US" dirty="0"/>
              <a:t>, 1993</a:t>
            </a:r>
          </a:p>
          <a:p>
            <a:pPr lvl="1"/>
            <a:r>
              <a:rPr lang="en-US" dirty="0" err="1"/>
              <a:t>S.u.S.E</a:t>
            </a:r>
            <a:endParaRPr lang="en-US" dirty="0"/>
          </a:p>
          <a:p>
            <a:pPr lvl="2"/>
            <a:r>
              <a:rPr lang="en-US" dirty="0"/>
              <a:t>OpenSUSE</a:t>
            </a:r>
          </a:p>
          <a:p>
            <a:r>
              <a:rPr lang="en-US" b="1" dirty="0"/>
              <a:t>Red Hat</a:t>
            </a:r>
            <a:r>
              <a:rPr lang="en-US" dirty="0"/>
              <a:t>, by American multi-national software company, 2000</a:t>
            </a:r>
          </a:p>
          <a:p>
            <a:pPr lvl="1"/>
            <a:r>
              <a:rPr lang="en-US" dirty="0"/>
              <a:t>Red Hat Enterprise</a:t>
            </a:r>
          </a:p>
          <a:p>
            <a:pPr lvl="2"/>
            <a:r>
              <a:rPr lang="en-US" dirty="0"/>
              <a:t>CentOS</a:t>
            </a:r>
          </a:p>
        </p:txBody>
      </p:sp>
    </p:spTree>
    <p:extLst>
      <p:ext uri="{BB962C8B-B14F-4D97-AF65-F5344CB8AC3E}">
        <p14:creationId xmlns:p14="http://schemas.microsoft.com/office/powerpoint/2010/main" val="851125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70D48-A226-4209-B1AD-017161B78E93}"/>
              </a:ext>
            </a:extLst>
          </p:cNvPr>
          <p:cNvSpPr>
            <a:spLocks noGrp="1"/>
          </p:cNvSpPr>
          <p:nvPr>
            <p:ph type="title"/>
          </p:nvPr>
        </p:nvSpPr>
        <p:spPr/>
        <p:txBody>
          <a:bodyPr/>
          <a:lstStyle/>
          <a:p>
            <a:r>
              <a:rPr lang="en-US" dirty="0"/>
              <a:t>Linux distribution</a:t>
            </a:r>
            <a:endParaRPr lang="fa-IR" dirty="0"/>
          </a:p>
        </p:txBody>
      </p:sp>
      <p:sp>
        <p:nvSpPr>
          <p:cNvPr id="3" name="Content Placeholder 2">
            <a:extLst>
              <a:ext uri="{FF2B5EF4-FFF2-40B4-BE49-F238E27FC236}">
                <a16:creationId xmlns:a16="http://schemas.microsoft.com/office/drawing/2014/main" id="{FC693355-AA13-492D-AD4B-B6227AA8CC8A}"/>
              </a:ext>
            </a:extLst>
          </p:cNvPr>
          <p:cNvSpPr>
            <a:spLocks noGrp="1"/>
          </p:cNvSpPr>
          <p:nvPr>
            <p:ph idx="1"/>
          </p:nvPr>
        </p:nvSpPr>
        <p:spPr/>
        <p:txBody>
          <a:bodyPr>
            <a:normAutofit/>
          </a:bodyPr>
          <a:lstStyle/>
          <a:p>
            <a:r>
              <a:rPr lang="en-US" b="1" dirty="0"/>
              <a:t>Enoch</a:t>
            </a:r>
            <a:r>
              <a:rPr lang="en-US" dirty="0"/>
              <a:t>, renamed to </a:t>
            </a:r>
            <a:r>
              <a:rPr lang="en-US" b="1" dirty="0"/>
              <a:t>Gentoo</a:t>
            </a:r>
            <a:r>
              <a:rPr lang="en-US" dirty="0"/>
              <a:t>, by Daniel Robbins, 2000</a:t>
            </a:r>
          </a:p>
          <a:p>
            <a:pPr lvl="1"/>
            <a:r>
              <a:rPr lang="en-US" dirty="0"/>
              <a:t>Gentoo</a:t>
            </a:r>
          </a:p>
          <a:p>
            <a:pPr lvl="2"/>
            <a:r>
              <a:rPr lang="en-US" dirty="0" err="1"/>
              <a:t>ChromeOS</a:t>
            </a:r>
            <a:endParaRPr lang="en-US" dirty="0"/>
          </a:p>
          <a:p>
            <a:r>
              <a:rPr lang="en-US" b="1" dirty="0"/>
              <a:t>Arch</a:t>
            </a:r>
            <a:r>
              <a:rPr lang="en-US" dirty="0"/>
              <a:t>, by </a:t>
            </a:r>
            <a:r>
              <a:rPr lang="en-US" dirty="0" err="1"/>
              <a:t>Levente</a:t>
            </a:r>
            <a:r>
              <a:rPr lang="en-US" dirty="0"/>
              <a:t> </a:t>
            </a:r>
            <a:r>
              <a:rPr lang="en-US" dirty="0" err="1"/>
              <a:t>Polyak</a:t>
            </a:r>
            <a:r>
              <a:rPr lang="en-US" dirty="0"/>
              <a:t>, 2002</a:t>
            </a:r>
          </a:p>
          <a:p>
            <a:pPr lvl="1"/>
            <a:r>
              <a:rPr lang="en-US" dirty="0"/>
              <a:t>Arch Linux ARM</a:t>
            </a:r>
          </a:p>
          <a:p>
            <a:r>
              <a:rPr lang="en-US" b="1" dirty="0"/>
              <a:t>Android</a:t>
            </a:r>
            <a:r>
              <a:rPr lang="en-US" dirty="0"/>
              <a:t>, by mostly google, 2008</a:t>
            </a:r>
          </a:p>
          <a:p>
            <a:pPr lvl="1"/>
            <a:r>
              <a:rPr lang="en-US" dirty="0"/>
              <a:t>Android Wear</a:t>
            </a:r>
          </a:p>
          <a:p>
            <a:pPr lvl="2"/>
            <a:r>
              <a:rPr lang="en-US" dirty="0"/>
              <a:t>Wear OS</a:t>
            </a:r>
            <a:endParaRPr lang="fa-IR" dirty="0"/>
          </a:p>
        </p:txBody>
      </p:sp>
    </p:spTree>
    <p:extLst>
      <p:ext uri="{BB962C8B-B14F-4D97-AF65-F5344CB8AC3E}">
        <p14:creationId xmlns:p14="http://schemas.microsoft.com/office/powerpoint/2010/main" val="379780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9271-B7F6-4FE3-928B-C4A0A3ACCE44}"/>
              </a:ext>
            </a:extLst>
          </p:cNvPr>
          <p:cNvSpPr>
            <a:spLocks noGrp="1"/>
          </p:cNvSpPr>
          <p:nvPr>
            <p:ph type="title"/>
          </p:nvPr>
        </p:nvSpPr>
        <p:spPr/>
        <p:txBody>
          <a:bodyPr/>
          <a:lstStyle/>
          <a:p>
            <a:r>
              <a:rPr lang="en-US" dirty="0"/>
              <a:t>Package manager</a:t>
            </a:r>
            <a:endParaRPr lang="fa-IR" dirty="0"/>
          </a:p>
        </p:txBody>
      </p:sp>
      <p:sp>
        <p:nvSpPr>
          <p:cNvPr id="3" name="Content Placeholder 2">
            <a:extLst>
              <a:ext uri="{FF2B5EF4-FFF2-40B4-BE49-F238E27FC236}">
                <a16:creationId xmlns:a16="http://schemas.microsoft.com/office/drawing/2014/main" id="{38C694E7-0348-4829-8EFF-567955E807AF}"/>
              </a:ext>
            </a:extLst>
          </p:cNvPr>
          <p:cNvSpPr>
            <a:spLocks noGrp="1"/>
          </p:cNvSpPr>
          <p:nvPr>
            <p:ph idx="1"/>
          </p:nvPr>
        </p:nvSpPr>
        <p:spPr/>
        <p:txBody>
          <a:bodyPr>
            <a:normAutofit fontScale="92500" lnSpcReduction="10000"/>
          </a:bodyPr>
          <a:lstStyle/>
          <a:p>
            <a:r>
              <a:rPr lang="en-US" dirty="0"/>
              <a:t>We have package manager for every programming tool which has packages. Linux is not an exception</a:t>
            </a:r>
          </a:p>
          <a:p>
            <a:r>
              <a:rPr lang="en-US" dirty="0"/>
              <a:t>Some package manager examples:</a:t>
            </a:r>
          </a:p>
          <a:p>
            <a:pPr lvl="1"/>
            <a:r>
              <a:rPr lang="en-US" dirty="0">
                <a:latin typeface="Consolas" panose="020B0609020204030204" pitchFamily="49" charset="0"/>
              </a:rPr>
              <a:t>C#: </a:t>
            </a:r>
            <a:r>
              <a:rPr lang="en-US" dirty="0" err="1">
                <a:latin typeface="Consolas" panose="020B0609020204030204" pitchFamily="49" charset="0"/>
              </a:rPr>
              <a:t>nuget</a:t>
            </a:r>
            <a:endParaRPr lang="en-US" dirty="0">
              <a:latin typeface="Consolas" panose="020B0609020204030204" pitchFamily="49" charset="0"/>
            </a:endParaRPr>
          </a:p>
          <a:p>
            <a:pPr lvl="1"/>
            <a:r>
              <a:rPr lang="en-US" dirty="0">
                <a:latin typeface="Consolas" panose="020B0609020204030204" pitchFamily="49" charset="0"/>
              </a:rPr>
              <a:t>Python: pip</a:t>
            </a:r>
          </a:p>
          <a:p>
            <a:pPr lvl="1"/>
            <a:r>
              <a:rPr lang="en-US" dirty="0" err="1">
                <a:latin typeface="Consolas" panose="020B0609020204030204" pitchFamily="49" charset="0"/>
              </a:rPr>
              <a:t>JavaSctip</a:t>
            </a:r>
            <a:r>
              <a:rPr lang="en-US" dirty="0">
                <a:latin typeface="Consolas" panose="020B0609020204030204" pitchFamily="49" charset="0"/>
              </a:rPr>
              <a:t>: </a:t>
            </a:r>
            <a:r>
              <a:rPr lang="en-US" dirty="0" err="1">
                <a:latin typeface="Consolas" panose="020B0609020204030204" pitchFamily="49" charset="0"/>
              </a:rPr>
              <a:t>npm</a:t>
            </a:r>
            <a:endParaRPr lang="en-US" dirty="0">
              <a:latin typeface="Consolas" panose="020B0609020204030204" pitchFamily="49" charset="0"/>
            </a:endParaRPr>
          </a:p>
          <a:p>
            <a:pPr lvl="1"/>
            <a:r>
              <a:rPr lang="en-US" dirty="0">
                <a:latin typeface="Consolas" panose="020B0609020204030204" pitchFamily="49" charset="0"/>
              </a:rPr>
              <a:t>Windows: </a:t>
            </a:r>
            <a:r>
              <a:rPr lang="en-US" dirty="0" err="1">
                <a:latin typeface="Consolas" panose="020B0609020204030204" pitchFamily="49" charset="0"/>
              </a:rPr>
              <a:t>choco</a:t>
            </a:r>
            <a:endParaRPr lang="en-US" dirty="0">
              <a:latin typeface="Consolas" panose="020B0609020204030204" pitchFamily="49" charset="0"/>
            </a:endParaRPr>
          </a:p>
          <a:p>
            <a:pPr lvl="1"/>
            <a:r>
              <a:rPr lang="en-US" dirty="0" err="1"/>
              <a:t>etc</a:t>
            </a:r>
            <a:endParaRPr lang="en-US" dirty="0"/>
          </a:p>
          <a:p>
            <a:r>
              <a:rPr lang="en-US" dirty="0"/>
              <a:t>Some Linux package manager:</a:t>
            </a:r>
          </a:p>
          <a:p>
            <a:pPr lvl="1"/>
            <a:r>
              <a:rPr lang="en-US" dirty="0">
                <a:latin typeface="Consolas" panose="020B0609020204030204" pitchFamily="49" charset="0"/>
              </a:rPr>
              <a:t>&gt; </a:t>
            </a:r>
            <a:r>
              <a:rPr lang="en-US" dirty="0" err="1">
                <a:latin typeface="Consolas" panose="020B0609020204030204" pitchFamily="49" charset="0"/>
              </a:rPr>
              <a:t>dpkg</a:t>
            </a:r>
            <a:r>
              <a:rPr lang="en-US" dirty="0">
                <a:latin typeface="Consolas" panose="020B0609020204030204" pitchFamily="49" charset="0"/>
              </a:rPr>
              <a:t>, Debian package management system</a:t>
            </a:r>
          </a:p>
          <a:p>
            <a:pPr lvl="1"/>
            <a:r>
              <a:rPr lang="en-US" dirty="0">
                <a:latin typeface="Consolas" panose="020B0609020204030204" pitchFamily="49" charset="0"/>
              </a:rPr>
              <a:t>&gt; rpm, </a:t>
            </a:r>
            <a:r>
              <a:rPr lang="en-US" dirty="0" err="1">
                <a:latin typeface="Consolas" panose="020B0609020204030204" pitchFamily="49" charset="0"/>
              </a:rPr>
              <a:t>redhat</a:t>
            </a:r>
            <a:r>
              <a:rPr lang="en-US" dirty="0">
                <a:latin typeface="Consolas" panose="020B0609020204030204" pitchFamily="49" charset="0"/>
              </a:rPr>
              <a:t> package manager</a:t>
            </a:r>
          </a:p>
          <a:p>
            <a:pPr lvl="1"/>
            <a:r>
              <a:rPr lang="en-US" dirty="0">
                <a:latin typeface="Consolas" panose="020B0609020204030204" pitchFamily="49" charset="0"/>
              </a:rPr>
              <a:t>&gt; Pacman package manager, Arch Linux</a:t>
            </a:r>
          </a:p>
          <a:p>
            <a:pPr lvl="1"/>
            <a:r>
              <a:rPr lang="en-US" dirty="0">
                <a:latin typeface="Consolas" panose="020B0609020204030204" pitchFamily="49" charset="0"/>
              </a:rPr>
              <a:t>&gt; </a:t>
            </a:r>
            <a:r>
              <a:rPr lang="en-US" dirty="0" err="1">
                <a:latin typeface="Consolas" panose="020B0609020204030204" pitchFamily="49" charset="0"/>
              </a:rPr>
              <a:t>Zypper</a:t>
            </a:r>
            <a:r>
              <a:rPr lang="en-US" dirty="0">
                <a:latin typeface="Consolas" panose="020B0609020204030204" pitchFamily="49" charset="0"/>
              </a:rPr>
              <a:t> package manager, openSUSE</a:t>
            </a:r>
          </a:p>
          <a:p>
            <a:pPr lvl="1"/>
            <a:r>
              <a:rPr lang="en-US" dirty="0">
                <a:latin typeface="Consolas" panose="020B0609020204030204" pitchFamily="49" charset="0"/>
              </a:rPr>
              <a:t>&gt; Portage, Gentoo, </a:t>
            </a:r>
            <a:r>
              <a:rPr lang="en-US" dirty="0" err="1">
                <a:latin typeface="Consolas" panose="020B0609020204030204" pitchFamily="49" charset="0"/>
              </a:rPr>
              <a:t>ChromeOS</a:t>
            </a:r>
            <a:endParaRPr lang="en-US" dirty="0">
              <a:latin typeface="Consolas" panose="020B0609020204030204" pitchFamily="49" charset="0"/>
            </a:endParaRPr>
          </a:p>
          <a:p>
            <a:pPr lvl="1"/>
            <a:r>
              <a:rPr lang="en-US" dirty="0">
                <a:latin typeface="Consolas" panose="020B0609020204030204" pitchFamily="49" charset="0"/>
              </a:rPr>
              <a:t>&gt; </a:t>
            </a:r>
            <a:r>
              <a:rPr lang="en-US" dirty="0" err="1">
                <a:latin typeface="Consolas" panose="020B0609020204030204" pitchFamily="49" charset="0"/>
              </a:rPr>
              <a:t>winget</a:t>
            </a:r>
            <a:r>
              <a:rPr lang="en-US" dirty="0">
                <a:latin typeface="Consolas" panose="020B0609020204030204" pitchFamily="49" charset="0"/>
              </a:rPr>
              <a:t>, windows10, &gt; </a:t>
            </a:r>
            <a:r>
              <a:rPr lang="en-US" dirty="0" err="1">
                <a:latin typeface="Consolas" panose="020B0609020204030204" pitchFamily="49" charset="0"/>
              </a:rPr>
              <a:t>choco</a:t>
            </a:r>
            <a:r>
              <a:rPr lang="en-US" dirty="0">
                <a:latin typeface="Consolas" panose="020B0609020204030204" pitchFamily="49" charset="0"/>
              </a:rPr>
              <a:t>, windows</a:t>
            </a:r>
          </a:p>
        </p:txBody>
      </p:sp>
    </p:spTree>
    <p:extLst>
      <p:ext uri="{BB962C8B-B14F-4D97-AF65-F5344CB8AC3E}">
        <p14:creationId xmlns:p14="http://schemas.microsoft.com/office/powerpoint/2010/main" val="3871210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0DFC-7A27-4517-872A-2DC4EB323149}"/>
              </a:ext>
            </a:extLst>
          </p:cNvPr>
          <p:cNvSpPr>
            <a:spLocks noGrp="1"/>
          </p:cNvSpPr>
          <p:nvPr>
            <p:ph type="title"/>
          </p:nvPr>
        </p:nvSpPr>
        <p:spPr/>
        <p:txBody>
          <a:bodyPr/>
          <a:lstStyle/>
          <a:p>
            <a:r>
              <a:rPr lang="en-US" dirty="0"/>
              <a:t>Advanced Package Tool</a:t>
            </a:r>
            <a:endParaRPr lang="fa-IR" dirty="0"/>
          </a:p>
        </p:txBody>
      </p:sp>
      <p:sp>
        <p:nvSpPr>
          <p:cNvPr id="3" name="Content Placeholder 2">
            <a:extLst>
              <a:ext uri="{FF2B5EF4-FFF2-40B4-BE49-F238E27FC236}">
                <a16:creationId xmlns:a16="http://schemas.microsoft.com/office/drawing/2014/main" id="{B1E37326-5374-4280-98CC-34F8987BC956}"/>
              </a:ext>
            </a:extLst>
          </p:cNvPr>
          <p:cNvSpPr>
            <a:spLocks noGrp="1"/>
          </p:cNvSpPr>
          <p:nvPr>
            <p:ph idx="1"/>
          </p:nvPr>
        </p:nvSpPr>
        <p:spPr/>
        <p:txBody>
          <a:bodyPr/>
          <a:lstStyle/>
          <a:p>
            <a:r>
              <a:rPr lang="en-US" dirty="0"/>
              <a:t>.deb -&gt; </a:t>
            </a:r>
            <a:r>
              <a:rPr lang="en-US" dirty="0" err="1"/>
              <a:t>dpkg</a:t>
            </a:r>
            <a:r>
              <a:rPr lang="en-US" dirty="0"/>
              <a:t> -&gt; Deity -&gt; Advanced Package Tool (apt)</a:t>
            </a:r>
          </a:p>
          <a:p>
            <a:r>
              <a:rPr lang="en-US" dirty="0">
                <a:latin typeface="Consolas" panose="020B0609020204030204" pitchFamily="49" charset="0"/>
              </a:rPr>
              <a:t>&gt; /</a:t>
            </a:r>
            <a:r>
              <a:rPr lang="en-US" dirty="0" err="1">
                <a:latin typeface="Consolas" panose="020B0609020204030204" pitchFamily="49" charset="0"/>
              </a:rPr>
              <a:t>etc</a:t>
            </a:r>
            <a:r>
              <a:rPr lang="en-US" dirty="0">
                <a:latin typeface="Consolas" panose="020B0609020204030204" pitchFamily="49" charset="0"/>
              </a:rPr>
              <a:t>/apt/</a:t>
            </a:r>
            <a:r>
              <a:rPr lang="en-US" dirty="0" err="1">
                <a:latin typeface="Consolas" panose="020B0609020204030204" pitchFamily="49" charset="0"/>
              </a:rPr>
              <a:t>sources.list</a:t>
            </a:r>
            <a:endParaRPr lang="en-US" dirty="0">
              <a:latin typeface="Consolas" panose="020B0609020204030204" pitchFamily="49" charset="0"/>
            </a:endParaRPr>
          </a:p>
          <a:p>
            <a:r>
              <a:rPr lang="en-US" dirty="0">
                <a:latin typeface="Consolas" panose="020B0609020204030204" pitchFamily="49" charset="0"/>
              </a:rPr>
              <a:t>&gt; /</a:t>
            </a:r>
            <a:r>
              <a:rPr lang="en-US" dirty="0" err="1">
                <a:latin typeface="Consolas" panose="020B0609020204030204" pitchFamily="49" charset="0"/>
              </a:rPr>
              <a:t>etc</a:t>
            </a:r>
            <a:r>
              <a:rPr lang="en-US" dirty="0">
                <a:latin typeface="Consolas" panose="020B0609020204030204" pitchFamily="49" charset="0"/>
              </a:rPr>
              <a:t>/apt/</a:t>
            </a:r>
            <a:r>
              <a:rPr lang="en-US" dirty="0" err="1">
                <a:latin typeface="Consolas" panose="020B0609020204030204" pitchFamily="49" charset="0"/>
              </a:rPr>
              <a:t>sources.d</a:t>
            </a:r>
            <a:r>
              <a:rPr lang="en-US" dirty="0">
                <a:latin typeface="Consolas" panose="020B0609020204030204" pitchFamily="49" charset="0"/>
              </a:rPr>
              <a:t>/</a:t>
            </a:r>
          </a:p>
          <a:p>
            <a:r>
              <a:rPr lang="en-US" dirty="0">
                <a:latin typeface="Consolas" panose="020B0609020204030204" pitchFamily="49" charset="0"/>
              </a:rPr>
              <a:t>&gt; apt search [package-name]</a:t>
            </a:r>
          </a:p>
          <a:p>
            <a:r>
              <a:rPr lang="en-US" dirty="0">
                <a:latin typeface="Consolas" panose="020B0609020204030204" pitchFamily="49" charset="0"/>
              </a:rPr>
              <a:t>&gt; apt list </a:t>
            </a:r>
          </a:p>
          <a:p>
            <a:endParaRPr lang="fa-IR" dirty="0"/>
          </a:p>
        </p:txBody>
      </p:sp>
    </p:spTree>
    <p:extLst>
      <p:ext uri="{BB962C8B-B14F-4D97-AF65-F5344CB8AC3E}">
        <p14:creationId xmlns:p14="http://schemas.microsoft.com/office/powerpoint/2010/main" val="2322326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41F5-25F2-4418-9CCE-6FBA0DD3BF42}"/>
              </a:ext>
            </a:extLst>
          </p:cNvPr>
          <p:cNvSpPr>
            <a:spLocks noGrp="1"/>
          </p:cNvSpPr>
          <p:nvPr>
            <p:ph type="title"/>
          </p:nvPr>
        </p:nvSpPr>
        <p:spPr/>
        <p:txBody>
          <a:bodyPr/>
          <a:lstStyle/>
          <a:p>
            <a:r>
              <a:rPr lang="en-US" dirty="0"/>
              <a:t>Some command comparison</a:t>
            </a:r>
            <a:endParaRPr lang="fa-IR" dirty="0"/>
          </a:p>
        </p:txBody>
      </p:sp>
      <p:pic>
        <p:nvPicPr>
          <p:cNvPr id="7" name="Content Placeholder 6">
            <a:extLst>
              <a:ext uri="{FF2B5EF4-FFF2-40B4-BE49-F238E27FC236}">
                <a16:creationId xmlns:a16="http://schemas.microsoft.com/office/drawing/2014/main" id="{F3479BC8-48A2-40AC-BDEF-995A14CC2F7B}"/>
              </a:ext>
            </a:extLst>
          </p:cNvPr>
          <p:cNvPicPr>
            <a:picLocks noGrp="1" noChangeAspect="1"/>
          </p:cNvPicPr>
          <p:nvPr>
            <p:ph idx="1"/>
          </p:nvPr>
        </p:nvPicPr>
        <p:blipFill>
          <a:blip r:embed="rId3"/>
          <a:stretch>
            <a:fillRect/>
          </a:stretch>
        </p:blipFill>
        <p:spPr>
          <a:xfrm>
            <a:off x="800100" y="2450857"/>
            <a:ext cx="7543800" cy="3154848"/>
          </a:xfrm>
        </p:spPr>
      </p:pic>
    </p:spTree>
    <p:extLst>
      <p:ext uri="{BB962C8B-B14F-4D97-AF65-F5344CB8AC3E}">
        <p14:creationId xmlns:p14="http://schemas.microsoft.com/office/powerpoint/2010/main" val="136768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C183-0BDD-4D26-9315-B66E3B771385}"/>
              </a:ext>
            </a:extLst>
          </p:cNvPr>
          <p:cNvSpPr>
            <a:spLocks noGrp="1"/>
          </p:cNvSpPr>
          <p:nvPr>
            <p:ph type="title"/>
          </p:nvPr>
        </p:nvSpPr>
        <p:spPr/>
        <p:txBody>
          <a:bodyPr/>
          <a:lstStyle/>
          <a:p>
            <a:r>
              <a:rPr lang="en-US" dirty="0" err="1"/>
              <a:t>Practic</a:t>
            </a:r>
            <a:r>
              <a:rPr lang="en-US" dirty="0"/>
              <a:t>, installing neo4j</a:t>
            </a:r>
            <a:endParaRPr lang="fa-IR" dirty="0"/>
          </a:p>
        </p:txBody>
      </p:sp>
      <p:sp>
        <p:nvSpPr>
          <p:cNvPr id="3" name="Content Placeholder 2">
            <a:extLst>
              <a:ext uri="{FF2B5EF4-FFF2-40B4-BE49-F238E27FC236}">
                <a16:creationId xmlns:a16="http://schemas.microsoft.com/office/drawing/2014/main" id="{A4C4A918-B696-4F7D-A566-CC14FCABFB4D}"/>
              </a:ext>
            </a:extLst>
          </p:cNvPr>
          <p:cNvSpPr>
            <a:spLocks noGrp="1"/>
          </p:cNvSpPr>
          <p:nvPr>
            <p:ph idx="1"/>
          </p:nvPr>
        </p:nvSpPr>
        <p:spPr/>
        <p:txBody>
          <a:bodyPr/>
          <a:lstStyle/>
          <a:p>
            <a:r>
              <a:rPr lang="en-US" dirty="0">
                <a:latin typeface="Consolas" panose="020B0609020204030204" pitchFamily="49" charset="0"/>
              </a:rPr>
              <a:t>&gt; </a:t>
            </a:r>
            <a:r>
              <a:rPr lang="en-US" dirty="0" err="1">
                <a:latin typeface="Consolas" panose="020B0609020204030204" pitchFamily="49" charset="0"/>
              </a:rPr>
              <a:t>wget</a:t>
            </a:r>
            <a:r>
              <a:rPr lang="en-US" dirty="0">
                <a:latin typeface="Consolas" panose="020B0609020204030204" pitchFamily="49" charset="0"/>
              </a:rPr>
              <a:t> -O - https://debian.neo4j.org/neotechnology.gpg.key | </a:t>
            </a:r>
            <a:r>
              <a:rPr lang="en-US" dirty="0" err="1">
                <a:latin typeface="Consolas" panose="020B0609020204030204" pitchFamily="49" charset="0"/>
              </a:rPr>
              <a:t>sudo</a:t>
            </a:r>
            <a:r>
              <a:rPr lang="en-US" dirty="0">
                <a:latin typeface="Consolas" panose="020B0609020204030204" pitchFamily="49" charset="0"/>
              </a:rPr>
              <a:t> apt-key add -</a:t>
            </a:r>
          </a:p>
          <a:p>
            <a:r>
              <a:rPr lang="en-US" dirty="0">
                <a:latin typeface="Consolas" panose="020B0609020204030204" pitchFamily="49" charset="0"/>
              </a:rPr>
              <a:t>&gt; echo 'deb https://debian.neo4j.org/repo stable/' | </a:t>
            </a:r>
            <a:r>
              <a:rPr lang="en-US" dirty="0" err="1">
                <a:latin typeface="Consolas" panose="020B0609020204030204" pitchFamily="49" charset="0"/>
              </a:rPr>
              <a:t>sudo</a:t>
            </a:r>
            <a:r>
              <a:rPr lang="en-US" dirty="0">
                <a:latin typeface="Consolas" panose="020B0609020204030204" pitchFamily="49" charset="0"/>
              </a:rPr>
              <a:t> tee /</a:t>
            </a:r>
            <a:r>
              <a:rPr lang="en-US" dirty="0" err="1">
                <a:latin typeface="Consolas" panose="020B0609020204030204" pitchFamily="49" charset="0"/>
              </a:rPr>
              <a:t>etc</a:t>
            </a:r>
            <a:r>
              <a:rPr lang="en-US" dirty="0">
                <a:latin typeface="Consolas" panose="020B0609020204030204" pitchFamily="49" charset="0"/>
              </a:rPr>
              <a:t>/apt/</a:t>
            </a:r>
            <a:r>
              <a:rPr lang="en-US" dirty="0" err="1">
                <a:latin typeface="Consolas" panose="020B0609020204030204" pitchFamily="49" charset="0"/>
              </a:rPr>
              <a:t>sources.list.d</a:t>
            </a:r>
            <a:r>
              <a:rPr lang="en-US" dirty="0">
                <a:latin typeface="Consolas" panose="020B0609020204030204" pitchFamily="49" charset="0"/>
              </a:rPr>
              <a:t>/neo4j.list</a:t>
            </a:r>
          </a:p>
          <a:p>
            <a:r>
              <a:rPr lang="en-US" dirty="0">
                <a:latin typeface="Consolas" panose="020B0609020204030204" pitchFamily="49" charset="0"/>
              </a:rPr>
              <a:t>&gt; </a:t>
            </a:r>
            <a:r>
              <a:rPr lang="en-US" dirty="0" err="1">
                <a:latin typeface="Consolas" panose="020B0609020204030204" pitchFamily="49" charset="0"/>
              </a:rPr>
              <a:t>sudo</a:t>
            </a:r>
            <a:r>
              <a:rPr lang="en-US" dirty="0">
                <a:latin typeface="Consolas" panose="020B0609020204030204" pitchFamily="49" charset="0"/>
              </a:rPr>
              <a:t> apt update</a:t>
            </a:r>
          </a:p>
          <a:p>
            <a:r>
              <a:rPr lang="en-US" dirty="0">
                <a:latin typeface="Consolas" panose="020B0609020204030204" pitchFamily="49" charset="0"/>
              </a:rPr>
              <a:t>&gt; </a:t>
            </a:r>
            <a:r>
              <a:rPr lang="en-US" dirty="0" err="1">
                <a:latin typeface="Consolas" panose="020B0609020204030204" pitchFamily="49" charset="0"/>
              </a:rPr>
              <a:t>sudo</a:t>
            </a:r>
            <a:r>
              <a:rPr lang="en-US" dirty="0">
                <a:latin typeface="Consolas" panose="020B0609020204030204" pitchFamily="49" charset="0"/>
              </a:rPr>
              <a:t> apt install neo4j</a:t>
            </a:r>
          </a:p>
          <a:p>
            <a:r>
              <a:rPr lang="en-US" dirty="0">
                <a:latin typeface="Consolas" panose="020B0609020204030204" pitchFamily="49" charset="0"/>
              </a:rPr>
              <a:t>&gt; neo4j --version</a:t>
            </a:r>
          </a:p>
          <a:p>
            <a:r>
              <a:rPr lang="en-US" dirty="0">
                <a:latin typeface="Consolas" panose="020B0609020204030204" pitchFamily="49" charset="0"/>
              </a:rPr>
              <a:t>&gt; vim /</a:t>
            </a:r>
            <a:r>
              <a:rPr lang="en-US" dirty="0" err="1">
                <a:latin typeface="Consolas" panose="020B0609020204030204" pitchFamily="49" charset="0"/>
              </a:rPr>
              <a:t>etc</a:t>
            </a:r>
            <a:r>
              <a:rPr lang="en-US" dirty="0">
                <a:latin typeface="Consolas" panose="020B0609020204030204" pitchFamily="49" charset="0"/>
              </a:rPr>
              <a:t>/neo4j/neo4j.conf</a:t>
            </a:r>
          </a:p>
          <a:p>
            <a:r>
              <a:rPr lang="en-US" dirty="0">
                <a:latin typeface="Consolas" panose="020B0609020204030204" pitchFamily="49" charset="0"/>
              </a:rPr>
              <a:t>&gt; neo4j start</a:t>
            </a:r>
            <a:endParaRPr lang="fa-IR" dirty="0">
              <a:latin typeface="Consolas" panose="020B0609020204030204" pitchFamily="49" charset="0"/>
            </a:endParaRPr>
          </a:p>
        </p:txBody>
      </p:sp>
    </p:spTree>
    <p:extLst>
      <p:ext uri="{BB962C8B-B14F-4D97-AF65-F5344CB8AC3E}">
        <p14:creationId xmlns:p14="http://schemas.microsoft.com/office/powerpoint/2010/main" val="3372135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2.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{58D95285-578A-4392-A188-0983F97488BA}tf78438558_wac</Template>
  <TotalTime>0</TotalTime>
  <Words>900</Words>
  <Application>Microsoft Office PowerPoint</Application>
  <PresentationFormat>On-screen Show (4:3)</PresentationFormat>
  <Paragraphs>116</Paragraphs>
  <Slides>13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Consolas</vt:lpstr>
      <vt:lpstr>Garamond</vt:lpstr>
      <vt:lpstr>Swiss 721 SWA</vt:lpstr>
      <vt:lpstr>Vazir</vt:lpstr>
      <vt:lpstr>SavonVTI</vt:lpstr>
      <vt:lpstr>Computer Programming, Basics</vt:lpstr>
      <vt:lpstr>Headlines</vt:lpstr>
      <vt:lpstr>What about last Homeworks?</vt:lpstr>
      <vt:lpstr>Linux distribution</vt:lpstr>
      <vt:lpstr>Linux distribution</vt:lpstr>
      <vt:lpstr>Package manager</vt:lpstr>
      <vt:lpstr>Advanced Package Tool</vt:lpstr>
      <vt:lpstr>Some command comparison</vt:lpstr>
      <vt:lpstr>Practic, installing neo4j</vt:lpstr>
      <vt:lpstr>Services</vt:lpstr>
      <vt:lpstr>Practice, working with services</vt:lpstr>
      <vt:lpstr>Practice, working with services</vt:lpstr>
      <vt:lpstr>Homework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2020-07-23T05:47:46Z</dcterms:created>
  <dcterms:modified xsi:type="dcterms:W3CDTF">2020-08-06T07:16:48Z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