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28"/>
  </p:notesMasterIdLst>
  <p:sldIdLst>
    <p:sldId id="257" r:id="rId5"/>
    <p:sldId id="269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8" r:id="rId20"/>
    <p:sldId id="309" r:id="rId21"/>
    <p:sldId id="310" r:id="rId22"/>
    <p:sldId id="303" r:id="rId23"/>
    <p:sldId id="305" r:id="rId24"/>
    <p:sldId id="306" r:id="rId25"/>
    <p:sldId id="307" r:id="rId26"/>
    <p:sldId id="30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485" autoAdjust="0"/>
  </p:normalViewPr>
  <p:slideViewPr>
    <p:cSldViewPr snapToGrid="0">
      <p:cViewPr varScale="1">
        <p:scale>
          <a:sx n="63" d="100"/>
          <a:sy n="63" d="100"/>
        </p:scale>
        <p:origin x="15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E188B3E-875C-4BAA-89E8-016C94E3F684}" type="datetimeFigureOut">
              <a:rPr lang="fa-IR" smtClean="0"/>
              <a:t>26/12/1441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0E944BF-F28C-48F8-90D3-273132DB89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325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980904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1827" y="2244830"/>
            <a:ext cx="6700347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828" y="4682067"/>
            <a:ext cx="6702635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78" indent="0" algn="ctr">
              <a:buNone/>
              <a:defRPr sz="1600"/>
            </a:lvl2pPr>
            <a:lvl3pPr marL="914354" indent="0" algn="ctr">
              <a:buNone/>
              <a:defRPr sz="16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341256"/>
            <a:ext cx="116586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21828" y="5177408"/>
            <a:ext cx="429772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2" y="5177408"/>
            <a:ext cx="1466985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980904" y="1267730"/>
            <a:ext cx="7182197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67" y="2275166"/>
            <a:ext cx="6700266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3937635" y="1267730"/>
            <a:ext cx="126873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867" y="4682062"/>
            <a:ext cx="670483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531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1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89070" y="1344507"/>
            <a:ext cx="116586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1870" y="5177408"/>
            <a:ext cx="4245101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9" y="5177408"/>
            <a:ext cx="1468754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103120"/>
            <a:ext cx="34975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103120"/>
            <a:ext cx="34975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178" indent="0">
              <a:buNone/>
              <a:defRPr sz="18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92477"/>
            <a:ext cx="349758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4034" y="2074334"/>
            <a:ext cx="349758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178" indent="0">
              <a:buNone/>
              <a:defRPr sz="18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4034" y="2792476"/>
            <a:ext cx="349758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651" y="607392"/>
            <a:ext cx="2371472" cy="1645920"/>
          </a:xfrm>
        </p:spPr>
        <p:txBody>
          <a:bodyPr anchor="b">
            <a:normAutofit/>
          </a:bodyPr>
          <a:lstStyle>
            <a:lvl1pPr algn="l" defTabSz="91435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09600"/>
            <a:ext cx="51435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3651" y="2336800"/>
            <a:ext cx="2371472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191000" y="6035040"/>
            <a:ext cx="146685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4352" y="6035040"/>
            <a:ext cx="3438525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7" y="6035040"/>
            <a:ext cx="91757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6089903" y="237744"/>
            <a:ext cx="286994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52" y="237744"/>
            <a:ext cx="577215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6753" y="6035040"/>
            <a:ext cx="1553972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9487" y="6035040"/>
            <a:ext cx="3441002" cy="365760"/>
          </a:xfrm>
        </p:spPr>
        <p:txBody>
          <a:bodyPr/>
          <a:lstStyle>
            <a:lvl1pPr marL="0" algn="r" defTabSz="914354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035040"/>
            <a:ext cx="918972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6190995" y="374904"/>
            <a:ext cx="2667762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939" y="603504"/>
            <a:ext cx="2358581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939" y="2386584"/>
            <a:ext cx="2358581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78892" y="374904"/>
            <a:ext cx="8586216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2597" y="6035040"/>
            <a:ext cx="2169784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035040"/>
            <a:ext cx="43624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035040"/>
            <a:ext cx="62865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354" rtl="1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70" indent="-182870" algn="r" defTabSz="914354" rtl="1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84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0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096" indent="-182870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20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06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890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876" indent="-228589" algn="r" defTabSz="914354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r" defTabSz="91435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5964" y="9"/>
            <a:ext cx="12191980" cy="685799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1071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7011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9794" y="2355461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Computer Programming,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9794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Linux2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382B-4B69-4DAC-B7E9-394347CE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analyzer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3AB4-FAC2-438F-8280-8D862065E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higher level of the compiler that access directly to the source code.</a:t>
            </a:r>
          </a:p>
          <a:p>
            <a:r>
              <a:rPr lang="en-US" dirty="0"/>
              <a:t>Recognize the tokens and if there isn’t any errors pass it to the Syntax analyzer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int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if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then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else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IDENTIFIERS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NUMBERS</a:t>
            </a:r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84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81ED-74F6-4052-8B85-F131501C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analyzer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FFD58-1E8E-45FD-8EC7-789A8F24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Recognize the structure of the code</a:t>
            </a:r>
          </a:p>
          <a:p>
            <a:r>
              <a:rPr lang="en-US" dirty="0"/>
              <a:t>Create a symbol-table</a:t>
            </a:r>
          </a:p>
          <a:p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BC378-BC0B-4D78-BE4E-7A11D0A2F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899" y="3018635"/>
            <a:ext cx="484890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6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76B7-3463-450B-BEDA-FF32E2F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analyzer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70CB-BC28-497E-AE37-2A373972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Recognize the validation of the sentence meaning</a:t>
            </a:r>
          </a:p>
          <a:p>
            <a:r>
              <a:rPr lang="en-US" dirty="0"/>
              <a:t>Use the symbol-table and parse-tree to validate the program semantic with the language definitions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int x = 5;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char </a:t>
            </a:r>
            <a:r>
              <a:rPr lang="en-US" dirty="0" err="1">
                <a:latin typeface="Consolas" panose="020B0609020204030204" pitchFamily="49" charset="0"/>
              </a:rPr>
              <a:t>ch</a:t>
            </a:r>
            <a:r>
              <a:rPr lang="en-US" dirty="0">
                <a:latin typeface="Consolas" panose="020B0609020204030204" pitchFamily="49" charset="0"/>
              </a:rPr>
              <a:t> = ‘a’;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x = x + </a:t>
            </a:r>
            <a:r>
              <a:rPr lang="en-US" dirty="0" err="1">
                <a:latin typeface="Consolas" panose="020B0609020204030204" pitchFamily="49" charset="0"/>
              </a:rPr>
              <a:t>ch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07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0713-6A93-413E-B030-A6E1B03A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code generator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390D-E366-4DAA-9A28-7108D17F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the intermediate code by the output of semantic analyzer.</a:t>
            </a:r>
          </a:p>
          <a:p>
            <a:r>
              <a:rPr lang="en-US" dirty="0"/>
              <a:t>Each compiler can have its intermediate code.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x = y + z;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ADD y, z, x</a:t>
            </a:r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89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43B-58A7-4904-B8CC-898678A1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code optimizer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E137F-B4BD-45FB-B472-B1D120CD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103120"/>
            <a:ext cx="7543800" cy="3849624"/>
          </a:xfrm>
        </p:spPr>
        <p:txBody>
          <a:bodyPr/>
          <a:lstStyle/>
          <a:p>
            <a:r>
              <a:rPr lang="en-US" dirty="0"/>
              <a:t>Make correction into the intermediate code </a:t>
            </a:r>
            <a:r>
              <a:rPr lang="en-US" b="1" dirty="0"/>
              <a:t>(without change in the functionality) </a:t>
            </a:r>
            <a:r>
              <a:rPr lang="en-US" dirty="0"/>
              <a:t>to improve the performance (either speed or space)</a:t>
            </a:r>
          </a:p>
          <a:p>
            <a:r>
              <a:rPr lang="en-US" dirty="0"/>
              <a:t>Example: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x = </a:t>
            </a:r>
            <a:r>
              <a:rPr lang="en-US" dirty="0" err="1">
                <a:latin typeface="Consolas" panose="020B0609020204030204" pitchFamily="49" charset="0"/>
              </a:rPr>
              <a:t>inttoreal</a:t>
            </a:r>
            <a:r>
              <a:rPr lang="en-US" dirty="0">
                <a:latin typeface="Consolas" panose="020B0609020204030204" pitchFamily="49" charset="0"/>
              </a:rPr>
              <a:t>(60)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y = p2 * x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z = p3 + 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After intermediate code generator: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inttoreal</a:t>
            </a:r>
            <a:r>
              <a:rPr lang="en-US" dirty="0">
                <a:latin typeface="Consolas" panose="020B0609020204030204" pitchFamily="49" charset="0"/>
              </a:rPr>
              <a:t> 60, x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mult</a:t>
            </a:r>
            <a:r>
              <a:rPr lang="en-US" dirty="0">
                <a:latin typeface="Consolas" panose="020B0609020204030204" pitchFamily="49" charset="0"/>
              </a:rPr>
              <a:t> p2, x, y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add p3, y, z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After optimization: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mult</a:t>
            </a:r>
            <a:r>
              <a:rPr lang="en-US" dirty="0">
                <a:latin typeface="Consolas" panose="020B0609020204030204" pitchFamily="49" charset="0"/>
              </a:rPr>
              <a:t> p2, 60.0, y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add p3, y, z</a:t>
            </a:r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98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FE26-2276-439C-B977-F277D6C0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generator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A661D-5EAF-4DE8-B57E-FA79681D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the optimized intermediate code to the assembly language.</a:t>
            </a:r>
          </a:p>
          <a:p>
            <a:r>
              <a:rPr lang="en-US" dirty="0"/>
              <a:t>Then this assembly code will translate to the machine code by assembler.</a:t>
            </a:r>
          </a:p>
          <a:p>
            <a:r>
              <a:rPr lang="en-US" dirty="0"/>
              <a:t>Assembly uses the </a:t>
            </a:r>
            <a:r>
              <a:rPr lang="en-US" dirty="0">
                <a:latin typeface="Consolas" panose="020B0609020204030204" pitchFamily="49" charset="0"/>
              </a:rPr>
              <a:t>REGISTERS</a:t>
            </a:r>
            <a:r>
              <a:rPr lang="en-US" dirty="0"/>
              <a:t> to improve speed.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mov R1, P2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mult</a:t>
            </a:r>
            <a:r>
              <a:rPr lang="en-US" dirty="0">
                <a:latin typeface="Consolas" panose="020B0609020204030204" pitchFamily="49" charset="0"/>
              </a:rPr>
              <a:t> R1, 20.0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mov R2, P3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add R1, R2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 mov Z, R1</a:t>
            </a:r>
            <a:endParaRPr lang="fa-IR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82E94-3C59-4D67-A163-5C51C537E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428" y="3257550"/>
            <a:ext cx="4435357" cy="3105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3680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87D7-7759-4DE4-B2EE-EDD241B4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Practice, lexical analyzer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90488-6BDA-43E0-BB27-DAECF797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lex</a:t>
            </a:r>
            <a:r>
              <a:rPr lang="en-US" dirty="0"/>
              <a:t> / flex</a:t>
            </a:r>
          </a:p>
          <a:p>
            <a:pPr lvl="1"/>
            <a:r>
              <a:rPr lang="en-US" dirty="0" err="1"/>
              <a:t>lex</a:t>
            </a:r>
            <a:r>
              <a:rPr lang="en-US" dirty="0"/>
              <a:t> is a scanner generator:</a:t>
            </a:r>
          </a:p>
          <a:p>
            <a:pPr lvl="2"/>
            <a:r>
              <a:rPr lang="en-US" dirty="0"/>
              <a:t>Input is a set of regular expressions and associated action (writer in C)</a:t>
            </a:r>
          </a:p>
          <a:p>
            <a:pPr lvl="2"/>
            <a:r>
              <a:rPr lang="en-US" dirty="0"/>
              <a:t>Output is a table-driven scanner (</a:t>
            </a:r>
            <a:r>
              <a:rPr lang="en-US" dirty="0" err="1"/>
              <a:t>lex.yy.c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flex: an open source implementation of the original UNIX </a:t>
            </a:r>
            <a:r>
              <a:rPr lang="en-US" dirty="0" err="1"/>
              <a:t>lex</a:t>
            </a:r>
            <a:r>
              <a:rPr lang="en-US" dirty="0"/>
              <a:t> utility.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lex</a:t>
            </a:r>
            <a:r>
              <a:rPr lang="en-US" dirty="0">
                <a:latin typeface="Consolas" panose="020B0609020204030204" pitchFamily="49" charset="0"/>
              </a:rPr>
              <a:t> input: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FIRST PART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%%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pattern		action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%%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THIRD PART</a:t>
            </a:r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07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F1E8-23B4-4C8B-9A48-60E0748D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Practice, lexical analyzer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E1E8-1A55-471C-A2C1-62813B48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simple 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%%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“hello world”	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(“good bye then!”);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		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%%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lex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example.l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Will generate a file called: </a:t>
            </a:r>
            <a:r>
              <a:rPr lang="en-US" dirty="0" err="1">
                <a:latin typeface="Consolas" panose="020B0609020204030204" pitchFamily="49" charset="0"/>
              </a:rPr>
              <a:t>lex.yy.c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lex.yy.c</a:t>
            </a:r>
            <a:r>
              <a:rPr lang="en-US" dirty="0">
                <a:latin typeface="Consolas" panose="020B0609020204030204" pitchFamily="49" charset="0"/>
              </a:rPr>
              <a:t> –</a:t>
            </a:r>
            <a:r>
              <a:rPr lang="en-US" dirty="0" err="1">
                <a:latin typeface="Consolas" panose="020B0609020204030204" pitchFamily="49" charset="0"/>
              </a:rPr>
              <a:t>ll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./</a:t>
            </a:r>
            <a:r>
              <a:rPr lang="en-US" dirty="0" err="1">
                <a:latin typeface="Consolas" panose="020B0609020204030204" pitchFamily="49" charset="0"/>
              </a:rPr>
              <a:t>a.out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hello world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good bye then!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8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F095-CC55-453B-B719-97954808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pattern</a:t>
            </a:r>
            <a:endParaRPr lang="fa-I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888471-5FC4-4C7A-A39D-E5844EB89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09802"/>
              </p:ext>
            </p:extLst>
          </p:nvPr>
        </p:nvGraphicFramePr>
        <p:xfrm>
          <a:off x="422910" y="2014194"/>
          <a:ext cx="8298180" cy="3672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244590">
                  <a:extLst>
                    <a:ext uri="{9D8B030D-6E8A-4147-A177-3AD203B41FA5}">
                      <a16:colId xmlns:a16="http://schemas.microsoft.com/office/drawing/2014/main" val="204542016"/>
                    </a:ext>
                  </a:extLst>
                </a:gridCol>
                <a:gridCol w="2053590">
                  <a:extLst>
                    <a:ext uri="{9D8B030D-6E8A-4147-A177-3AD203B41FA5}">
                      <a16:colId xmlns:a16="http://schemas.microsoft.com/office/drawing/2014/main" val="409161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meaning</a:t>
                      </a:r>
                      <a:endParaRPr lang="fa-IR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Pattern</a:t>
                      </a:r>
                      <a:endParaRPr lang="fa-IR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05315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latin typeface="Consolas" panose="020B0609020204030204" pitchFamily="49" charset="0"/>
                        </a:rPr>
                        <a:t>Match the string “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”</a:t>
                      </a:r>
                      <a:endParaRPr lang="fa-IR" dirty="0">
                        <a:latin typeface="Consolas" panose="020B0609020204030204" pitchFamily="49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>
                          <a:latin typeface="Consolas" panose="020B0609020204030204" pitchFamily="49" charset="0"/>
                        </a:rPr>
                        <a:t>abc</a:t>
                      </a:r>
                      <a:endParaRPr lang="fa-IR" dirty="0">
                        <a:latin typeface="Consolas" panose="020B0609020204030204" pitchFamily="49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85746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latin typeface="Consolas" panose="020B0609020204030204" pitchFamily="49" charset="0"/>
                        </a:rPr>
                        <a:t>Match any lower or upper case letter</a:t>
                      </a:r>
                      <a:endParaRPr lang="fa-IR" dirty="0">
                        <a:latin typeface="Consolas" panose="020B0609020204030204" pitchFamily="49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latin typeface="Consolas" panose="020B0609020204030204" pitchFamily="49" charset="0"/>
                        </a:rPr>
                        <a:t>[a-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zA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-Z]</a:t>
                      </a:r>
                      <a:endParaRPr lang="fa-IR" dirty="0">
                        <a:latin typeface="Consolas" panose="020B0609020204030204" pitchFamily="49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54234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latin typeface="Consolas" panose="020B0609020204030204" pitchFamily="49" charset="0"/>
                        </a:rPr>
                        <a:t>Match any string started with dog and ends with cat</a:t>
                      </a:r>
                      <a:endParaRPr lang="fa-IR" dirty="0">
                        <a:latin typeface="Consolas" panose="020B0609020204030204" pitchFamily="49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latin typeface="Consolas" panose="020B0609020204030204" pitchFamily="49" charset="0"/>
                        </a:rPr>
                        <a:t>dog.*cat</a:t>
                      </a:r>
                      <a:endParaRPr lang="fa-IR" dirty="0">
                        <a:latin typeface="Consolas" panose="020B0609020204030204" pitchFamily="49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0807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latin typeface="Consolas" panose="020B0609020204030204" pitchFamily="49" charset="0"/>
                        </a:rPr>
                        <a:t>Match one or more occurrences of “ab” concatenated</a:t>
                      </a:r>
                      <a:endParaRPr lang="fa-IR" dirty="0">
                        <a:latin typeface="Consolas" panose="020B0609020204030204" pitchFamily="49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latin typeface="Consolas" panose="020B0609020204030204" pitchFamily="49" charset="0"/>
                        </a:rPr>
                        <a:t>(ab)+</a:t>
                      </a:r>
                      <a:endParaRPr lang="fa-IR" dirty="0">
                        <a:latin typeface="Consolas" panose="020B0609020204030204" pitchFamily="49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12384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latin typeface="Consolas" panose="020B0609020204030204" pitchFamily="49" charset="0"/>
                        </a:rPr>
                        <a:t>Match any string of one or more characters that do not include lower case characters.</a:t>
                      </a:r>
                      <a:endParaRPr lang="fa-IR" dirty="0">
                        <a:latin typeface="Consolas" panose="020B0609020204030204" pitchFamily="49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latin typeface="Consolas" panose="020B0609020204030204" pitchFamily="49" charset="0"/>
                        </a:rPr>
                        <a:t>[^a-z]+</a:t>
                      </a:r>
                      <a:endParaRPr lang="fa-IR" dirty="0">
                        <a:latin typeface="Consolas" panose="020B0609020204030204" pitchFamily="49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10789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latin typeface="Consolas" panose="020B0609020204030204" pitchFamily="49" charset="0"/>
                        </a:rPr>
                        <a:t>Match any string of one or more digits with an optional prefix of + or -.</a:t>
                      </a:r>
                      <a:endParaRPr lang="fa-IR" dirty="0">
                        <a:latin typeface="Consolas" panose="020B0609020204030204" pitchFamily="49" charset="0"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latin typeface="Consolas" panose="020B0609020204030204" pitchFamily="49" charset="0"/>
                        </a:rPr>
                        <a:t>[+-]?[0-9]+</a:t>
                      </a:r>
                      <a:endParaRPr lang="fa-IR" dirty="0">
                        <a:latin typeface="Consolas" panose="020B0609020204030204" pitchFamily="49" charset="0"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307143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579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1C13-2FFC-4F05-95A5-97361A80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Practice, lexical analyzer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A224-7A59-4B02-A5F1-4980E7464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build a lexical analyzer that read a configuration files and store the config key-values.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db_type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mysql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db_name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testdata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db_table_prefix</a:t>
            </a:r>
            <a:r>
              <a:rPr lang="en-US" dirty="0">
                <a:latin typeface="Consolas" panose="020B0609020204030204" pitchFamily="49" charset="0"/>
              </a:rPr>
              <a:t>: test_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db_port</a:t>
            </a:r>
            <a:r>
              <a:rPr lang="en-US" dirty="0">
                <a:latin typeface="Consolas" panose="020B0609020204030204" pitchFamily="49" charset="0"/>
              </a:rPr>
              <a:t>: 1099</a:t>
            </a:r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7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D966-9C44-4AC0-A87F-D8C6B31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1A80-17E0-489B-9930-71D6E50B3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  <a:p>
            <a:r>
              <a:rPr lang="en-US" dirty="0"/>
              <a:t>Linux1</a:t>
            </a:r>
          </a:p>
          <a:p>
            <a:r>
              <a:rPr lang="en-US" dirty="0"/>
              <a:t>Linux2</a:t>
            </a:r>
          </a:p>
          <a:p>
            <a:r>
              <a:rPr lang="en-US" dirty="0">
                <a:solidFill>
                  <a:srgbClr val="FF0000"/>
                </a:solidFill>
              </a:rPr>
              <a:t>Compilers1</a:t>
            </a:r>
          </a:p>
          <a:p>
            <a:r>
              <a:rPr lang="en-US" dirty="0"/>
              <a:t>Compilers2</a:t>
            </a:r>
          </a:p>
          <a:p>
            <a:r>
              <a:rPr lang="en-US" dirty="0"/>
              <a:t>Golang1</a:t>
            </a:r>
          </a:p>
          <a:p>
            <a:r>
              <a:rPr lang="en-US" dirty="0"/>
              <a:t>Golang2</a:t>
            </a:r>
          </a:p>
          <a:p>
            <a:r>
              <a:rPr lang="en-US" dirty="0"/>
              <a:t>Golang3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48746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1C13-2FFC-4F05-95A5-97361A80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Practice, lexical analyzer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A224-7A59-4B02-A5F1-4980E7464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First: declare the definitions in a file and saved it like </a:t>
            </a:r>
            <a:r>
              <a:rPr lang="en-US" dirty="0" err="1">
                <a:latin typeface="Consolas" panose="020B0609020204030204" pitchFamily="49" charset="0"/>
              </a:rPr>
              <a:t>myscanner.h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latin typeface="Consolas" panose="020B0609020204030204" pitchFamily="49" charset="0"/>
              </a:rPr>
              <a:t>#define TYPE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latin typeface="Consolas" panose="020B0609020204030204" pitchFamily="49" charset="0"/>
              </a:rPr>
              <a:t>#define NAME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latin typeface="Consolas" panose="020B0609020204030204" pitchFamily="49" charset="0"/>
              </a:rPr>
              <a:t>#define TABLE_PREFIX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latin typeface="Consolas" panose="020B0609020204030204" pitchFamily="49" charset="0"/>
              </a:rPr>
              <a:t>#define PORT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latin typeface="Consolas" panose="020B0609020204030204" pitchFamily="49" charset="0"/>
              </a:rPr>
              <a:t>#define COLON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latin typeface="Consolas" panose="020B0609020204030204" pitchFamily="49" charset="0"/>
              </a:rPr>
              <a:t>#define IDENTIFIER 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dirty="0">
                <a:latin typeface="Consolas" panose="020B0609020204030204" pitchFamily="49" charset="0"/>
              </a:rPr>
              <a:t>#define INTEGER 7</a:t>
            </a:r>
            <a:endParaRPr lang="en-US" dirty="0">
              <a:latin typeface="Consolas" panose="020B0609020204030204" pitchFamily="49" charset="0"/>
            </a:endParaRPr>
          </a:p>
          <a:p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06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1C13-2FFC-4F05-95A5-97361A80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Practice, lexical analyzer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A224-7A59-4B02-A5F1-4980E7464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the </a:t>
            </a:r>
            <a:r>
              <a:rPr lang="en-US" dirty="0" err="1"/>
              <a:t>lex</a:t>
            </a:r>
            <a:r>
              <a:rPr lang="en-US" dirty="0"/>
              <a:t> file, which has some rules: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:                               return COLON;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db_type</a:t>
            </a:r>
            <a:r>
              <a:rPr lang="en-US" dirty="0">
                <a:latin typeface="Consolas" panose="020B0609020204030204" pitchFamily="49" charset="0"/>
              </a:rPr>
              <a:t>"                       return TYPE;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db_name</a:t>
            </a:r>
            <a:r>
              <a:rPr lang="en-US" dirty="0">
                <a:latin typeface="Consolas" panose="020B0609020204030204" pitchFamily="49" charset="0"/>
              </a:rPr>
              <a:t>"                       return NAME;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db_table_prefix</a:t>
            </a:r>
            <a:r>
              <a:rPr lang="en-US" dirty="0">
                <a:latin typeface="Consolas" panose="020B0609020204030204" pitchFamily="49" charset="0"/>
              </a:rPr>
              <a:t>"               return TABLE_PREFIX;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db_port</a:t>
            </a:r>
            <a:r>
              <a:rPr lang="en-US" dirty="0">
                <a:latin typeface="Consolas" panose="020B0609020204030204" pitchFamily="49" charset="0"/>
              </a:rPr>
              <a:t>"                       return PORT;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[a-</a:t>
            </a:r>
            <a:r>
              <a:rPr lang="en-US" dirty="0" err="1">
                <a:latin typeface="Consolas" panose="020B0609020204030204" pitchFamily="49" charset="0"/>
              </a:rPr>
              <a:t>zA</a:t>
            </a:r>
            <a:r>
              <a:rPr lang="en-US" dirty="0">
                <a:latin typeface="Consolas" panose="020B0609020204030204" pitchFamily="49" charset="0"/>
              </a:rPr>
              <a:t>-Z][_a-zA-Z0-9]*           return IDENTIFIER;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[1-9][0-9]*                     return INTEGER;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 \t\n]                         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                         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("unexpected character\n");</a:t>
            </a:r>
          </a:p>
        </p:txBody>
      </p:sp>
    </p:spTree>
    <p:extLst>
      <p:ext uri="{BB962C8B-B14F-4D97-AF65-F5344CB8AC3E}">
        <p14:creationId xmlns:p14="http://schemas.microsoft.com/office/powerpoint/2010/main" val="2151205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3443-FF60-4E92-89B7-4F93A8C8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Practice, lexical analyzer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AA84-AA75-4369-9A1A-03DC5BB47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finally use the rules in a c program: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"</a:t>
            </a:r>
            <a:r>
              <a:rPr lang="en-US" dirty="0" err="1">
                <a:latin typeface="Consolas" panose="020B0609020204030204" pitchFamily="49" charset="0"/>
              </a:rPr>
              <a:t>myscanner.h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extern int </a:t>
            </a:r>
            <a:r>
              <a:rPr lang="en-US" dirty="0" err="1">
                <a:latin typeface="Consolas" panose="020B0609020204030204" pitchFamily="49" charset="0"/>
              </a:rPr>
              <a:t>yylex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ntoken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yylex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while(</a:t>
            </a:r>
            <a:r>
              <a:rPr lang="en-US" dirty="0" err="1">
                <a:latin typeface="Consolas" panose="020B0609020204030204" pitchFamily="49" charset="0"/>
              </a:rPr>
              <a:t>ntoken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("%d\n", </a:t>
            </a:r>
            <a:r>
              <a:rPr lang="en-US" dirty="0" err="1">
                <a:latin typeface="Consolas" panose="020B0609020204030204" pitchFamily="49" charset="0"/>
              </a:rPr>
              <a:t>ntoken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ntoken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yylex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052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3E17-A176-4860-A02A-27AFB2E4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C522-2A14-4174-BEF2-D655BE3A8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103120"/>
            <a:ext cx="7543800" cy="3849624"/>
          </a:xfrm>
        </p:spPr>
        <p:txBody>
          <a:bodyPr/>
          <a:lstStyle/>
          <a:p>
            <a:r>
              <a:rPr lang="en-US" dirty="0"/>
              <a:t>Create a lexical analyzer that read the configuration of your program which indicates this:</a:t>
            </a:r>
          </a:p>
          <a:p>
            <a:pPr marL="27430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the-direction:</a:t>
            </a:r>
          </a:p>
          <a:p>
            <a:pPr marL="27430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type: minus (or add)</a:t>
            </a:r>
          </a:p>
          <a:p>
            <a:pPr marL="27430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amount: 2</a:t>
            </a:r>
          </a:p>
          <a:p>
            <a:r>
              <a:rPr lang="en-US" dirty="0"/>
              <a:t>And with this configuration update your </a:t>
            </a:r>
            <a:r>
              <a:rPr lang="en-US" dirty="0" err="1"/>
              <a:t>redis</a:t>
            </a:r>
            <a:r>
              <a:rPr lang="en-US" dirty="0"/>
              <a:t> key-value and then commit hourly.</a:t>
            </a:r>
          </a:p>
          <a:p>
            <a:r>
              <a:rPr lang="en-US" dirty="0"/>
              <a:t>Example of a config: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the-direction: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  type: minus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    amount: 10</a:t>
            </a:r>
            <a:endParaRPr lang="fa-I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7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B6F0-1F63-4B01-BE4C-5B3FEB1E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last Homework?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94D6-5384-4752-A8FB-00D368159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about </a:t>
            </a:r>
            <a:r>
              <a:rPr lang="en-US" dirty="0" err="1"/>
              <a:t>mongodb</a:t>
            </a:r>
            <a:r>
              <a:rPr lang="en-US" dirty="0"/>
              <a:t>, what is it, and how it deal with data?</a:t>
            </a:r>
          </a:p>
          <a:p>
            <a:r>
              <a:rPr lang="en-US" dirty="0"/>
              <a:t>Install neo4j as it shows in the course.</a:t>
            </a:r>
          </a:p>
          <a:p>
            <a:pPr lvl="1"/>
            <a:r>
              <a:rPr lang="en-US" dirty="0"/>
              <a:t>Check installation. Check service status. Check the port it uses.</a:t>
            </a:r>
          </a:p>
          <a:p>
            <a:pPr lvl="1"/>
            <a:r>
              <a:rPr lang="en-US" dirty="0"/>
              <a:t>We work with neo4j in the </a:t>
            </a:r>
            <a:r>
              <a:rPr lang="en-US" dirty="0" err="1"/>
              <a:t>golang</a:t>
            </a:r>
            <a:r>
              <a:rPr lang="en-US" dirty="0"/>
              <a:t> sessions.</a:t>
            </a:r>
          </a:p>
          <a:p>
            <a:r>
              <a:rPr lang="en-US" dirty="0"/>
              <a:t>Install </a:t>
            </a:r>
            <a:r>
              <a:rPr lang="en-US" dirty="0" err="1"/>
              <a:t>mongodb</a:t>
            </a:r>
            <a:r>
              <a:rPr lang="en-US" dirty="0"/>
              <a:t> with their repository, like neo4j?</a:t>
            </a:r>
          </a:p>
          <a:p>
            <a:pPr lvl="1"/>
            <a:r>
              <a:rPr lang="en-US" dirty="0"/>
              <a:t>Check installation. Check service status. Check the port it uses.</a:t>
            </a:r>
          </a:p>
          <a:p>
            <a:pPr lvl="1"/>
            <a:r>
              <a:rPr lang="en-US" dirty="0"/>
              <a:t>Create a simple </a:t>
            </a:r>
            <a:r>
              <a:rPr lang="en-US" dirty="0" err="1"/>
              <a:t>db</a:t>
            </a:r>
            <a:r>
              <a:rPr lang="en-US" dirty="0"/>
              <a:t> and a simple table.</a:t>
            </a:r>
          </a:p>
          <a:p>
            <a:r>
              <a:rPr lang="en-US" dirty="0"/>
              <a:t>Read about </a:t>
            </a:r>
            <a:r>
              <a:rPr lang="en-US" dirty="0" err="1"/>
              <a:t>redis</a:t>
            </a:r>
            <a:r>
              <a:rPr lang="en-US" dirty="0"/>
              <a:t>, what is it, and how it deal with data?</a:t>
            </a:r>
          </a:p>
          <a:p>
            <a:r>
              <a:rPr lang="en-US" dirty="0"/>
              <a:t>Install </a:t>
            </a:r>
            <a:r>
              <a:rPr lang="en-US" dirty="0" err="1"/>
              <a:t>redis</a:t>
            </a:r>
            <a:r>
              <a:rPr lang="en-US" dirty="0"/>
              <a:t> with the default ubuntu deb packages.</a:t>
            </a:r>
          </a:p>
          <a:p>
            <a:pPr lvl="1"/>
            <a:r>
              <a:rPr lang="en-US" dirty="0"/>
              <a:t>Check installation. Check service status. Check the port it uses.</a:t>
            </a:r>
          </a:p>
          <a:p>
            <a:pPr lvl="1"/>
            <a:r>
              <a:rPr lang="en-US" dirty="0"/>
              <a:t>Create a simple key-value pair.</a:t>
            </a:r>
          </a:p>
          <a:p>
            <a:pPr lvl="1"/>
            <a:r>
              <a:rPr lang="en-US" dirty="0"/>
              <a:t>Every time you commit a message read a key-value and then add it to the commit message, then increment the value. Next time the message has the incremented value, </a:t>
            </a:r>
            <a:r>
              <a:rPr lang="en-US" dirty="0" err="1"/>
              <a:t>hoora</a:t>
            </a:r>
            <a:r>
              <a:rPr lang="en-US" dirty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32059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5780-37FE-4103-AC10-35B7EE3A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languages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90357-22A2-4027-9692-E42A6241F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our understanding:</a:t>
            </a:r>
          </a:p>
          <a:p>
            <a:pPr lvl="1"/>
            <a:r>
              <a:rPr lang="en-US" dirty="0"/>
              <a:t>Machine Language:</a:t>
            </a:r>
          </a:p>
          <a:p>
            <a:pPr lvl="2"/>
            <a:r>
              <a:rPr lang="en-US" dirty="0"/>
              <a:t>The data and the operations are in binary</a:t>
            </a:r>
          </a:p>
          <a:p>
            <a:pPr lvl="1"/>
            <a:r>
              <a:rPr lang="en-US" dirty="0"/>
              <a:t>Assembly Language:</a:t>
            </a:r>
          </a:p>
          <a:p>
            <a:pPr lvl="2"/>
            <a:r>
              <a:rPr lang="en-US" dirty="0"/>
              <a:t>Using the abbreviation words</a:t>
            </a:r>
          </a:p>
          <a:p>
            <a:pPr lvl="1"/>
            <a:r>
              <a:rPr lang="en-US" dirty="0"/>
              <a:t>High level language:</a:t>
            </a:r>
          </a:p>
          <a:p>
            <a:pPr lvl="2"/>
            <a:r>
              <a:rPr lang="en-US" dirty="0"/>
              <a:t>Near to the human language and has more abilities.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3850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E8F5-4EAC-43D7-9BC3-EF7DB679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</a:t>
            </a:r>
            <a:endParaRPr lang="fa-I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B44645-E3E0-4037-8552-4C32D2914470}"/>
              </a:ext>
            </a:extLst>
          </p:cNvPr>
          <p:cNvSpPr/>
          <p:nvPr/>
        </p:nvSpPr>
        <p:spPr>
          <a:xfrm>
            <a:off x="485775" y="3090862"/>
            <a:ext cx="149542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Source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486F0A-F49B-479C-8379-58ED520E6D1D}"/>
              </a:ext>
            </a:extLst>
          </p:cNvPr>
          <p:cNvSpPr/>
          <p:nvPr/>
        </p:nvSpPr>
        <p:spPr>
          <a:xfrm>
            <a:off x="3181350" y="3090862"/>
            <a:ext cx="149542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Fetch a command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9AF872-E6D1-444B-AB42-87745D9962C4}"/>
              </a:ext>
            </a:extLst>
          </p:cNvPr>
          <p:cNvSpPr/>
          <p:nvPr/>
        </p:nvSpPr>
        <p:spPr>
          <a:xfrm>
            <a:off x="5505450" y="3090862"/>
            <a:ext cx="17049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Execute the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C916BE-08D6-42FB-847A-E7AFBEB74C6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81200" y="3429000"/>
            <a:ext cx="12001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4797EC-75FA-4544-B4E2-3EC6446C3CC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676775" y="3429000"/>
            <a:ext cx="8286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B85E23C-7DD9-400C-86B0-0FF8FD4C382A}"/>
              </a:ext>
            </a:extLst>
          </p:cNvPr>
          <p:cNvSpPr/>
          <p:nvPr/>
        </p:nvSpPr>
        <p:spPr>
          <a:xfrm>
            <a:off x="5972175" y="1845125"/>
            <a:ext cx="771526" cy="676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Error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9017D9-78BF-45CD-AC64-48DEA59FB1F0}"/>
              </a:ext>
            </a:extLst>
          </p:cNvPr>
          <p:cNvSpPr/>
          <p:nvPr/>
        </p:nvSpPr>
        <p:spPr>
          <a:xfrm>
            <a:off x="8039100" y="3090861"/>
            <a:ext cx="714375" cy="6762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5F3C9E2-ADF2-4CAE-98BD-9A12EAFC04D8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5143501" y="2552700"/>
            <a:ext cx="12700" cy="2428875"/>
          </a:xfrm>
          <a:prstGeom prst="bentConnector3">
            <a:avLst>
              <a:gd name="adj1" fmla="val 67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9FF004-B7FD-4B2F-9E66-D8FA8EC37AF9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V="1">
            <a:off x="6357938" y="2521400"/>
            <a:ext cx="0" cy="569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5377DA-9BC2-4D93-9876-67134AC24985}"/>
              </a:ext>
            </a:extLst>
          </p:cNvPr>
          <p:cNvCxnSpPr>
            <a:stCxn id="6" idx="3"/>
            <a:endCxn id="18" idx="1"/>
          </p:cNvCxnSpPr>
          <p:nvPr/>
        </p:nvCxnSpPr>
        <p:spPr>
          <a:xfrm flipV="1">
            <a:off x="7210425" y="3428999"/>
            <a:ext cx="82867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30284C4-19A1-41C0-8092-ABAB2467AC75}"/>
              </a:ext>
            </a:extLst>
          </p:cNvPr>
          <p:cNvSpPr/>
          <p:nvPr/>
        </p:nvSpPr>
        <p:spPr>
          <a:xfrm>
            <a:off x="4068763" y="4693101"/>
            <a:ext cx="2162176" cy="336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Next command</a:t>
            </a:r>
          </a:p>
        </p:txBody>
      </p:sp>
    </p:spTree>
    <p:extLst>
      <p:ext uri="{BB962C8B-B14F-4D97-AF65-F5344CB8AC3E}">
        <p14:creationId xmlns:p14="http://schemas.microsoft.com/office/powerpoint/2010/main" val="278422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BF50-7135-4DBD-A8D9-8C69E0BF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D086-98B8-4967-AC43-DEF332E6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Easy to debug</a:t>
            </a:r>
          </a:p>
          <a:p>
            <a:pPr lvl="1"/>
            <a:r>
              <a:rPr lang="en-US" dirty="0"/>
              <a:t>High flexibility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Portable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Repeatable interpretation</a:t>
            </a:r>
          </a:p>
          <a:p>
            <a:pPr lvl="1"/>
            <a:r>
              <a:rPr lang="en-US" dirty="0"/>
              <a:t>Low execution speed</a:t>
            </a:r>
          </a:p>
          <a:p>
            <a:pPr lvl="1"/>
            <a:r>
              <a:rPr lang="en-US" dirty="0"/>
              <a:t>Dependent to an interpreter</a:t>
            </a:r>
          </a:p>
          <a:p>
            <a:pPr lvl="1"/>
            <a:r>
              <a:rPr lang="en-US" dirty="0"/>
              <a:t>Accessing to the source code is available for everyone</a:t>
            </a:r>
          </a:p>
          <a:p>
            <a:pPr lv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82574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A24C-6A58-434C-B387-C89A5BC3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E0A9-7BEF-4908-96C0-403B9434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is responsible of translating the source language to the target language.</a:t>
            </a:r>
            <a:endParaRPr lang="fa-I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ADA86E-3AF3-43EE-8C12-C412DE625CB6}"/>
              </a:ext>
            </a:extLst>
          </p:cNvPr>
          <p:cNvSpPr/>
          <p:nvPr/>
        </p:nvSpPr>
        <p:spPr>
          <a:xfrm>
            <a:off x="1619250" y="2752725"/>
            <a:ext cx="149542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Source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9584E-147A-483B-BE53-059E8EC899C7}"/>
              </a:ext>
            </a:extLst>
          </p:cNvPr>
          <p:cNvSpPr/>
          <p:nvPr/>
        </p:nvSpPr>
        <p:spPr>
          <a:xfrm>
            <a:off x="1619250" y="4078605"/>
            <a:ext cx="1495425" cy="676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3A418D-CC22-44E0-ABF5-4BD068D26735}"/>
              </a:ext>
            </a:extLst>
          </p:cNvPr>
          <p:cNvSpPr/>
          <p:nvPr/>
        </p:nvSpPr>
        <p:spPr>
          <a:xfrm>
            <a:off x="1619249" y="5601271"/>
            <a:ext cx="149542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Target Program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E98E36-D459-4209-A1DB-34261B4431E9}"/>
              </a:ext>
            </a:extLst>
          </p:cNvPr>
          <p:cNvSpPr/>
          <p:nvPr/>
        </p:nvSpPr>
        <p:spPr>
          <a:xfrm>
            <a:off x="3657600" y="4078605"/>
            <a:ext cx="1495425" cy="676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Debug Error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0F2D3A-A337-4AF1-BFA1-120A3E6873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366963" y="3429000"/>
            <a:ext cx="0" cy="649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20488F-7B49-4655-8038-7FAB3243EAFA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114675" y="4416743"/>
            <a:ext cx="5429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25144C-F844-488B-BF49-28EF2658D44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366962" y="4754880"/>
            <a:ext cx="1" cy="846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BB56A02-5F9B-4736-BD36-522B6D781197}"/>
              </a:ext>
            </a:extLst>
          </p:cNvPr>
          <p:cNvSpPr/>
          <p:nvPr/>
        </p:nvSpPr>
        <p:spPr>
          <a:xfrm>
            <a:off x="6029324" y="4078605"/>
            <a:ext cx="149542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Target Program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408F1-7FBA-4BDF-958B-C9790B537314}"/>
              </a:ext>
            </a:extLst>
          </p:cNvPr>
          <p:cNvSpPr/>
          <p:nvPr/>
        </p:nvSpPr>
        <p:spPr>
          <a:xfrm>
            <a:off x="6029325" y="2752725"/>
            <a:ext cx="1495425" cy="6762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Inputs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7C5D3B-0E31-47BB-BFA1-8EB5A86DACCC}"/>
              </a:ext>
            </a:extLst>
          </p:cNvPr>
          <p:cNvSpPr/>
          <p:nvPr/>
        </p:nvSpPr>
        <p:spPr>
          <a:xfrm>
            <a:off x="6029324" y="5537263"/>
            <a:ext cx="1495425" cy="6762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Outputs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1AB84E-7B5F-4FB9-92A0-40E0190018DF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flipH="1">
            <a:off x="6777037" y="3429000"/>
            <a:ext cx="1" cy="649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43BD03-9969-4438-A675-93917B2B370B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777037" y="4754880"/>
            <a:ext cx="0" cy="782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2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A24C-6A58-434C-B387-C89A5BC3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E0A9-7BEF-4908-96C0-403B9434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More speed than the interpreter</a:t>
            </a:r>
          </a:p>
          <a:p>
            <a:pPr lvl="1"/>
            <a:r>
              <a:rPr lang="en-US" dirty="0"/>
              <a:t>Execution of the program after compiling on the machine</a:t>
            </a:r>
          </a:p>
          <a:p>
            <a:pPr lvl="1"/>
            <a:r>
              <a:rPr lang="en-US" dirty="0"/>
              <a:t>Independent from source code after compile</a:t>
            </a:r>
          </a:p>
          <a:p>
            <a:pPr lvl="1"/>
            <a:r>
              <a:rPr lang="en-US" dirty="0"/>
              <a:t>No need to recompile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Difficult debugging</a:t>
            </a:r>
          </a:p>
          <a:p>
            <a:pPr lvl="1"/>
            <a:r>
              <a:rPr lang="en-US" dirty="0"/>
              <a:t>Less portable than interpreter</a:t>
            </a:r>
          </a:p>
          <a:p>
            <a:pPr lvl="1"/>
            <a:r>
              <a:rPr lang="en-US" dirty="0"/>
              <a:t>Complexity in implementing of the compiler</a:t>
            </a:r>
          </a:p>
          <a:p>
            <a:pPr lvl="2"/>
            <a:r>
              <a:rPr lang="en-US" dirty="0"/>
              <a:t>We have to create a compiler for each machine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4481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8DFD-62C3-4C41-9A80-9A0D6AD3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phases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5E78-5D6C-4CCE-B4D3-5AC266962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analyzer</a:t>
            </a:r>
          </a:p>
          <a:p>
            <a:r>
              <a:rPr lang="en-US" dirty="0"/>
              <a:t>Syntax analyzer</a:t>
            </a:r>
          </a:p>
          <a:p>
            <a:r>
              <a:rPr lang="en-US" dirty="0"/>
              <a:t>Semantic analyzer</a:t>
            </a:r>
          </a:p>
          <a:p>
            <a:r>
              <a:rPr lang="en-US" dirty="0"/>
              <a:t>Intermediate code generator</a:t>
            </a:r>
          </a:p>
          <a:p>
            <a:r>
              <a:rPr lang="en-US" dirty="0"/>
              <a:t>Intermediate code optimizer</a:t>
            </a:r>
          </a:p>
          <a:p>
            <a:r>
              <a:rPr lang="en-US" dirty="0"/>
              <a:t>Code generator</a:t>
            </a:r>
          </a:p>
          <a:p>
            <a:r>
              <a:rPr lang="en-US" dirty="0"/>
              <a:t>Code optimizer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997429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{58D95285-578A-4392-A188-0983F97488BA}tf78438558_wac</Template>
  <TotalTime>0</TotalTime>
  <Words>1145</Words>
  <Application>Microsoft Office PowerPoint</Application>
  <PresentationFormat>On-screen Show (4:3)</PresentationFormat>
  <Paragraphs>216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Consolas</vt:lpstr>
      <vt:lpstr>Garamond</vt:lpstr>
      <vt:lpstr>SavonVTI</vt:lpstr>
      <vt:lpstr>Computer Programming, Basics</vt:lpstr>
      <vt:lpstr>Headlines</vt:lpstr>
      <vt:lpstr>What about last Homework?</vt:lpstr>
      <vt:lpstr>Different languages</vt:lpstr>
      <vt:lpstr>Interpreter</vt:lpstr>
      <vt:lpstr>Interpreter</vt:lpstr>
      <vt:lpstr>Compiler</vt:lpstr>
      <vt:lpstr>Compiler</vt:lpstr>
      <vt:lpstr>Compiler phases</vt:lpstr>
      <vt:lpstr>Lexical analyzer</vt:lpstr>
      <vt:lpstr>Syntax analyzer</vt:lpstr>
      <vt:lpstr>Semantic analyzer</vt:lpstr>
      <vt:lpstr>Intermediate code generator</vt:lpstr>
      <vt:lpstr>Intermediate code optimizer</vt:lpstr>
      <vt:lpstr>Code generator</vt:lpstr>
      <vt:lpstr>Practice, lexical analyzer</vt:lpstr>
      <vt:lpstr>Practice, lexical analyzer</vt:lpstr>
      <vt:lpstr>Some pattern</vt:lpstr>
      <vt:lpstr>Practice, lexical analyzer</vt:lpstr>
      <vt:lpstr>Practice, lexical analyzer</vt:lpstr>
      <vt:lpstr>Practice, lexical analyzer</vt:lpstr>
      <vt:lpstr>Practice, lexical analyzer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2020-07-23T05:47:46Z</dcterms:created>
  <dcterms:modified xsi:type="dcterms:W3CDTF">2020-08-15T04:26:15Z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