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19"/>
  </p:notesMasterIdLst>
  <p:sldIdLst>
    <p:sldId id="257" r:id="rId5"/>
    <p:sldId id="269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3" r:id="rId17"/>
    <p:sldId id="31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485" autoAdjust="0"/>
  </p:normalViewPr>
  <p:slideViewPr>
    <p:cSldViewPr snapToGrid="0">
      <p:cViewPr varScale="1">
        <p:scale>
          <a:sx n="63" d="100"/>
          <a:sy n="63" d="100"/>
        </p:scale>
        <p:origin x="15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E188B3E-875C-4BAA-89E8-016C94E3F684}" type="datetimeFigureOut">
              <a:rPr lang="fa-IR" smtClean="0"/>
              <a:t>02/01/1442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0E944BF-F28C-48F8-90D3-273132DB899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5325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980904" y="1267730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3937635" y="1267730"/>
            <a:ext cx="126873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1827" y="2244830"/>
            <a:ext cx="6700347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1828" y="4682067"/>
            <a:ext cx="6702635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78" indent="0" algn="ctr">
              <a:buNone/>
              <a:defRPr sz="1600"/>
            </a:lvl2pPr>
            <a:lvl3pPr marL="914354" indent="0" algn="ctr">
              <a:buNone/>
              <a:defRPr sz="16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341256"/>
            <a:ext cx="116586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221828" y="5177408"/>
            <a:ext cx="429772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2" y="5177408"/>
            <a:ext cx="1466985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980904" y="1267730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67" y="2275166"/>
            <a:ext cx="6700266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3937635" y="1267730"/>
            <a:ext cx="126873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867" y="4682062"/>
            <a:ext cx="670483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531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1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89070" y="1344507"/>
            <a:ext cx="116586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1870" y="5177408"/>
            <a:ext cx="424510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9" y="5177408"/>
            <a:ext cx="1468754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2103120"/>
            <a:ext cx="34975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0" y="2103120"/>
            <a:ext cx="34975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178" indent="0">
              <a:buNone/>
              <a:defRPr sz="18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92477"/>
            <a:ext cx="349758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4034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178" indent="0">
              <a:buNone/>
              <a:defRPr sz="18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4034" y="2792476"/>
            <a:ext cx="349758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6089903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6190995" y="374904"/>
            <a:ext cx="2667762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651" y="607392"/>
            <a:ext cx="2371472" cy="1645920"/>
          </a:xfrm>
        </p:spPr>
        <p:txBody>
          <a:bodyPr anchor="b">
            <a:normAutofit/>
          </a:bodyPr>
          <a:lstStyle>
            <a:lvl1pPr algn="l" defTabSz="91435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609600"/>
            <a:ext cx="51435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3651" y="2336800"/>
            <a:ext cx="2371472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191000" y="6035040"/>
            <a:ext cx="146685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14352" y="6035040"/>
            <a:ext cx="3438525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7547" y="6035040"/>
            <a:ext cx="917576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6089903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52" y="237744"/>
            <a:ext cx="577215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46753" y="6035040"/>
            <a:ext cx="1553972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9487" y="6035040"/>
            <a:ext cx="3441002" cy="365760"/>
          </a:xfrm>
        </p:spPr>
        <p:txBody>
          <a:bodyPr/>
          <a:lstStyle>
            <a:lvl1pPr marL="0" algn="r" defTabSz="914354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035040"/>
            <a:ext cx="918972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6190995" y="374904"/>
            <a:ext cx="2667762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939" y="603504"/>
            <a:ext cx="2358581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939" y="2386584"/>
            <a:ext cx="2358581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76022" y="237744"/>
            <a:ext cx="8791956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278892" y="374904"/>
            <a:ext cx="8586216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642594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103120"/>
            <a:ext cx="75438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2597" y="6035040"/>
            <a:ext cx="2169784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0" y="6035040"/>
            <a:ext cx="436245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5250" y="6035040"/>
            <a:ext cx="62865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354" rtl="1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70" indent="-182870" algn="r" defTabSz="914354" rtl="1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84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0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096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920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06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890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876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15964" y="9"/>
            <a:ext cx="12191980" cy="6857991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1071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7011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9794" y="2355461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Computer Programming,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9794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Linux2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2AD7-0AC6-4189-9E6E-51E555F29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yacc</a:t>
            </a:r>
            <a:r>
              <a:rPr lang="en-US" dirty="0"/>
              <a:t> - productions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1421-A1E4-4E28-BB99-AFF62878E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$1, $2, $3, … $n </a:t>
            </a:r>
            <a:r>
              <a:rPr lang="en-US" dirty="0"/>
              <a:t>can be refer to the values associated with the symbols.</a:t>
            </a:r>
          </a:p>
          <a:p>
            <a:r>
              <a:rPr lang="en-US" dirty="0">
                <a:latin typeface="Consolas" panose="020B0609020204030204" pitchFamily="49" charset="0"/>
              </a:rPr>
              <a:t>$$</a:t>
            </a:r>
            <a:r>
              <a:rPr lang="en-US" dirty="0"/>
              <a:t> refer to the value of the left-hand side (non-terminal side).</a:t>
            </a:r>
          </a:p>
          <a:p>
            <a:r>
              <a:rPr lang="en-US" dirty="0"/>
              <a:t>Every symbol have a value associated with it (including tokens and non-terminals)</a:t>
            </a:r>
          </a:p>
          <a:p>
            <a:r>
              <a:rPr lang="en-US" dirty="0"/>
              <a:t>Default Action: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$$ = $1</a:t>
            </a:r>
          </a:p>
          <a:p>
            <a:r>
              <a:rPr lang="en-US" dirty="0"/>
              <a:t>Example:</a:t>
            </a:r>
          </a:p>
          <a:p>
            <a:pPr marL="27430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statement: identifier ‘+’ identifier		{$$ = $1 + $3;}</a:t>
            </a:r>
          </a:p>
          <a:p>
            <a:pPr marL="27430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statement: identifier ‘-’ identifier		{$$ = $1 - $3;}</a:t>
            </a:r>
            <a:endParaRPr lang="fa-IR" dirty="0">
              <a:latin typeface="Consolas" panose="020B0609020204030204" pitchFamily="49" charset="0"/>
            </a:endParaRPr>
          </a:p>
          <a:p>
            <a:pPr marL="274308" lvl="1" indent="0">
              <a:buNone/>
            </a:pPr>
            <a:endParaRPr lang="fa-I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3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8C41-FC5F-4B8F-8F27-70A0B366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yacc</a:t>
            </a:r>
            <a:r>
              <a:rPr lang="en-US" dirty="0"/>
              <a:t> – third part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EB0BE-460E-4739-B27B-182303840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valid C code that supports the language processing.</a:t>
            </a:r>
          </a:p>
          <a:p>
            <a:pPr lvl="1"/>
            <a:r>
              <a:rPr lang="en-US" dirty="0"/>
              <a:t>Symbol table implementation.</a:t>
            </a:r>
          </a:p>
          <a:p>
            <a:pPr lvl="1"/>
            <a:r>
              <a:rPr lang="en-US" dirty="0"/>
              <a:t>Functions that might be called by actions associated with the productions in the second part.</a:t>
            </a:r>
          </a:p>
          <a:p>
            <a:pPr lvl="1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387433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9D6B-99E7-4CBA-8164-C336C1CD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Practice, </a:t>
            </a:r>
            <a:r>
              <a:rPr lang="en-US" dirty="0" err="1"/>
              <a:t>yacc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8D77-BDE6-4FA3-A42C-F425425B7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create a simple parser that print a line in screen, and then</a:t>
            </a:r>
          </a:p>
          <a:p>
            <a:r>
              <a:rPr lang="en-US" dirty="0"/>
              <a:t>Write a parser that do </a:t>
            </a:r>
          </a:p>
          <a:p>
            <a:pPr lvl="1"/>
            <a:r>
              <a:rPr lang="en-US" dirty="0"/>
              <a:t>some primary assignments and </a:t>
            </a:r>
          </a:p>
          <a:p>
            <a:pPr lvl="1"/>
            <a:r>
              <a:rPr lang="en-US" dirty="0"/>
              <a:t>math functions like </a:t>
            </a:r>
            <a:r>
              <a:rPr lang="en-US" dirty="0">
                <a:latin typeface="Consolas" panose="020B0609020204030204" pitchFamily="49" charset="0"/>
              </a:rPr>
              <a:t>+, -, *, /</a:t>
            </a:r>
            <a:r>
              <a:rPr lang="en-US" dirty="0"/>
              <a:t>.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877936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3236-BBBB-4467-9ADE-BB10502D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FD90D-65A0-48D3-91B6-38E897230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simple </a:t>
            </a:r>
            <a:r>
              <a:rPr lang="en-US" dirty="0" err="1"/>
              <a:t>grammer</a:t>
            </a:r>
            <a:r>
              <a:rPr lang="en-US" dirty="0"/>
              <a:t> that saves value in a file (instead of printing):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save 1+2;</a:t>
            </a:r>
          </a:p>
          <a:p>
            <a:pPr lvl="2"/>
            <a:r>
              <a:rPr lang="en-US" dirty="0"/>
              <a:t>It means that save the result in a file called: output.txt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9660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B7C9-9CB6-440D-878F-FD6ADED1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 </a:t>
            </a:r>
            <a:r>
              <a:rPr lang="en-US" dirty="0">
                <a:sym typeface="Wingdings" panose="05000000000000000000" pitchFamily="2" charset="2"/>
              </a:rPr>
              <a:t>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E2701-BB8A-4AB1-8C0A-7B71EA16A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very simple language that has these </a:t>
            </a:r>
            <a:r>
              <a:rPr lang="en-US" dirty="0" err="1"/>
              <a:t>grammers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Assignments:</a:t>
            </a:r>
          </a:p>
          <a:p>
            <a:pPr lvl="2"/>
            <a:r>
              <a:rPr lang="en-US" sz="1300" dirty="0">
                <a:latin typeface="Consolas" panose="020B0609020204030204" pitchFamily="49" charset="0"/>
              </a:rPr>
              <a:t>a = 5;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increment a 5;</a:t>
            </a:r>
          </a:p>
          <a:p>
            <a:pPr lvl="2"/>
            <a:r>
              <a:rPr lang="en-US" dirty="0"/>
              <a:t>It means that increment a by 5.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decrement a 4;</a:t>
            </a:r>
          </a:p>
          <a:p>
            <a:pPr lvl="2"/>
            <a:r>
              <a:rPr lang="en-US" dirty="0"/>
              <a:t>It means that decrement a by 4.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print a;</a:t>
            </a:r>
          </a:p>
          <a:p>
            <a:pPr lvl="2"/>
            <a:r>
              <a:rPr lang="en-US" dirty="0"/>
              <a:t>It will print the value of a.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save a;</a:t>
            </a:r>
          </a:p>
          <a:p>
            <a:pPr lvl="2"/>
            <a:r>
              <a:rPr lang="en-US" dirty="0"/>
              <a:t>It will save the value of a in a file called: save.txt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exit;</a:t>
            </a:r>
          </a:p>
          <a:p>
            <a:pPr lvl="2"/>
            <a:r>
              <a:rPr lang="en-US" dirty="0"/>
              <a:t>Will exit the program.</a:t>
            </a:r>
          </a:p>
          <a:p>
            <a:r>
              <a:rPr lang="en-US" dirty="0"/>
              <a:t>Your </a:t>
            </a:r>
            <a:r>
              <a:rPr lang="en-US" dirty="0" err="1"/>
              <a:t>commiter</a:t>
            </a:r>
            <a:r>
              <a:rPr lang="en-US" dirty="0"/>
              <a:t> program will commit a random number between 0 and the value saved in save.txt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66960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D966-9C44-4AC0-A87F-D8C6B31A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1A80-17E0-489B-9930-71D6E50B3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  <a:p>
            <a:r>
              <a:rPr lang="en-US" dirty="0"/>
              <a:t>Linux1</a:t>
            </a:r>
          </a:p>
          <a:p>
            <a:r>
              <a:rPr lang="en-US" dirty="0"/>
              <a:t>Linux2</a:t>
            </a:r>
          </a:p>
          <a:p>
            <a:r>
              <a:rPr lang="en-US" dirty="0"/>
              <a:t>Compilers1</a:t>
            </a:r>
          </a:p>
          <a:p>
            <a:r>
              <a:rPr lang="en-US" dirty="0">
                <a:solidFill>
                  <a:srgbClr val="FF0000"/>
                </a:solidFill>
              </a:rPr>
              <a:t>Compilers2</a:t>
            </a:r>
          </a:p>
          <a:p>
            <a:r>
              <a:rPr lang="en-US" dirty="0"/>
              <a:t>Golang1</a:t>
            </a:r>
          </a:p>
          <a:p>
            <a:r>
              <a:rPr lang="en-US" dirty="0"/>
              <a:t>Golang2</a:t>
            </a:r>
          </a:p>
          <a:p>
            <a:r>
              <a:rPr lang="en-US" dirty="0"/>
              <a:t>Golang3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04874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3E17-A176-4860-A02A-27AFB2E4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last Homework?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CC522-2A14-4174-BEF2-D655BE3A8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103120"/>
            <a:ext cx="7543800" cy="3849624"/>
          </a:xfrm>
        </p:spPr>
        <p:txBody>
          <a:bodyPr/>
          <a:lstStyle/>
          <a:p>
            <a:r>
              <a:rPr lang="en-US" dirty="0"/>
              <a:t>Create a lexical analyzer that read the configuration of your program which indicates this:</a:t>
            </a:r>
          </a:p>
          <a:p>
            <a:pPr marL="27430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the-direction:</a:t>
            </a:r>
          </a:p>
          <a:p>
            <a:pPr marL="27430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type: minus (or add)</a:t>
            </a:r>
          </a:p>
          <a:p>
            <a:pPr marL="27430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amount: 2</a:t>
            </a:r>
          </a:p>
          <a:p>
            <a:r>
              <a:rPr lang="en-US" dirty="0"/>
              <a:t>And with this configuration update your Redis key-value and then commit hourly.</a:t>
            </a:r>
          </a:p>
          <a:p>
            <a:r>
              <a:rPr lang="en-US" dirty="0"/>
              <a:t>Example of a config: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the-direction: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  type: minus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  amount: 10</a:t>
            </a:r>
            <a:endParaRPr lang="fa-I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37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206D-B702-4E50-A0ED-35E2DE4F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yacc</a:t>
            </a:r>
            <a:r>
              <a:rPr lang="en-US" dirty="0"/>
              <a:t>/bison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174FF-07E0-480D-AD21-D95AADF85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yacc</a:t>
            </a:r>
            <a:r>
              <a:rPr lang="en-US" dirty="0"/>
              <a:t>: </a:t>
            </a:r>
            <a:r>
              <a:rPr lang="en-US" b="1" dirty="0"/>
              <a:t>Y</a:t>
            </a:r>
            <a:r>
              <a:rPr lang="en-US" dirty="0"/>
              <a:t>et </a:t>
            </a:r>
            <a:r>
              <a:rPr lang="en-US" b="1" dirty="0"/>
              <a:t>A</a:t>
            </a:r>
            <a:r>
              <a:rPr lang="en-US" dirty="0"/>
              <a:t>nother </a:t>
            </a:r>
            <a:r>
              <a:rPr lang="en-US" b="1" dirty="0"/>
              <a:t>C</a:t>
            </a:r>
            <a:r>
              <a:rPr lang="en-US" dirty="0"/>
              <a:t>ompiler </a:t>
            </a:r>
            <a:r>
              <a:rPr lang="en-US" b="1" dirty="0" err="1"/>
              <a:t>C</a:t>
            </a:r>
            <a:r>
              <a:rPr lang="en-US" dirty="0" err="1"/>
              <a:t>ompiler</a:t>
            </a:r>
            <a:endParaRPr lang="en-US" dirty="0"/>
          </a:p>
          <a:p>
            <a:pPr lvl="1"/>
            <a:r>
              <a:rPr lang="en-US" dirty="0"/>
              <a:t>Parses and does semantic analysis on the stream of tokens produced by </a:t>
            </a:r>
            <a:r>
              <a:rPr lang="en-US" dirty="0" err="1"/>
              <a:t>lex</a:t>
            </a:r>
            <a:r>
              <a:rPr lang="en-US" dirty="0"/>
              <a:t>.</a:t>
            </a:r>
          </a:p>
          <a:p>
            <a:r>
              <a:rPr lang="en-US" dirty="0"/>
              <a:t>Bison: a parser generator that is a part of GNU project. The parser reads the sequence of tokens and decides whether the sequence conform to the syntax specified by </a:t>
            </a:r>
            <a:r>
              <a:rPr lang="en-US" dirty="0" err="1"/>
              <a:t>grammer</a:t>
            </a:r>
            <a:r>
              <a:rPr lang="en-US" dirty="0"/>
              <a:t> or not.</a:t>
            </a:r>
          </a:p>
          <a:p>
            <a:pPr lvl="1"/>
            <a:r>
              <a:rPr lang="en-US" dirty="0"/>
              <a:t>It is free like flex (in comparison to </a:t>
            </a:r>
            <a:r>
              <a:rPr lang="en-US" dirty="0" err="1"/>
              <a:t>lex</a:t>
            </a:r>
            <a:r>
              <a:rPr lang="en-US" dirty="0"/>
              <a:t> and </a:t>
            </a:r>
            <a:r>
              <a:rPr lang="en-US" dirty="0" err="1"/>
              <a:t>yacc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10937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3C0195-EB15-41F2-9D6D-E29EED656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12" y="742516"/>
            <a:ext cx="7873175" cy="5372967"/>
          </a:xfrm>
        </p:spPr>
      </p:pic>
    </p:spTree>
    <p:extLst>
      <p:ext uri="{BB962C8B-B14F-4D97-AF65-F5344CB8AC3E}">
        <p14:creationId xmlns:p14="http://schemas.microsoft.com/office/powerpoint/2010/main" val="389157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A6B0-71E8-437A-820E-9711D61F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  <a:endParaRPr lang="fa-IR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0993B1-4913-45EB-BD74-47B7D7423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2192816"/>
            <a:ext cx="7543800" cy="3670931"/>
          </a:xfrm>
        </p:spPr>
      </p:pic>
    </p:spTree>
    <p:extLst>
      <p:ext uri="{BB962C8B-B14F-4D97-AF65-F5344CB8AC3E}">
        <p14:creationId xmlns:p14="http://schemas.microsoft.com/office/powerpoint/2010/main" val="220812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3253-CFA8-4167-9FBD-27390233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yacc</a:t>
            </a:r>
            <a:r>
              <a:rPr lang="en-US" dirty="0"/>
              <a:t> input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06D767-C5BC-4FEC-A2AE-A2C0F9150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417" y="2103438"/>
            <a:ext cx="6979165" cy="3849687"/>
          </a:xfrm>
        </p:spPr>
      </p:pic>
    </p:spTree>
    <p:extLst>
      <p:ext uri="{BB962C8B-B14F-4D97-AF65-F5344CB8AC3E}">
        <p14:creationId xmlns:p14="http://schemas.microsoft.com/office/powerpoint/2010/main" val="330264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07F9-9EF9-4A82-B987-E62EC6B8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yacc</a:t>
            </a:r>
            <a:r>
              <a:rPr lang="en-US" dirty="0"/>
              <a:t> – first part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3C7BB-D4E3-4534-B67F-33471816E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part of a </a:t>
            </a:r>
            <a:r>
              <a:rPr lang="en-US" dirty="0" err="1"/>
              <a:t>yacc</a:t>
            </a:r>
            <a:r>
              <a:rPr lang="en-US" dirty="0"/>
              <a:t> declaration </a:t>
            </a:r>
            <a:r>
              <a:rPr lang="en-US" dirty="0" err="1"/>
              <a:t>inclues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 declarations enclosed in </a:t>
            </a:r>
            <a:r>
              <a:rPr lang="en-US" dirty="0">
                <a:latin typeface="Consolas" panose="020B0609020204030204" pitchFamily="49" charset="0"/>
              </a:rPr>
              <a:t>%{ %}</a:t>
            </a:r>
          </a:p>
          <a:p>
            <a:pPr lvl="1"/>
            <a:r>
              <a:rPr lang="en-US" dirty="0" err="1"/>
              <a:t>yacc</a:t>
            </a:r>
            <a:r>
              <a:rPr lang="en-US" dirty="0"/>
              <a:t> definitions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%start </a:t>
            </a:r>
            <a:r>
              <a:rPr lang="en-US" dirty="0"/>
              <a:t>– first one rule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%token </a:t>
            </a:r>
            <a:r>
              <a:rPr lang="en-US" dirty="0"/>
              <a:t>– they are coming back from </a:t>
            </a:r>
            <a:r>
              <a:rPr lang="en-US" dirty="0" err="1"/>
              <a:t>lex</a:t>
            </a:r>
            <a:r>
              <a:rPr lang="en-US" dirty="0"/>
              <a:t> analysis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%union </a:t>
            </a:r>
            <a:r>
              <a:rPr lang="en-US" dirty="0"/>
              <a:t>– token of different types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%type </a:t>
            </a:r>
            <a:r>
              <a:rPr lang="en-US" dirty="0"/>
              <a:t>– type of tokens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47634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454C-4CA0-4E91-9E7B-08EE683C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yacc</a:t>
            </a:r>
            <a:r>
              <a:rPr lang="en-US" dirty="0"/>
              <a:t> - productions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DCC5-DBD0-4DCF-992C-D1555DE89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middle section represents a </a:t>
            </a:r>
            <a:r>
              <a:rPr lang="en-US" dirty="0" err="1"/>
              <a:t>grammer</a:t>
            </a:r>
            <a:r>
              <a:rPr lang="en-US" dirty="0"/>
              <a:t> – a set of productions.</a:t>
            </a:r>
          </a:p>
          <a:p>
            <a:pPr marL="27430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Left-hand side:  Right-hand side 1 |</a:t>
            </a:r>
          </a:p>
          <a:p>
            <a:pPr marL="27430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	Right-hand side 2</a:t>
            </a:r>
          </a:p>
          <a:p>
            <a:r>
              <a:rPr lang="en-US" dirty="0"/>
              <a:t>Actions associated to a rule are entered in braces.</a:t>
            </a:r>
          </a:p>
          <a:p>
            <a:pPr marL="27430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Left-hand side:  Right-hand side 1 |		{Action 1}</a:t>
            </a:r>
          </a:p>
          <a:p>
            <a:pPr marL="27430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	Right-hand side 2		{Action 2}</a:t>
            </a:r>
          </a:p>
          <a:p>
            <a:r>
              <a:rPr lang="en-US" sz="1700" dirty="0"/>
              <a:t>An Example:</a:t>
            </a:r>
          </a:p>
          <a:p>
            <a:pPr marL="274308" lvl="1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statements:	statement 		{</a:t>
            </a:r>
            <a:r>
              <a:rPr lang="en-US" sz="1500" dirty="0" err="1">
                <a:latin typeface="Consolas" panose="020B0609020204030204" pitchFamily="49" charset="0"/>
              </a:rPr>
              <a:t>printf</a:t>
            </a:r>
            <a:r>
              <a:rPr lang="en-US" sz="1500" dirty="0">
                <a:latin typeface="Consolas" panose="020B0609020204030204" pitchFamily="49" charset="0"/>
              </a:rPr>
              <a:t>(“statement”);}</a:t>
            </a:r>
          </a:p>
          <a:p>
            <a:pPr marL="274308" lvl="1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		| statement </a:t>
            </a:r>
            <a:r>
              <a:rPr lang="en-US" sz="1500" dirty="0" err="1">
                <a:latin typeface="Consolas" panose="020B0609020204030204" pitchFamily="49" charset="0"/>
              </a:rPr>
              <a:t>stamtements</a:t>
            </a:r>
            <a:r>
              <a:rPr lang="en-US" sz="1500" dirty="0">
                <a:latin typeface="Consolas" panose="020B0609020204030204" pitchFamily="49" charset="0"/>
              </a:rPr>
              <a:t>	{</a:t>
            </a:r>
            <a:r>
              <a:rPr lang="en-US" sz="1500" dirty="0" err="1">
                <a:latin typeface="Consolas" panose="020B0609020204030204" pitchFamily="49" charset="0"/>
              </a:rPr>
              <a:t>printf</a:t>
            </a:r>
            <a:r>
              <a:rPr lang="en-US" sz="1500" dirty="0">
                <a:latin typeface="Consolas" panose="020B0609020204030204" pitchFamily="49" charset="0"/>
              </a:rPr>
              <a:t>(“Statements\n”);}</a:t>
            </a:r>
          </a:p>
          <a:p>
            <a:pPr marL="274308" lvl="1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statement:	identifier ‘+’ identifier	{</a:t>
            </a:r>
            <a:r>
              <a:rPr lang="en-US" sz="1500" dirty="0" err="1">
                <a:latin typeface="Consolas" panose="020B0609020204030204" pitchFamily="49" charset="0"/>
              </a:rPr>
              <a:t>printf</a:t>
            </a:r>
            <a:r>
              <a:rPr lang="en-US" sz="1500" dirty="0">
                <a:latin typeface="Consolas" panose="020B0609020204030204" pitchFamily="49" charset="0"/>
              </a:rPr>
              <a:t>(“plus”);}</a:t>
            </a:r>
          </a:p>
          <a:p>
            <a:pPr marL="274308" lvl="1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statement:	identifier ‘-’ identifier	{</a:t>
            </a:r>
            <a:r>
              <a:rPr lang="en-US" sz="1500" dirty="0" err="1">
                <a:latin typeface="Consolas" panose="020B0609020204030204" pitchFamily="49" charset="0"/>
              </a:rPr>
              <a:t>printf</a:t>
            </a:r>
            <a:r>
              <a:rPr lang="en-US" sz="1500" dirty="0">
                <a:latin typeface="Consolas" panose="020B0609020204030204" pitchFamily="49" charset="0"/>
              </a:rPr>
              <a:t>(“minus”);}</a:t>
            </a:r>
          </a:p>
          <a:p>
            <a:pPr lvl="1"/>
            <a:endParaRPr lang="fa-I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484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{58D95285-578A-4392-A188-0983F97488BA}tf78438558_wac</Template>
  <TotalTime>0</TotalTime>
  <Words>606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Century Gothic</vt:lpstr>
      <vt:lpstr>Consolas</vt:lpstr>
      <vt:lpstr>Garamond</vt:lpstr>
      <vt:lpstr>SavonVTI</vt:lpstr>
      <vt:lpstr>Computer Programming, Basics</vt:lpstr>
      <vt:lpstr>Headlines</vt:lpstr>
      <vt:lpstr>What about last Homework?</vt:lpstr>
      <vt:lpstr>yacc/bison</vt:lpstr>
      <vt:lpstr>PowerPoint Presentation</vt:lpstr>
      <vt:lpstr>The process</vt:lpstr>
      <vt:lpstr>yacc input</vt:lpstr>
      <vt:lpstr>yacc – first part</vt:lpstr>
      <vt:lpstr>yacc - productions</vt:lpstr>
      <vt:lpstr>yacc - productions</vt:lpstr>
      <vt:lpstr>yacc – third part</vt:lpstr>
      <vt:lpstr>Practice, yacc</vt:lpstr>
      <vt:lpstr>Homework 1 </vt:lpstr>
      <vt:lpstr>Homework 2 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2020-07-23T05:47:46Z</dcterms:created>
  <dcterms:modified xsi:type="dcterms:W3CDTF">2020-08-20T14:29:59Z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