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8"/>
  </p:notesMasterIdLst>
  <p:sldIdLst>
    <p:sldId id="257" r:id="rId5"/>
    <p:sldId id="269" r:id="rId6"/>
    <p:sldId id="313" r:id="rId7"/>
    <p:sldId id="312" r:id="rId8"/>
    <p:sldId id="314" r:id="rId9"/>
    <p:sldId id="315" r:id="rId10"/>
    <p:sldId id="316" r:id="rId11"/>
    <p:sldId id="317" r:id="rId12"/>
    <p:sldId id="322" r:id="rId13"/>
    <p:sldId id="319" r:id="rId14"/>
    <p:sldId id="318" r:id="rId15"/>
    <p:sldId id="320" r:id="rId16"/>
    <p:sldId id="32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485" autoAdjust="0"/>
  </p:normalViewPr>
  <p:slideViewPr>
    <p:cSldViewPr snapToGrid="0">
      <p:cViewPr varScale="1">
        <p:scale>
          <a:sx n="100" d="100"/>
          <a:sy n="100" d="100"/>
        </p:scale>
        <p:origin x="18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BE188B3E-875C-4BAA-89E8-016C94E3F684}" type="datetimeFigureOut">
              <a:rPr lang="fa-IR" smtClean="0"/>
              <a:t>09/01/1442</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0E944BF-F28C-48F8-90D3-273132DB8999}" type="slidenum">
              <a:rPr lang="fa-IR" smtClean="0"/>
              <a:t>‹#›</a:t>
            </a:fld>
            <a:endParaRPr lang="fa-IR"/>
          </a:p>
        </p:txBody>
      </p:sp>
    </p:spTree>
    <p:extLst>
      <p:ext uri="{BB962C8B-B14F-4D97-AF65-F5344CB8AC3E}">
        <p14:creationId xmlns:p14="http://schemas.microsoft.com/office/powerpoint/2010/main" val="65325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golang.org/doc/code.html#Testing" TargetMode="External"/><Relationship Id="rId3" Type="http://schemas.openxmlformats.org/officeDocument/2006/relationships/hyperlink" Target="https://golang.org/ref/spec" TargetMode="External"/><Relationship Id="rId7" Type="http://schemas.openxmlformats.org/officeDocument/2006/relationships/hyperlink" Target="https://yourbasic.org/golang/select-explaine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yourbasic.org/golang/channels-explained/" TargetMode="External"/><Relationship Id="rId5" Type="http://schemas.openxmlformats.org/officeDocument/2006/relationships/hyperlink" Target="https://yourbasic.org/golang/goroutines-explained/" TargetMode="External"/><Relationship Id="rId4" Type="http://schemas.openxmlformats.org/officeDocument/2006/relationships/hyperlink" Target="https://yourbasic.org/golang/concurrent-programming/" TargetMode="External"/><Relationship Id="rId9" Type="http://schemas.openxmlformats.org/officeDocument/2006/relationships/hyperlink" Target="https://blog.golang.org/profiling-go-program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 is a </a:t>
            </a:r>
            <a:r>
              <a:rPr lang="en-US" sz="1200" b="1" i="0" kern="1200" dirty="0">
                <a:solidFill>
                  <a:schemeClr val="tx1"/>
                </a:solidFill>
                <a:effectLst/>
                <a:latin typeface="+mn-lt"/>
                <a:ea typeface="+mn-ea"/>
                <a:cs typeface="+mn-cs"/>
              </a:rPr>
              <a:t>minimalist language</a:t>
            </a:r>
            <a:r>
              <a:rPr lang="en-US" sz="1200" b="0" i="0" kern="1200" dirty="0">
                <a:solidFill>
                  <a:schemeClr val="tx1"/>
                </a:solidFill>
                <a:effectLst/>
                <a:latin typeface="+mn-lt"/>
                <a:ea typeface="+mn-ea"/>
                <a:cs typeface="+mn-cs"/>
              </a:rPr>
              <a:t>, and that’s (mostly) a blessing.</a:t>
            </a:r>
          </a:p>
          <a:p>
            <a:r>
              <a:rPr lang="en-US" sz="1200" b="0" i="0" kern="1200" dirty="0">
                <a:solidFill>
                  <a:schemeClr val="tx1"/>
                </a:solidFill>
                <a:effectLst/>
                <a:latin typeface="+mn-lt"/>
                <a:ea typeface="+mn-ea"/>
                <a:cs typeface="+mn-cs"/>
              </a:rPr>
              <a:t>The formal </a:t>
            </a:r>
            <a:r>
              <a:rPr lang="en-US" sz="1200" b="0" i="0" u="none" strike="noStrike" kern="1200" dirty="0">
                <a:solidFill>
                  <a:schemeClr val="tx1"/>
                </a:solidFill>
                <a:effectLst/>
                <a:latin typeface="+mn-lt"/>
                <a:ea typeface="+mn-ea"/>
                <a:cs typeface="+mn-cs"/>
                <a:hlinkClick r:id="rId3"/>
              </a:rPr>
              <a:t>Go language specification</a:t>
            </a:r>
            <a:r>
              <a:rPr lang="en-US" sz="1200" b="0" i="0" kern="1200" dirty="0">
                <a:solidFill>
                  <a:schemeClr val="tx1"/>
                </a:solidFill>
                <a:effectLst/>
                <a:latin typeface="+mn-lt"/>
                <a:ea typeface="+mn-ea"/>
                <a:cs typeface="+mn-cs"/>
              </a:rPr>
              <a:t> is only 50 pages, has plenty of examples, and is fairly easy to read. A skilled programmer could probably learn Go from the specification alone.</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Concurrency</a:t>
            </a:r>
            <a:r>
              <a:rPr lang="en-US" sz="1200" b="0" i="0" kern="1200" dirty="0">
                <a:solidFill>
                  <a:schemeClr val="tx1"/>
                </a:solidFill>
                <a:effectLst/>
                <a:latin typeface="+mn-lt"/>
                <a:ea typeface="+mn-ea"/>
                <a:cs typeface="+mn-cs"/>
              </a:rPr>
              <a:t> is an </a:t>
            </a:r>
            <a:r>
              <a:rPr lang="en-US" sz="1200" b="1" i="0" kern="1200" dirty="0">
                <a:solidFill>
                  <a:schemeClr val="tx1"/>
                </a:solidFill>
                <a:effectLst/>
                <a:latin typeface="+mn-lt"/>
                <a:ea typeface="+mn-ea"/>
                <a:cs typeface="+mn-cs"/>
              </a:rPr>
              <a:t>integral part</a:t>
            </a:r>
            <a:r>
              <a:rPr lang="en-US" sz="1200" b="0" i="0" kern="1200" dirty="0">
                <a:solidFill>
                  <a:schemeClr val="tx1"/>
                </a:solidFill>
                <a:effectLst/>
                <a:latin typeface="+mn-lt"/>
                <a:ea typeface="+mn-ea"/>
                <a:cs typeface="+mn-cs"/>
              </a:rPr>
              <a:t> of Go, supported by </a:t>
            </a:r>
            <a:r>
              <a:rPr lang="en-US" sz="1200" b="0" i="0" u="none" strike="noStrike" kern="1200" dirty="0">
                <a:solidFill>
                  <a:schemeClr val="tx1"/>
                </a:solidFill>
                <a:effectLst/>
                <a:latin typeface="+mn-lt"/>
                <a:ea typeface="+mn-ea"/>
                <a:cs typeface="+mn-cs"/>
                <a:hlinkClick r:id="rId5"/>
              </a:rPr>
              <a:t>goroutines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channels</a:t>
            </a:r>
            <a:r>
              <a:rPr lang="en-US" sz="1200" b="0" i="0" kern="1200" dirty="0">
                <a:solidFill>
                  <a:schemeClr val="tx1"/>
                </a:solidFill>
                <a:effectLst/>
                <a:latin typeface="+mn-lt"/>
                <a:ea typeface="+mn-ea"/>
                <a:cs typeface="+mn-cs"/>
              </a:rPr>
              <a:t> and the </a:t>
            </a:r>
            <a:r>
              <a:rPr lang="en-US" sz="1200" b="0" i="0" u="none" strike="noStrike" kern="1200" dirty="0">
                <a:solidFill>
                  <a:schemeClr val="tx1"/>
                </a:solidFill>
                <a:effectLst/>
                <a:latin typeface="+mn-lt"/>
                <a:ea typeface="+mn-ea"/>
                <a:cs typeface="+mn-cs"/>
                <a:hlinkClick r:id="rId7"/>
              </a:rPr>
              <a:t>select statement</a:t>
            </a:r>
            <a:r>
              <a:rPr lang="en-US" sz="1200" b="0" i="0" kern="1200" dirty="0">
                <a:solidFill>
                  <a:schemeClr val="tx1"/>
                </a:solidFill>
                <a:effectLst/>
                <a:latin typeface="+mn-lt"/>
                <a:ea typeface="+mn-ea"/>
                <a:cs typeface="+mn-cs"/>
              </a:rPr>
              <a:t>.</a:t>
            </a:r>
          </a:p>
          <a:p>
            <a:br>
              <a:rPr lang="en-US" dirty="0"/>
            </a:b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built-in</a:t>
            </a:r>
            <a:r>
              <a:rPr lang="en-US" sz="1200" b="0" i="0" kern="1200" dirty="0">
                <a:solidFill>
                  <a:schemeClr val="tx1"/>
                </a:solidFill>
                <a:effectLst/>
                <a:latin typeface="+mn-lt"/>
                <a:ea typeface="+mn-ea"/>
                <a:cs typeface="+mn-cs"/>
              </a:rPr>
              <a:t> frameworks for </a:t>
            </a:r>
            <a:r>
              <a:rPr lang="en-US" sz="1200" b="0" i="0" u="none" strike="noStrike" kern="1200" dirty="0">
                <a:solidFill>
                  <a:schemeClr val="tx1"/>
                </a:solidFill>
                <a:effectLst/>
                <a:latin typeface="+mn-lt"/>
                <a:ea typeface="+mn-ea"/>
                <a:cs typeface="+mn-cs"/>
                <a:hlinkClick r:id="rId8"/>
              </a:rPr>
              <a:t>testing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profiling</a:t>
            </a:r>
            <a:r>
              <a:rPr lang="en-US" sz="1200" b="0" i="0" kern="1200" dirty="0">
                <a:solidFill>
                  <a:schemeClr val="tx1"/>
                </a:solidFill>
                <a:effectLst/>
                <a:latin typeface="+mn-lt"/>
                <a:ea typeface="+mn-ea"/>
                <a:cs typeface="+mn-cs"/>
              </a:rPr>
              <a:t> are small and easy to learn, but still fully functional. There are plenty of third-party add-ons, but chances are you won’t need them.</a:t>
            </a:r>
          </a:p>
        </p:txBody>
      </p:sp>
      <p:sp>
        <p:nvSpPr>
          <p:cNvPr id="4" name="Slide Number Placeholder 3"/>
          <p:cNvSpPr>
            <a:spLocks noGrp="1"/>
          </p:cNvSpPr>
          <p:nvPr>
            <p:ph type="sldNum" sz="quarter" idx="5"/>
          </p:nvPr>
        </p:nvSpPr>
        <p:spPr/>
        <p:txBody>
          <a:bodyPr/>
          <a:lstStyle/>
          <a:p>
            <a:fld id="{D0E944BF-F28C-48F8-90D3-273132DB8999}" type="slidenum">
              <a:rPr lang="fa-IR" smtClean="0"/>
              <a:t>8</a:t>
            </a:fld>
            <a:endParaRPr lang="fa-IR"/>
          </a:p>
        </p:txBody>
      </p:sp>
    </p:spTree>
    <p:extLst>
      <p:ext uri="{BB962C8B-B14F-4D97-AF65-F5344CB8AC3E}">
        <p14:creationId xmlns:p14="http://schemas.microsoft.com/office/powerpoint/2010/main" val="18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latinLnBrk="0" hangingPunct="1">
              <a:spcBef>
                <a:spcPts val="0"/>
              </a:spcBef>
              <a:spcAft>
                <a:spcPts val="0"/>
              </a:spcAft>
            </a:pPr>
            <a:r>
              <a:rPr lang="en-US" sz="1800" b="1" i="0" kern="1200" dirty="0">
                <a:solidFill>
                  <a:srgbClr val="000000"/>
                </a:solidFill>
                <a:effectLst/>
                <a:latin typeface="Calibri" panose="020F0502020204030204" pitchFamily="34" charset="0"/>
                <a:ea typeface="+mn-ea"/>
                <a:cs typeface="+mn-cs"/>
              </a:rPr>
              <a:t>Pro:</a:t>
            </a:r>
            <a:r>
              <a:rPr lang="en-US" sz="1800" b="0" i="0" kern="1200" dirty="0">
                <a:solidFill>
                  <a:srgbClr val="000000"/>
                </a:solidFill>
                <a:effectLst/>
                <a:latin typeface="Calibri" panose="020F0502020204030204" pitchFamily="34" charset="0"/>
                <a:ea typeface="+mn-ea"/>
                <a:cs typeface="+mn-cs"/>
              </a:rPr>
              <a:t> The simplest reason to start programming in </a:t>
            </a:r>
            <a:r>
              <a:rPr lang="en-US" sz="1800" b="0" i="0" kern="1200" dirty="0" err="1">
                <a:solidFill>
                  <a:srgbClr val="000000"/>
                </a:solidFill>
                <a:effectLst/>
                <a:latin typeface="Calibri" panose="020F0502020204030204" pitchFamily="34" charset="0"/>
                <a:ea typeface="+mn-ea"/>
                <a:cs typeface="+mn-cs"/>
              </a:rPr>
              <a:t>GoLang</a:t>
            </a:r>
            <a:r>
              <a:rPr lang="en-US" sz="1800" b="0" i="0" kern="1200" dirty="0">
                <a:solidFill>
                  <a:srgbClr val="000000"/>
                </a:solidFill>
                <a:effectLst/>
                <a:latin typeface="Calibri" panose="020F0502020204030204" pitchFamily="34" charset="0"/>
                <a:ea typeface="+mn-ea"/>
                <a:cs typeface="+mn-cs"/>
              </a:rPr>
              <a:t> is its simplicity. The syntax is extremely small and easy to learn. Because its core resembles that of C/C++, experienced programmers can pick up the basics fast.</a:t>
            </a:r>
            <a:endParaRPr lang="fa-IR" dirty="0">
              <a:effectLst/>
            </a:endParaRPr>
          </a:p>
          <a:p>
            <a:pPr marL="0" algn="l" rtl="0" eaLnBrk="1" fontAlgn="base" latinLnBrk="0" hangingPunct="1">
              <a:spcBef>
                <a:spcPts val="0"/>
              </a:spcBef>
              <a:spcAft>
                <a:spcPts val="0"/>
              </a:spcAft>
            </a:pPr>
            <a:br>
              <a:rPr lang="en-US" sz="1800" kern="1200" dirty="0">
                <a:solidFill>
                  <a:srgbClr val="000000"/>
                </a:solidFill>
                <a:effectLst/>
                <a:latin typeface="Calibri" panose="020F0502020204030204" pitchFamily="34" charset="0"/>
                <a:ea typeface="+mn-ea"/>
                <a:cs typeface="+mn-cs"/>
              </a:rPr>
            </a:br>
            <a:r>
              <a:rPr lang="en-US" sz="1800" b="1" i="0" kern="1200" dirty="0">
                <a:solidFill>
                  <a:srgbClr val="000000"/>
                </a:solidFill>
                <a:effectLst/>
                <a:latin typeface="Calibri" panose="020F0502020204030204" pitchFamily="34" charset="0"/>
                <a:ea typeface="+mn-ea"/>
                <a:cs typeface="+mn-cs"/>
              </a:rPr>
              <a:t>1) A young language, so it is still developing</a:t>
            </a:r>
            <a:endParaRPr lang="fa-IR" dirty="0">
              <a:effectLst/>
            </a:endParaRPr>
          </a:p>
          <a:p>
            <a:pPr marL="0" algn="l" rtl="0" eaLnBrk="1" fontAlgn="base" latinLnBrk="0" hangingPunct="1">
              <a:spcBef>
                <a:spcPts val="0"/>
              </a:spcBef>
              <a:spcAft>
                <a:spcPts val="0"/>
              </a:spcAft>
            </a:pPr>
            <a:r>
              <a:rPr lang="en-US" sz="1800" b="0" i="0" kern="1200" dirty="0">
                <a:solidFill>
                  <a:srgbClr val="000000"/>
                </a:solidFill>
                <a:effectLst/>
                <a:latin typeface="Calibri" panose="020F0502020204030204" pitchFamily="34" charset="0"/>
                <a:ea typeface="+mn-ea"/>
                <a:cs typeface="+mn-cs"/>
              </a:rPr>
              <a:t>Being a very young language, developers might find it difficult to make maximum use of the libraries. They might have to write the libraries themselves and there aren’t many books or online courses to help, while in doubt.</a:t>
            </a:r>
            <a:endParaRPr lang="fa-IR" dirty="0">
              <a:effectLst/>
            </a:endParaRPr>
          </a:p>
          <a:p>
            <a:pPr marL="0" algn="l" rtl="0" eaLnBrk="1" fontAlgn="base" latinLnBrk="0" hangingPunct="1">
              <a:spcBef>
                <a:spcPts val="0"/>
              </a:spcBef>
              <a:spcAft>
                <a:spcPts val="0"/>
              </a:spcAft>
            </a:pPr>
            <a:r>
              <a:rPr lang="en-US" sz="1800" b="1" i="0" kern="1200" dirty="0">
                <a:solidFill>
                  <a:srgbClr val="000000"/>
                </a:solidFill>
                <a:effectLst/>
                <a:latin typeface="Calibri" panose="020F0502020204030204" pitchFamily="34" charset="0"/>
                <a:ea typeface="+mn-ea"/>
                <a:cs typeface="+mn-cs"/>
              </a:rPr>
              <a:t>2) Absence of manual memory management</a:t>
            </a:r>
            <a:endParaRPr lang="fa-IR" dirty="0">
              <a:effectLst/>
            </a:endParaRPr>
          </a:p>
          <a:p>
            <a:pPr marL="0" algn="l" rtl="0" eaLnBrk="1" fontAlgn="base" latinLnBrk="0" hangingPunct="1">
              <a:spcBef>
                <a:spcPts val="0"/>
              </a:spcBef>
              <a:spcAft>
                <a:spcPts val="0"/>
              </a:spcAft>
            </a:pPr>
            <a:r>
              <a:rPr lang="en-US" sz="1800" b="0" i="0" kern="1200" dirty="0">
                <a:solidFill>
                  <a:srgbClr val="000000"/>
                </a:solidFill>
                <a:effectLst/>
                <a:latin typeface="Calibri" panose="020F0502020204030204" pitchFamily="34" charset="0"/>
                <a:ea typeface="+mn-ea"/>
                <a:cs typeface="+mn-cs"/>
              </a:rPr>
              <a:t>Manual memory management is important, and the lack of it could lead to overhead garbage collection, issues like pauses, which in turn could lead to system programming.</a:t>
            </a:r>
            <a:endParaRPr lang="fa-IR" dirty="0">
              <a:effectLst/>
            </a:endParaRPr>
          </a:p>
          <a:p>
            <a:pPr marL="0" algn="l" rtl="0" eaLnBrk="1" fontAlgn="base" latinLnBrk="0" hangingPunct="1">
              <a:spcBef>
                <a:spcPts val="0"/>
              </a:spcBef>
              <a:spcAft>
                <a:spcPts val="0"/>
              </a:spcAft>
            </a:pPr>
            <a:r>
              <a:rPr lang="en-US" sz="1800" b="1" i="0" kern="1200" dirty="0">
                <a:solidFill>
                  <a:srgbClr val="000000"/>
                </a:solidFill>
                <a:effectLst/>
                <a:latin typeface="Calibri" panose="020F0502020204030204" pitchFamily="34" charset="0"/>
                <a:ea typeface="+mn-ea"/>
                <a:cs typeface="+mn-cs"/>
              </a:rPr>
              <a:t>3) Too simple</a:t>
            </a:r>
            <a:endParaRPr lang="fa-IR" dirty="0">
              <a:effectLst/>
            </a:endParaRPr>
          </a:p>
          <a:p>
            <a:pPr marL="0" algn="l" rtl="0" eaLnBrk="1" fontAlgn="base" latinLnBrk="0" hangingPunct="1">
              <a:spcBef>
                <a:spcPts val="0"/>
              </a:spcBef>
              <a:spcAft>
                <a:spcPts val="0"/>
              </a:spcAft>
            </a:pPr>
            <a:r>
              <a:rPr lang="en-US" sz="1800" b="0" i="0" kern="1200" dirty="0">
                <a:solidFill>
                  <a:srgbClr val="000000"/>
                </a:solidFill>
                <a:effectLst/>
                <a:latin typeface="Calibri" panose="020F0502020204030204" pitchFamily="34" charset="0"/>
                <a:ea typeface="+mn-ea"/>
                <a:cs typeface="+mn-cs"/>
              </a:rPr>
              <a:t>The simplicity of the language could be an issue, as it makes it superficial. And in an effort to make it simple, the language wasted several years of programming language progress.</a:t>
            </a:r>
            <a:endParaRPr lang="fa-IR" dirty="0">
              <a:effectLst/>
            </a:endParaRPr>
          </a:p>
          <a:p>
            <a:pPr marL="0" algn="l" rtl="0" eaLnBrk="1" fontAlgn="base" latinLnBrk="0" hangingPunct="1">
              <a:spcBef>
                <a:spcPts val="0"/>
              </a:spcBef>
              <a:spcAft>
                <a:spcPts val="0"/>
              </a:spcAft>
            </a:pPr>
            <a:r>
              <a:rPr lang="en-US" sz="1800" b="1" i="0" kern="1200" dirty="0">
                <a:solidFill>
                  <a:srgbClr val="000000"/>
                </a:solidFill>
                <a:effectLst/>
                <a:latin typeface="Calibri" panose="020F0502020204030204" pitchFamily="34" charset="0"/>
                <a:ea typeface="+mn-ea"/>
                <a:cs typeface="+mn-cs"/>
              </a:rPr>
              <a:t>4) Error handling isn’t perfect</a:t>
            </a:r>
            <a:endParaRPr lang="fa-IR" dirty="0">
              <a:effectLst/>
            </a:endParaRPr>
          </a:p>
          <a:p>
            <a:pPr marL="0" algn="l" rtl="0" eaLnBrk="1" fontAlgn="base" latinLnBrk="0" hangingPunct="1">
              <a:spcBef>
                <a:spcPts val="0"/>
              </a:spcBef>
              <a:spcAft>
                <a:spcPts val="0"/>
              </a:spcAft>
            </a:pPr>
            <a:r>
              <a:rPr lang="en-US" sz="1800" b="0" i="0" kern="1200" dirty="0">
                <a:solidFill>
                  <a:srgbClr val="000000"/>
                </a:solidFill>
                <a:effectLst/>
                <a:latin typeface="Calibri" panose="020F0502020204030204" pitchFamily="34" charset="0"/>
                <a:ea typeface="+mn-ea"/>
                <a:cs typeface="+mn-cs"/>
              </a:rPr>
              <a:t>Though error handling is not perfect in Go, the imperfectness of it could get you. Solutions are still being searched for, and proposals have come up for error handling.</a:t>
            </a:r>
            <a:endParaRPr lang="fa-IR" dirty="0">
              <a:effectLst/>
            </a:endParaRPr>
          </a:p>
          <a:p>
            <a:pPr marL="0" algn="l" rtl="0" eaLnBrk="1" fontAlgn="base" latinLnBrk="0" hangingPunct="1">
              <a:spcBef>
                <a:spcPts val="0"/>
              </a:spcBef>
              <a:spcAft>
                <a:spcPts val="0"/>
              </a:spcAft>
            </a:pPr>
            <a:r>
              <a:rPr lang="en-US" sz="1800" b="1" i="0" kern="1200" dirty="0">
                <a:solidFill>
                  <a:srgbClr val="000000"/>
                </a:solidFill>
                <a:effectLst/>
                <a:latin typeface="Calibri" panose="020F0502020204030204" pitchFamily="34" charset="0"/>
                <a:ea typeface="+mn-ea"/>
                <a:cs typeface="+mn-cs"/>
              </a:rPr>
              <a:t>5) Runtime safety is not that good</a:t>
            </a:r>
            <a:endParaRPr lang="fa-IR" dirty="0">
              <a:effectLst/>
            </a:endParaRPr>
          </a:p>
          <a:p>
            <a:pPr marL="0" algn="l" rtl="0" eaLnBrk="1" fontAlgn="base" latinLnBrk="0" hangingPunct="1">
              <a:spcBef>
                <a:spcPts val="0"/>
              </a:spcBef>
              <a:spcAft>
                <a:spcPts val="0"/>
              </a:spcAft>
            </a:pPr>
            <a:r>
              <a:rPr lang="en-US" sz="1800" b="0" i="0" kern="1200" dirty="0">
                <a:solidFill>
                  <a:srgbClr val="000000"/>
                </a:solidFill>
                <a:effectLst/>
                <a:latin typeface="Calibri" panose="020F0502020204030204" pitchFamily="34" charset="0"/>
                <a:ea typeface="+mn-ea"/>
                <a:cs typeface="+mn-cs"/>
              </a:rPr>
              <a:t>Go is safe, but it doesn’t deliver the level of the safety that Rust provides. The safety level is compile-time only and to a certain extent runtime. Go focuses on the speed of production, and Rust concentrates on the safety aspect.</a:t>
            </a:r>
            <a:endParaRPr lang="fa-IR" dirty="0">
              <a:effectLst/>
            </a:endParaRPr>
          </a:p>
          <a:p>
            <a:endParaRPr lang="fa-IR" dirty="0"/>
          </a:p>
        </p:txBody>
      </p:sp>
      <p:sp>
        <p:nvSpPr>
          <p:cNvPr id="4" name="Slide Number Placeholder 3"/>
          <p:cNvSpPr>
            <a:spLocks noGrp="1"/>
          </p:cNvSpPr>
          <p:nvPr>
            <p:ph type="sldNum" sz="quarter" idx="5"/>
          </p:nvPr>
        </p:nvSpPr>
        <p:spPr/>
        <p:txBody>
          <a:bodyPr/>
          <a:lstStyle/>
          <a:p>
            <a:fld id="{D0E944BF-F28C-48F8-90D3-273132DB8999}" type="slidenum">
              <a:rPr lang="fa-IR" smtClean="0"/>
              <a:t>9</a:t>
            </a:fld>
            <a:endParaRPr lang="fa-IR"/>
          </a:p>
        </p:txBody>
      </p:sp>
    </p:spTree>
    <p:extLst>
      <p:ext uri="{BB962C8B-B14F-4D97-AF65-F5344CB8AC3E}">
        <p14:creationId xmlns:p14="http://schemas.microsoft.com/office/powerpoint/2010/main" val="150191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10" name="Rectangle 9"/>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1267730"/>
            <a:ext cx="144018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3937635" y="1267730"/>
            <a:ext cx="126873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221827" y="2244830"/>
            <a:ext cx="6700347"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221828" y="4682067"/>
            <a:ext cx="6702635"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178" indent="0" algn="ctr">
              <a:buNone/>
              <a:defRPr sz="1600"/>
            </a:lvl2pPr>
            <a:lvl3pPr marL="914354" indent="0" algn="ctr">
              <a:buNone/>
              <a:defRPr sz="16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341256"/>
            <a:ext cx="1165860" cy="485546"/>
          </a:xfrm>
        </p:spPr>
        <p:txBody>
          <a:bodyPr/>
          <a:lstStyle>
            <a:lvl1pPr algn="ctr">
              <a:defRPr sz="1300" spc="0" baseline="0">
                <a:solidFill>
                  <a:srgbClr val="FFFFFF"/>
                </a:solidFill>
                <a:latin typeface="+mn-lt"/>
              </a:defRPr>
            </a:lvl1pPr>
          </a:lstStyle>
          <a:p>
            <a:fld id="{EA0C0817-A112-4847-8014-A94B7D2A4EA3}" type="datetime1">
              <a:rPr lang="en-US" smtClean="0"/>
              <a:t>8/27/2020</a:t>
            </a:fld>
            <a:endParaRPr lang="en-US" dirty="0"/>
          </a:p>
        </p:txBody>
      </p:sp>
      <p:sp>
        <p:nvSpPr>
          <p:cNvPr id="21" name="Footer Placeholder 20"/>
          <p:cNvSpPr>
            <a:spLocks noGrp="1"/>
          </p:cNvSpPr>
          <p:nvPr>
            <p:ph type="ftr" sz="quarter" idx="11"/>
          </p:nvPr>
        </p:nvSpPr>
        <p:spPr>
          <a:xfrm>
            <a:off x="1221828" y="5177408"/>
            <a:ext cx="4297721"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6455192" y="5177408"/>
            <a:ext cx="1466985"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23" name="Rectangle 22"/>
          <p:cNvSpPr/>
          <p:nvPr/>
        </p:nvSpPr>
        <p:spPr>
          <a:xfrm>
            <a:off x="980904" y="1267730"/>
            <a:ext cx="7182197"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21867" y="2275166"/>
            <a:ext cx="6700266"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3937635" y="1267730"/>
            <a:ext cx="126873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221867" y="4682062"/>
            <a:ext cx="6704838" cy="457200"/>
          </a:xfrm>
        </p:spPr>
        <p:txBody>
          <a:bodyPr anchor="t">
            <a:normAutofit/>
          </a:bodyPr>
          <a:lstStyle>
            <a:lvl1pPr marL="0" indent="0" algn="ctr">
              <a:buNone/>
              <a:tabLst>
                <a:tab pos="2633531" algn="l"/>
              </a:tabLst>
              <a:defRPr sz="1800">
                <a:solidFill>
                  <a:schemeClr val="tx1">
                    <a:lumMod val="95000"/>
                    <a:lumOff val="5000"/>
                  </a:schemeClr>
                </a:solidFill>
                <a:effectLst/>
              </a:defRPr>
            </a:lvl1pPr>
            <a:lvl2pPr marL="457178" indent="0">
              <a:buNone/>
              <a:defRPr sz="16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89070" y="1344507"/>
            <a:ext cx="116586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8/27/2020</a:t>
            </a:fld>
            <a:endParaRPr lang="en-US" dirty="0"/>
          </a:p>
        </p:txBody>
      </p:sp>
      <p:sp>
        <p:nvSpPr>
          <p:cNvPr id="5" name="Footer Placeholder 4"/>
          <p:cNvSpPr>
            <a:spLocks noGrp="1"/>
          </p:cNvSpPr>
          <p:nvPr>
            <p:ph type="ftr" sz="quarter" idx="11"/>
          </p:nvPr>
        </p:nvSpPr>
        <p:spPr>
          <a:xfrm>
            <a:off x="1221870" y="5177408"/>
            <a:ext cx="4245101"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6453379" y="5177408"/>
            <a:ext cx="1468754"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6320" y="2103120"/>
            <a:ext cx="34975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2074334"/>
            <a:ext cx="3497580" cy="640080"/>
          </a:xfrm>
        </p:spPr>
        <p:txBody>
          <a:bodyPr anchor="ctr">
            <a:normAutofit/>
          </a:bodyPr>
          <a:lstStyle>
            <a:lvl1pPr marL="0" indent="0" algn="l">
              <a:spcBef>
                <a:spcPts val="0"/>
              </a:spcBef>
              <a:buNone/>
              <a:defRPr sz="1900" b="1" i="0">
                <a:solidFill>
                  <a:schemeClr val="tx1"/>
                </a:solidFill>
                <a:latin typeface="+mn-lt"/>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02386" y="2792477"/>
            <a:ext cx="349758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4034" y="2074334"/>
            <a:ext cx="3497580" cy="640080"/>
          </a:xfrm>
        </p:spPr>
        <p:txBody>
          <a:bodyPr anchor="ctr">
            <a:normAutofit/>
          </a:bodyPr>
          <a:lstStyle>
            <a:lvl1pPr marL="0" indent="0" algn="l">
              <a:spcBef>
                <a:spcPts val="0"/>
              </a:spcBef>
              <a:buNone/>
              <a:defRPr sz="1900" b="1">
                <a:solidFill>
                  <a:schemeClr val="tx1"/>
                </a:solidFill>
              </a:defRPr>
            </a:lvl1pPr>
            <a:lvl2pPr marL="457178" indent="0">
              <a:buNone/>
              <a:defRPr sz="18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4034" y="2792476"/>
            <a:ext cx="349758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43651" y="607392"/>
            <a:ext cx="2371472" cy="1645920"/>
          </a:xfrm>
        </p:spPr>
        <p:txBody>
          <a:bodyPr anchor="b">
            <a:normAutofit/>
          </a:bodyPr>
          <a:lstStyle>
            <a:lvl1pPr algn="l" defTabSz="914354"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609600"/>
            <a:ext cx="51435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43651" y="2336800"/>
            <a:ext cx="2371472" cy="3606800"/>
          </a:xfrm>
        </p:spPr>
        <p:txBody>
          <a:bodyPr>
            <a:normAutofit/>
          </a:bodyPr>
          <a:lstStyle>
            <a:lvl1pPr marL="0" indent="0">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8" name="Date Placeholder 7"/>
          <p:cNvSpPr>
            <a:spLocks noGrp="1"/>
          </p:cNvSpPr>
          <p:nvPr>
            <p:ph type="dt" sz="half" idx="10"/>
          </p:nvPr>
        </p:nvSpPr>
        <p:spPr>
          <a:xfrm>
            <a:off x="4191000" y="6035040"/>
            <a:ext cx="1466850" cy="365760"/>
          </a:xfrm>
        </p:spPr>
        <p:txBody>
          <a:bodyPr/>
          <a:lstStyle>
            <a:lvl1pPr>
              <a:defRPr>
                <a:solidFill>
                  <a:schemeClr val="tx1">
                    <a:lumMod val="85000"/>
                    <a:lumOff val="15000"/>
                  </a:schemeClr>
                </a:solidFill>
              </a:defRPr>
            </a:lvl1pPr>
          </a:lstStyle>
          <a:p>
            <a:fld id="{7E8D12A6-918A-48BD-8CB9-CA713993B0EA}" type="datetime1">
              <a:rPr lang="en-US" smtClean="0"/>
              <a:t>8/27/2020</a:t>
            </a:fld>
            <a:endParaRPr lang="en-US" dirty="0"/>
          </a:p>
        </p:txBody>
      </p:sp>
      <p:sp>
        <p:nvSpPr>
          <p:cNvPr id="9" name="Footer Placeholder 8"/>
          <p:cNvSpPr>
            <a:spLocks noGrp="1"/>
          </p:cNvSpPr>
          <p:nvPr>
            <p:ph type="ftr" sz="quarter" idx="11"/>
          </p:nvPr>
        </p:nvSpPr>
        <p:spPr>
          <a:xfrm>
            <a:off x="514352" y="6035040"/>
            <a:ext cx="3438525"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7797547" y="6035040"/>
            <a:ext cx="917576"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6089903" y="237744"/>
            <a:ext cx="286994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71452" y="237744"/>
            <a:ext cx="5772151" cy="6382512"/>
          </a:xfrm>
          <a:solidFill>
            <a:schemeClr val="accent1">
              <a:lumMod val="60000"/>
              <a:lumOff val="40000"/>
            </a:schemeClr>
          </a:solidFill>
          <a:ln>
            <a:noFill/>
          </a:ln>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4246753" y="6035040"/>
            <a:ext cx="1553972"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8/27/2020</a:t>
            </a:fld>
            <a:endParaRPr lang="en-US" dirty="0"/>
          </a:p>
        </p:txBody>
      </p:sp>
      <p:sp>
        <p:nvSpPr>
          <p:cNvPr id="6" name="Footer Placeholder 5"/>
          <p:cNvSpPr>
            <a:spLocks noGrp="1"/>
          </p:cNvSpPr>
          <p:nvPr>
            <p:ph type="ftr" sz="quarter" idx="11"/>
          </p:nvPr>
        </p:nvSpPr>
        <p:spPr>
          <a:xfrm>
            <a:off x="459487" y="6035040"/>
            <a:ext cx="3441002" cy="365760"/>
          </a:xfrm>
        </p:spPr>
        <p:txBody>
          <a:bodyPr/>
          <a:lstStyle>
            <a:lvl1pPr marL="0" algn="r" defTabSz="914354"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7797546" y="6035040"/>
            <a:ext cx="918972"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6190995" y="374904"/>
            <a:ext cx="2667762"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57939" y="603504"/>
            <a:ext cx="2358581"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6357939" y="2386584"/>
            <a:ext cx="2358581" cy="3511296"/>
          </a:xfrm>
        </p:spPr>
        <p:txBody>
          <a:bodyPr>
            <a:normAutofit/>
          </a:bodyPr>
          <a:lstStyle>
            <a:lvl1pPr marL="0" indent="0" algn="l">
              <a:lnSpc>
                <a:spcPct val="110000"/>
              </a:lnSpc>
              <a:spcBef>
                <a:spcPts val="800"/>
              </a:spcBef>
              <a:buNone/>
              <a:defRPr sz="1800">
                <a:solidFill>
                  <a:schemeClr val="tx1"/>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p:nvSpPr>
        <p:spPr>
          <a:xfrm>
            <a:off x="176022" y="237744"/>
            <a:ext cx="8791956"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278892" y="374904"/>
            <a:ext cx="8586216"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800100" y="642594"/>
            <a:ext cx="75438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2103120"/>
            <a:ext cx="75438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2597" y="6035040"/>
            <a:ext cx="2169784"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8/27/2020</a:t>
            </a:fld>
            <a:endParaRPr lang="en-US" dirty="0"/>
          </a:p>
        </p:txBody>
      </p:sp>
      <p:sp>
        <p:nvSpPr>
          <p:cNvPr id="5" name="Footer Placeholder 4"/>
          <p:cNvSpPr>
            <a:spLocks noGrp="1"/>
          </p:cNvSpPr>
          <p:nvPr>
            <p:ph type="ftr" sz="quarter" idx="3"/>
          </p:nvPr>
        </p:nvSpPr>
        <p:spPr>
          <a:xfrm>
            <a:off x="800100" y="6035040"/>
            <a:ext cx="436245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7715250" y="6035040"/>
            <a:ext cx="62865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354" rtl="1"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70" indent="-182870" algn="r" defTabSz="914354" rtl="1"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178"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484"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790"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096" indent="-182870" algn="r" defTabSz="914354" rtl="1"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59992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0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890"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876" indent="-228589" algn="r" defTabSz="914354"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354" rtl="1" eaLnBrk="1" latinLnBrk="0" hangingPunct="1">
        <a:defRPr sz="1800" kern="1200">
          <a:solidFill>
            <a:schemeClr val="tx1"/>
          </a:solidFill>
          <a:latin typeface="+mn-lt"/>
          <a:ea typeface="+mn-ea"/>
          <a:cs typeface="+mn-cs"/>
        </a:defRPr>
      </a:lvl1pPr>
      <a:lvl2pPr marL="457178" algn="r" defTabSz="914354" rtl="1" eaLnBrk="1" latinLnBrk="0" hangingPunct="1">
        <a:defRPr sz="1800" kern="1200">
          <a:solidFill>
            <a:schemeClr val="tx1"/>
          </a:solidFill>
          <a:latin typeface="+mn-lt"/>
          <a:ea typeface="+mn-ea"/>
          <a:cs typeface="+mn-cs"/>
        </a:defRPr>
      </a:lvl2pPr>
      <a:lvl3pPr marL="914354" algn="r" defTabSz="914354" rtl="1" eaLnBrk="1" latinLnBrk="0" hangingPunct="1">
        <a:defRPr sz="1800" kern="1200">
          <a:solidFill>
            <a:schemeClr val="tx1"/>
          </a:solidFill>
          <a:latin typeface="+mn-lt"/>
          <a:ea typeface="+mn-ea"/>
          <a:cs typeface="+mn-cs"/>
        </a:defRPr>
      </a:lvl3pPr>
      <a:lvl4pPr marL="1371532" algn="r" defTabSz="914354" rtl="1" eaLnBrk="1" latinLnBrk="0" hangingPunct="1">
        <a:defRPr sz="1800" kern="1200">
          <a:solidFill>
            <a:schemeClr val="tx1"/>
          </a:solidFill>
          <a:latin typeface="+mn-lt"/>
          <a:ea typeface="+mn-ea"/>
          <a:cs typeface="+mn-cs"/>
        </a:defRPr>
      </a:lvl4pPr>
      <a:lvl5pPr marL="1828709" algn="r" defTabSz="914354" rtl="1" eaLnBrk="1" latinLnBrk="0" hangingPunct="1">
        <a:defRPr sz="1800" kern="1200">
          <a:solidFill>
            <a:schemeClr val="tx1"/>
          </a:solidFill>
          <a:latin typeface="+mn-lt"/>
          <a:ea typeface="+mn-ea"/>
          <a:cs typeface="+mn-cs"/>
        </a:defRPr>
      </a:lvl5pPr>
      <a:lvl6pPr marL="2285886" algn="r" defTabSz="914354" rtl="1" eaLnBrk="1" latinLnBrk="0" hangingPunct="1">
        <a:defRPr sz="1800" kern="1200">
          <a:solidFill>
            <a:schemeClr val="tx1"/>
          </a:solidFill>
          <a:latin typeface="+mn-lt"/>
          <a:ea typeface="+mn-ea"/>
          <a:cs typeface="+mn-cs"/>
        </a:defRPr>
      </a:lvl6pPr>
      <a:lvl7pPr marL="2743062" algn="r" defTabSz="914354" rtl="1" eaLnBrk="1" latinLnBrk="0" hangingPunct="1">
        <a:defRPr sz="1800" kern="1200">
          <a:solidFill>
            <a:schemeClr val="tx1"/>
          </a:solidFill>
          <a:latin typeface="+mn-lt"/>
          <a:ea typeface="+mn-ea"/>
          <a:cs typeface="+mn-cs"/>
        </a:defRPr>
      </a:lvl7pPr>
      <a:lvl8pPr marL="3200240" algn="r" defTabSz="914354" rtl="1" eaLnBrk="1" latinLnBrk="0" hangingPunct="1">
        <a:defRPr sz="1800" kern="1200">
          <a:solidFill>
            <a:schemeClr val="tx1"/>
          </a:solidFill>
          <a:latin typeface="+mn-lt"/>
          <a:ea typeface="+mn-ea"/>
          <a:cs typeface="+mn-cs"/>
        </a:defRPr>
      </a:lvl8pPr>
      <a:lvl9pPr marL="3657418" algn="r" defTabSz="914354"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5964" y="9"/>
            <a:ext cx="12191980" cy="6857991"/>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1071"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011"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509794" y="2355461"/>
            <a:ext cx="4775075" cy="1630907"/>
          </a:xfrm>
        </p:spPr>
        <p:txBody>
          <a:bodyPr>
            <a:normAutofit fontScale="90000"/>
          </a:bodyPr>
          <a:lstStyle/>
          <a:p>
            <a:r>
              <a:rPr lang="en-US" sz="4400" dirty="0">
                <a:solidFill>
                  <a:schemeClr val="tx1"/>
                </a:solidFill>
              </a:rPr>
              <a:t>Computer Programming, Basics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509794" y="3995988"/>
            <a:ext cx="4775075" cy="559656"/>
          </a:xfrm>
        </p:spPr>
        <p:txBody>
          <a:bodyPr>
            <a:normAutofit/>
          </a:bodyPr>
          <a:lstStyle/>
          <a:p>
            <a:pPr>
              <a:spcAft>
                <a:spcPts val="600"/>
              </a:spcAft>
            </a:pPr>
            <a:r>
              <a:rPr lang="en-US" dirty="0">
                <a:solidFill>
                  <a:schemeClr val="tx1"/>
                </a:solidFill>
              </a:rPr>
              <a:t>Review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1593C3-3E84-4A31-BD4C-B95FC3CDBD3D}"/>
              </a:ext>
            </a:extLst>
          </p:cNvPr>
          <p:cNvPicPr>
            <a:picLocks noChangeAspect="1"/>
          </p:cNvPicPr>
          <p:nvPr/>
        </p:nvPicPr>
        <p:blipFill>
          <a:blip r:embed="rId2"/>
          <a:stretch>
            <a:fillRect/>
          </a:stretch>
        </p:blipFill>
        <p:spPr>
          <a:xfrm>
            <a:off x="356706" y="594951"/>
            <a:ext cx="4215294" cy="3505962"/>
          </a:xfrm>
          <a:prstGeom prst="rect">
            <a:avLst/>
          </a:prstGeom>
        </p:spPr>
      </p:pic>
      <p:pic>
        <p:nvPicPr>
          <p:cNvPr id="7" name="Picture 6">
            <a:extLst>
              <a:ext uri="{FF2B5EF4-FFF2-40B4-BE49-F238E27FC236}">
                <a16:creationId xmlns:a16="http://schemas.microsoft.com/office/drawing/2014/main" id="{F3B4B8EA-996C-4BD1-9C43-2FDC3F0A2FBD}"/>
              </a:ext>
            </a:extLst>
          </p:cNvPr>
          <p:cNvPicPr>
            <a:picLocks noChangeAspect="1"/>
          </p:cNvPicPr>
          <p:nvPr/>
        </p:nvPicPr>
        <p:blipFill>
          <a:blip r:embed="rId3"/>
          <a:stretch>
            <a:fillRect/>
          </a:stretch>
        </p:blipFill>
        <p:spPr>
          <a:xfrm>
            <a:off x="5865922" y="513999"/>
            <a:ext cx="2921372" cy="3667865"/>
          </a:xfrm>
          <a:prstGeom prst="rect">
            <a:avLst/>
          </a:prstGeom>
        </p:spPr>
      </p:pic>
      <p:pic>
        <p:nvPicPr>
          <p:cNvPr id="9" name="Picture 8">
            <a:extLst>
              <a:ext uri="{FF2B5EF4-FFF2-40B4-BE49-F238E27FC236}">
                <a16:creationId xmlns:a16="http://schemas.microsoft.com/office/drawing/2014/main" id="{4DF2A61F-5BD4-46E5-A890-DC1B339CB22C}"/>
              </a:ext>
            </a:extLst>
          </p:cNvPr>
          <p:cNvPicPr>
            <a:picLocks noChangeAspect="1"/>
          </p:cNvPicPr>
          <p:nvPr/>
        </p:nvPicPr>
        <p:blipFill>
          <a:blip r:embed="rId4"/>
          <a:stretch>
            <a:fillRect/>
          </a:stretch>
        </p:blipFill>
        <p:spPr>
          <a:xfrm>
            <a:off x="1628775" y="3238355"/>
            <a:ext cx="4948824" cy="3205806"/>
          </a:xfrm>
          <a:prstGeom prst="rect">
            <a:avLst/>
          </a:prstGeom>
        </p:spPr>
      </p:pic>
    </p:spTree>
    <p:extLst>
      <p:ext uri="{BB962C8B-B14F-4D97-AF65-F5344CB8AC3E}">
        <p14:creationId xmlns:p14="http://schemas.microsoft.com/office/powerpoint/2010/main" val="402617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54F0-67D8-4C11-8043-9C83233A517B}"/>
              </a:ext>
            </a:extLst>
          </p:cNvPr>
          <p:cNvSpPr>
            <a:spLocks noGrp="1"/>
          </p:cNvSpPr>
          <p:nvPr>
            <p:ph type="title"/>
          </p:nvPr>
        </p:nvSpPr>
        <p:spPr/>
        <p:txBody>
          <a:bodyPr/>
          <a:lstStyle/>
          <a:p>
            <a:r>
              <a:rPr lang="en-US" dirty="0"/>
              <a:t>Go Team at – Google I/O 2012</a:t>
            </a:r>
            <a:endParaRPr lang="fa-IR" dirty="0"/>
          </a:p>
        </p:txBody>
      </p:sp>
      <p:pic>
        <p:nvPicPr>
          <p:cNvPr id="4" name="Content Placeholder 4">
            <a:extLst>
              <a:ext uri="{FF2B5EF4-FFF2-40B4-BE49-F238E27FC236}">
                <a16:creationId xmlns:a16="http://schemas.microsoft.com/office/drawing/2014/main" id="{03A295BB-B93C-438F-ACD3-D538BFEF1CA7}"/>
              </a:ext>
            </a:extLst>
          </p:cNvPr>
          <p:cNvPicPr>
            <a:picLocks noGrp="1" noChangeAspect="1"/>
          </p:cNvPicPr>
          <p:nvPr>
            <p:ph idx="1"/>
          </p:nvPr>
        </p:nvPicPr>
        <p:blipFill>
          <a:blip r:embed="rId2"/>
          <a:stretch>
            <a:fillRect/>
          </a:stretch>
        </p:blipFill>
        <p:spPr>
          <a:xfrm>
            <a:off x="800100" y="2325043"/>
            <a:ext cx="7543800" cy="3406477"/>
          </a:xfrm>
          <a:prstGeom prst="rect">
            <a:avLst/>
          </a:prstGeom>
        </p:spPr>
      </p:pic>
    </p:spTree>
    <p:extLst>
      <p:ext uri="{BB962C8B-B14F-4D97-AF65-F5344CB8AC3E}">
        <p14:creationId xmlns:p14="http://schemas.microsoft.com/office/powerpoint/2010/main" val="17636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B4DE-0BA0-4887-9D56-678446595EE2}"/>
              </a:ext>
            </a:extLst>
          </p:cNvPr>
          <p:cNvSpPr>
            <a:spLocks noGrp="1"/>
          </p:cNvSpPr>
          <p:nvPr>
            <p:ph type="title"/>
          </p:nvPr>
        </p:nvSpPr>
        <p:spPr/>
        <p:txBody>
          <a:bodyPr/>
          <a:lstStyle/>
          <a:p>
            <a:r>
              <a:rPr lang="en-US" dirty="0"/>
              <a:t>Golang’s GitHub</a:t>
            </a:r>
            <a:endParaRPr lang="fa-IR" dirty="0"/>
          </a:p>
        </p:txBody>
      </p:sp>
      <p:pic>
        <p:nvPicPr>
          <p:cNvPr id="4" name="Content Placeholder 3">
            <a:extLst>
              <a:ext uri="{FF2B5EF4-FFF2-40B4-BE49-F238E27FC236}">
                <a16:creationId xmlns:a16="http://schemas.microsoft.com/office/drawing/2014/main" id="{72248077-2656-480B-BEA1-B70B06736572}"/>
              </a:ext>
            </a:extLst>
          </p:cNvPr>
          <p:cNvPicPr>
            <a:picLocks noChangeAspect="1"/>
          </p:cNvPicPr>
          <p:nvPr/>
        </p:nvPicPr>
        <p:blipFill>
          <a:blip r:embed="rId2"/>
          <a:stretch>
            <a:fillRect/>
          </a:stretch>
        </p:blipFill>
        <p:spPr>
          <a:xfrm>
            <a:off x="1563035" y="1845693"/>
            <a:ext cx="6126279" cy="872955"/>
          </a:xfrm>
          <a:prstGeom prst="rect">
            <a:avLst/>
          </a:prstGeom>
        </p:spPr>
      </p:pic>
      <p:pic>
        <p:nvPicPr>
          <p:cNvPr id="5" name="Picture 4">
            <a:extLst>
              <a:ext uri="{FF2B5EF4-FFF2-40B4-BE49-F238E27FC236}">
                <a16:creationId xmlns:a16="http://schemas.microsoft.com/office/drawing/2014/main" id="{53BF22B4-FD04-429C-A5DB-E514895CE281}"/>
              </a:ext>
            </a:extLst>
          </p:cNvPr>
          <p:cNvPicPr>
            <a:picLocks noChangeAspect="1"/>
          </p:cNvPicPr>
          <p:nvPr/>
        </p:nvPicPr>
        <p:blipFill>
          <a:blip r:embed="rId3"/>
          <a:stretch>
            <a:fillRect/>
          </a:stretch>
        </p:blipFill>
        <p:spPr>
          <a:xfrm>
            <a:off x="1460900" y="2713514"/>
            <a:ext cx="6330547" cy="1021055"/>
          </a:xfrm>
          <a:prstGeom prst="rect">
            <a:avLst/>
          </a:prstGeom>
        </p:spPr>
      </p:pic>
      <p:pic>
        <p:nvPicPr>
          <p:cNvPr id="6" name="Picture 5">
            <a:extLst>
              <a:ext uri="{FF2B5EF4-FFF2-40B4-BE49-F238E27FC236}">
                <a16:creationId xmlns:a16="http://schemas.microsoft.com/office/drawing/2014/main" id="{C49A73BC-BD9B-4E52-9711-CE0C05152C55}"/>
              </a:ext>
            </a:extLst>
          </p:cNvPr>
          <p:cNvPicPr>
            <a:picLocks noChangeAspect="1"/>
          </p:cNvPicPr>
          <p:nvPr/>
        </p:nvPicPr>
        <p:blipFill>
          <a:blip r:embed="rId4"/>
          <a:stretch>
            <a:fillRect/>
          </a:stretch>
        </p:blipFill>
        <p:spPr>
          <a:xfrm>
            <a:off x="1959761" y="3686378"/>
            <a:ext cx="5332824" cy="988868"/>
          </a:xfrm>
          <a:prstGeom prst="rect">
            <a:avLst/>
          </a:prstGeom>
        </p:spPr>
      </p:pic>
      <p:pic>
        <p:nvPicPr>
          <p:cNvPr id="7" name="Picture 6">
            <a:extLst>
              <a:ext uri="{FF2B5EF4-FFF2-40B4-BE49-F238E27FC236}">
                <a16:creationId xmlns:a16="http://schemas.microsoft.com/office/drawing/2014/main" id="{1C2A807B-ECCE-4ED2-9BCE-66F08E9607FB}"/>
              </a:ext>
            </a:extLst>
          </p:cNvPr>
          <p:cNvPicPr>
            <a:picLocks noChangeAspect="1"/>
          </p:cNvPicPr>
          <p:nvPr/>
        </p:nvPicPr>
        <p:blipFill>
          <a:blip r:embed="rId5"/>
          <a:stretch>
            <a:fillRect/>
          </a:stretch>
        </p:blipFill>
        <p:spPr>
          <a:xfrm>
            <a:off x="2860281" y="4539465"/>
            <a:ext cx="3531784" cy="1883618"/>
          </a:xfrm>
          <a:prstGeom prst="rect">
            <a:avLst/>
          </a:prstGeom>
        </p:spPr>
      </p:pic>
    </p:spTree>
    <p:extLst>
      <p:ext uri="{BB962C8B-B14F-4D97-AF65-F5344CB8AC3E}">
        <p14:creationId xmlns:p14="http://schemas.microsoft.com/office/powerpoint/2010/main" val="177069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0628-5451-437E-9C36-94A0AD70F848}"/>
              </a:ext>
            </a:extLst>
          </p:cNvPr>
          <p:cNvSpPr>
            <a:spLocks noGrp="1"/>
          </p:cNvSpPr>
          <p:nvPr>
            <p:ph type="title"/>
          </p:nvPr>
        </p:nvSpPr>
        <p:spPr/>
        <p:txBody>
          <a:bodyPr/>
          <a:lstStyle/>
          <a:p>
            <a:r>
              <a:rPr lang="en-US" dirty="0"/>
              <a:t>Hello world!</a:t>
            </a:r>
            <a:endParaRPr lang="fa-IR" dirty="0"/>
          </a:p>
        </p:txBody>
      </p:sp>
      <p:sp>
        <p:nvSpPr>
          <p:cNvPr id="3" name="Content Placeholder 2">
            <a:extLst>
              <a:ext uri="{FF2B5EF4-FFF2-40B4-BE49-F238E27FC236}">
                <a16:creationId xmlns:a16="http://schemas.microsoft.com/office/drawing/2014/main" id="{BA04384A-9194-475D-BD4A-CEA31082D333}"/>
              </a:ext>
            </a:extLst>
          </p:cNvPr>
          <p:cNvSpPr>
            <a:spLocks noGrp="1"/>
          </p:cNvSpPr>
          <p:nvPr>
            <p:ph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package</a:t>
            </a:r>
            <a:r>
              <a:rPr kumimoji="0" lang="en-US" sz="2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effectLst/>
                <a:uLnTx/>
                <a:uFillTx/>
                <a:latin typeface="Consolas" panose="020B0609020204030204" pitchFamily="49" charset="0"/>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import</a:t>
            </a:r>
            <a:r>
              <a:rPr kumimoji="0" lang="en-US" sz="2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r>
              <a:rPr kumimoji="0" lang="en-US" sz="2800" b="0" i="0" u="none" strike="noStrike" kern="1200" cap="none" spc="0" normalizeH="0" baseline="0" noProof="0" dirty="0" err="1">
                <a:ln>
                  <a:noFill/>
                </a:ln>
                <a:solidFill>
                  <a:srgbClr val="00B050"/>
                </a:solidFill>
                <a:effectLst/>
                <a:uLnTx/>
                <a:uFillTx/>
                <a:latin typeface="Consolas" panose="020B0609020204030204" pitchFamily="49" charset="0"/>
                <a:ea typeface="+mn-ea"/>
                <a:cs typeface="+mn-cs"/>
              </a:rPr>
              <a:t>fmt</a:t>
            </a:r>
            <a:r>
              <a:rPr kumimoji="0" lang="en-US" sz="2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func</a:t>
            </a:r>
            <a:r>
              <a:rPr kumimoji="0" lang="en-US" sz="2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a:ln>
                  <a:noFill/>
                </a:ln>
                <a:effectLst/>
                <a:uLnTx/>
                <a:uFillTx/>
                <a:latin typeface="Consolas" panose="020B0609020204030204" pitchFamily="49" charset="0"/>
                <a:ea typeface="+mn-ea"/>
                <a:cs typeface="+mn-cs"/>
              </a:rPr>
              <a:t>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effectLst/>
                <a:uLnTx/>
                <a:uFillTx/>
                <a:latin typeface="Consolas" panose="020B0609020204030204" pitchFamily="49" charset="0"/>
                <a:ea typeface="+mn-ea"/>
                <a:cs typeface="+mn-cs"/>
              </a:rPr>
              <a:t>fmt.Println</a:t>
            </a:r>
            <a:r>
              <a:rPr kumimoji="0" lang="en-US" sz="2800" b="0" i="0" u="none" strike="noStrike" kern="1200" cap="none" spc="0" normalizeH="0" baseline="0" noProof="0" dirty="0">
                <a:ln>
                  <a:noFill/>
                </a:ln>
                <a:effectLst/>
                <a:uLnTx/>
                <a:uFillTx/>
                <a:latin typeface="Consolas" panose="020B0609020204030204" pitchFamily="49" charset="0"/>
                <a:ea typeface="+mn-ea"/>
                <a:cs typeface="+mn-cs"/>
              </a:rPr>
              <a:t>(</a:t>
            </a:r>
            <a:r>
              <a:rPr kumimoji="0" lang="en-US" sz="2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"hello world"</a:t>
            </a:r>
            <a:r>
              <a:rPr kumimoji="0" lang="en-US" sz="28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onsolas" panose="020B0609020204030204" pitchFamily="49" charset="0"/>
              </a:rPr>
              <a:t>$ go run hello-</a:t>
            </a:r>
            <a:r>
              <a:rPr kumimoji="0" lang="en-US" sz="2800" b="0" i="0" u="none" strike="noStrike" kern="1200" cap="none" spc="0" normalizeH="0" baseline="0" noProof="0" dirty="0" err="1">
                <a:ln>
                  <a:noFill/>
                </a:ln>
                <a:effectLst/>
                <a:uLnTx/>
                <a:uFillTx/>
                <a:latin typeface="Consolas" panose="020B0609020204030204" pitchFamily="49" charset="0"/>
              </a:rPr>
              <a:t>world.go</a:t>
            </a:r>
            <a:endParaRPr kumimoji="0" lang="en-US" sz="2800" b="0" i="0" u="none" strike="noStrike" kern="1200" cap="none" spc="0" normalizeH="0" baseline="0" noProof="0" dirty="0">
              <a:ln>
                <a:noFill/>
              </a:ln>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onsolas" panose="020B0609020204030204" pitchFamily="49" charset="0"/>
              </a:rPr>
              <a:t>$ go build hello-</a:t>
            </a:r>
            <a:r>
              <a:rPr kumimoji="0" lang="en-US" sz="2800" b="0" i="0" u="none" strike="noStrike" kern="1200" cap="none" spc="0" normalizeH="0" baseline="0" noProof="0" dirty="0" err="1">
                <a:ln>
                  <a:noFill/>
                </a:ln>
                <a:effectLst/>
                <a:uLnTx/>
                <a:uFillTx/>
                <a:latin typeface="Consolas" panose="020B0609020204030204" pitchFamily="49" charset="0"/>
              </a:rPr>
              <a:t>world.go</a:t>
            </a:r>
            <a:endParaRPr kumimoji="0" lang="en-US" sz="2800" b="0" i="0" u="none" strike="noStrike" kern="1200" cap="none" spc="0" normalizeH="0" baseline="0" noProof="0" dirty="0">
              <a:ln>
                <a:noFill/>
              </a:ln>
              <a:effectLst/>
              <a:uLnTx/>
              <a:uFillTx/>
              <a:latin typeface="Consolas" panose="020B0609020204030204" pitchFamily="49" charset="0"/>
            </a:endParaRPr>
          </a:p>
        </p:txBody>
      </p:sp>
    </p:spTree>
    <p:extLst>
      <p:ext uri="{BB962C8B-B14F-4D97-AF65-F5344CB8AC3E}">
        <p14:creationId xmlns:p14="http://schemas.microsoft.com/office/powerpoint/2010/main" val="408285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D966-9C44-4AC0-A87F-D8C6B31A9389}"/>
              </a:ext>
            </a:extLst>
          </p:cNvPr>
          <p:cNvSpPr>
            <a:spLocks noGrp="1"/>
          </p:cNvSpPr>
          <p:nvPr>
            <p:ph type="title"/>
          </p:nvPr>
        </p:nvSpPr>
        <p:spPr/>
        <p:txBody>
          <a:bodyPr/>
          <a:lstStyle/>
          <a:p>
            <a:r>
              <a:rPr lang="en-US" dirty="0"/>
              <a:t>Headlines</a:t>
            </a:r>
            <a:endParaRPr lang="fa-IR" dirty="0"/>
          </a:p>
        </p:txBody>
      </p:sp>
      <p:sp>
        <p:nvSpPr>
          <p:cNvPr id="3" name="Content Placeholder 2">
            <a:extLst>
              <a:ext uri="{FF2B5EF4-FFF2-40B4-BE49-F238E27FC236}">
                <a16:creationId xmlns:a16="http://schemas.microsoft.com/office/drawing/2014/main" id="{3DCF1A80-17E0-489B-9930-71D6E50B35F3}"/>
              </a:ext>
            </a:extLst>
          </p:cNvPr>
          <p:cNvSpPr>
            <a:spLocks noGrp="1"/>
          </p:cNvSpPr>
          <p:nvPr>
            <p:ph idx="1"/>
          </p:nvPr>
        </p:nvSpPr>
        <p:spPr/>
        <p:txBody>
          <a:bodyPr/>
          <a:lstStyle/>
          <a:p>
            <a:r>
              <a:rPr lang="en-US" dirty="0"/>
              <a:t>Source Control</a:t>
            </a:r>
          </a:p>
          <a:p>
            <a:r>
              <a:rPr lang="en-US" dirty="0"/>
              <a:t>Linux1</a:t>
            </a:r>
          </a:p>
          <a:p>
            <a:r>
              <a:rPr lang="en-US" dirty="0"/>
              <a:t>Linux2</a:t>
            </a:r>
          </a:p>
          <a:p>
            <a:r>
              <a:rPr lang="en-US" dirty="0"/>
              <a:t>Compilers1</a:t>
            </a:r>
          </a:p>
          <a:p>
            <a:r>
              <a:rPr lang="en-US" dirty="0"/>
              <a:t>Compilers2</a:t>
            </a:r>
          </a:p>
          <a:p>
            <a:r>
              <a:rPr lang="en-US" dirty="0">
                <a:solidFill>
                  <a:srgbClr val="FF0000"/>
                </a:solidFill>
              </a:rPr>
              <a:t>Review</a:t>
            </a:r>
          </a:p>
          <a:p>
            <a:r>
              <a:rPr lang="en-US" dirty="0"/>
              <a:t>Golang1</a:t>
            </a:r>
          </a:p>
          <a:p>
            <a:r>
              <a:rPr lang="en-US" dirty="0"/>
              <a:t>Golang2</a:t>
            </a:r>
          </a:p>
          <a:p>
            <a:r>
              <a:rPr lang="en-US" dirty="0"/>
              <a:t>Golang3</a:t>
            </a:r>
            <a:endParaRPr lang="fa-IR" dirty="0"/>
          </a:p>
        </p:txBody>
      </p:sp>
    </p:spTree>
    <p:extLst>
      <p:ext uri="{BB962C8B-B14F-4D97-AF65-F5344CB8AC3E}">
        <p14:creationId xmlns:p14="http://schemas.microsoft.com/office/powerpoint/2010/main" val="30487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3236-BBBB-4467-9ADE-BB10502DA82D}"/>
              </a:ext>
            </a:extLst>
          </p:cNvPr>
          <p:cNvSpPr>
            <a:spLocks noGrp="1"/>
          </p:cNvSpPr>
          <p:nvPr>
            <p:ph type="title"/>
          </p:nvPr>
        </p:nvSpPr>
        <p:spPr/>
        <p:txBody>
          <a:bodyPr/>
          <a:lstStyle/>
          <a:p>
            <a:r>
              <a:rPr lang="en-US" dirty="0"/>
              <a:t>What about last Homework? (1)</a:t>
            </a:r>
            <a:endParaRPr lang="fa-IR" dirty="0"/>
          </a:p>
        </p:txBody>
      </p:sp>
      <p:sp>
        <p:nvSpPr>
          <p:cNvPr id="3" name="Content Placeholder 2">
            <a:extLst>
              <a:ext uri="{FF2B5EF4-FFF2-40B4-BE49-F238E27FC236}">
                <a16:creationId xmlns:a16="http://schemas.microsoft.com/office/drawing/2014/main" id="{7FAFD90D-65A0-48D3-91B6-38E897230E61}"/>
              </a:ext>
            </a:extLst>
          </p:cNvPr>
          <p:cNvSpPr>
            <a:spLocks noGrp="1"/>
          </p:cNvSpPr>
          <p:nvPr>
            <p:ph idx="1"/>
          </p:nvPr>
        </p:nvSpPr>
        <p:spPr/>
        <p:txBody>
          <a:bodyPr/>
          <a:lstStyle/>
          <a:p>
            <a:r>
              <a:rPr lang="en-US" dirty="0"/>
              <a:t>Create a simple </a:t>
            </a:r>
            <a:r>
              <a:rPr lang="en-US" dirty="0" err="1"/>
              <a:t>grammer</a:t>
            </a:r>
            <a:r>
              <a:rPr lang="en-US" dirty="0"/>
              <a:t> that saves value in a file (instead of printing):</a:t>
            </a:r>
          </a:p>
          <a:p>
            <a:pPr lvl="1"/>
            <a:r>
              <a:rPr lang="en-US" dirty="0">
                <a:latin typeface="Consolas" panose="020B0609020204030204" pitchFamily="49" charset="0"/>
              </a:rPr>
              <a:t>save 1+2;</a:t>
            </a:r>
          </a:p>
          <a:p>
            <a:pPr lvl="2"/>
            <a:r>
              <a:rPr lang="en-US" dirty="0"/>
              <a:t>It means that save the result in a file called: output.txt</a:t>
            </a:r>
            <a:endParaRPr lang="fa-IR" dirty="0"/>
          </a:p>
        </p:txBody>
      </p:sp>
    </p:spTree>
    <p:extLst>
      <p:ext uri="{BB962C8B-B14F-4D97-AF65-F5344CB8AC3E}">
        <p14:creationId xmlns:p14="http://schemas.microsoft.com/office/powerpoint/2010/main" val="9660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B7C9-9CB6-440D-878F-FD6ADED16C01}"/>
              </a:ext>
            </a:extLst>
          </p:cNvPr>
          <p:cNvSpPr>
            <a:spLocks noGrp="1"/>
          </p:cNvSpPr>
          <p:nvPr>
            <p:ph type="title"/>
          </p:nvPr>
        </p:nvSpPr>
        <p:spPr/>
        <p:txBody>
          <a:bodyPr/>
          <a:lstStyle/>
          <a:p>
            <a:r>
              <a:rPr lang="en-US" dirty="0"/>
              <a:t>What about last Homework? (2)</a:t>
            </a:r>
            <a:endParaRPr lang="fa-IR" dirty="0"/>
          </a:p>
        </p:txBody>
      </p:sp>
      <p:sp>
        <p:nvSpPr>
          <p:cNvPr id="3" name="Content Placeholder 2">
            <a:extLst>
              <a:ext uri="{FF2B5EF4-FFF2-40B4-BE49-F238E27FC236}">
                <a16:creationId xmlns:a16="http://schemas.microsoft.com/office/drawing/2014/main" id="{B76E2701-BB8A-4AB1-8C0A-7B71EA16A5EA}"/>
              </a:ext>
            </a:extLst>
          </p:cNvPr>
          <p:cNvSpPr>
            <a:spLocks noGrp="1"/>
          </p:cNvSpPr>
          <p:nvPr>
            <p:ph idx="1"/>
          </p:nvPr>
        </p:nvSpPr>
        <p:spPr/>
        <p:txBody>
          <a:bodyPr>
            <a:normAutofit lnSpcReduction="10000"/>
          </a:bodyPr>
          <a:lstStyle/>
          <a:p>
            <a:r>
              <a:rPr lang="en-US" dirty="0"/>
              <a:t>Create a very simple language that has these </a:t>
            </a:r>
            <a:r>
              <a:rPr lang="en-US" dirty="0" err="1"/>
              <a:t>grammers</a:t>
            </a:r>
            <a:r>
              <a:rPr lang="en-US" dirty="0"/>
              <a:t>:</a:t>
            </a:r>
          </a:p>
          <a:p>
            <a:pPr lvl="1"/>
            <a:r>
              <a:rPr lang="en-US" dirty="0">
                <a:latin typeface="Consolas" panose="020B0609020204030204" pitchFamily="49" charset="0"/>
              </a:rPr>
              <a:t>Assignments:</a:t>
            </a:r>
          </a:p>
          <a:p>
            <a:pPr lvl="2"/>
            <a:r>
              <a:rPr lang="en-US" sz="1300" dirty="0">
                <a:latin typeface="Consolas" panose="020B0609020204030204" pitchFamily="49" charset="0"/>
              </a:rPr>
              <a:t>a = 5;</a:t>
            </a:r>
          </a:p>
          <a:p>
            <a:pPr lvl="1"/>
            <a:r>
              <a:rPr lang="en-US" dirty="0">
                <a:latin typeface="Consolas" panose="020B0609020204030204" pitchFamily="49" charset="0"/>
              </a:rPr>
              <a:t>increment a 5;</a:t>
            </a:r>
          </a:p>
          <a:p>
            <a:pPr lvl="2"/>
            <a:r>
              <a:rPr lang="en-US" dirty="0"/>
              <a:t>It means that increment a by 5.</a:t>
            </a:r>
          </a:p>
          <a:p>
            <a:pPr lvl="1"/>
            <a:r>
              <a:rPr lang="en-US" dirty="0">
                <a:latin typeface="Consolas" panose="020B0609020204030204" pitchFamily="49" charset="0"/>
              </a:rPr>
              <a:t>decrement a 4;</a:t>
            </a:r>
          </a:p>
          <a:p>
            <a:pPr lvl="2"/>
            <a:r>
              <a:rPr lang="en-US" dirty="0"/>
              <a:t>It means that decrement a by 4.</a:t>
            </a:r>
          </a:p>
          <a:p>
            <a:pPr lvl="1"/>
            <a:r>
              <a:rPr lang="en-US" dirty="0">
                <a:latin typeface="Consolas" panose="020B0609020204030204" pitchFamily="49" charset="0"/>
              </a:rPr>
              <a:t>print a;</a:t>
            </a:r>
          </a:p>
          <a:p>
            <a:pPr lvl="2"/>
            <a:r>
              <a:rPr lang="en-US" dirty="0"/>
              <a:t>It will print the value of a.</a:t>
            </a:r>
          </a:p>
          <a:p>
            <a:pPr lvl="1"/>
            <a:r>
              <a:rPr lang="en-US" dirty="0">
                <a:latin typeface="Consolas" panose="020B0609020204030204" pitchFamily="49" charset="0"/>
              </a:rPr>
              <a:t>save a;</a:t>
            </a:r>
          </a:p>
          <a:p>
            <a:pPr lvl="2"/>
            <a:r>
              <a:rPr lang="en-US" dirty="0"/>
              <a:t>It will save the value of a in a file called: save.txt</a:t>
            </a:r>
          </a:p>
          <a:p>
            <a:pPr lvl="1"/>
            <a:r>
              <a:rPr lang="en-US" dirty="0">
                <a:latin typeface="Consolas" panose="020B0609020204030204" pitchFamily="49" charset="0"/>
              </a:rPr>
              <a:t>exit;</a:t>
            </a:r>
          </a:p>
          <a:p>
            <a:pPr lvl="2"/>
            <a:r>
              <a:rPr lang="en-US" dirty="0"/>
              <a:t>Will exit the program.</a:t>
            </a:r>
          </a:p>
          <a:p>
            <a:r>
              <a:rPr lang="en-US" dirty="0"/>
              <a:t>Your </a:t>
            </a:r>
            <a:r>
              <a:rPr lang="en-US" dirty="0" err="1"/>
              <a:t>commiter</a:t>
            </a:r>
            <a:r>
              <a:rPr lang="en-US" dirty="0"/>
              <a:t> program will commit a random number between 0 and the value saved in save.txt </a:t>
            </a:r>
            <a:r>
              <a:rPr lang="en-US" dirty="0">
                <a:sym typeface="Wingdings" panose="05000000000000000000" pitchFamily="2" charset="2"/>
              </a:rPr>
              <a:t></a:t>
            </a:r>
            <a:endParaRPr lang="fa-IR" dirty="0"/>
          </a:p>
        </p:txBody>
      </p:sp>
    </p:spTree>
    <p:extLst>
      <p:ext uri="{BB962C8B-B14F-4D97-AF65-F5344CB8AC3E}">
        <p14:creationId xmlns:p14="http://schemas.microsoft.com/office/powerpoint/2010/main" val="66960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067F-FBBA-4F2A-9BB9-276424EE5900}"/>
              </a:ext>
            </a:extLst>
          </p:cNvPr>
          <p:cNvSpPr>
            <a:spLocks noGrp="1"/>
          </p:cNvSpPr>
          <p:nvPr>
            <p:ph type="title"/>
          </p:nvPr>
        </p:nvSpPr>
        <p:spPr/>
        <p:txBody>
          <a:bodyPr/>
          <a:lstStyle/>
          <a:p>
            <a:r>
              <a:rPr lang="en-US" dirty="0"/>
              <a:t>Source Control</a:t>
            </a:r>
            <a:endParaRPr lang="fa-IR" dirty="0"/>
          </a:p>
        </p:txBody>
      </p:sp>
      <p:sp>
        <p:nvSpPr>
          <p:cNvPr id="3" name="Content Placeholder 2">
            <a:extLst>
              <a:ext uri="{FF2B5EF4-FFF2-40B4-BE49-F238E27FC236}">
                <a16:creationId xmlns:a16="http://schemas.microsoft.com/office/drawing/2014/main" id="{0B562BA2-D3EB-4534-ABD5-31876DA950CB}"/>
              </a:ext>
            </a:extLst>
          </p:cNvPr>
          <p:cNvSpPr>
            <a:spLocks noGrp="1"/>
          </p:cNvSpPr>
          <p:nvPr>
            <p:ph idx="1"/>
          </p:nvPr>
        </p:nvSpPr>
        <p:spPr>
          <a:xfrm>
            <a:off x="800100" y="2103120"/>
            <a:ext cx="7543800" cy="3849624"/>
          </a:xfrm>
        </p:spPr>
        <p:txBody>
          <a:bodyPr/>
          <a:lstStyle/>
          <a:p>
            <a:r>
              <a:rPr lang="en-US" dirty="0"/>
              <a:t>Talking about the history</a:t>
            </a:r>
          </a:p>
          <a:p>
            <a:r>
              <a:rPr lang="en-US" dirty="0"/>
              <a:t>Source Control models:</a:t>
            </a:r>
          </a:p>
          <a:p>
            <a:pPr lvl="1"/>
            <a:r>
              <a:rPr lang="en-US" dirty="0"/>
              <a:t>Local data model</a:t>
            </a:r>
          </a:p>
          <a:p>
            <a:pPr lvl="2"/>
            <a:r>
              <a:rPr lang="en-US" dirty="0" err="1"/>
              <a:t>sccs</a:t>
            </a:r>
            <a:r>
              <a:rPr lang="en-US" dirty="0"/>
              <a:t> – source code control system</a:t>
            </a:r>
          </a:p>
          <a:p>
            <a:pPr lvl="1"/>
            <a:r>
              <a:rPr lang="en-US" dirty="0"/>
              <a:t>Client-Server model</a:t>
            </a:r>
          </a:p>
          <a:p>
            <a:pPr lvl="2"/>
            <a:r>
              <a:rPr lang="en-US" dirty="0" err="1"/>
              <a:t>svn</a:t>
            </a:r>
            <a:r>
              <a:rPr lang="en-US" dirty="0"/>
              <a:t> - Subversion</a:t>
            </a:r>
          </a:p>
          <a:p>
            <a:pPr lvl="1"/>
            <a:r>
              <a:rPr lang="en-US" dirty="0"/>
              <a:t>Distributed model</a:t>
            </a:r>
          </a:p>
          <a:p>
            <a:pPr lvl="2"/>
            <a:r>
              <a:rPr lang="en-US" dirty="0"/>
              <a:t>Git by Linus Torvalds.</a:t>
            </a:r>
          </a:p>
          <a:p>
            <a:r>
              <a:rPr lang="en-US" dirty="0"/>
              <a:t>Talking about some git command.</a:t>
            </a:r>
          </a:p>
        </p:txBody>
      </p:sp>
    </p:spTree>
    <p:extLst>
      <p:ext uri="{BB962C8B-B14F-4D97-AF65-F5344CB8AC3E}">
        <p14:creationId xmlns:p14="http://schemas.microsoft.com/office/powerpoint/2010/main" val="24172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343E-98ED-4A53-B3CB-620E67BDD927}"/>
              </a:ext>
            </a:extLst>
          </p:cNvPr>
          <p:cNvSpPr>
            <a:spLocks noGrp="1"/>
          </p:cNvSpPr>
          <p:nvPr>
            <p:ph type="title"/>
          </p:nvPr>
        </p:nvSpPr>
        <p:spPr/>
        <p:txBody>
          <a:bodyPr/>
          <a:lstStyle/>
          <a:p>
            <a:r>
              <a:rPr lang="en-US" dirty="0"/>
              <a:t>Linux</a:t>
            </a:r>
            <a:endParaRPr lang="fa-IR" dirty="0"/>
          </a:p>
        </p:txBody>
      </p:sp>
      <p:sp>
        <p:nvSpPr>
          <p:cNvPr id="3" name="Content Placeholder 2">
            <a:extLst>
              <a:ext uri="{FF2B5EF4-FFF2-40B4-BE49-F238E27FC236}">
                <a16:creationId xmlns:a16="http://schemas.microsoft.com/office/drawing/2014/main" id="{AA64C7CC-2BF1-4012-AD2B-3A1E73D680FC}"/>
              </a:ext>
            </a:extLst>
          </p:cNvPr>
          <p:cNvSpPr>
            <a:spLocks noGrp="1"/>
          </p:cNvSpPr>
          <p:nvPr>
            <p:ph idx="1"/>
          </p:nvPr>
        </p:nvSpPr>
        <p:spPr>
          <a:xfrm>
            <a:off x="800100" y="2103120"/>
            <a:ext cx="7543800" cy="3849624"/>
          </a:xfrm>
        </p:spPr>
        <p:txBody>
          <a:bodyPr/>
          <a:lstStyle/>
          <a:p>
            <a:r>
              <a:rPr lang="en-US" dirty="0"/>
              <a:t>Talking about What is UNIX.</a:t>
            </a:r>
          </a:p>
          <a:p>
            <a:pPr lvl="1"/>
            <a:r>
              <a:rPr lang="en-US" dirty="0"/>
              <a:t>1970 by </a:t>
            </a:r>
          </a:p>
          <a:p>
            <a:pPr lvl="2"/>
            <a:r>
              <a:rPr lang="en-US" dirty="0"/>
              <a:t>Ken Thompson</a:t>
            </a:r>
          </a:p>
          <a:p>
            <a:pPr lvl="2"/>
            <a:r>
              <a:rPr lang="en-US" dirty="0"/>
              <a:t>Dennis Ritchie</a:t>
            </a:r>
          </a:p>
          <a:p>
            <a:pPr lvl="2"/>
            <a:r>
              <a:rPr lang="en-US" dirty="0"/>
              <a:t>And some others at Bell labs.</a:t>
            </a:r>
          </a:p>
          <a:p>
            <a:r>
              <a:rPr lang="en-US" dirty="0"/>
              <a:t>Linux</a:t>
            </a:r>
          </a:p>
          <a:p>
            <a:pPr lvl="1"/>
            <a:r>
              <a:rPr lang="en-US" dirty="0"/>
              <a:t>1991 by Linus Torvalds</a:t>
            </a:r>
          </a:p>
          <a:p>
            <a:r>
              <a:rPr lang="en-US" dirty="0"/>
              <a:t>Talking about Linux folders like</a:t>
            </a:r>
          </a:p>
          <a:p>
            <a:pPr lvl="1"/>
            <a:r>
              <a:rPr lang="en-US" dirty="0"/>
              <a:t>/proc</a:t>
            </a:r>
          </a:p>
          <a:p>
            <a:pPr lvl="1"/>
            <a:r>
              <a:rPr lang="en-US" dirty="0"/>
              <a:t>/bin</a:t>
            </a:r>
          </a:p>
          <a:p>
            <a:pPr lvl="1"/>
            <a:r>
              <a:rPr lang="en-US" dirty="0"/>
              <a:t>/dev</a:t>
            </a:r>
          </a:p>
          <a:p>
            <a:r>
              <a:rPr lang="en-US" dirty="0"/>
              <a:t>Talking about some popular Linux commands.</a:t>
            </a:r>
          </a:p>
          <a:p>
            <a:r>
              <a:rPr lang="en-US" dirty="0"/>
              <a:t>Talking about Linux distros, package management and services.</a:t>
            </a:r>
            <a:endParaRPr lang="fa-IR" dirty="0"/>
          </a:p>
        </p:txBody>
      </p:sp>
    </p:spTree>
    <p:extLst>
      <p:ext uri="{BB962C8B-B14F-4D97-AF65-F5344CB8AC3E}">
        <p14:creationId xmlns:p14="http://schemas.microsoft.com/office/powerpoint/2010/main" val="151258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48BC-2B95-4944-9F9D-8556B62D5F40}"/>
              </a:ext>
            </a:extLst>
          </p:cNvPr>
          <p:cNvSpPr>
            <a:spLocks noGrp="1"/>
          </p:cNvSpPr>
          <p:nvPr>
            <p:ph type="title"/>
          </p:nvPr>
        </p:nvSpPr>
        <p:spPr/>
        <p:txBody>
          <a:bodyPr/>
          <a:lstStyle/>
          <a:p>
            <a:r>
              <a:rPr lang="en-US" dirty="0"/>
              <a:t>Compiler</a:t>
            </a:r>
            <a:endParaRPr lang="fa-IR" dirty="0"/>
          </a:p>
        </p:txBody>
      </p:sp>
      <p:sp>
        <p:nvSpPr>
          <p:cNvPr id="3" name="Content Placeholder 2">
            <a:extLst>
              <a:ext uri="{FF2B5EF4-FFF2-40B4-BE49-F238E27FC236}">
                <a16:creationId xmlns:a16="http://schemas.microsoft.com/office/drawing/2014/main" id="{D59E82A9-0A47-45B6-AEF5-5E82ECF5EC12}"/>
              </a:ext>
            </a:extLst>
          </p:cNvPr>
          <p:cNvSpPr>
            <a:spLocks noGrp="1"/>
          </p:cNvSpPr>
          <p:nvPr>
            <p:ph idx="1"/>
          </p:nvPr>
        </p:nvSpPr>
        <p:spPr/>
        <p:txBody>
          <a:bodyPr/>
          <a:lstStyle/>
          <a:p>
            <a:r>
              <a:rPr lang="en-US" dirty="0"/>
              <a:t>Talking about compiler phases:</a:t>
            </a:r>
          </a:p>
          <a:p>
            <a:pPr lvl="1"/>
            <a:r>
              <a:rPr lang="en-US" dirty="0"/>
              <a:t>Lexical analyzer</a:t>
            </a:r>
          </a:p>
          <a:p>
            <a:pPr lvl="1"/>
            <a:r>
              <a:rPr lang="en-US" dirty="0"/>
              <a:t>Syntax analyzer</a:t>
            </a:r>
          </a:p>
          <a:p>
            <a:pPr lvl="1"/>
            <a:r>
              <a:rPr lang="en-US" dirty="0"/>
              <a:t>Semantic analyzer</a:t>
            </a:r>
          </a:p>
          <a:p>
            <a:pPr lvl="1"/>
            <a:r>
              <a:rPr lang="en-US" dirty="0"/>
              <a:t>Intermediate code generator</a:t>
            </a:r>
          </a:p>
          <a:p>
            <a:pPr lvl="1"/>
            <a:r>
              <a:rPr lang="en-US" dirty="0"/>
              <a:t>Intermediate code optimizer</a:t>
            </a:r>
          </a:p>
          <a:p>
            <a:pPr lvl="1"/>
            <a:r>
              <a:rPr lang="en-US" dirty="0"/>
              <a:t>Code generator</a:t>
            </a:r>
          </a:p>
          <a:p>
            <a:pPr lvl="1"/>
            <a:r>
              <a:rPr lang="en-US" dirty="0"/>
              <a:t>Code optimizer</a:t>
            </a:r>
          </a:p>
          <a:p>
            <a:r>
              <a:rPr lang="en-US" dirty="0"/>
              <a:t>flex/</a:t>
            </a:r>
            <a:r>
              <a:rPr lang="en-US" dirty="0" err="1"/>
              <a:t>lex</a:t>
            </a:r>
            <a:endParaRPr lang="en-US" dirty="0"/>
          </a:p>
          <a:p>
            <a:r>
              <a:rPr lang="en-US" dirty="0" err="1"/>
              <a:t>Yacc</a:t>
            </a:r>
            <a:r>
              <a:rPr lang="en-US" dirty="0"/>
              <a:t>/bison</a:t>
            </a:r>
          </a:p>
          <a:p>
            <a:endParaRPr lang="fa-IR" dirty="0"/>
          </a:p>
        </p:txBody>
      </p:sp>
    </p:spTree>
    <p:extLst>
      <p:ext uri="{BB962C8B-B14F-4D97-AF65-F5344CB8AC3E}">
        <p14:creationId xmlns:p14="http://schemas.microsoft.com/office/powerpoint/2010/main" val="423776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6D86-765D-427E-BA71-824E07A7A976}"/>
              </a:ext>
            </a:extLst>
          </p:cNvPr>
          <p:cNvSpPr>
            <a:spLocks noGrp="1"/>
          </p:cNvSpPr>
          <p:nvPr>
            <p:ph type="title"/>
          </p:nvPr>
        </p:nvSpPr>
        <p:spPr/>
        <p:txBody>
          <a:bodyPr/>
          <a:lstStyle/>
          <a:p>
            <a:r>
              <a:rPr lang="en-US" dirty="0"/>
              <a:t>Go language</a:t>
            </a:r>
            <a:endParaRPr lang="fa-IR" dirty="0"/>
          </a:p>
        </p:txBody>
      </p:sp>
      <p:sp>
        <p:nvSpPr>
          <p:cNvPr id="3" name="Content Placeholder 2">
            <a:extLst>
              <a:ext uri="{FF2B5EF4-FFF2-40B4-BE49-F238E27FC236}">
                <a16:creationId xmlns:a16="http://schemas.microsoft.com/office/drawing/2014/main" id="{557C4293-7774-4D65-B549-AF879302E5D2}"/>
              </a:ext>
            </a:extLst>
          </p:cNvPr>
          <p:cNvSpPr>
            <a:spLocks noGrp="1"/>
          </p:cNvSpPr>
          <p:nvPr>
            <p:ph idx="1"/>
          </p:nvPr>
        </p:nvSpPr>
        <p:spPr/>
        <p:txBody>
          <a:bodyPr>
            <a:normAutofit fontScale="92500" lnSpcReduction="10000"/>
          </a:bodyPr>
          <a:lstStyle/>
          <a:p>
            <a:r>
              <a:rPr lang="en-US" dirty="0"/>
              <a:t>First appeared at 2009</a:t>
            </a:r>
          </a:p>
          <a:p>
            <a:r>
              <a:rPr lang="en-US" dirty="0"/>
              <a:t>Designed by:</a:t>
            </a:r>
          </a:p>
          <a:p>
            <a:pPr lvl="1"/>
            <a:r>
              <a:rPr lang="en-US" dirty="0"/>
              <a:t>Robert </a:t>
            </a:r>
            <a:r>
              <a:rPr lang="en-US" dirty="0" err="1"/>
              <a:t>Griesemer</a:t>
            </a:r>
            <a:endParaRPr lang="en-US" dirty="0"/>
          </a:p>
          <a:p>
            <a:pPr lvl="1"/>
            <a:r>
              <a:rPr lang="en-US" dirty="0"/>
              <a:t>Rob Pike</a:t>
            </a:r>
          </a:p>
          <a:p>
            <a:pPr lvl="1"/>
            <a:r>
              <a:rPr lang="en-US" dirty="0"/>
              <a:t>Ken Thompson</a:t>
            </a:r>
          </a:p>
          <a:p>
            <a:r>
              <a:rPr lang="en-US" dirty="0"/>
              <a:t>Implementation Languages:</a:t>
            </a:r>
          </a:p>
          <a:p>
            <a:pPr lvl="1"/>
            <a:r>
              <a:rPr lang="en-US" dirty="0"/>
              <a:t>Go, Assembly Language (</a:t>
            </a:r>
            <a:r>
              <a:rPr lang="en-US" dirty="0" err="1"/>
              <a:t>gc</a:t>
            </a:r>
            <a:r>
              <a:rPr lang="en-US" dirty="0"/>
              <a:t>), C++ (</a:t>
            </a:r>
            <a:r>
              <a:rPr lang="en-US" dirty="0" err="1"/>
              <a:t>gccgo</a:t>
            </a:r>
            <a:r>
              <a:rPr lang="en-US" dirty="0"/>
              <a:t>)</a:t>
            </a:r>
          </a:p>
          <a:p>
            <a:r>
              <a:rPr lang="en-US" dirty="0"/>
              <a:t>Statically typed</a:t>
            </a:r>
          </a:p>
          <a:p>
            <a:r>
              <a:rPr lang="en-US" dirty="0"/>
              <a:t>Built-in http, json, xml</a:t>
            </a:r>
          </a:p>
          <a:p>
            <a:r>
              <a:rPr lang="en-US" dirty="0"/>
              <a:t>Compiled</a:t>
            </a:r>
          </a:p>
          <a:p>
            <a:r>
              <a:rPr lang="en-US" dirty="0"/>
              <a:t>Concurrency</a:t>
            </a:r>
          </a:p>
          <a:p>
            <a:r>
              <a:rPr lang="en-US" dirty="0"/>
              <a:t>Built-in testing</a:t>
            </a:r>
          </a:p>
          <a:p>
            <a:r>
              <a:rPr lang="en-US" dirty="0"/>
              <a:t>Go is a </a:t>
            </a:r>
            <a:r>
              <a:rPr lang="en-US" b="1" dirty="0"/>
              <a:t>minimalist language</a:t>
            </a:r>
            <a:endParaRPr lang="fa-IR" b="1" dirty="0"/>
          </a:p>
        </p:txBody>
      </p:sp>
    </p:spTree>
    <p:extLst>
      <p:ext uri="{BB962C8B-B14F-4D97-AF65-F5344CB8AC3E}">
        <p14:creationId xmlns:p14="http://schemas.microsoft.com/office/powerpoint/2010/main" val="166762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9477-B853-40C2-BC57-061345CFD492}"/>
              </a:ext>
            </a:extLst>
          </p:cNvPr>
          <p:cNvSpPr>
            <a:spLocks noGrp="1"/>
          </p:cNvSpPr>
          <p:nvPr>
            <p:ph type="title"/>
          </p:nvPr>
        </p:nvSpPr>
        <p:spPr/>
        <p:txBody>
          <a:bodyPr/>
          <a:lstStyle/>
          <a:p>
            <a:r>
              <a:rPr lang="en-US" dirty="0"/>
              <a:t>Advantages &amp; Disadvantages</a:t>
            </a:r>
            <a:endParaRPr lang="fa-IR" dirty="0"/>
          </a:p>
        </p:txBody>
      </p:sp>
      <p:sp>
        <p:nvSpPr>
          <p:cNvPr id="10" name="Text Placeholder 9">
            <a:extLst>
              <a:ext uri="{FF2B5EF4-FFF2-40B4-BE49-F238E27FC236}">
                <a16:creationId xmlns:a16="http://schemas.microsoft.com/office/drawing/2014/main" id="{227996C1-7A39-45FE-98FA-70DC6AE09588}"/>
              </a:ext>
            </a:extLst>
          </p:cNvPr>
          <p:cNvSpPr>
            <a:spLocks noGrp="1"/>
          </p:cNvSpPr>
          <p:nvPr>
            <p:ph type="body" idx="1"/>
          </p:nvPr>
        </p:nvSpPr>
        <p:spPr/>
        <p:txBody>
          <a:bodyPr/>
          <a:lstStyle/>
          <a:p>
            <a:r>
              <a:rPr lang="en-US" dirty="0"/>
              <a:t>Advantages</a:t>
            </a:r>
            <a:endParaRPr lang="fa-IR" dirty="0"/>
          </a:p>
        </p:txBody>
      </p:sp>
      <p:sp>
        <p:nvSpPr>
          <p:cNvPr id="11" name="Content Placeholder 10">
            <a:extLst>
              <a:ext uri="{FF2B5EF4-FFF2-40B4-BE49-F238E27FC236}">
                <a16:creationId xmlns:a16="http://schemas.microsoft.com/office/drawing/2014/main" id="{DE202B4A-88C9-4EB9-8A0C-F024A5E05CF1}"/>
              </a:ext>
            </a:extLst>
          </p:cNvPr>
          <p:cNvSpPr>
            <a:spLocks noGrp="1"/>
          </p:cNvSpPr>
          <p:nvPr>
            <p:ph sz="half" idx="2"/>
          </p:nvPr>
        </p:nvSpPr>
        <p:spPr/>
        <p:txBody>
          <a:bodyPr/>
          <a:lstStyle/>
          <a:p>
            <a:pPr algn="l" rtl="0"/>
            <a:r>
              <a:rPr lang="en-US" dirty="0"/>
              <a:t>Clean syntax</a:t>
            </a:r>
          </a:p>
          <a:p>
            <a:pPr algn="l" rtl="0"/>
            <a:r>
              <a:rPr lang="en-US" dirty="0"/>
              <a:t>Powerful standard library</a:t>
            </a:r>
          </a:p>
          <a:p>
            <a:pPr algn="l" rtl="0"/>
            <a:r>
              <a:rPr lang="en-US" dirty="0"/>
              <a:t>Garbage Collection</a:t>
            </a:r>
          </a:p>
          <a:p>
            <a:pPr algn="l" rtl="0"/>
            <a:r>
              <a:rPr lang="en-US" dirty="0"/>
              <a:t>Fast learning</a:t>
            </a:r>
          </a:p>
          <a:p>
            <a:pPr algn="l" rtl="0"/>
            <a:r>
              <a:rPr lang="en-US" dirty="0"/>
              <a:t>Backed by Google</a:t>
            </a:r>
          </a:p>
          <a:p>
            <a:pPr algn="l" rtl="0"/>
            <a:r>
              <a:rPr lang="en-US" dirty="0"/>
              <a:t>Open Source</a:t>
            </a:r>
          </a:p>
          <a:p>
            <a:pPr algn="l" rtl="0"/>
            <a:r>
              <a:rPr lang="en-US" dirty="0"/>
              <a:t>Fast compile time</a:t>
            </a:r>
          </a:p>
          <a:p>
            <a:pPr algn="l" rtl="0"/>
            <a:endParaRPr lang="fa-IR" dirty="0"/>
          </a:p>
        </p:txBody>
      </p:sp>
      <p:sp>
        <p:nvSpPr>
          <p:cNvPr id="12" name="Text Placeholder 11">
            <a:extLst>
              <a:ext uri="{FF2B5EF4-FFF2-40B4-BE49-F238E27FC236}">
                <a16:creationId xmlns:a16="http://schemas.microsoft.com/office/drawing/2014/main" id="{A83B81A5-CD9A-46FF-865A-A2CFCFD21244}"/>
              </a:ext>
            </a:extLst>
          </p:cNvPr>
          <p:cNvSpPr>
            <a:spLocks noGrp="1"/>
          </p:cNvSpPr>
          <p:nvPr>
            <p:ph type="body" sz="quarter" idx="3"/>
          </p:nvPr>
        </p:nvSpPr>
        <p:spPr/>
        <p:txBody>
          <a:bodyPr/>
          <a:lstStyle/>
          <a:p>
            <a:r>
              <a:rPr lang="en-US" dirty="0"/>
              <a:t>Disadvantages</a:t>
            </a:r>
            <a:endParaRPr lang="fa-IR" dirty="0"/>
          </a:p>
        </p:txBody>
      </p:sp>
      <p:sp>
        <p:nvSpPr>
          <p:cNvPr id="13" name="Content Placeholder 12">
            <a:extLst>
              <a:ext uri="{FF2B5EF4-FFF2-40B4-BE49-F238E27FC236}">
                <a16:creationId xmlns:a16="http://schemas.microsoft.com/office/drawing/2014/main" id="{F9F6B8E9-ADA6-47E9-8134-362B45C62FCE}"/>
              </a:ext>
            </a:extLst>
          </p:cNvPr>
          <p:cNvSpPr>
            <a:spLocks noGrp="1"/>
          </p:cNvSpPr>
          <p:nvPr>
            <p:ph sz="quarter" idx="4"/>
          </p:nvPr>
        </p:nvSpPr>
        <p:spPr/>
        <p:txBody>
          <a:bodyPr/>
          <a:lstStyle/>
          <a:p>
            <a:pPr algn="l" rtl="0"/>
            <a:r>
              <a:rPr lang="en-US" dirty="0"/>
              <a:t>No manual memory management</a:t>
            </a:r>
          </a:p>
          <a:p>
            <a:pPr algn="l" rtl="0"/>
            <a:r>
              <a:rPr lang="en-US" dirty="0"/>
              <a:t>A young language, so it is still developing</a:t>
            </a:r>
          </a:p>
          <a:p>
            <a:pPr algn="l" rtl="0"/>
            <a:r>
              <a:rPr lang="en-US" dirty="0"/>
              <a:t>Too simple</a:t>
            </a:r>
          </a:p>
          <a:p>
            <a:pPr algn="l" rtl="0"/>
            <a:r>
              <a:rPr lang="en-US" dirty="0"/>
              <a:t>Runtime safety is not that good</a:t>
            </a:r>
            <a:endParaRPr lang="fa-IR" dirty="0"/>
          </a:p>
          <a:p>
            <a:pPr algn="l" rtl="0"/>
            <a:endParaRPr lang="fa-IR" dirty="0"/>
          </a:p>
        </p:txBody>
      </p:sp>
    </p:spTree>
    <p:extLst>
      <p:ext uri="{BB962C8B-B14F-4D97-AF65-F5344CB8AC3E}">
        <p14:creationId xmlns:p14="http://schemas.microsoft.com/office/powerpoint/2010/main" val="1561612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{58D95285-578A-4392-A188-0983F97488BA}tf78438558_wac</Template>
  <TotalTime>0</TotalTime>
  <Words>782</Words>
  <Application>Microsoft Office PowerPoint</Application>
  <PresentationFormat>On-screen Show (4:3)</PresentationFormat>
  <Paragraphs>125</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Consolas</vt:lpstr>
      <vt:lpstr>Garamond</vt:lpstr>
      <vt:lpstr>SavonVTI</vt:lpstr>
      <vt:lpstr>Computer Programming, Basics</vt:lpstr>
      <vt:lpstr>Headlines</vt:lpstr>
      <vt:lpstr>What about last Homework? (1)</vt:lpstr>
      <vt:lpstr>What about last Homework? (2)</vt:lpstr>
      <vt:lpstr>Source Control</vt:lpstr>
      <vt:lpstr>Linux</vt:lpstr>
      <vt:lpstr>Compiler</vt:lpstr>
      <vt:lpstr>Go language</vt:lpstr>
      <vt:lpstr>Advantages &amp; Disadvantages</vt:lpstr>
      <vt:lpstr>PowerPoint Presentation</vt:lpstr>
      <vt:lpstr>Go Team at – Google I/O 2012</vt:lpstr>
      <vt:lpstr>Golang’s GitHub</vt:lpstr>
      <vt:lpstr>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2020-07-23T05:47:46Z</dcterms:created>
  <dcterms:modified xsi:type="dcterms:W3CDTF">2020-08-27T14:21:17Z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