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28" autoAdjust="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10/12/1441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/index.php?title=List_of_version-control_software&amp;action=edit&amp;section=4" TargetMode="External"/><Relationship Id="rId18" Type="http://schemas.openxmlformats.org/officeDocument/2006/relationships/hyperlink" Target="https://en.wikipedia.org/wiki/BSD_license" TargetMode="External"/><Relationship Id="rId26" Type="http://schemas.openxmlformats.org/officeDocument/2006/relationships/hyperlink" Target="https://en.wikipedia.org/wiki/Autodesk" TargetMode="External"/><Relationship Id="rId39" Type="http://schemas.openxmlformats.org/officeDocument/2006/relationships/hyperlink" Target="https://en.wikipedia.org/wiki/SCC_compliant" TargetMode="External"/><Relationship Id="rId21" Type="http://schemas.openxmlformats.org/officeDocument/2006/relationships/hyperlink" Target="https://en.wikipedia.org/wiki/Vesta_(Software_configuration_management)" TargetMode="External"/><Relationship Id="rId34" Type="http://schemas.openxmlformats.org/officeDocument/2006/relationships/hyperlink" Target="https://en.wikipedia.org/wiki/Serena_Software" TargetMode="External"/><Relationship Id="rId42" Type="http://schemas.openxmlformats.org/officeDocument/2006/relationships/hyperlink" Target="https://en.wikipedia.org/wiki/Telelogic_Synergy" TargetMode="External"/><Relationship Id="rId47" Type="http://schemas.openxmlformats.org/officeDocument/2006/relationships/hyperlink" Target="https://en.wikipedia.org/wiki/PTC_Integrity" TargetMode="External"/><Relationship Id="rId50" Type="http://schemas.openxmlformats.org/officeDocument/2006/relationships/hyperlink" Target="https://en.wikipedia.org/wiki/QVCS" TargetMode="External"/><Relationship Id="rId55" Type="http://schemas.openxmlformats.org/officeDocument/2006/relationships/hyperlink" Target="https://en.wikipedia.org/wiki/Seapine_Software" TargetMode="External"/><Relationship Id="rId7" Type="http://schemas.openxmlformats.org/officeDocument/2006/relationships/hyperlink" Target="https://en.wikipedia.org/wiki/List_of_version-control_software#cite_note-3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s://en.wikipedia.org/wiki/CVSNT" TargetMode="External"/><Relationship Id="rId29" Type="http://schemas.openxmlformats.org/officeDocument/2006/relationships/hyperlink" Target="https://en.wikipedia.org/wiki/CADES" TargetMode="External"/><Relationship Id="rId11" Type="http://schemas.openxmlformats.org/officeDocument/2006/relationships/hyperlink" Target="https://en.wikipedia.org/wiki/Branching_(software)" TargetMode="External"/><Relationship Id="rId24" Type="http://schemas.openxmlformats.org/officeDocument/2006/relationships/hyperlink" Target="https://en.wikipedia.org/wiki/Micro_Focus" TargetMode="External"/><Relationship Id="rId32" Type="http://schemas.openxmlformats.org/officeDocument/2006/relationships/hyperlink" Target="https://en.wikipedia.org/wiki/Software_configuration_management" TargetMode="External"/><Relationship Id="rId37" Type="http://schemas.openxmlformats.org/officeDocument/2006/relationships/hyperlink" Target="https://en.wikipedia.org/wiki/IBM_Configuration_Management_Version_Control_(CMVC)" TargetMode="External"/><Relationship Id="rId40" Type="http://schemas.openxmlformats.org/officeDocument/2006/relationships/hyperlink" Target="https://en.wikipedia.org/wiki/IBM" TargetMode="External"/><Relationship Id="rId45" Type="http://schemas.openxmlformats.org/officeDocument/2006/relationships/hyperlink" Target="https://en.wikipedia.org/wiki/Perforce" TargetMode="External"/><Relationship Id="rId53" Type="http://schemas.openxmlformats.org/officeDocument/2006/relationships/hyperlink" Target="https://en.wikipedia.org/wiki/Borland" TargetMode="External"/><Relationship Id="rId58" Type="http://schemas.openxmlformats.org/officeDocument/2006/relationships/hyperlink" Target="https://en.wikipedia.org/wiki/Vault_(revision_control_system)" TargetMode="External"/><Relationship Id="rId5" Type="http://schemas.openxmlformats.org/officeDocument/2006/relationships/hyperlink" Target="https://en.wikipedia.org/wiki/List_of_version-control_software#cite_note-wohler1-1" TargetMode="External"/><Relationship Id="rId19" Type="http://schemas.openxmlformats.org/officeDocument/2006/relationships/hyperlink" Target="https://en.wikipedia.org/wiki/Subversion_(software)" TargetMode="External"/><Relationship Id="rId4" Type="http://schemas.openxmlformats.org/officeDocument/2006/relationships/hyperlink" Target="https://en.wikipedia.org/wiki/Revision_Control_System" TargetMode="External"/><Relationship Id="rId9" Type="http://schemas.openxmlformats.org/officeDocument/2006/relationships/hyperlink" Target="https://en.wikipedia.org/wiki/Unix" TargetMode="External"/><Relationship Id="rId14" Type="http://schemas.openxmlformats.org/officeDocument/2006/relationships/hyperlink" Target="https://en.wikipedia.org/wiki/Concurrent_Versions_System" TargetMode="External"/><Relationship Id="rId22" Type="http://schemas.openxmlformats.org/officeDocument/2006/relationships/hyperlink" Target="https://en.wikipedia.org/w/index.php?title=List_of_version-control_software&amp;action=edit&amp;section=5" TargetMode="External"/><Relationship Id="rId27" Type="http://schemas.openxmlformats.org/officeDocument/2006/relationships/hyperlink" Target="https://en.wikipedia.org/wiki/AutoCAD" TargetMode="External"/><Relationship Id="rId30" Type="http://schemas.openxmlformats.org/officeDocument/2006/relationships/hyperlink" Target="https://en.wikipedia.org/wiki/International_Computers_Limited" TargetMode="External"/><Relationship Id="rId35" Type="http://schemas.openxmlformats.org/officeDocument/2006/relationships/hyperlink" Target="https://en.wikipedia.org/wiki/Revision_control" TargetMode="External"/><Relationship Id="rId43" Type="http://schemas.openxmlformats.org/officeDocument/2006/relationships/hyperlink" Target="https://en.wikipedia.org/wiki/IBM_Rational_Team_Concert" TargetMode="External"/><Relationship Id="rId48" Type="http://schemas.openxmlformats.org/officeDocument/2006/relationships/hyperlink" Target="https://en.wikipedia.org/wiki/PVCS" TargetMode="External"/><Relationship Id="rId56" Type="http://schemas.openxmlformats.org/officeDocument/2006/relationships/hyperlink" Target="https://en.wikipedia.org/wiki/TeamCity" TargetMode="External"/><Relationship Id="rId8" Type="http://schemas.openxmlformats.org/officeDocument/2006/relationships/hyperlink" Target="https://en.wikipedia.org/wiki/Source_Code_Control_System" TargetMode="External"/><Relationship Id="rId51" Type="http://schemas.openxmlformats.org/officeDocument/2006/relationships/hyperlink" Target="https://en.wikipedia.org/wiki/Razor_(configuration_management)" TargetMode="External"/><Relationship Id="rId3" Type="http://schemas.openxmlformats.org/officeDocument/2006/relationships/hyperlink" Target="https://en.wikipedia.org/w/index.php?title=List_of_version-control_software&amp;action=edit&amp;section=2" TargetMode="External"/><Relationship Id="rId12" Type="http://schemas.openxmlformats.org/officeDocument/2006/relationships/hyperlink" Target="https://en.wikipedia.org/wiki/Merge_(revision_control)" TargetMode="External"/><Relationship Id="rId17" Type="http://schemas.openxmlformats.org/officeDocument/2006/relationships/hyperlink" Target="https://en.wikipedia.org/wiki/OpenCVS" TargetMode="External"/><Relationship Id="rId25" Type="http://schemas.openxmlformats.org/officeDocument/2006/relationships/hyperlink" Target="https://en.wikipedia.org/wiki/Autodesk_Vault" TargetMode="External"/><Relationship Id="rId33" Type="http://schemas.openxmlformats.org/officeDocument/2006/relationships/hyperlink" Target="https://en.wikipedia.org/wiki/Micro_Focus_International" TargetMode="External"/><Relationship Id="rId38" Type="http://schemas.openxmlformats.org/officeDocument/2006/relationships/hyperlink" Target="https://en.wikipedia.org/wiki/IBM_Rational_ClearCase" TargetMode="External"/><Relationship Id="rId46" Type="http://schemas.openxmlformats.org/officeDocument/2006/relationships/hyperlink" Target="https://en.wikipedia.org/wiki/Panvalet" TargetMode="External"/><Relationship Id="rId59" Type="http://schemas.openxmlformats.org/officeDocument/2006/relationships/hyperlink" Target="https://en.wikipedia.org/wiki/Visual_SourceSafe" TargetMode="External"/><Relationship Id="rId20" Type="http://schemas.openxmlformats.org/officeDocument/2006/relationships/hyperlink" Target="https://en.wikipedia.org/wiki/List_of_version-control_software#cite_note-4" TargetMode="External"/><Relationship Id="rId41" Type="http://schemas.openxmlformats.org/officeDocument/2006/relationships/hyperlink" Target="https://en.wikipedia.org/wiki/Rational_Software" TargetMode="External"/><Relationship Id="rId54" Type="http://schemas.openxmlformats.org/officeDocument/2006/relationships/hyperlink" Target="https://en.wikipedia.org/wiki/Surround_SC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ist_of_version-control_software#cite_note-mcvoy-2" TargetMode="External"/><Relationship Id="rId15" Type="http://schemas.openxmlformats.org/officeDocument/2006/relationships/hyperlink" Target="https://en.wikipedia.org/wiki/GPL" TargetMode="External"/><Relationship Id="rId23" Type="http://schemas.openxmlformats.org/officeDocument/2006/relationships/hyperlink" Target="https://en.wikipedia.org/wiki/AccuRev_SCM" TargetMode="External"/><Relationship Id="rId28" Type="http://schemas.openxmlformats.org/officeDocument/2006/relationships/hyperlink" Target="https://en.wikipedia.org/wiki/Autodesk_Inventor" TargetMode="External"/><Relationship Id="rId36" Type="http://schemas.openxmlformats.org/officeDocument/2006/relationships/hyperlink" Target="https://en.wikipedia.org/wiki/Perforce_Software#Helix_Core" TargetMode="External"/><Relationship Id="rId49" Type="http://schemas.openxmlformats.org/officeDocument/2006/relationships/hyperlink" Target="https://en.wikipedia.org/wiki/Polytron_(software)" TargetMode="External"/><Relationship Id="rId57" Type="http://schemas.openxmlformats.org/officeDocument/2006/relationships/hyperlink" Target="https://en.wikipedia.org/wiki/JetBrains" TargetMode="External"/><Relationship Id="rId10" Type="http://schemas.openxmlformats.org/officeDocument/2006/relationships/hyperlink" Target="https://en.wikipedia.org/wiki/Interleaved_deltas" TargetMode="External"/><Relationship Id="rId31" Type="http://schemas.openxmlformats.org/officeDocument/2006/relationships/hyperlink" Target="https://en.wikipedia.org/wiki/Dimensions_CM" TargetMode="External"/><Relationship Id="rId44" Type="http://schemas.openxmlformats.org/officeDocument/2006/relationships/hyperlink" Target="https://en.wikipedia.org/wiki/IC_Manage" TargetMode="External"/><Relationship Id="rId52" Type="http://schemas.openxmlformats.org/officeDocument/2006/relationships/hyperlink" Target="https://en.wikipedia.org/wiki/StarTeam" TargetMode="External"/><Relationship Id="rId60" Type="http://schemas.openxmlformats.org/officeDocument/2006/relationships/hyperlink" Target="https://en.wikipedia.org/wiki/Microsoft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nonical_Ltd." TargetMode="External"/><Relationship Id="rId13" Type="http://schemas.openxmlformats.org/officeDocument/2006/relationships/hyperlink" Target="https://en.wikipedia.org/wiki/Haskell_(programming_language)" TargetMode="External"/><Relationship Id="rId18" Type="http://schemas.openxmlformats.org/officeDocument/2006/relationships/hyperlink" Target="https://en.wikipedia.org/wiki/Git" TargetMode="External"/><Relationship Id="rId26" Type="http://schemas.openxmlformats.org/officeDocument/2006/relationships/hyperlink" Target="https://en.wikipedia.org/wiki/Sun_WorkShop_TeamWare" TargetMode="External"/><Relationship Id="rId3" Type="http://schemas.openxmlformats.org/officeDocument/2006/relationships/hyperlink" Target="https://en.wikipedia.org/wiki/Distributed_revision_control" TargetMode="External"/><Relationship Id="rId21" Type="http://schemas.openxmlformats.org/officeDocument/2006/relationships/hyperlink" Target="https://en.wikipedia.org/wiki/Mercurial_(software)" TargetMode="External"/><Relationship Id="rId7" Type="http://schemas.openxmlformats.org/officeDocument/2006/relationships/hyperlink" Target="https://en.wikipedia.org/wiki/Python_(programming_language)" TargetMode="External"/><Relationship Id="rId12" Type="http://schemas.openxmlformats.org/officeDocument/2006/relationships/hyperlink" Target="https://en.wikipedia.org/wiki/Darcs" TargetMode="External"/><Relationship Id="rId17" Type="http://schemas.openxmlformats.org/officeDocument/2006/relationships/hyperlink" Target="https://en.wikipedia.org/wiki/SQLite" TargetMode="External"/><Relationship Id="rId25" Type="http://schemas.openxmlformats.org/officeDocument/2006/relationships/hyperlink" Target="https://en.wikipedia.org/wiki/Code_Co-op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en.wikipedia.org/wiki/D._Richard_Hipp" TargetMode="External"/><Relationship Id="rId20" Type="http://schemas.openxmlformats.org/officeDocument/2006/relationships/hyperlink" Target="https://en.wikipedia.org/wiki/GNU_arch" TargetMode="External"/><Relationship Id="rId29" Type="http://schemas.openxmlformats.org/officeDocument/2006/relationships/hyperlink" Target="https://en.wikipedia.org/wiki/Plastic_SC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zaar_(software)" TargetMode="External"/><Relationship Id="rId11" Type="http://schemas.openxmlformats.org/officeDocument/2006/relationships/hyperlink" Target="https://en.wikipedia.org/wiki/Codeville" TargetMode="External"/><Relationship Id="rId24" Type="http://schemas.openxmlformats.org/officeDocument/2006/relationships/hyperlink" Target="https://en.wikipedia.org/w/index.php?title=List_of_version-control_software&amp;action=edit&amp;section=8" TargetMode="External"/><Relationship Id="rId5" Type="http://schemas.openxmlformats.org/officeDocument/2006/relationships/hyperlink" Target="https://en.wikipedia.org/wiki/ArX_(revision_control)" TargetMode="External"/><Relationship Id="rId15" Type="http://schemas.openxmlformats.org/officeDocument/2006/relationships/hyperlink" Target="https://en.wikipedia.org/wiki/Fossil_(software)" TargetMode="External"/><Relationship Id="rId23" Type="http://schemas.openxmlformats.org/officeDocument/2006/relationships/hyperlink" Target="https://en.wikipedia.org/wiki/Peer-to-peer" TargetMode="External"/><Relationship Id="rId28" Type="http://schemas.openxmlformats.org/officeDocument/2006/relationships/hyperlink" Target="https://en.wikipedia.org/wiki/Larry_McVoy" TargetMode="External"/><Relationship Id="rId10" Type="http://schemas.openxmlformats.org/officeDocument/2006/relationships/hyperlink" Target="https://en.wikipedia.org/wiki/Linux_kernel" TargetMode="External"/><Relationship Id="rId19" Type="http://schemas.openxmlformats.org/officeDocument/2006/relationships/hyperlink" Target="https://en.wikipedia.org/wiki/Linus_Torvalds" TargetMode="External"/><Relationship Id="rId31" Type="http://schemas.openxmlformats.org/officeDocument/2006/relationships/hyperlink" Target="https://en.wikipedia.org/wiki/Microsoft" TargetMode="External"/><Relationship Id="rId4" Type="http://schemas.openxmlformats.org/officeDocument/2006/relationships/hyperlink" Target="https://en.wikipedia.org/w/index.php?title=List_of_version-control_software&amp;action=edit&amp;section=7" TargetMode="External"/><Relationship Id="rId9" Type="http://schemas.openxmlformats.org/officeDocument/2006/relationships/hyperlink" Target="https://en.wikipedia.org/wiki/BitKeeper" TargetMode="External"/><Relationship Id="rId14" Type="http://schemas.openxmlformats.org/officeDocument/2006/relationships/hyperlink" Target="https://en.wikipedia.org/wiki/Distributed_Concurrent_Versions_System" TargetMode="External"/><Relationship Id="rId22" Type="http://schemas.openxmlformats.org/officeDocument/2006/relationships/hyperlink" Target="https://en.wikipedia.org/wiki/Monotone_(software)" TargetMode="External"/><Relationship Id="rId27" Type="http://schemas.openxmlformats.org/officeDocument/2006/relationships/hyperlink" Target="https://en.wikipedia.org/wiki/Wikipedia:Citation_needed" TargetMode="External"/><Relationship Id="rId30" Type="http://schemas.openxmlformats.org/officeDocument/2006/relationships/hyperlink" Target="https://en.wikipedia.org/wiki/Visual_Studio_Team_Servic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kit.co.in/sccs-source-code-control-system-install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romscratch.org/blfs/edguide/chapter03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op-20-git-commands-with-exampl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Local data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 local-only approach, all developers must use the same file system.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3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" tooltip="Revision Control System"/>
              </a:rPr>
              <a:t>Revision Control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(RCS) – stores the latest version and backward deltas for fastest access to the trunk tip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5"/>
              </a:rPr>
              <a:t>[1]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6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compared to SCCS and an improved user interface,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at the cost of slow branch tip access and missing support for included/excluded deltas.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Source Code Control System"/>
              </a:rPr>
              <a:t>Source Code Control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(SCCS) – part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9"/>
              </a:rPr>
              <a:t>UNIX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based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Interleaved deltas"/>
              </a:rPr>
              <a:t>interleaved deltas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can construct versions as arbitrary sets of revisions. Extracting an arbitrary version takes essentially the same time and is thus more useful in environments that rely heavily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1" tooltip="Branching (software)"/>
              </a:rPr>
              <a:t>branching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2" tooltip="Merge (revision control)"/>
              </a:rPr>
              <a:t>merging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with multiple "current" and identical versions.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Client-server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 client-server model, developers use a shared single repository.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13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4" tooltip="Concurrent Versions System"/>
              </a:rPr>
              <a:t>Concurrent Versions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(CVS) – originally built on RCS, licensed under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5" tooltip="GPL"/>
              </a:rPr>
              <a:t>GPL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6" tooltip="CVSNT"/>
              </a:rPr>
              <a:t>CVSNT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cross-platform port of CVS that allows case insensitive file names among other changes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7" tooltip="OpenCVS"/>
              </a:rPr>
              <a:t>OpenCVS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CVS clone under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8" tooltip="BSD license"/>
              </a:rPr>
              <a:t>BSD license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with emphasis put on security and source code correctness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9" tooltip="Subversion (software)"/>
              </a:rPr>
              <a:t>Subversion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(SVN) – versioning control system inspired by CVS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20"/>
              </a:rPr>
              <a:t>[4]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1" tooltip="Vesta (Software configuration management)"/>
              </a:rPr>
              <a:t>Vesta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build system with a versioning file system and support for distributed repositories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Proprietary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22" tooltip="Edit section: Proprietary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3" tooltip="AccuRev SCM"/>
              </a:rPr>
              <a:t>AccuRev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source configuration management tool with integrated issue tracking based on "Streams" that efficiently manages parallel and global development; replication server is also available. Now owned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5" tooltip="Autodesk Vault"/>
              </a:rPr>
              <a:t>Autodesk Vault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specifically designed 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Autodesk"/>
              </a:rPr>
              <a:t>Autodesk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applications managing the complex relationships between design files such as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7" tooltip="AutoCAD"/>
              </a:rPr>
              <a:t>AutoCAD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8" tooltip="Autodesk Inventor"/>
              </a:rPr>
              <a:t>Autodesk Inventor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9" tooltip="CADES"/>
              </a:rPr>
              <a:t>CADES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Designer productivity and version control system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0" tooltip="International Computers Limited"/>
              </a:rPr>
              <a:t>International Computers Limited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1" tooltip="Dimensions CM"/>
              </a:rPr>
              <a:t>Dimensions 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2" tooltip="Software configuration management"/>
              </a:rPr>
              <a:t>software change and configuration management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system developed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3" tooltip="Micro Focus International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4" tooltip="Serena Software"/>
              </a:rPr>
              <a:t>Serena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that includes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5" tooltip="Revision control"/>
              </a:rPr>
              <a:t>revision control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6" tooltip="Perforce Software"/>
              </a:rPr>
              <a:t>Helix Core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 Perforce Helix - for large scale development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7" tooltip="IBM Configuration Management Version Control (CMVC)"/>
              </a:rPr>
              <a:t>IBM Configuration Management Version Control (CMVC)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system, no longer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8" tooltip="IBM Rational ClearCase"/>
              </a:rPr>
              <a:t>IBM Rational ClearCase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9" tooltip="SCC compliant"/>
              </a:rPr>
              <a:t>SCC compliant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configuration management system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0" tooltip="IBM"/>
              </a:rPr>
              <a:t>IBM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1" tooltip="Rational Software"/>
              </a:rPr>
              <a:t>Rational Software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2" tooltip="Telelogic Synergy"/>
              </a:rPr>
              <a:t>IBM Rational Synergy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SCC compliant integrated change management and task-based configuration management system, proprietary of IBM.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3" tooltip="IBM Rational Team Concert"/>
              </a:rPr>
              <a:t>IBM Rational Team Concert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Collaboration and application lifecycle management platform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0" tooltip="IBM"/>
              </a:rPr>
              <a:t>IBM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1" tooltip="Rational Software"/>
              </a:rPr>
              <a:t>Rational Software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4" tooltip="IC Manage"/>
              </a:rPr>
              <a:t>IC Manage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Global Design Platform (GDP) – design data management for IC design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5" tooltip="Perforce"/>
              </a:rPr>
              <a:t>Perforce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infrastructure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46" tooltip="Panvalet"/>
              </a:rPr>
              <a:t>Panvalet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Around since the 1970s, source and object control for IBM mainframe computers.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7" tooltip="PTC Integrity"/>
              </a:rPr>
              <a:t>PTC Integrity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(Formerly MKS Integrity).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8" tooltip="PVCS"/>
              </a:rPr>
              <a:t>PVCS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originally Polytron Version Control System, developed by Don Kinzer at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9" tooltip="Polytron (software)"/>
              </a:rPr>
              <a:t>Polytron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first released in 1985. Now owned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0" tooltip="QVCS"/>
              </a:rPr>
              <a:t>Quma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0" tooltip="QVCS"/>
              </a:rPr>
              <a:t> Version Control System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1" tooltip="Razor (configuration management)"/>
              </a:rPr>
              <a:t>Razor (configuration management)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integrated suite from Visible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2" tooltip="StarTeam"/>
              </a:rPr>
              <a:t>StarTeam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coordinates and manages software delivery process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3" tooltip="Borland"/>
              </a:rPr>
              <a:t>Borland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centralized control of digital assets and activities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4" tooltip="Surround SCM"/>
              </a:rPr>
              <a:t>Surround SCM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5" tooltip="Seapine Software"/>
              </a:rPr>
              <a:t>Seapine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5" tooltip="Seapine Software"/>
              </a:rPr>
              <a:t>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6" tooltip="TeamCity"/>
              </a:rPr>
              <a:t>TeamCity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Java-based build management and continuous integration server from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7" tooltip="JetBrains"/>
              </a:rPr>
              <a:t>JetBrains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8" tooltip="Vault (revision control system)"/>
              </a:rPr>
              <a:t>Vault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SourceGear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(First installation can be used for free)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9" tooltip="Visual SourceSafe"/>
              </a:rPr>
              <a:t>Visual SourceSafe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0" tooltip="Microsoft"/>
              </a:rPr>
              <a:t>Microsoft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oriented toward small teams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351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azir"/>
              </a:rPr>
              <a:t>Distributed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" tooltip="Distributed revision control"/>
              </a:rPr>
              <a:t>distributed approach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each developer works directly with their own local repository, and changes are shared between repositories as a separate step.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4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" tooltip="ArX (revision control)"/>
              </a:rPr>
              <a:t>ArX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by Walter Landry, started as a fork of GNU arch, but has been completely rewritten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" tooltip="Bazaar (software)"/>
              </a:rPr>
              <a:t>Bazaar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originally by Martin Pool and sponsored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Canonical Ltd."/>
              </a:rPr>
              <a:t>Canonical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decentralised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and aims to be fast and easy to use; can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losslessly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import Arch archives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9" tooltip="BitKeeper"/>
              </a:rPr>
              <a:t>BitKeeper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was used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Linux kernel"/>
              </a:rPr>
              <a:t>Linux 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development (2002 – April 2005) until its license was revoked for breach of contract. It was open-sourced in 2016 in an attempt to broaden its appeal again.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1" tooltip="Codeville"/>
              </a:rPr>
              <a:t>Codeville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originally by Ross Cohen; uses an innovative merging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2" tooltip="Darcs"/>
              </a:rPr>
              <a:t>Darcs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3" tooltip="Haskell (programming language)"/>
              </a:rPr>
              <a:t>Haskell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 originally developed by David Roundy; can keep track of inter-patch dependencies and automatically rearrange and "cherry-pick" them using a "theory of patches"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4" tooltip="Distributed Concurrent Versions System"/>
              </a:rPr>
              <a:t>DCVS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decentralized and CVS-based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5" tooltip="Fossil (software)"/>
              </a:rPr>
              <a:t>Fossil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6" tooltip="D. Richard Hipp"/>
              </a:rPr>
              <a:t>D. Richard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6" tooltip="D. Richard Hipp"/>
              </a:rPr>
              <a:t>Hipp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7" tooltip="SQLite"/>
              </a:rPr>
              <a:t>SQLite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distributed revision control, wiki, bug-tracking, and forum (all-in-one solution) with console and web interfaces. Single portable executable and single repository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8" tooltip="Git"/>
              </a:rPr>
              <a:t>Git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 a collection of Perl, C, and various shell scripts, designed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9" tooltip="Linus Torvalds"/>
              </a:rPr>
              <a:t>Linus Torvalds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based on the needs of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Linux kernel"/>
              </a:rPr>
              <a:t>Linux 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project; decentralized, and aims to be fast, flexible, and robust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0" tooltip="GNU arch"/>
              </a:rPr>
              <a:t>GNU arch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1" tooltip="Mercurial (software)"/>
              </a:rPr>
              <a:t>Mercurial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as an Open Source replacement to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9" tooltip="BitKeeper"/>
              </a:rPr>
              <a:t>BitKeeper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decentralized and aims to be fast, lightweight, portable, and easy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2" tooltip="Monotone (software)"/>
              </a:rPr>
              <a:t>Monotone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developed by the Monotone Team; decentralized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3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way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Proprietary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24" tooltip="Edit section: Proprietary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5" tooltip="Code Co-op"/>
              </a:rPr>
              <a:t>Code Co-op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peer-to-peer version control system (can use e-mail for synchronization)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Sun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WorkShop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TeamWare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designed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var(--font)"/>
              </a:rPr>
              <a:t>[</a:t>
            </a:r>
            <a:r>
              <a:rPr lang="en-US" b="0" i="1" u="none" strike="noStrike" baseline="30000" dirty="0">
                <a:solidFill>
                  <a:srgbClr val="0B0080"/>
                </a:solidFill>
                <a:effectLst/>
                <a:latin typeface="var(--font)"/>
                <a:hlinkClick r:id="rId27" tooltip="Wikipedia:Citation needed"/>
              </a:rPr>
              <a:t>citation needed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var(--font)"/>
              </a:rPr>
              <a:t>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8" tooltip="Larry McVoy"/>
              </a:rPr>
              <a:t>Larry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8" tooltip="Larry McVoy"/>
              </a:rPr>
              <a:t>McVoy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creator of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BitKeeper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9" tooltip="Plastic SCM"/>
              </a:rPr>
              <a:t>Plastic SCM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Codice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Software, Inc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0" tooltip="Visual Studio Team Services"/>
              </a:rPr>
              <a:t>Visual Studio Team Services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Services for teams to share code, track work, and ship software for any language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1" tooltip="Microsoft"/>
              </a:rPr>
              <a:t>Microsoft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050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guide: </a:t>
            </a:r>
            <a:r>
              <a:rPr lang="en-US" dirty="0">
                <a:hlinkClick r:id="rId3"/>
              </a:rPr>
              <a:t>https://arkit.co.in/sccs-source-code-control-system-installation/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93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http://www.linuxfromscratch.org/blfs/edguide/chapter03.html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53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guide about most useful commands: </a:t>
            </a:r>
            <a:r>
              <a:rPr lang="en-US" dirty="0">
                <a:hlinkClick r:id="rId3"/>
              </a:rPr>
              <a:t>https://dzone.com/articles/top-20-git-commands-with-examples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c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6BAA-E3E7-499A-AA64-08CBA60C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No1, </a:t>
            </a:r>
            <a:r>
              <a:rPr lang="en-US" dirty="0" err="1"/>
              <a:t>sccs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2785-A0F7-4E6C-9C23-C7DCB35C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12356"/>
            <a:ext cx="7543800" cy="3849624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sccs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Step1: Download the software. </a:t>
            </a:r>
            <a:r>
              <a:rPr lang="en-US" dirty="0" err="1">
                <a:hlinkClick r:id="rId3"/>
              </a:rPr>
              <a:t>Sourceforge</a:t>
            </a:r>
            <a:endParaRPr lang="en-US" dirty="0"/>
          </a:p>
          <a:p>
            <a:pPr lvl="1"/>
            <a:r>
              <a:rPr lang="en-US" dirty="0"/>
              <a:t>Step2: Extract the archive.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tar </a:t>
            </a:r>
            <a:r>
              <a:rPr lang="en-US" dirty="0" err="1">
                <a:latin typeface="Consolas" panose="020B0609020204030204" pitchFamily="49" charset="0"/>
              </a:rPr>
              <a:t>jxvf</a:t>
            </a:r>
            <a:r>
              <a:rPr lang="en-US" dirty="0">
                <a:latin typeface="Consolas" panose="020B0609020204030204" pitchFamily="49" charset="0"/>
              </a:rPr>
              <a:t> sccs-5.08.tar.bz2</a:t>
            </a:r>
          </a:p>
          <a:p>
            <a:pPr lvl="1"/>
            <a:r>
              <a:rPr lang="en-US" dirty="0"/>
              <a:t>Step3: Compile the code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make INS_BASE=/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Step4: Install the software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make INS_BASE=/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</a:p>
          <a:p>
            <a:pPr lvl="1"/>
            <a:r>
              <a:rPr lang="en-US" dirty="0"/>
              <a:t>Step5: Add the 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sccs</a:t>
            </a:r>
            <a:r>
              <a:rPr lang="en-US" dirty="0"/>
              <a:t> to the PATH variable.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export PATH=$PATH:/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r>
              <a:rPr lang="en-US" dirty="0">
                <a:latin typeface="Consolas" panose="020B0609020204030204" pitchFamily="49" charset="0"/>
              </a:rPr>
              <a:t>/bin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4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EFCE-24CB-460C-A290-447A3BE7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No2, </a:t>
            </a:r>
            <a:r>
              <a:rPr lang="en-US" dirty="0" err="1"/>
              <a:t>svn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D254-3FD5-4D5B-8AC5-81F2E1F1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simple, just google it.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checkout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add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propset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delete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update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up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commit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ci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move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diff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4183-69C6-45B4-B8F6-0F66D78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No3,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986B-86BB-4952-9C86-98100D69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very simple. Just google it.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config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clone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add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commit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push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pull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diff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log</a:t>
            </a:r>
          </a:p>
        </p:txBody>
      </p:sp>
    </p:spTree>
    <p:extLst>
      <p:ext uri="{BB962C8B-B14F-4D97-AF65-F5344CB8AC3E}">
        <p14:creationId xmlns:p14="http://schemas.microsoft.com/office/powerpoint/2010/main" val="23799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111E-A6A3-42EB-92F9-09537B65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2DFE-E338-4240-8627-7D2296D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git project in </a:t>
            </a:r>
            <a:r>
              <a:rPr lang="en-US" dirty="0" err="1"/>
              <a:t>github</a:t>
            </a:r>
            <a:r>
              <a:rPr lang="en-US" dirty="0"/>
              <a:t> and then practice all the git commands in it. You can simply name it </a:t>
            </a:r>
            <a:r>
              <a:rPr lang="en-US" dirty="0" err="1"/>
              <a:t>helloWorldGit</a:t>
            </a:r>
            <a:r>
              <a:rPr lang="en-US" dirty="0"/>
              <a:t> project.</a:t>
            </a:r>
          </a:p>
          <a:p>
            <a:r>
              <a:rPr lang="en-US" dirty="0"/>
              <a:t>Take a look at </a:t>
            </a:r>
            <a:r>
              <a:rPr lang="en-US" dirty="0" err="1"/>
              <a:t>linux</a:t>
            </a:r>
            <a:r>
              <a:rPr lang="en-US" dirty="0"/>
              <a:t> file systems and their folder structure.</a:t>
            </a:r>
          </a:p>
          <a:p>
            <a:pPr lvl="1"/>
            <a:r>
              <a:rPr lang="en-US" dirty="0"/>
              <a:t>We need to know it for later.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30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>
                <a:solidFill>
                  <a:srgbClr val="FF0000"/>
                </a:solidFill>
              </a:rPr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F5B4-DA93-41A7-9871-ED4AB25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BB7D-60D4-4370-9849-A29F067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as: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Revision Control</a:t>
            </a:r>
          </a:p>
          <a:p>
            <a:pPr lvl="1"/>
            <a:r>
              <a:rPr lang="en-US" dirty="0"/>
              <a:t>Source Code Management</a:t>
            </a:r>
          </a:p>
          <a:p>
            <a:r>
              <a:rPr lang="en-US" dirty="0"/>
              <a:t>Systems responsible for the management of changes to documents, computer programs, and other collection of information.</a:t>
            </a:r>
          </a:p>
          <a:p>
            <a:r>
              <a:rPr lang="en-US" dirty="0"/>
              <a:t>Changes are usually identified as a number or letter code, like “revision number”, “revision level”,  or simply “revision”.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The revision 1, for an initial release.</a:t>
            </a:r>
          </a:p>
          <a:p>
            <a:pPr lvl="1"/>
            <a:r>
              <a:rPr lang="en-US" dirty="0"/>
              <a:t>The revision 2, when the first change is made.</a:t>
            </a:r>
          </a:p>
          <a:p>
            <a:r>
              <a:rPr lang="en-US" dirty="0"/>
              <a:t>Each revision is associated with a timestamp and the person making the change.</a:t>
            </a:r>
          </a:p>
        </p:txBody>
      </p:sp>
    </p:spTree>
    <p:extLst>
      <p:ext uri="{BB962C8B-B14F-4D97-AF65-F5344CB8AC3E}">
        <p14:creationId xmlns:p14="http://schemas.microsoft.com/office/powerpoint/2010/main" val="26604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F5B4-DA93-41A7-9871-ED4AB25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Definition, History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BB7D-60D4-4370-9849-A29F067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Revisions can be compared, restored, and sometimes merged.</a:t>
            </a:r>
          </a:p>
          <a:p>
            <a:r>
              <a:rPr lang="en-US" dirty="0"/>
              <a:t>Some example:</a:t>
            </a:r>
          </a:p>
          <a:p>
            <a:pPr lvl="1"/>
            <a:r>
              <a:rPr lang="en-US" dirty="0"/>
              <a:t>Book editions, that date back to the print-only era.</a:t>
            </a:r>
          </a:p>
          <a:p>
            <a:pPr lvl="1"/>
            <a:r>
              <a:rPr lang="en-US" dirty="0"/>
              <a:t>Software development, as an example of modern era.</a:t>
            </a:r>
          </a:p>
          <a:p>
            <a:pPr lvl="1"/>
            <a:r>
              <a:rPr lang="en-US" dirty="0"/>
              <a:t>Wikipedia’s page history. Nice example of reverting a document to a pervious revision.</a:t>
            </a:r>
          </a:p>
          <a:p>
            <a:r>
              <a:rPr lang="en-US" dirty="0"/>
              <a:t>In software development, it is vitally important to have Version Control System (VCS).</a:t>
            </a:r>
          </a:p>
          <a:p>
            <a:pPr lvl="1"/>
            <a:r>
              <a:rPr lang="en-US" dirty="0"/>
              <a:t>Sometimes, we work on bugs</a:t>
            </a:r>
          </a:p>
          <a:p>
            <a:pPr lvl="1"/>
            <a:r>
              <a:rPr lang="en-US" dirty="0"/>
              <a:t>Simultaneously, we work  on new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7726-56E5-4026-84D7-81811965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 glance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5DE9A-A2D5-40AA-B5C5-F9A19B27C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130454"/>
            <a:ext cx="7543800" cy="3795655"/>
          </a:xfrm>
        </p:spPr>
      </p:pic>
    </p:spTree>
    <p:extLst>
      <p:ext uri="{BB962C8B-B14F-4D97-AF65-F5344CB8AC3E}">
        <p14:creationId xmlns:p14="http://schemas.microsoft.com/office/powerpoint/2010/main" val="163856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28AE-5703-4264-BD37-A25C3A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Control, Terms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C6C39-ED7D-40B5-97B6-493D99254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112615"/>
            <a:ext cx="7543800" cy="2502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E3123-0E80-4F2D-8849-281F1C19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110194"/>
            <a:ext cx="506800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05AD-7863-4339-B484-A278D2D5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Control, Terms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E08E3-A1AD-4EA4-B8ED-3E3D432F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058497"/>
            <a:ext cx="7543800" cy="1939568"/>
          </a:xfrm>
        </p:spPr>
      </p:pic>
    </p:spTree>
    <p:extLst>
      <p:ext uri="{BB962C8B-B14F-4D97-AF65-F5344CB8AC3E}">
        <p14:creationId xmlns:p14="http://schemas.microsoft.com/office/powerpoint/2010/main" val="669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F85-23A5-49A2-BFC8-9BFA48C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Models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1D9-1C1E-40BC-89ED-0B449517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data model</a:t>
            </a:r>
          </a:p>
          <a:p>
            <a:pPr lvl="1"/>
            <a:r>
              <a:rPr lang="en-US" dirty="0"/>
              <a:t>All developers must use the same file system.</a:t>
            </a:r>
          </a:p>
          <a:p>
            <a:pPr lvl="2"/>
            <a:r>
              <a:rPr lang="en-US" dirty="0"/>
              <a:t>Revision Control System (RCS)</a:t>
            </a:r>
          </a:p>
          <a:p>
            <a:pPr lvl="2"/>
            <a:r>
              <a:rPr lang="en-US" dirty="0"/>
              <a:t>Source Code Control System (SCCS)</a:t>
            </a:r>
          </a:p>
          <a:p>
            <a:r>
              <a:rPr lang="en-US" dirty="0"/>
              <a:t>Client-Server Model</a:t>
            </a:r>
          </a:p>
          <a:p>
            <a:pPr lvl="1"/>
            <a:r>
              <a:rPr lang="en-US" dirty="0"/>
              <a:t>Developers use a shared single repository</a:t>
            </a:r>
          </a:p>
          <a:p>
            <a:pPr lvl="2"/>
            <a:r>
              <a:rPr lang="en-US" dirty="0"/>
              <a:t>Subversion (SVN)</a:t>
            </a:r>
          </a:p>
          <a:p>
            <a:pPr lvl="2"/>
            <a:r>
              <a:rPr lang="en-US" dirty="0"/>
              <a:t>Concurrent Versions System (CVS)</a:t>
            </a:r>
          </a:p>
          <a:p>
            <a:pPr lvl="3"/>
            <a:r>
              <a:rPr lang="en-US" dirty="0"/>
              <a:t>CVSNT</a:t>
            </a:r>
          </a:p>
          <a:p>
            <a:pPr lvl="3"/>
            <a:r>
              <a:rPr lang="en-US" dirty="0" err="1"/>
              <a:t>OpenCVS</a:t>
            </a:r>
            <a:endParaRPr lang="en-US" dirty="0"/>
          </a:p>
          <a:p>
            <a:pPr lvl="2"/>
            <a:r>
              <a:rPr lang="en-US" dirty="0" err="1"/>
              <a:t>AccuRev</a:t>
            </a:r>
            <a:endParaRPr lang="en-US" dirty="0"/>
          </a:p>
          <a:p>
            <a:pPr lvl="2"/>
            <a:r>
              <a:rPr lang="en-US" dirty="0"/>
              <a:t>CADES</a:t>
            </a:r>
          </a:p>
          <a:p>
            <a:pPr lvl="2"/>
            <a:r>
              <a:rPr lang="en-US" dirty="0"/>
              <a:t>Helix Core</a:t>
            </a:r>
          </a:p>
          <a:p>
            <a:pPr lvl="2"/>
            <a:r>
              <a:rPr lang="en-US" dirty="0"/>
              <a:t>IC Manage, …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320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F85-23A5-49A2-BFC8-9BFA48C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Models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1D9-1C1E-40BC-89ED-0B449517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model</a:t>
            </a:r>
          </a:p>
          <a:p>
            <a:pPr lvl="1"/>
            <a:r>
              <a:rPr lang="en-US" dirty="0"/>
              <a:t>Each developer works directly with their own local repository, and changes are shared between repositories as a separate step.</a:t>
            </a:r>
          </a:p>
          <a:p>
            <a:pPr lvl="2"/>
            <a:r>
              <a:rPr lang="en-US" dirty="0" err="1"/>
              <a:t>ArX</a:t>
            </a:r>
            <a:endParaRPr lang="en-US" dirty="0"/>
          </a:p>
          <a:p>
            <a:pPr lvl="2"/>
            <a:r>
              <a:rPr lang="en-US" dirty="0" err="1"/>
              <a:t>BitKeeper</a:t>
            </a:r>
            <a:endParaRPr lang="en-US" dirty="0"/>
          </a:p>
          <a:p>
            <a:pPr lvl="2"/>
            <a:r>
              <a:rPr lang="en-US" dirty="0"/>
              <a:t>Bazaar</a:t>
            </a:r>
          </a:p>
          <a:p>
            <a:pPr lvl="2"/>
            <a:r>
              <a:rPr lang="en-US" dirty="0" err="1"/>
              <a:t>Codeville</a:t>
            </a:r>
            <a:endParaRPr lang="en-US" dirty="0"/>
          </a:p>
          <a:p>
            <a:pPr lvl="2"/>
            <a:r>
              <a:rPr lang="en-US" dirty="0" err="1"/>
              <a:t>Darcs</a:t>
            </a:r>
            <a:endParaRPr lang="en-US" dirty="0"/>
          </a:p>
          <a:p>
            <a:pPr lvl="2"/>
            <a:r>
              <a:rPr lang="en-US" dirty="0"/>
              <a:t>DCVS</a:t>
            </a:r>
          </a:p>
          <a:p>
            <a:pPr lvl="2"/>
            <a:r>
              <a:rPr lang="en-US" dirty="0"/>
              <a:t>Fossil</a:t>
            </a:r>
          </a:p>
          <a:p>
            <a:pPr lvl="2"/>
            <a:r>
              <a:rPr lang="en-US" dirty="0"/>
              <a:t>Git</a:t>
            </a:r>
          </a:p>
          <a:p>
            <a:pPr lvl="2"/>
            <a:r>
              <a:rPr lang="en-US" dirty="0"/>
              <a:t>Code Co-op</a:t>
            </a:r>
          </a:p>
          <a:p>
            <a:pPr lvl="2"/>
            <a:r>
              <a:rPr lang="en-US" dirty="0"/>
              <a:t>Plastic SCM</a:t>
            </a:r>
          </a:p>
          <a:p>
            <a:pPr lvl="2"/>
            <a:r>
              <a:rPr lang="en-US" dirty="0"/>
              <a:t>Visual Studio Team Services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594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1502</Words>
  <Application>Microsoft Office PowerPoint</Application>
  <PresentationFormat>On-screen Show (4:3)</PresentationFormat>
  <Paragraphs>165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Garamond</vt:lpstr>
      <vt:lpstr>var(--font)</vt:lpstr>
      <vt:lpstr>Vazir</vt:lpstr>
      <vt:lpstr>SavonVTI</vt:lpstr>
      <vt:lpstr>Computer Programming, Basics</vt:lpstr>
      <vt:lpstr>Headlines</vt:lpstr>
      <vt:lpstr>Definition</vt:lpstr>
      <vt:lpstr>Definition, History</vt:lpstr>
      <vt:lpstr>At a glance</vt:lpstr>
      <vt:lpstr>Version Control, Terms</vt:lpstr>
      <vt:lpstr>Version Control, Terms</vt:lpstr>
      <vt:lpstr>Version Control Models</vt:lpstr>
      <vt:lpstr>Version Control Models</vt:lpstr>
      <vt:lpstr>Practice, No1, sccs</vt:lpstr>
      <vt:lpstr>Practice, No2, svn</vt:lpstr>
      <vt:lpstr>Practice, No3, git</vt:lpstr>
      <vt:lpstr>Homeworks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2020-07-30T04:23:45Z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