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A925-65C7-3503-9100-1AC8BA5FE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636CE-446D-1B04-C89A-36F1AD619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guide to </a:t>
            </a:r>
            <a:r>
              <a:rPr lang="en-US" dirty="0" err="1"/>
              <a:t>dockerland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3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635E-F115-27A4-EF5D-40BCDE69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i="0" u="none" strike="noStrike" baseline="0" dirty="0">
                <a:solidFill>
                  <a:srgbClr val="FFFFFF"/>
                </a:solidFill>
                <a:latin typeface="Ubuntu-Bold"/>
              </a:rPr>
              <a:t>Virtual Machines / Virtual OS: Summary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A3DD33-985C-0246-3286-5C4E328C5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768" y="2141538"/>
            <a:ext cx="7443489" cy="3649662"/>
          </a:xfrm>
        </p:spPr>
      </p:pic>
    </p:spTree>
    <p:extLst>
      <p:ext uri="{BB962C8B-B14F-4D97-AF65-F5344CB8AC3E}">
        <p14:creationId xmlns:p14="http://schemas.microsoft.com/office/powerpoint/2010/main" val="173674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2243-BE1E-22F4-F566-06C08BF2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570EB7-2592-4294-F649-9538FD984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793" y="2141538"/>
            <a:ext cx="7439438" cy="3649662"/>
          </a:xfrm>
        </p:spPr>
      </p:pic>
    </p:spTree>
    <p:extLst>
      <p:ext uri="{BB962C8B-B14F-4D97-AF65-F5344CB8AC3E}">
        <p14:creationId xmlns:p14="http://schemas.microsoft.com/office/powerpoint/2010/main" val="151376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1B52-FF6C-119E-F1F5-C3EF6113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Virtual Machines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CD28A-28F7-4C14-3257-6E70838C2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501" y="2141538"/>
            <a:ext cx="7652022" cy="3649662"/>
          </a:xfrm>
        </p:spPr>
      </p:pic>
    </p:spTree>
    <p:extLst>
      <p:ext uri="{BB962C8B-B14F-4D97-AF65-F5344CB8AC3E}">
        <p14:creationId xmlns:p14="http://schemas.microsoft.com/office/powerpoint/2010/main" val="325654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4CDC-3BF0-4FBB-AD95-50064024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vs Containers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8534D82-5F03-F0D1-59CC-7AC829F0E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612" y="2141538"/>
            <a:ext cx="7273801" cy="3649662"/>
          </a:xfrm>
        </p:spPr>
      </p:pic>
    </p:spTree>
    <p:extLst>
      <p:ext uri="{BB962C8B-B14F-4D97-AF65-F5344CB8AC3E}">
        <p14:creationId xmlns:p14="http://schemas.microsoft.com/office/powerpoint/2010/main" val="303167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87E5-6B93-F980-8099-B9C8C07E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Image, Multiple Containers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5C4D810B-DBD3-DAA8-E145-88BCF9B82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039" y="2141538"/>
            <a:ext cx="7940946" cy="3649662"/>
          </a:xfrm>
        </p:spPr>
      </p:pic>
    </p:spTree>
    <p:extLst>
      <p:ext uri="{BB962C8B-B14F-4D97-AF65-F5344CB8AC3E}">
        <p14:creationId xmlns:p14="http://schemas.microsoft.com/office/powerpoint/2010/main" val="45817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9158-0C7E-80EA-2A05-710A1551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/ Creating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317C-6D99-0DB3-BAE5-2CA70132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Muli-Regular"/>
              </a:rPr>
              <a:t>Use an </a:t>
            </a:r>
            <a:r>
              <a:rPr lang="en-US" sz="1800" b="1" i="0" u="none" strike="noStrike" baseline="0" dirty="0">
                <a:solidFill>
                  <a:srgbClr val="FFFFFF"/>
                </a:solidFill>
                <a:latin typeface="Muli-Bold"/>
              </a:rPr>
              <a:t>existing, pre-built Image (e.g. vie Docker Hub </a:t>
            </a:r>
            <a:r>
              <a:rPr lang="en-US" sz="1800" b="1" i="0" u="none" strike="noStrike" baseline="0" dirty="0">
                <a:solidFill>
                  <a:srgbClr val="FFFFFF"/>
                </a:solidFill>
                <a:latin typeface="Muli-Bold"/>
                <a:hlinkClick r:id="rId2"/>
              </a:rPr>
              <a:t>https://hub.docker.com/</a:t>
            </a:r>
            <a:r>
              <a:rPr lang="en-US" sz="1800" b="1" i="0" u="none" strike="noStrike" baseline="0" dirty="0">
                <a:solidFill>
                  <a:srgbClr val="FFFFFF"/>
                </a:solidFill>
                <a:latin typeface="Muli-Bold"/>
                <a:hlinkClick r:id="rId2"/>
              </a:rPr>
              <a:t>)</a:t>
            </a:r>
            <a:endParaRPr lang="en-US" sz="1800" b="1" i="0" u="none" strike="noStrike" baseline="0" dirty="0">
              <a:solidFill>
                <a:srgbClr val="FFFFFF"/>
              </a:solidFill>
              <a:latin typeface="Muli-Bold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Muli-Regular"/>
              </a:rPr>
              <a:t>Create your </a:t>
            </a:r>
            <a:r>
              <a:rPr lang="en-US" sz="1800" b="1" i="0" u="none" strike="noStrike" baseline="0" dirty="0">
                <a:solidFill>
                  <a:srgbClr val="FFFFFF"/>
                </a:solidFill>
                <a:latin typeface="Muli-Bold"/>
              </a:rPr>
              <a:t>own, custom Image: </a:t>
            </a:r>
            <a:r>
              <a:rPr lang="en-US" sz="1800" b="0" i="0" u="none" strike="noStrike" baseline="0" dirty="0">
                <a:solidFill>
                  <a:srgbClr val="FB933F"/>
                </a:solidFill>
                <a:latin typeface="Muli-Regular"/>
              </a:rPr>
              <a:t>Write your own </a:t>
            </a:r>
            <a:r>
              <a:rPr lang="en-US" sz="1800" b="0" i="0" u="none" strike="noStrike" baseline="0" dirty="0" err="1">
                <a:solidFill>
                  <a:srgbClr val="FB933F"/>
                </a:solidFill>
                <a:latin typeface="Muli-Regular"/>
              </a:rPr>
              <a:t>Dockerfile</a:t>
            </a:r>
            <a:r>
              <a:rPr lang="en-US" dirty="0">
                <a:solidFill>
                  <a:srgbClr val="FB933F"/>
                </a:solidFill>
                <a:latin typeface="Muli-Regular"/>
              </a:rPr>
              <a:t> </a:t>
            </a:r>
            <a:r>
              <a:rPr lang="en-US" sz="1800" b="0" i="0" u="none" strike="noStrike" baseline="0" dirty="0">
                <a:solidFill>
                  <a:srgbClr val="FB933F"/>
                </a:solidFill>
                <a:latin typeface="Muli-Regular"/>
              </a:rPr>
              <a:t>(based on another Image). (e.g. node JS app based on node JS as base image).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26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F4D1-7A83-C7A1-9669-DC341DC7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Container Is Based On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6155A-0EB6-B619-6C61-7F4F2C5B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re-build an image, only the layers </a:t>
            </a:r>
          </a:p>
          <a:p>
            <a:pPr marL="0" indent="0">
              <a:buNone/>
            </a:pPr>
            <a:r>
              <a:rPr lang="en-US" dirty="0"/>
              <a:t>	that changed will be re-built(caching).</a:t>
            </a:r>
          </a:p>
          <a:p>
            <a:r>
              <a:rPr lang="en-US" dirty="0"/>
              <a:t>Multiple Containers Can Be Based On </a:t>
            </a:r>
          </a:p>
          <a:p>
            <a:pPr marL="0" indent="0">
              <a:buNone/>
            </a:pPr>
            <a:r>
              <a:rPr lang="en-US" dirty="0"/>
              <a:t>	The Same Image.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C096A-5C0E-DEB3-A50E-56766C1A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55" y="2495646"/>
            <a:ext cx="5847126" cy="337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59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C5B9-CA37-2EA4-52AD-257517D0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392406-7538-F1A4-4E68-1B7F34FD8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230" y="2141538"/>
            <a:ext cx="7096565" cy="3649662"/>
          </a:xfrm>
        </p:spPr>
      </p:pic>
    </p:spTree>
    <p:extLst>
      <p:ext uri="{BB962C8B-B14F-4D97-AF65-F5344CB8AC3E}">
        <p14:creationId xmlns:p14="http://schemas.microsoft.com/office/powerpoint/2010/main" val="967978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55F-0449-7E9E-F897-0918055B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C3FA59-E3C7-F0E3-E69E-E5B18568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repository that used to push images to it and </a:t>
            </a:r>
          </a:p>
          <a:p>
            <a:pPr marL="0" indent="0">
              <a:buNone/>
            </a:pPr>
            <a:r>
              <a:rPr lang="en-US" dirty="0"/>
              <a:t>pull them to use that images again in another projects.</a:t>
            </a:r>
          </a:p>
          <a:p>
            <a:r>
              <a:rPr lang="en-US" dirty="0"/>
              <a:t>Popular registries :</a:t>
            </a:r>
          </a:p>
          <a:p>
            <a:pPr lvl="1"/>
            <a:r>
              <a:rPr lang="en-US" dirty="0"/>
              <a:t>Azure Container Registry.</a:t>
            </a:r>
          </a:p>
          <a:p>
            <a:pPr lvl="1"/>
            <a:r>
              <a:rPr lang="en-US"/>
              <a:t>Amazon Elastic Container Registry (ECR).</a:t>
            </a:r>
            <a:endParaRPr lang="en-US" dirty="0"/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EADC981-8BC7-B5FE-7D44-A812E0520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541863"/>
            <a:ext cx="5866700" cy="305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05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B19F-F4DA-9FE3-CD3F-495EB4DA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4451-6F9C-6779-D2C4-4187B213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14F9-BCEE-118E-C1A2-589AA26B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solidFill>
                  <a:srgbClr val="FFFFFF"/>
                </a:solidFill>
                <a:latin typeface="Ubuntu-Bold"/>
              </a:rPr>
              <a:t>What is Docker? And Why?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C705-174C-9EF0-D462-7BFE8B61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0" i="0" u="none" strike="noStrike" baseline="0" dirty="0">
                <a:solidFill>
                  <a:srgbClr val="FFFFFF"/>
                </a:solidFill>
                <a:latin typeface="Muli-Regular"/>
              </a:rPr>
              <a:t> Docker is a container technology: A tool for creating and managing containers.</a:t>
            </a:r>
          </a:p>
          <a:p>
            <a:pPr lvl="1"/>
            <a:r>
              <a:rPr lang="en-US" dirty="0"/>
              <a:t>OH, ok , </a:t>
            </a:r>
            <a:r>
              <a:rPr lang="en-US" b="1" dirty="0"/>
              <a:t>what is container ?!</a:t>
            </a:r>
          </a:p>
          <a:p>
            <a:pPr lvl="1"/>
            <a:r>
              <a:rPr lang="en-US" b="1" dirty="0"/>
              <a:t>Container is A standardized unit of Software A package of code and dependencies to run that code (e.g. NodeJS code + the NodeJS runtime)</a:t>
            </a:r>
          </a:p>
        </p:txBody>
      </p:sp>
    </p:spTree>
    <p:extLst>
      <p:ext uri="{BB962C8B-B14F-4D97-AF65-F5344CB8AC3E}">
        <p14:creationId xmlns:p14="http://schemas.microsoft.com/office/powerpoint/2010/main" val="333766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A21B-B282-F55E-7BEC-F71F5EB8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behavior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DD770-9409-5E21-F4AA-033EF623C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container always yields the exact same application and execution behavior! No matter where or by whom it might be executed.</a:t>
            </a:r>
          </a:p>
          <a:p>
            <a:r>
              <a:rPr lang="en-US" dirty="0"/>
              <a:t>Support for Containers is built into modern operating systems!</a:t>
            </a:r>
          </a:p>
          <a:p>
            <a:r>
              <a:rPr lang="en-US" dirty="0"/>
              <a:t>Docker simplifies the creation and management of such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5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6800-8895-CE86-6817-17D0BFB0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(panic basket)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FB508-0723-E034-349E-79B312856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563" y="2141538"/>
            <a:ext cx="7999898" cy="3649662"/>
          </a:xfrm>
        </p:spPr>
      </p:pic>
    </p:spTree>
    <p:extLst>
      <p:ext uri="{BB962C8B-B14F-4D97-AF65-F5344CB8AC3E}">
        <p14:creationId xmlns:p14="http://schemas.microsoft.com/office/powerpoint/2010/main" val="357841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5257-4406-DB51-56CE-CA52DC02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containers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570255-9AB8-DEBE-DB51-0AACF8DEC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791" y="2141538"/>
            <a:ext cx="7823443" cy="3649662"/>
          </a:xfrm>
        </p:spPr>
      </p:pic>
    </p:spTree>
    <p:extLst>
      <p:ext uri="{BB962C8B-B14F-4D97-AF65-F5344CB8AC3E}">
        <p14:creationId xmlns:p14="http://schemas.microsoft.com/office/powerpoint/2010/main" val="50503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34DE-17E0-5380-69BB-93EF7A96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caused by different </a:t>
            </a:r>
            <a:r>
              <a:rPr lang="en-US" dirty="0" err="1"/>
              <a:t>enviroments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C27F-C70C-B805-BA2B-8B147F79B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baseline="0" dirty="0">
                <a:solidFill>
                  <a:srgbClr val="FFFFFF"/>
                </a:solidFill>
                <a:latin typeface="Muli-Bold"/>
              </a:rPr>
              <a:t>Firstly what is environment ??</a:t>
            </a:r>
          </a:p>
          <a:p>
            <a:r>
              <a:rPr lang="en-US" b="1" i="0" u="none" strike="noStrike" baseline="0" dirty="0">
                <a:solidFill>
                  <a:srgbClr val="FFFFFF"/>
                </a:solidFill>
                <a:latin typeface="Muli-Bold"/>
              </a:rPr>
              <a:t>Environment</a:t>
            </a:r>
            <a:r>
              <a:rPr lang="en-US" b="0" i="0" u="none" strike="noStrike" baseline="0" dirty="0">
                <a:solidFill>
                  <a:srgbClr val="FFFFFF"/>
                </a:solidFill>
                <a:latin typeface="Muli-Regular"/>
              </a:rPr>
              <a:t>: The runtimes, languages, frameworks you need for development.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9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B8C9-2B10-DD34-1F3B-51E4D5C5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vs. prod env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9BC4A54-8E22-E541-D675-3C5691150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354" y="2141538"/>
            <a:ext cx="8262316" cy="3649662"/>
          </a:xfrm>
        </p:spPr>
      </p:pic>
    </p:spTree>
    <p:extLst>
      <p:ext uri="{BB962C8B-B14F-4D97-AF65-F5344CB8AC3E}">
        <p14:creationId xmlns:p14="http://schemas.microsoft.com/office/powerpoint/2010/main" val="368070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4E4F-BC91-A2EB-5426-03BCA0A3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A92D-21B8-312E-40E3-CA1FAA548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Muli-Regular"/>
              </a:rPr>
              <a:t>We want to have the </a:t>
            </a:r>
            <a:r>
              <a:rPr lang="en-US" sz="1800" b="1" i="0" u="none" strike="noStrike" baseline="0" dirty="0">
                <a:solidFill>
                  <a:srgbClr val="FB933F"/>
                </a:solidFill>
                <a:latin typeface="Muli-Bold"/>
              </a:rPr>
              <a:t>exact same environment for development and production 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Wingdings-Regular"/>
              </a:rPr>
              <a:t>è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Muli-Regular"/>
              </a:rPr>
              <a:t>This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Muli-Regular"/>
              </a:rPr>
              <a:t> ensures that it works exactly as tested.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Muli-Regular"/>
              </a:rPr>
              <a:t>It should be easy to </a:t>
            </a:r>
            <a:r>
              <a:rPr lang="en-US" sz="1800" b="1" i="0" u="none" strike="noStrike" baseline="0" dirty="0">
                <a:solidFill>
                  <a:srgbClr val="FB933F"/>
                </a:solidFill>
                <a:latin typeface="Muli-Bold"/>
              </a:rPr>
              <a:t>share a common development environment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Muli-Regular"/>
              </a:rPr>
              <a:t>/ setup with (new)employees and colleagues.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Muli-Regular"/>
              </a:rPr>
              <a:t>We </a:t>
            </a:r>
            <a:r>
              <a:rPr lang="en-US" sz="1800" b="1" i="0" u="none" strike="noStrike" baseline="0" dirty="0">
                <a:solidFill>
                  <a:srgbClr val="FB933F"/>
                </a:solidFill>
                <a:latin typeface="Muli-Bold"/>
              </a:rPr>
              <a:t>don’t want to uninstall and re-install 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Muli-Regular"/>
              </a:rPr>
              <a:t>local dependencies and runtimes all the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3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17CB-E309-4076-1924-CA003D11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7067E30-FAD3-00A7-6A90-8BDF9CF90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run three VMs on a host, you have three completely </a:t>
            </a:r>
          </a:p>
          <a:p>
            <a:pPr marL="0" indent="0">
              <a:buNone/>
            </a:pPr>
            <a:r>
              <a:rPr lang="en-US" dirty="0"/>
              <a:t>	separate operating systems running on and sharing the same </a:t>
            </a:r>
          </a:p>
          <a:p>
            <a:pPr marL="0" indent="0">
              <a:buNone/>
            </a:pPr>
            <a:r>
              <a:rPr lang="en-US" dirty="0"/>
              <a:t>	bare-metal hardware.</a:t>
            </a:r>
          </a:p>
          <a:p>
            <a:pPr algn="l"/>
            <a:r>
              <a:rPr lang="en-US" sz="1800" i="0" u="none" strike="noStrike" baseline="0" dirty="0">
                <a:solidFill>
                  <a:srgbClr val="FFFFFF"/>
                </a:solidFill>
                <a:latin typeface="Muli-Bold"/>
              </a:rPr>
              <a:t>Wastes a lot of space </a:t>
            </a:r>
            <a:r>
              <a:rPr lang="en-US" sz="1800" i="0" u="none" strike="noStrike" baseline="0" dirty="0">
                <a:solidFill>
                  <a:srgbClr val="FFFFFF"/>
                </a:solidFill>
                <a:latin typeface="Muli-Regular"/>
              </a:rPr>
              <a:t>on your hard drive and </a:t>
            </a:r>
            <a:r>
              <a:rPr lang="en-US" sz="1800" i="0" u="none" strike="noStrike" baseline="0" dirty="0">
                <a:solidFill>
                  <a:srgbClr val="FFFFFF"/>
                </a:solidFill>
                <a:latin typeface="Muli-Bold"/>
              </a:rPr>
              <a:t>tends to be slow.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D403B5-A08F-BF72-6204-CE52137C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660" y="2171700"/>
            <a:ext cx="35528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46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{952062F3-C995-41A7-A81F-02008BDE23B6}tf03457452</Template>
  <TotalTime>69</TotalTime>
  <Words>402</Words>
  <Application>Microsoft Office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Muli-Bold</vt:lpstr>
      <vt:lpstr>Muli-Regular</vt:lpstr>
      <vt:lpstr>Ubuntu-Bold</vt:lpstr>
      <vt:lpstr>Wingdings-Regular</vt:lpstr>
      <vt:lpstr>Celestial</vt:lpstr>
      <vt:lpstr>Docker session</vt:lpstr>
      <vt:lpstr>What is Docker? And Why?</vt:lpstr>
      <vt:lpstr>Containers behavior </vt:lpstr>
      <vt:lpstr>Real life example (panic basket)</vt:lpstr>
      <vt:lpstr>Why containers</vt:lpstr>
      <vt:lpstr>Problem caused by different enviroments</vt:lpstr>
      <vt:lpstr>Dev vs. prod env</vt:lpstr>
      <vt:lpstr>Conclusion</vt:lpstr>
      <vt:lpstr>Virtual machines</vt:lpstr>
      <vt:lpstr>Virtual Machines / Virtual OS: Summary</vt:lpstr>
      <vt:lpstr>Docker system</vt:lpstr>
      <vt:lpstr>Containers vs Virtual Machines</vt:lpstr>
      <vt:lpstr>Images vs Containers</vt:lpstr>
      <vt:lpstr>One Image, Multiple Containers</vt:lpstr>
      <vt:lpstr>Finding / Creating Images</vt:lpstr>
      <vt:lpstr>A Container Is Based On An Image</vt:lpstr>
      <vt:lpstr>First Summary</vt:lpstr>
      <vt:lpstr>Registries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session</dc:title>
  <dc:creator>Mostafa Emam</dc:creator>
  <cp:lastModifiedBy>Mostafa Emam</cp:lastModifiedBy>
  <cp:revision>13</cp:revision>
  <dcterms:created xsi:type="dcterms:W3CDTF">2022-10-03T12:17:07Z</dcterms:created>
  <dcterms:modified xsi:type="dcterms:W3CDTF">2022-10-03T13:26:30Z</dcterms:modified>
</cp:coreProperties>
</file>