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423" y="2569580"/>
            <a:ext cx="9225023" cy="12461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sz="80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LEXICAL ANALYSIS  </a:t>
            </a:r>
            <a:endParaRPr lang="en-US" sz="80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413" y="3842796"/>
            <a:ext cx="7769126" cy="180565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Simple  Python </a:t>
            </a:r>
            <a:r>
              <a:rPr lang="en-US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Lexir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</a:t>
            </a:r>
            <a:endParaRPr lang="en-US" sz="28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  <a:p>
            <a:pPr algn="ctr"/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Using (RE) library 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1" y="232799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OUTLINE </a:t>
            </a:r>
            <a:br>
              <a:rPr lang="en-US" b="1" dirty="0" smtClean="0">
                <a:latin typeface="Bradley Hand ITC" pitchFamily="66" charset="0"/>
              </a:rPr>
            </a:br>
            <a:r>
              <a:rPr lang="en-US" b="1" dirty="0" smtClean="0">
                <a:latin typeface="Bradley Hand ITC" pitchFamily="66" charset="0"/>
              </a:rPr>
              <a:t>(structure ) </a:t>
            </a:r>
            <a:br>
              <a:rPr lang="en-US" b="1" dirty="0" smtClean="0">
                <a:latin typeface="Bradley Hand ITC" pitchFamily="66" charset="0"/>
              </a:rPr>
            </a:br>
            <a:r>
              <a:rPr lang="en-US" b="1" dirty="0" smtClean="0">
                <a:latin typeface="Bradley Hand ITC" pitchFamily="66" charset="0"/>
              </a:rPr>
              <a:t>					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4092" y="1728826"/>
            <a:ext cx="10845478" cy="497291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erlin Sans FB Demi" pitchFamily="34" charset="0"/>
              </a:rPr>
              <a:t>Defining our grammar : </a:t>
            </a:r>
          </a:p>
          <a:p>
            <a:pPr marL="0" lvl="7" indent="0">
              <a:buNone/>
            </a:pPr>
            <a:r>
              <a:rPr lang="en-US" dirty="0">
                <a:latin typeface="Berlin Sans FB Demi" pitchFamily="34" charset="0"/>
              </a:rPr>
              <a:t>	</a:t>
            </a:r>
            <a:r>
              <a:rPr lang="en-US" dirty="0" smtClean="0">
                <a:latin typeface="Berlin Sans FB Demi" pitchFamily="34" charset="0"/>
              </a:rPr>
              <a:t>					</a:t>
            </a:r>
            <a:r>
              <a:rPr lang="en-US" sz="2000" dirty="0" smtClean="0"/>
              <a:t>Regular </a:t>
            </a:r>
            <a:r>
              <a:rPr lang="en-US" sz="2000" dirty="0"/>
              <a:t>Expression for Identifiers , Numbers , Keywords … </a:t>
            </a:r>
            <a:r>
              <a:rPr lang="en-US" sz="2000" dirty="0" smtClean="0"/>
              <a:t>etc.</a:t>
            </a:r>
            <a:endParaRPr lang="ar-EG" dirty="0" smtClean="0">
              <a:latin typeface="Berlin Sans FB Demi" pitchFamily="34" charset="0"/>
            </a:endParaRPr>
          </a:p>
          <a:p>
            <a:r>
              <a:rPr lang="en-US" dirty="0" smtClean="0">
                <a:latin typeface="Berlin Sans FB Demi" pitchFamily="34" charset="0"/>
              </a:rPr>
              <a:t>Read the file containing the Code : </a:t>
            </a:r>
          </a:p>
          <a:p>
            <a:pPr marL="2743200" lvl="6" indent="0">
              <a:buNone/>
            </a:pPr>
            <a:r>
              <a:rPr lang="en-US" sz="2000" dirty="0" smtClean="0"/>
              <a:t>Reads a file into an Array Line by Line .</a:t>
            </a:r>
            <a:endParaRPr lang="en-US" sz="2000" dirty="0" smtClean="0">
              <a:latin typeface="Berlin Sans FB Demi" pitchFamily="34" charset="0"/>
            </a:endParaRPr>
          </a:p>
          <a:p>
            <a:r>
              <a:rPr lang="en-US" dirty="0" smtClean="0">
                <a:latin typeface="Berlin Sans FB Demi" pitchFamily="34" charset="0"/>
              </a:rPr>
              <a:t>Parsing the lines into tokens :</a:t>
            </a:r>
          </a:p>
          <a:p>
            <a:pPr marL="0" indent="0">
              <a:buNone/>
            </a:pPr>
            <a:r>
              <a:rPr lang="en-US" dirty="0">
                <a:latin typeface="Berlin Sans FB Demi" pitchFamily="34" charset="0"/>
              </a:rPr>
              <a:t>	</a:t>
            </a:r>
            <a:r>
              <a:rPr lang="en-US" dirty="0" smtClean="0">
                <a:latin typeface="Berlin Sans FB Demi" pitchFamily="34" charset="0"/>
              </a:rPr>
              <a:t>					</a:t>
            </a:r>
            <a:r>
              <a:rPr lang="en-US" dirty="0"/>
              <a:t> </a:t>
            </a:r>
            <a:r>
              <a:rPr lang="en-US" dirty="0" smtClean="0"/>
              <a:t>Cuts a Line into series of tokens following a defined pattern .</a:t>
            </a:r>
            <a:endParaRPr lang="en-US" dirty="0" smtClean="0">
              <a:latin typeface="Berlin Sans FB Demi" pitchFamily="34" charset="0"/>
            </a:endParaRPr>
          </a:p>
          <a:p>
            <a:r>
              <a:rPr lang="en-US" dirty="0" smtClean="0">
                <a:latin typeface="Berlin Sans FB Demi" pitchFamily="34" charset="0"/>
              </a:rPr>
              <a:t>Matching the tokens with our ER , language grammar :</a:t>
            </a:r>
          </a:p>
          <a:p>
            <a:pPr marL="0" indent="0">
              <a:buNone/>
            </a:pPr>
            <a:r>
              <a:rPr lang="en-US" dirty="0">
                <a:latin typeface="Berlin Sans FB Demi" pitchFamily="34" charset="0"/>
              </a:rPr>
              <a:t>	</a:t>
            </a:r>
            <a:r>
              <a:rPr lang="en-US" dirty="0" smtClean="0">
                <a:latin typeface="Berlin Sans FB Demi" pitchFamily="34" charset="0"/>
              </a:rPr>
              <a:t>					</a:t>
            </a:r>
            <a:r>
              <a:rPr lang="en-US" dirty="0"/>
              <a:t> </a:t>
            </a:r>
            <a:r>
              <a:rPr lang="en-US" dirty="0" smtClean="0"/>
              <a:t>Matching the token to know its type .</a:t>
            </a:r>
            <a:endParaRPr lang="en-US" dirty="0" smtClean="0">
              <a:latin typeface="Berlin Sans FB Demi" pitchFamily="34" charset="0"/>
            </a:endParaRPr>
          </a:p>
          <a:p>
            <a:r>
              <a:rPr lang="en-US" dirty="0" smtClean="0">
                <a:latin typeface="Berlin Sans FB Demi" pitchFamily="34" charset="0"/>
              </a:rPr>
              <a:t>Creating a dictionary with each token and type : </a:t>
            </a:r>
          </a:p>
          <a:p>
            <a:pPr marL="0" indent="0">
              <a:buNone/>
            </a:pPr>
            <a:r>
              <a:rPr lang="en-US" dirty="0">
                <a:latin typeface="Berlin Sans FB Demi" pitchFamily="34" charset="0"/>
              </a:rPr>
              <a:t>	</a:t>
            </a:r>
            <a:r>
              <a:rPr lang="en-US" dirty="0" smtClean="0">
                <a:latin typeface="Berlin Sans FB Demi" pitchFamily="34" charset="0"/>
              </a:rPr>
              <a:t>					</a:t>
            </a:r>
            <a:r>
              <a:rPr lang="en-US" dirty="0"/>
              <a:t> </a:t>
            </a:r>
            <a:r>
              <a:rPr lang="en-US" dirty="0" smtClean="0"/>
              <a:t>Assigning a type to each token .</a:t>
            </a:r>
            <a:endParaRPr lang="en-US" dirty="0" smtClean="0">
              <a:latin typeface="Berlin Sans FB Demi" pitchFamily="34" charset="0"/>
            </a:endParaRPr>
          </a:p>
          <a:p>
            <a:pPr marL="3200400" lvl="7" indent="0">
              <a:buNone/>
            </a:pPr>
            <a:r>
              <a:rPr lang="ar-EG" sz="2000" dirty="0" smtClean="0">
                <a:latin typeface="+mn-lt"/>
              </a:rPr>
              <a:t/>
            </a:r>
            <a:br>
              <a:rPr lang="ar-EG" sz="2000" dirty="0" smtClean="0">
                <a:latin typeface="+mn-lt"/>
              </a:rPr>
            </a:br>
            <a:r>
              <a:rPr lang="ar-EG" sz="2000" dirty="0" smtClean="0">
                <a:latin typeface="+mn-lt"/>
              </a:rPr>
              <a:t/>
            </a:r>
            <a:br>
              <a:rPr lang="ar-EG" sz="2000" dirty="0" smtClean="0">
                <a:latin typeface="+mn-lt"/>
              </a:rPr>
            </a:br>
            <a:endParaRPr lang="ar-EG" sz="2000" dirty="0" smtClean="0">
              <a:latin typeface="+mn-lt"/>
            </a:endParaRPr>
          </a:p>
          <a:p>
            <a:pPr marL="3200400" lvl="7" indent="0">
              <a:buNone/>
            </a:pPr>
            <a:endParaRPr lang="ar-EG" sz="2000" dirty="0" smtClean="0">
              <a:latin typeface="+mn-lt"/>
            </a:endParaRPr>
          </a:p>
          <a:p>
            <a:pPr marL="3200400" lvl="7" indent="0">
              <a:buNone/>
            </a:pPr>
            <a:endParaRPr lang="ar-EG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4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" y="369455"/>
            <a:ext cx="9404723" cy="808923"/>
          </a:xfrm>
        </p:spPr>
        <p:txBody>
          <a:bodyPr/>
          <a:lstStyle/>
          <a:p>
            <a:r>
              <a:rPr lang="en-US" dirty="0">
                <a:latin typeface="Copperplate Gothic Light" pitchFamily="34" charset="0"/>
              </a:rPr>
              <a:t>Defining our </a:t>
            </a:r>
            <a:r>
              <a:rPr lang="en-US" dirty="0" smtClean="0">
                <a:latin typeface="Copperplate Gothic Light" pitchFamily="34" charset="0"/>
              </a:rPr>
              <a:t>grammar</a:t>
            </a:r>
            <a:r>
              <a:rPr lang="en-US" dirty="0">
                <a:latin typeface="Copperplate Gothic Light" pitchFamily="34" charset="0"/>
              </a:rPr>
              <a:t/>
            </a:r>
            <a:br>
              <a:rPr lang="en-US" dirty="0">
                <a:latin typeface="Copperplate Gothic Light" pitchFamily="34" charset="0"/>
              </a:rPr>
            </a:br>
            <a:endParaRPr lang="en-US" dirty="0">
              <a:latin typeface="Copperplate Gothic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3514" y="589251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1’st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321" y="1319513"/>
            <a:ext cx="9988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9" t="12390" r="16049" b="62649"/>
          <a:stretch/>
        </p:blipFill>
        <p:spPr bwMode="auto">
          <a:xfrm>
            <a:off x="208344" y="1516284"/>
            <a:ext cx="11644131" cy="243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4562" y="4028651"/>
            <a:ext cx="988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Specify our Keywords , Delimiters , Operators Using array of strings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4562" y="4918579"/>
            <a:ext cx="4247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Specify our Identifiers Regular expression by :</a:t>
            </a:r>
            <a:endParaRPr lang="en-US" sz="2800" dirty="0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3" r="50000" b="35472"/>
          <a:stretch/>
        </p:blipFill>
        <p:spPr bwMode="auto">
          <a:xfrm>
            <a:off x="5937211" y="4506426"/>
            <a:ext cx="3993399" cy="219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5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" y="369455"/>
            <a:ext cx="9988951" cy="808923"/>
          </a:xfrm>
        </p:spPr>
        <p:txBody>
          <a:bodyPr/>
          <a:lstStyle/>
          <a:p>
            <a:r>
              <a:rPr lang="en-US" dirty="0">
                <a:latin typeface="Copperplate Gothic Light" pitchFamily="34" charset="0"/>
              </a:rPr>
              <a:t>Read the file containing the </a:t>
            </a:r>
            <a:r>
              <a:rPr lang="en-US" dirty="0" smtClean="0">
                <a:latin typeface="Copperplate Gothic Light" pitchFamily="34" charset="0"/>
              </a:rPr>
              <a:t>Code</a:t>
            </a:r>
            <a:endParaRPr lang="en-US" dirty="0">
              <a:latin typeface="Copperplate Gothic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3514" y="589251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2nd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321" y="1319513"/>
            <a:ext cx="9988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1" t="34299" r="35289" b="39773"/>
          <a:stretch/>
        </p:blipFill>
        <p:spPr bwMode="auto">
          <a:xfrm>
            <a:off x="752249" y="1986497"/>
            <a:ext cx="9774173" cy="29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" y="369455"/>
            <a:ext cx="9988951" cy="808923"/>
          </a:xfrm>
        </p:spPr>
        <p:txBody>
          <a:bodyPr/>
          <a:lstStyle/>
          <a:p>
            <a:r>
              <a:rPr lang="en-US" dirty="0">
                <a:latin typeface="Copperplate Gothic Light" pitchFamily="34" charset="0"/>
              </a:rPr>
              <a:t>Parsing the lines into tokens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63514" y="589251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3rd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321" y="1319513"/>
            <a:ext cx="9988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t="24513" r="14965" b="42857"/>
          <a:stretch/>
        </p:blipFill>
        <p:spPr bwMode="auto">
          <a:xfrm>
            <a:off x="486888" y="1460664"/>
            <a:ext cx="10893616" cy="289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0655" y="4655127"/>
            <a:ext cx="9382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pattern for every token in the line using the regular expression 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\w</a:t>
            </a:r>
            <a:r>
              <a:rPr lang="en-US" dirty="0" smtClean="0"/>
              <a:t>   == &gt;  pick every </a:t>
            </a:r>
            <a:r>
              <a:rPr lang="en-US" dirty="0"/>
              <a:t>character </a:t>
            </a:r>
            <a:r>
              <a:rPr lang="en-US" dirty="0" smtClean="0"/>
              <a:t>   [</a:t>
            </a:r>
            <a:r>
              <a:rPr lang="en-US" dirty="0"/>
              <a:t>a-zA-Z0-9</a:t>
            </a:r>
            <a:r>
              <a:rPr lang="en-US" dirty="0" smtClean="0"/>
              <a:t>_]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\s     </a:t>
            </a:r>
            <a:r>
              <a:rPr lang="en-US" dirty="0" smtClean="0"/>
              <a:t>== &gt; all white spaces and taps     [\t\n\r\f\v]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^\s  </a:t>
            </a:r>
            <a:r>
              <a:rPr lang="en-US" dirty="0" smtClean="0"/>
              <a:t>== &gt; all other tokens avoiding taps and spaces </a:t>
            </a:r>
          </a:p>
          <a:p>
            <a:endParaRPr lang="en-US" dirty="0"/>
          </a:p>
          <a:p>
            <a:r>
              <a:rPr lang="en-US" dirty="0" smtClean="0"/>
              <a:t>After all using the </a:t>
            </a:r>
            <a:r>
              <a:rPr lang="en-US" dirty="0" smtClean="0"/>
              <a:t>find all </a:t>
            </a:r>
            <a:r>
              <a:rPr lang="en-US" dirty="0" smtClean="0"/>
              <a:t>re function to pick the token according to the pattern </a:t>
            </a:r>
          </a:p>
        </p:txBody>
      </p:sp>
    </p:spTree>
    <p:extLst>
      <p:ext uri="{BB962C8B-B14F-4D97-AF65-F5344CB8AC3E}">
        <p14:creationId xmlns:p14="http://schemas.microsoft.com/office/powerpoint/2010/main" val="24148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" y="286327"/>
            <a:ext cx="9988951" cy="1033185"/>
          </a:xfrm>
        </p:spPr>
        <p:txBody>
          <a:bodyPr/>
          <a:lstStyle/>
          <a:p>
            <a:r>
              <a:rPr lang="en-US" sz="2800" dirty="0" smtClean="0">
                <a:latin typeface="Copperplate Gothic Light" pitchFamily="34" charset="0"/>
              </a:rPr>
              <a:t>Matching the tokens with our ER , language 									grammar</a:t>
            </a:r>
            <a:endParaRPr lang="en-US" sz="2800" dirty="0">
              <a:latin typeface="Copperplate Gothic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3514" y="589251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4th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321" y="1319513"/>
            <a:ext cx="9988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9398" y="2588819"/>
            <a:ext cx="9296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CODE </a:t>
            </a:r>
            <a:r>
              <a:rPr lang="en-US" dirty="0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" y="286327"/>
            <a:ext cx="9988951" cy="1033185"/>
          </a:xfrm>
        </p:spPr>
        <p:txBody>
          <a:bodyPr/>
          <a:lstStyle/>
          <a:p>
            <a:r>
              <a:rPr lang="en-US" sz="2800" dirty="0">
                <a:latin typeface="Copperplate Gothic Light" pitchFamily="34" charset="0"/>
              </a:rPr>
              <a:t>Creating a dictionary with each token and type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63514" y="589251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5th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321" y="1319513"/>
            <a:ext cx="9988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3" t="16072" r="20559" b="32304"/>
          <a:stretch/>
        </p:blipFill>
        <p:spPr bwMode="auto">
          <a:xfrm>
            <a:off x="549119" y="1438266"/>
            <a:ext cx="10150548" cy="447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9119" y="5959531"/>
            <a:ext cx="10150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Creating a dictionary holding the type as a key and the token it self as a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52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0021" y="771896"/>
            <a:ext cx="93933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Team Members : </a:t>
            </a:r>
          </a:p>
          <a:p>
            <a:endParaRPr lang="en-US" u="sng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Walid </a:t>
            </a:r>
            <a:r>
              <a:rPr lang="en-US" sz="3600" dirty="0" err="1"/>
              <a:t>M</a:t>
            </a:r>
            <a:r>
              <a:rPr lang="en-US" sz="3600" dirty="0" err="1" smtClean="0"/>
              <a:t>ohamde</a:t>
            </a:r>
            <a:r>
              <a:rPr lang="en-US" sz="3600" dirty="0" smtClean="0"/>
              <a:t> </a:t>
            </a:r>
            <a:r>
              <a:rPr lang="en-US" sz="3600" dirty="0" smtClean="0"/>
              <a:t>M</a:t>
            </a:r>
            <a:r>
              <a:rPr lang="en-US" sz="3600" dirty="0" smtClean="0"/>
              <a:t>aher </a:t>
            </a:r>
            <a:r>
              <a:rPr lang="en-US" sz="3600" dirty="0" err="1" smtClean="0"/>
              <a:t>ElSoby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Aly Mohamed </a:t>
            </a:r>
            <a:r>
              <a:rPr lang="en-US" sz="3600" dirty="0" err="1" smtClean="0"/>
              <a:t>Mohamed</a:t>
            </a:r>
            <a:r>
              <a:rPr lang="en-US" sz="3600" dirty="0" smtClean="0"/>
              <a:t> </a:t>
            </a:r>
            <a:r>
              <a:rPr lang="en-US" sz="3600" dirty="0" err="1" smtClean="0"/>
              <a:t>B</a:t>
            </a:r>
            <a:r>
              <a:rPr lang="en-US" sz="3600" dirty="0" err="1" smtClean="0"/>
              <a:t>adr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Islam Mohamed Amar.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/>
              <a:t>Mohammed </a:t>
            </a:r>
            <a:r>
              <a:rPr lang="en-US" sz="3600" dirty="0" smtClean="0"/>
              <a:t>Abdel-El </a:t>
            </a:r>
            <a:r>
              <a:rPr lang="en-US" sz="3600" dirty="0" err="1" smtClean="0"/>
              <a:t>Menaem</a:t>
            </a:r>
            <a:r>
              <a:rPr lang="en-US" sz="3600" dirty="0" smtClean="0"/>
              <a:t> </a:t>
            </a:r>
            <a:r>
              <a:rPr lang="en-US" sz="3600" dirty="0" err="1" smtClean="0"/>
              <a:t>Elaskary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err="1" smtClean="0"/>
              <a:t>Mostafa</a:t>
            </a:r>
            <a:r>
              <a:rPr lang="en-US" sz="3600" dirty="0" smtClean="0"/>
              <a:t> </a:t>
            </a:r>
            <a:r>
              <a:rPr lang="en-US" sz="3600" dirty="0" err="1" smtClean="0"/>
              <a:t>Alaa</a:t>
            </a:r>
            <a:r>
              <a:rPr lang="en-US" sz="3600" dirty="0" smtClean="0"/>
              <a:t> </a:t>
            </a:r>
            <a:r>
              <a:rPr lang="en-US" sz="3600" dirty="0" err="1" smtClean="0"/>
              <a:t>Elkholy</a:t>
            </a:r>
            <a:r>
              <a:rPr lang="en-US" sz="3600" dirty="0" smtClean="0"/>
              <a:t>.</a:t>
            </a:r>
            <a:endParaRPr lang="en-US" sz="3600" dirty="0"/>
          </a:p>
          <a:p>
            <a:pPr marL="571500" indent="-571500">
              <a:buFont typeface="Wingdings" pitchFamily="2" charset="2"/>
              <a:buChar char="ü"/>
            </a:pPr>
            <a:endParaRPr lang="en-US" sz="3600" dirty="0"/>
          </a:p>
          <a:p>
            <a:endParaRPr lang="en-US" sz="3600" dirty="0"/>
          </a:p>
          <a:p>
            <a:pPr marL="571500" indent="-571500">
              <a:buFont typeface="Wingdings" pitchFamily="2" charset="2"/>
              <a:buChar char="ü"/>
            </a:pPr>
            <a:endParaRPr lang="en-US" sz="3600" dirty="0" smtClean="0"/>
          </a:p>
          <a:p>
            <a:r>
              <a:rPr lang="en-US" sz="36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0727" y="4607626"/>
            <a:ext cx="3906981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000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6000" b="1" dirty="0">
              <a:ln w="50800"/>
              <a:solidFill>
                <a:schemeClr val="bg1">
                  <a:shade val="50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8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179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Berlin Sans FB Demi</vt:lpstr>
      <vt:lpstr>Bradley Hand ITC</vt:lpstr>
      <vt:lpstr>Century Gothic</vt:lpstr>
      <vt:lpstr>Copperplate Gothic Light</vt:lpstr>
      <vt:lpstr>Times New Roman</vt:lpstr>
      <vt:lpstr>Wingdings</vt:lpstr>
      <vt:lpstr>Wingdings 3</vt:lpstr>
      <vt:lpstr>Ion</vt:lpstr>
      <vt:lpstr>LEXICAL ANALYSIS  </vt:lpstr>
      <vt:lpstr>OUTLINE  (structure )       </vt:lpstr>
      <vt:lpstr>Defining our grammar </vt:lpstr>
      <vt:lpstr>Read the file containing the Code</vt:lpstr>
      <vt:lpstr>Parsing the lines into tokens</vt:lpstr>
      <vt:lpstr>Matching the tokens with our ER , language          grammar</vt:lpstr>
      <vt:lpstr>Creating a dictionary with each token and type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MohammedOraby</dc:creator>
  <cp:lastModifiedBy>walid elsobky</cp:lastModifiedBy>
  <cp:revision>15</cp:revision>
  <dcterms:created xsi:type="dcterms:W3CDTF">2014-09-12T17:24:29Z</dcterms:created>
  <dcterms:modified xsi:type="dcterms:W3CDTF">2019-12-17T11:29:34Z</dcterms:modified>
</cp:coreProperties>
</file>